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3" r:id="rId20"/>
    <p:sldId id="274" r:id="rId21"/>
    <p:sldId id="276" r:id="rId22"/>
    <p:sldId id="275" r:id="rId23"/>
    <p:sldId id="278" r:id="rId24"/>
    <p:sldId id="277" r:id="rId25"/>
    <p:sldId id="279" r:id="rId26"/>
    <p:sldId id="280" r:id="rId27"/>
    <p:sldId id="281" r:id="rId28"/>
    <p:sldId id="282" r:id="rId29"/>
    <p:sldId id="284" r:id="rId30"/>
    <p:sldId id="285" r:id="rId31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0EB944-113C-4EDF-80A3-624C4F5E061E}" v="565" dt="2023-11-06T12:36:10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8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6C71DCA-E3DA-4F38-A66A-D6DB45F0C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4C53BD0-D319-41A6-B459-C68B317BD6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1B6AC-BE30-4A1E-B1C2-11C0D3586F34}" type="datetimeFigureOut">
              <a:rPr lang="es-ES" smtClean="0"/>
              <a:t>14/11/2023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8E3A32A-00CD-463B-9515-9F088BA6E2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EAC487-B3FF-486A-8793-9041C4C172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7ED90-78F1-43EB-ADB3-A6697A0B12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72778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E260D-A2CB-4A60-B964-B0EAAC469890}" type="datetimeFigureOut">
              <a:rPr lang="es-ES" noProof="0" smtClean="0"/>
              <a:t>14/11/2023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los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47650-F839-47EB-BD66-81FAD4E86810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724566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47650-F839-47EB-BD66-81FAD4E8681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844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62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62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5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65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4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48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11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2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11/14/2023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‹Nº›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202940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ferentes gráficos dibujados a mano">
            <a:extLst>
              <a:ext uri="{FF2B5EF4-FFF2-40B4-BE49-F238E27FC236}">
                <a16:creationId xmlns:a16="http://schemas.microsoft.com/office/drawing/2014/main" id="{FD1795F4-CC5F-77AA-BE5C-D75E755968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alphaModFix/>
          </a:blip>
          <a:srcRect t="5" r="6245" b="6245"/>
          <a:stretch/>
        </p:blipFill>
        <p:spPr>
          <a:xfrm>
            <a:off x="-151206" y="103477"/>
            <a:ext cx="12192687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4A5CBF4-323E-4A2D-A9CD-A3CC0050D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2406074" y="-5"/>
            <a:ext cx="9785926" cy="6858004"/>
            <a:chOff x="0" y="-3"/>
            <a:chExt cx="9785926" cy="6858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BFDCD0-B536-4527-AB6E-79B0E4EDD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-3"/>
              <a:ext cx="9767888" cy="6858003"/>
              <a:chOff x="0" y="-3"/>
              <a:chExt cx="9767888" cy="685800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850C5E2-9BE7-4321-8945-320FE5AA9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8999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7B89D3D-F057-4F89-87AC-DBA5FD04C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3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5B5518D-4B46-4866-BF9F-D6550DA00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-1"/>
              <a:ext cx="9785926" cy="6858002"/>
              <a:chOff x="0" y="-1"/>
              <a:chExt cx="9785926" cy="685800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1673445-12E5-48F8-BEF8-87016BBC5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9000"/>
                <a:ext cx="9785926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CC629B-B138-4925-BE58-F4E4E2CC8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1"/>
                <a:ext cx="9785926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565D01-6AAA-4149-B7F9-257DDE044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V="1">
              <a:off x="1241733" y="-1241732"/>
              <a:ext cx="6312874" cy="879633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A26A215-743C-44FA-BCDF-557D447DD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-1"/>
              <a:ext cx="9768670" cy="6858002"/>
              <a:chOff x="0" y="-1"/>
              <a:chExt cx="9768670" cy="685800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DC24E92-BC4D-4062-B4E9-06E64DFC6F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82" y="3429000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36FDDFC-223B-4390-8055-FA8AA406EF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1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049719" y="765778"/>
            <a:ext cx="4500561" cy="4259814"/>
          </a:xfrm>
        </p:spPr>
        <p:txBody>
          <a:bodyPr rtlCol="0">
            <a:normAutofit/>
          </a:bodyPr>
          <a:lstStyle/>
          <a:p>
            <a:pPr algn="ctr"/>
            <a:r>
              <a:rPr lang="es-ES" sz="8100" dirty="0">
                <a:solidFill>
                  <a:srgbClr val="FFFFFF"/>
                </a:solidFill>
              </a:rPr>
              <a:t>Ponencia TIC 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153200" y="4988476"/>
            <a:ext cx="4500561" cy="1320249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Alejandro gallego panero.</a:t>
            </a:r>
          </a:p>
        </p:txBody>
      </p:sp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50886-ED0C-F0A7-5C71-EAE5154F1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ctr">
              <a:buFont typeface="Arial"/>
              <a:buChar char="•"/>
            </a:pPr>
            <a:r>
              <a:rPr lang="es-ES" sz="4800" dirty="0">
                <a:latin typeface="Arial"/>
                <a:cs typeface="Arial"/>
              </a:rPr>
              <a:t>Crear una cuenta en </a:t>
            </a:r>
            <a:r>
              <a:rPr lang="es-ES" sz="4800" dirty="0" err="1">
                <a:latin typeface="Arial"/>
                <a:cs typeface="Arial"/>
              </a:rPr>
              <a:t>Plickers</a:t>
            </a:r>
            <a:r>
              <a:rPr lang="es-ES" sz="4800" dirty="0">
                <a:latin typeface="Arial"/>
                <a:cs typeface="Arial"/>
              </a:rPr>
              <a:t>.</a:t>
            </a:r>
            <a:endParaRPr lang="es-ES" sz="4800" dirty="0"/>
          </a:p>
        </p:txBody>
      </p:sp>
      <p:pic>
        <p:nvPicPr>
          <p:cNvPr id="4" name="Marcador de contenido 3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1D41C86B-2620-B4C7-B501-6086928EC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112" t="12935" r="32213" b="27612"/>
          <a:stretch/>
        </p:blipFill>
        <p:spPr>
          <a:xfrm>
            <a:off x="2241528" y="1447035"/>
            <a:ext cx="7555220" cy="5060034"/>
          </a:xfrm>
        </p:spPr>
      </p:pic>
    </p:spTree>
    <p:extLst>
      <p:ext uri="{BB962C8B-B14F-4D97-AF65-F5344CB8AC3E}">
        <p14:creationId xmlns:p14="http://schemas.microsoft.com/office/powerpoint/2010/main" val="4216391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936940-A21E-152F-94B6-674013A54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ctr">
              <a:buFont typeface="Arial"/>
              <a:buChar char="•"/>
            </a:pPr>
            <a:r>
              <a:rPr lang="es-ES" sz="4800">
                <a:latin typeface="Arial"/>
                <a:cs typeface="Arial"/>
              </a:rPr>
              <a:t>Obtener tarjetas </a:t>
            </a:r>
            <a:r>
              <a:rPr lang="es-ES" sz="4800" err="1">
                <a:latin typeface="Arial"/>
                <a:cs typeface="Arial"/>
              </a:rPr>
              <a:t>Plickers</a:t>
            </a:r>
            <a:r>
              <a:rPr lang="es-ES" sz="4800">
                <a:latin typeface="Arial"/>
                <a:cs typeface="Arial"/>
              </a:rPr>
              <a:t>.</a:t>
            </a:r>
            <a:endParaRPr lang="es-ES" sz="4800"/>
          </a:p>
        </p:txBody>
      </p:sp>
      <p:pic>
        <p:nvPicPr>
          <p:cNvPr id="7" name="Marcador de contenido 6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62A7907F-3699-FD14-5995-7AA7B0953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55" t="7762" r="-203" b="28159"/>
          <a:stretch/>
        </p:blipFill>
        <p:spPr>
          <a:xfrm>
            <a:off x="924492" y="1541110"/>
            <a:ext cx="10040212" cy="4674266"/>
          </a:xfrm>
        </p:spPr>
      </p:pic>
    </p:spTree>
    <p:extLst>
      <p:ext uri="{BB962C8B-B14F-4D97-AF65-F5344CB8AC3E}">
        <p14:creationId xmlns:p14="http://schemas.microsoft.com/office/powerpoint/2010/main" val="2285595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56CA553-744F-CAD1-2722-0C2608C73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91" r="885" b="4245"/>
          <a:stretch/>
        </p:blipFill>
        <p:spPr>
          <a:xfrm>
            <a:off x="773972" y="835554"/>
            <a:ext cx="10539098" cy="5219427"/>
          </a:xfrm>
        </p:spPr>
      </p:pic>
    </p:spTree>
    <p:extLst>
      <p:ext uri="{BB962C8B-B14F-4D97-AF65-F5344CB8AC3E}">
        <p14:creationId xmlns:p14="http://schemas.microsoft.com/office/powerpoint/2010/main" val="167429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63D242-8157-E0EC-0DBD-20CA7DBE8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es-ES" sz="4800" dirty="0">
                <a:latin typeface="Arial"/>
                <a:cs typeface="Arial"/>
              </a:rPr>
              <a:t>Generar una nueva clase.</a:t>
            </a:r>
            <a:endParaRPr lang="es-ES" sz="4800" dirty="0"/>
          </a:p>
        </p:txBody>
      </p:sp>
      <p:pic>
        <p:nvPicPr>
          <p:cNvPr id="4" name="Marcador de contenido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202E292B-27C0-0563-9A1E-83DEE57D5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22" t="12623" r="22556" b="22682"/>
          <a:stretch/>
        </p:blipFill>
        <p:spPr>
          <a:xfrm>
            <a:off x="830417" y="1352961"/>
            <a:ext cx="10604107" cy="5041120"/>
          </a:xfrm>
        </p:spPr>
      </p:pic>
    </p:spTree>
    <p:extLst>
      <p:ext uri="{BB962C8B-B14F-4D97-AF65-F5344CB8AC3E}">
        <p14:creationId xmlns:p14="http://schemas.microsoft.com/office/powerpoint/2010/main" val="150440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9A2B-4F9E-F7B2-5FD0-47A98838B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es-ES" sz="4800" dirty="0">
                <a:latin typeface="Arial"/>
                <a:cs typeface="Arial"/>
              </a:rPr>
              <a:t>Añadir un nuevo set y asignarlo a una clase.</a:t>
            </a:r>
            <a:endParaRPr lang="es-ES" sz="48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7C9971C-1D4A-0A09-59F9-71A226EB7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64" r="3756" b="3917"/>
          <a:stretch/>
        </p:blipFill>
        <p:spPr>
          <a:xfrm>
            <a:off x="1136679" y="1898591"/>
            <a:ext cx="9926883" cy="4466813"/>
          </a:xfrm>
        </p:spPr>
      </p:pic>
    </p:spTree>
    <p:extLst>
      <p:ext uri="{BB962C8B-B14F-4D97-AF65-F5344CB8AC3E}">
        <p14:creationId xmlns:p14="http://schemas.microsoft.com/office/powerpoint/2010/main" val="1620946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EA7E3AC-FF12-9451-EBEA-80C1A7D6B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27" r="2356" b="13953"/>
          <a:stretch/>
        </p:blipFill>
        <p:spPr>
          <a:xfrm>
            <a:off x="378861" y="261702"/>
            <a:ext cx="11432757" cy="6000429"/>
          </a:xfrm>
        </p:spPr>
      </p:pic>
    </p:spTree>
    <p:extLst>
      <p:ext uri="{BB962C8B-B14F-4D97-AF65-F5344CB8AC3E}">
        <p14:creationId xmlns:p14="http://schemas.microsoft.com/office/powerpoint/2010/main" val="2024283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B11673-0FDE-4D6B-A3E9-F663F785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784093"/>
          </a:xfrm>
        </p:spPr>
        <p:txBody>
          <a:bodyPr>
            <a:norm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es-ES" sz="4800" dirty="0">
                <a:latin typeface="Arial"/>
                <a:cs typeface="Arial"/>
              </a:rPr>
              <a:t>Interpretar hoja de puntuación.</a:t>
            </a:r>
            <a:endParaRPr lang="es-ES" sz="4800" dirty="0"/>
          </a:p>
        </p:txBody>
      </p:sp>
      <p:pic>
        <p:nvPicPr>
          <p:cNvPr id="4" name="Marcador de contenido 3" descr="Interfaz de usuario gráfica, Aplicación, Tabla&#10;&#10;Descripción generada automáticamente">
            <a:extLst>
              <a:ext uri="{FF2B5EF4-FFF2-40B4-BE49-F238E27FC236}">
                <a16:creationId xmlns:a16="http://schemas.microsoft.com/office/drawing/2014/main" id="{689B4668-1AA4-51DF-E4B8-EE53F3DE1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69" b="47849"/>
          <a:stretch/>
        </p:blipFill>
        <p:spPr>
          <a:xfrm>
            <a:off x="569101" y="1527778"/>
            <a:ext cx="11259304" cy="4838484"/>
          </a:xfrm>
        </p:spPr>
      </p:pic>
    </p:spTree>
    <p:extLst>
      <p:ext uri="{BB962C8B-B14F-4D97-AF65-F5344CB8AC3E}">
        <p14:creationId xmlns:p14="http://schemas.microsoft.com/office/powerpoint/2010/main" val="4213653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D1A8BE-6FC5-41D8-9B18-F039E57E7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4. QUIZZIZ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99753E-EFE0-41F3-9486-661EF337F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9875" indent="-269875"/>
            <a:r>
              <a:rPr lang="es-ES" dirty="0">
                <a:latin typeface="Arial"/>
                <a:cs typeface="Arial"/>
              </a:rPr>
              <a:t>Crear una cuenta en </a:t>
            </a:r>
            <a:r>
              <a:rPr lang="es-ES" dirty="0" err="1">
                <a:latin typeface="Arial"/>
                <a:cs typeface="Arial"/>
              </a:rPr>
              <a:t>Quizziz</a:t>
            </a:r>
            <a:r>
              <a:rPr lang="es-ES" dirty="0">
                <a:latin typeface="Arial"/>
                <a:cs typeface="Arial"/>
              </a:rPr>
              <a:t>.</a:t>
            </a:r>
          </a:p>
          <a:p>
            <a:pPr marL="269875" indent="-269875"/>
            <a:r>
              <a:rPr lang="es-ES" dirty="0">
                <a:latin typeface="Arial"/>
                <a:cs typeface="Arial"/>
              </a:rPr>
              <a:t>Generar una clase en </a:t>
            </a:r>
            <a:r>
              <a:rPr lang="es-ES" dirty="0" err="1">
                <a:latin typeface="Arial"/>
                <a:cs typeface="Arial"/>
              </a:rPr>
              <a:t>Quizziz</a:t>
            </a:r>
            <a:r>
              <a:rPr lang="es-ES" dirty="0">
                <a:latin typeface="Arial"/>
                <a:cs typeface="Arial"/>
              </a:rPr>
              <a:t>.</a:t>
            </a:r>
          </a:p>
          <a:p>
            <a:pPr marL="269875" indent="-269875"/>
            <a:r>
              <a:rPr lang="es-ES" dirty="0">
                <a:latin typeface="Arial"/>
                <a:cs typeface="Arial"/>
              </a:rPr>
              <a:t>Realizar un </a:t>
            </a:r>
            <a:r>
              <a:rPr lang="es-ES" dirty="0" err="1">
                <a:latin typeface="Arial"/>
                <a:cs typeface="Arial"/>
              </a:rPr>
              <a:t>Quizziz</a:t>
            </a:r>
            <a:r>
              <a:rPr lang="es-ES" dirty="0">
                <a:latin typeface="Arial"/>
                <a:cs typeface="Arial"/>
              </a:rPr>
              <a:t> (examen) de 5 preguntas.</a:t>
            </a:r>
          </a:p>
          <a:p>
            <a:pPr marL="269875" indent="-269875"/>
            <a:r>
              <a:rPr lang="es-ES" dirty="0">
                <a:latin typeface="Arial"/>
                <a:cs typeface="Arial"/>
              </a:rPr>
              <a:t>Elaborar un </a:t>
            </a:r>
            <a:r>
              <a:rPr lang="es-ES" dirty="0" err="1">
                <a:latin typeface="Arial"/>
                <a:cs typeface="Arial"/>
              </a:rPr>
              <a:t>Quizziz</a:t>
            </a:r>
            <a:r>
              <a:rPr lang="es-ES" dirty="0">
                <a:latin typeface="Arial"/>
                <a:cs typeface="Arial"/>
              </a:rPr>
              <a:t> (lección) de 4 diapositivas.</a:t>
            </a:r>
          </a:p>
          <a:p>
            <a:pPr marL="269875" indent="-269875"/>
            <a:r>
              <a:rPr lang="es-ES" dirty="0">
                <a:latin typeface="Arial"/>
                <a:cs typeface="Arial"/>
              </a:rPr>
              <a:t>Asignar deberes a los alumnos a través de </a:t>
            </a:r>
            <a:r>
              <a:rPr lang="es-ES" dirty="0" err="1">
                <a:latin typeface="Arial"/>
                <a:cs typeface="Arial"/>
              </a:rPr>
              <a:t>Quizziz</a:t>
            </a:r>
            <a:r>
              <a:rPr lang="es-ES" dirty="0">
                <a:latin typeface="Arial"/>
                <a:cs typeface="Arial"/>
              </a:rPr>
              <a:t>.</a:t>
            </a:r>
          </a:p>
          <a:p>
            <a:pPr marL="269875" indent="-269875"/>
            <a:r>
              <a:rPr lang="es-ES" dirty="0">
                <a:latin typeface="Arial"/>
                <a:cs typeface="Arial"/>
              </a:rPr>
              <a:t>Compartir link </a:t>
            </a:r>
            <a:r>
              <a:rPr lang="es-ES" dirty="0" err="1">
                <a:latin typeface="Arial"/>
                <a:cs typeface="Arial"/>
              </a:rPr>
              <a:t>Quizziz</a:t>
            </a:r>
            <a:r>
              <a:rPr lang="es-ES" dirty="0">
                <a:latin typeface="Arial"/>
                <a:cs typeface="Arial"/>
              </a:rPr>
              <a:t> a los alumnos</a:t>
            </a:r>
          </a:p>
          <a:p>
            <a:pPr marL="269875" indent="-269875"/>
            <a:r>
              <a:rPr lang="es-ES" dirty="0">
                <a:latin typeface="Arial"/>
                <a:cs typeface="Arial"/>
              </a:rPr>
              <a:t>Interpretar hoja de puntuación.</a:t>
            </a:r>
          </a:p>
          <a:p>
            <a:pPr marL="269875" indent="-269875"/>
            <a:r>
              <a:rPr lang="es-ES" dirty="0">
                <a:latin typeface="Arial"/>
                <a:cs typeface="Arial"/>
              </a:rPr>
              <a:t>Actividad </a:t>
            </a:r>
            <a:r>
              <a:rPr lang="es-ES" dirty="0" err="1">
                <a:latin typeface="Arial"/>
                <a:cs typeface="Arial"/>
              </a:rPr>
              <a:t>Quizziz</a:t>
            </a:r>
            <a:r>
              <a:rPr lang="es-ES" dirty="0">
                <a:latin typeface="Arial"/>
                <a:cs typeface="Arial"/>
              </a:rPr>
              <a:t> entre los participantes al curso.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9515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590F0-1354-4AF9-AD25-4464FA4FA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s-ES" dirty="0">
                <a:latin typeface="Arial"/>
                <a:cs typeface="Arial"/>
              </a:rPr>
              <a:t>Crear una cuenta en </a:t>
            </a:r>
            <a:r>
              <a:rPr lang="es-ES" dirty="0" err="1">
                <a:latin typeface="Arial"/>
                <a:cs typeface="Arial"/>
              </a:rPr>
              <a:t>Quizziz</a:t>
            </a:r>
            <a:r>
              <a:rPr lang="es-ES" dirty="0">
                <a:latin typeface="Arial"/>
                <a:cs typeface="Arial"/>
              </a:rPr>
              <a:t>.</a:t>
            </a:r>
            <a:br>
              <a:rPr lang="es-ES" dirty="0">
                <a:latin typeface="Arial"/>
                <a:cs typeface="Arial"/>
              </a:rPr>
            </a:br>
            <a:endParaRPr lang="es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BAAF7D7-1C01-4619-A90A-098F63D95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09" b="18873"/>
          <a:stretch/>
        </p:blipFill>
        <p:spPr>
          <a:xfrm>
            <a:off x="767564" y="1444749"/>
            <a:ext cx="10440127" cy="47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74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E512B-03DB-4DD8-ACAB-42CC28C72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s-ES" dirty="0">
                <a:latin typeface="Arial"/>
                <a:cs typeface="Arial"/>
              </a:rPr>
              <a:t>Generar una clase en </a:t>
            </a:r>
            <a:r>
              <a:rPr lang="es-ES" dirty="0" err="1">
                <a:latin typeface="Arial"/>
                <a:cs typeface="Arial"/>
              </a:rPr>
              <a:t>Quizziz</a:t>
            </a:r>
            <a:r>
              <a:rPr lang="es-ES" dirty="0">
                <a:latin typeface="Arial"/>
                <a:cs typeface="Arial"/>
              </a:rPr>
              <a:t>.</a:t>
            </a:r>
            <a:br>
              <a:rPr lang="es-ES" dirty="0">
                <a:latin typeface="Arial"/>
                <a:cs typeface="Arial"/>
              </a:rPr>
            </a:br>
            <a:endParaRPr lang="es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656CD79-3CB3-48FE-A358-C24A70118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250" b="5168"/>
          <a:stretch/>
        </p:blipFill>
        <p:spPr>
          <a:xfrm>
            <a:off x="374149" y="1310779"/>
            <a:ext cx="10778603" cy="524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56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FBB1F1-4B28-8E9C-475E-2D9602AD5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PUNTOS DE INTERÉS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A15B62-906A-BB6E-73D2-8B858DD8D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endParaRPr lang="es-ES" dirty="0"/>
          </a:p>
          <a:p>
            <a:pPr marL="269875" indent="-269875"/>
            <a:r>
              <a:rPr lang="es-ES" sz="2400" dirty="0"/>
              <a:t>COMPETENCIA DIGITAL.</a:t>
            </a:r>
          </a:p>
          <a:p>
            <a:pPr marL="269875" indent="-269875"/>
            <a:r>
              <a:rPr lang="es-ES" sz="2400" dirty="0"/>
              <a:t>SYMBALOO.</a:t>
            </a:r>
          </a:p>
          <a:p>
            <a:pPr marL="269875" indent="-269875"/>
            <a:r>
              <a:rPr lang="es-ES" sz="2400" dirty="0"/>
              <a:t>PLICKERS.</a:t>
            </a:r>
          </a:p>
          <a:p>
            <a:pPr marL="269875" indent="-269875"/>
            <a:r>
              <a:rPr lang="es-ES" sz="2400" dirty="0"/>
              <a:t>QUIZZIZ.</a:t>
            </a:r>
          </a:p>
          <a:p>
            <a:pPr marL="269875" indent="-269875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6254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EA15C3-5345-48D4-9EC7-9A0BEA422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146187"/>
          </a:xfrm>
        </p:spPr>
        <p:txBody>
          <a:bodyPr>
            <a:normAutofit fontScale="90000"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s-ES" dirty="0">
                <a:latin typeface="Arial"/>
                <a:cs typeface="Arial"/>
              </a:rPr>
              <a:t>Crear un </a:t>
            </a:r>
            <a:r>
              <a:rPr lang="es-ES" dirty="0" err="1">
                <a:latin typeface="Arial"/>
                <a:cs typeface="Arial"/>
              </a:rPr>
              <a:t>Quizziz</a:t>
            </a:r>
            <a:r>
              <a:rPr lang="es-ES" dirty="0">
                <a:latin typeface="Arial"/>
                <a:cs typeface="Arial"/>
              </a:rPr>
              <a:t> de 5 preguntas.</a:t>
            </a:r>
            <a:br>
              <a:rPr lang="es-ES" dirty="0">
                <a:latin typeface="Arial"/>
                <a:cs typeface="Arial"/>
              </a:rPr>
            </a:br>
            <a:endParaRPr lang="es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63AF737-333B-4193-9C5F-34CD0B276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" t="8249" r="-67" b="5785"/>
          <a:stretch/>
        </p:blipFill>
        <p:spPr>
          <a:xfrm>
            <a:off x="730383" y="1360888"/>
            <a:ext cx="10720367" cy="507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77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1E9868-EFAB-412B-BBCF-83A82DD8F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s-ES" dirty="0">
                <a:latin typeface="Arial"/>
                <a:cs typeface="Arial"/>
              </a:rPr>
              <a:t>Crear un </a:t>
            </a:r>
            <a:r>
              <a:rPr lang="es-ES" dirty="0" err="1">
                <a:latin typeface="Arial"/>
                <a:cs typeface="Arial"/>
              </a:rPr>
              <a:t>Quizziz</a:t>
            </a:r>
            <a:r>
              <a:rPr lang="es-ES" dirty="0">
                <a:latin typeface="Arial"/>
                <a:cs typeface="Arial"/>
              </a:rPr>
              <a:t> (examen) de 5 preguntas.</a:t>
            </a:r>
            <a:br>
              <a:rPr lang="es-ES" dirty="0">
                <a:latin typeface="Arial"/>
                <a:cs typeface="Arial"/>
              </a:rPr>
            </a:br>
            <a:endParaRPr lang="es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FCB1A94-5F1A-4186-AD83-C6133CE91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68" b="5776"/>
          <a:stretch/>
        </p:blipFill>
        <p:spPr>
          <a:xfrm>
            <a:off x="742398" y="2189526"/>
            <a:ext cx="10691796" cy="442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49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C0B042-B528-499C-A6EF-9BC2508B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s-ES" dirty="0">
                <a:latin typeface="Arial"/>
                <a:cs typeface="Arial"/>
              </a:rPr>
              <a:t>Crear un </a:t>
            </a:r>
            <a:r>
              <a:rPr lang="es-ES" dirty="0" err="1">
                <a:latin typeface="Arial"/>
                <a:cs typeface="Arial"/>
              </a:rPr>
              <a:t>Quizziz</a:t>
            </a:r>
            <a:r>
              <a:rPr lang="es-ES" dirty="0">
                <a:latin typeface="Arial"/>
                <a:cs typeface="Arial"/>
              </a:rPr>
              <a:t> (lección) de 4 diapositivas.</a:t>
            </a:r>
            <a:br>
              <a:rPr lang="es-ES" dirty="0">
                <a:latin typeface="Arial"/>
                <a:cs typeface="Arial"/>
              </a:rPr>
            </a:br>
            <a:endParaRPr lang="es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4DC1B8B-241E-45C2-9DDB-4E6498BB1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91" b="4222"/>
          <a:stretch/>
        </p:blipFill>
        <p:spPr>
          <a:xfrm>
            <a:off x="2042692" y="2097249"/>
            <a:ext cx="8837829" cy="43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56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6CD723-00AC-4A29-A89C-44EC8566AA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15" t="10659" r="23994" b="18104"/>
          <a:stretch/>
        </p:blipFill>
        <p:spPr>
          <a:xfrm>
            <a:off x="2578524" y="2123883"/>
            <a:ext cx="7144316" cy="458730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B075A60-2CB4-4EF5-88F9-99BD103EC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s-ES" dirty="0">
                <a:latin typeface="Arial"/>
                <a:cs typeface="Arial"/>
              </a:rPr>
              <a:t>Asignar deberes a los alumnos a través de </a:t>
            </a:r>
            <a:r>
              <a:rPr lang="es-ES" dirty="0" err="1">
                <a:latin typeface="Arial"/>
                <a:cs typeface="Arial"/>
              </a:rPr>
              <a:t>Quizziz</a:t>
            </a:r>
            <a:r>
              <a:rPr lang="es-ES" dirty="0">
                <a:latin typeface="Arial"/>
                <a:cs typeface="Arial"/>
              </a:rPr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3241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09CCE1B-335C-44C5-9E4A-B7C29D06B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33" r="1783" b="7935"/>
          <a:stretch/>
        </p:blipFill>
        <p:spPr>
          <a:xfrm>
            <a:off x="288176" y="316685"/>
            <a:ext cx="11615648" cy="622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04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6E4E8E4-4EBD-4108-9E6E-2B5945D6E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70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FD857B-E469-4BE8-961C-044BC1BD9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58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828A6-9D07-4316-ADBE-E5F98DCB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s-ES" dirty="0">
                <a:latin typeface="Arial"/>
                <a:cs typeface="Arial"/>
              </a:rPr>
              <a:t>Compartir link </a:t>
            </a:r>
            <a:r>
              <a:rPr lang="es-ES" dirty="0" err="1">
                <a:latin typeface="Arial"/>
                <a:cs typeface="Arial"/>
              </a:rPr>
              <a:t>Quizziz</a:t>
            </a:r>
            <a:r>
              <a:rPr lang="es-ES" dirty="0">
                <a:latin typeface="Arial"/>
                <a:cs typeface="Arial"/>
              </a:rPr>
              <a:t> a los alumnos</a:t>
            </a:r>
            <a:br>
              <a:rPr lang="es-ES" dirty="0">
                <a:latin typeface="Arial"/>
                <a:cs typeface="Arial"/>
              </a:rPr>
            </a:br>
            <a:endParaRPr lang="es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BA3F0F0-8BE9-464C-99F6-DA8545EEC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82" b="4888"/>
          <a:stretch/>
        </p:blipFill>
        <p:spPr>
          <a:xfrm>
            <a:off x="1463850" y="2122998"/>
            <a:ext cx="9039165" cy="44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42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CECF3-CBC2-42BF-94D9-F28C9458E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221688"/>
          </a:xfrm>
        </p:spPr>
        <p:txBody>
          <a:bodyPr>
            <a:normAutofit fontScale="90000"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s-ES" dirty="0">
                <a:latin typeface="Arial"/>
                <a:cs typeface="Arial"/>
              </a:rPr>
              <a:t>Interpretar hoja de puntuación.</a:t>
            </a:r>
            <a:br>
              <a:rPr lang="es-ES" dirty="0">
                <a:latin typeface="Arial"/>
                <a:cs typeface="Arial"/>
              </a:rPr>
            </a:br>
            <a:endParaRPr lang="es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779CDE1-9DF2-4DED-B6C2-89E5E7B97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231" b="4501"/>
          <a:stretch/>
        </p:blipFill>
        <p:spPr>
          <a:xfrm>
            <a:off x="1786379" y="1937857"/>
            <a:ext cx="8630355" cy="423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89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F22E0E-F242-4F04-8611-2BF175299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657916"/>
          </a:xfrm>
        </p:spPr>
        <p:txBody>
          <a:bodyPr>
            <a:normAutofit fontScale="90000"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s-ES" dirty="0">
                <a:latin typeface="Arial"/>
                <a:cs typeface="Arial"/>
              </a:rPr>
              <a:t>Actividad </a:t>
            </a:r>
            <a:r>
              <a:rPr lang="es-ES" dirty="0" err="1">
                <a:latin typeface="Arial"/>
                <a:cs typeface="Arial"/>
              </a:rPr>
              <a:t>Quizziz</a:t>
            </a:r>
            <a:r>
              <a:rPr lang="es-ES" dirty="0">
                <a:latin typeface="Arial"/>
                <a:cs typeface="Arial"/>
              </a:rPr>
              <a:t> entre los participantes al curso.</a:t>
            </a:r>
            <a:br>
              <a:rPr lang="es-ES" dirty="0">
                <a:latin typeface="Arial"/>
                <a:cs typeface="Arial"/>
              </a:rPr>
            </a:br>
            <a:endParaRPr lang="es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D5D6447-E58F-4571-8EEC-C35296F8D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08" t="34175" r="44942" b="24481"/>
          <a:stretch/>
        </p:blipFill>
        <p:spPr>
          <a:xfrm>
            <a:off x="1468073" y="2343632"/>
            <a:ext cx="7743039" cy="439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7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7D3D1-51DD-A2E0-F152-76F08080A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143000" indent="-1143000" algn="ctr">
              <a:buAutoNum type="arabicPeriod"/>
            </a:pPr>
            <a:r>
              <a:rPr lang="es-ES" dirty="0"/>
              <a:t>COMPETENCIA DIGITAL.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0AE132-2EFA-B215-46B3-830A84FCF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ES" dirty="0">
                <a:ea typeface="+mn-lt"/>
                <a:cs typeface="+mn-lt"/>
              </a:rPr>
              <a:t>La competencia digital que certificaremos con este curso y con el Grupo de Trabajo es </a:t>
            </a:r>
            <a:r>
              <a:rPr lang="es-ES" b="1" dirty="0">
                <a:ea typeface="+mn-lt"/>
                <a:cs typeface="+mn-lt"/>
              </a:rPr>
              <a:t>B1</a:t>
            </a:r>
            <a:r>
              <a:rPr lang="es-ES" dirty="0">
                <a:ea typeface="+mn-lt"/>
                <a:cs typeface="+mn-lt"/>
              </a:rPr>
              <a:t> en:</a:t>
            </a:r>
            <a:endParaRPr lang="es-ES" dirty="0"/>
          </a:p>
          <a:p>
            <a:pPr marL="0" indent="0">
              <a:buNone/>
            </a:pPr>
            <a:endParaRPr lang="es-ES" dirty="0">
              <a:ea typeface="+mn-lt"/>
              <a:cs typeface="+mn-lt"/>
            </a:endParaRPr>
          </a:p>
          <a:p>
            <a:pPr marL="269875" indent="-269875"/>
            <a:r>
              <a:rPr lang="es-ES" dirty="0">
                <a:ea typeface="+mn-lt"/>
                <a:cs typeface="+mn-lt"/>
              </a:rPr>
              <a:t>Área 1: Compromiso profesional.</a:t>
            </a:r>
          </a:p>
          <a:p>
            <a:pPr marL="269875" indent="-269875"/>
            <a:r>
              <a:rPr lang="es-ES" dirty="0">
                <a:ea typeface="+mn-lt"/>
                <a:cs typeface="+mn-lt"/>
              </a:rPr>
              <a:t>Área 2: Contenidos digitales.</a:t>
            </a:r>
          </a:p>
          <a:p>
            <a:pPr marL="269875" indent="-269875"/>
            <a:r>
              <a:rPr lang="es-ES" dirty="0">
                <a:ea typeface="+mn-lt"/>
                <a:cs typeface="+mn-lt"/>
              </a:rPr>
              <a:t>Área 3: Enseñanza-aprendizaje.</a:t>
            </a:r>
          </a:p>
          <a:p>
            <a:pPr marL="269875" indent="-269875"/>
            <a:r>
              <a:rPr lang="es-ES" dirty="0">
                <a:ea typeface="+mn-lt"/>
                <a:cs typeface="+mn-lt"/>
              </a:rPr>
              <a:t>Área 5: Empoderamiento del alumnado.</a:t>
            </a:r>
            <a:endParaRPr lang="es-ES" dirty="0"/>
          </a:p>
          <a:p>
            <a:pPr marL="269875" indent="-269875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84634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982F2AC-6313-4894-BA9A-4C0C870EC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50" t="22875" r="44266" b="30397"/>
          <a:stretch/>
        </p:blipFill>
        <p:spPr>
          <a:xfrm>
            <a:off x="0" y="0"/>
            <a:ext cx="12192000" cy="6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54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E9F009-5BBC-15F1-6974-7ACC020D6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2. </a:t>
            </a:r>
            <a:r>
              <a:rPr lang="es-ES" dirty="0" err="1"/>
              <a:t>Symbaloo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B98159-068A-B4D3-04D2-9EA07D272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s-ES" sz="2000" dirty="0"/>
              <a:t>Crear una cuenta en </a:t>
            </a:r>
            <a:r>
              <a:rPr lang="es-ES" sz="2000" dirty="0" err="1"/>
              <a:t>Symbaloo</a:t>
            </a:r>
            <a:r>
              <a:rPr lang="es-ES" sz="2000" dirty="0"/>
              <a:t>.</a:t>
            </a:r>
          </a:p>
          <a:p>
            <a:pPr marL="269875" indent="-269875"/>
            <a:r>
              <a:rPr lang="es-ES" sz="2000" dirty="0"/>
              <a:t>Agregar una </a:t>
            </a:r>
            <a:r>
              <a:rPr lang="es-ES" sz="2000" dirty="0" err="1"/>
              <a:t>Webmix</a:t>
            </a:r>
            <a:r>
              <a:rPr lang="es-ES" sz="2000" dirty="0"/>
              <a:t>.</a:t>
            </a:r>
          </a:p>
          <a:p>
            <a:pPr marL="269875" indent="-269875"/>
            <a:r>
              <a:rPr lang="es-ES" sz="2000" dirty="0">
                <a:ea typeface="+mn-lt"/>
                <a:cs typeface="+mn-lt"/>
              </a:rPr>
              <a:t>Añadir diferentes enlaces educativos en la </a:t>
            </a:r>
            <a:r>
              <a:rPr lang="es-ES" sz="2000" err="1">
                <a:ea typeface="+mn-lt"/>
                <a:cs typeface="+mn-lt"/>
              </a:rPr>
              <a:t>Webmix</a:t>
            </a:r>
            <a:r>
              <a:rPr lang="es-ES" sz="2000" dirty="0">
                <a:ea typeface="+mn-lt"/>
                <a:cs typeface="+mn-lt"/>
              </a:rPr>
              <a:t>.</a:t>
            </a:r>
            <a:endParaRPr lang="es-ES" sz="2000" dirty="0"/>
          </a:p>
          <a:p>
            <a:pPr marL="269875" indent="-269875"/>
            <a:r>
              <a:rPr lang="es-ES" sz="2000" dirty="0"/>
              <a:t>Colaborar con otros compañeros la </a:t>
            </a:r>
            <a:r>
              <a:rPr lang="es-ES" sz="2000" dirty="0" err="1"/>
              <a:t>Webmix</a:t>
            </a:r>
            <a:r>
              <a:rPr lang="es-ES" sz="2000" dirty="0"/>
              <a:t> creada.</a:t>
            </a:r>
          </a:p>
          <a:p>
            <a:pPr marL="269875" indent="-269875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685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0F9C5-82E9-98FD-9FE5-8C816BB30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981649"/>
          </a:xfrm>
        </p:spPr>
        <p:txBody>
          <a:bodyPr/>
          <a:lstStyle/>
          <a:p>
            <a:pPr marL="342900" indent="-342900" algn="ctr">
              <a:buFont typeface="Arial"/>
              <a:buChar char="•"/>
            </a:pPr>
            <a:r>
              <a:rPr lang="es-ES" sz="4800" dirty="0">
                <a:ea typeface="+mj-lt"/>
                <a:cs typeface="+mj-lt"/>
              </a:rPr>
              <a:t>Crear una cuenta en </a:t>
            </a:r>
            <a:r>
              <a:rPr lang="es-ES" sz="4800" dirty="0" err="1">
                <a:ea typeface="+mj-lt"/>
                <a:cs typeface="+mj-lt"/>
              </a:rPr>
              <a:t>Symbaloo</a:t>
            </a:r>
            <a:r>
              <a:rPr lang="es-ES" sz="4800" dirty="0">
                <a:ea typeface="+mj-lt"/>
                <a:cs typeface="+mj-lt"/>
              </a:rPr>
              <a:t>.</a:t>
            </a:r>
            <a:endParaRPr lang="es-ES" sz="4800" dirty="0"/>
          </a:p>
        </p:txBody>
      </p:sp>
      <p:pic>
        <p:nvPicPr>
          <p:cNvPr id="4" name="Marcador de contenido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7CB20298-A5E6-F464-9E11-C0C5EDC7B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219" r="-193" b="11986"/>
          <a:stretch/>
        </p:blipFill>
        <p:spPr>
          <a:xfrm>
            <a:off x="1347824" y="1714500"/>
            <a:ext cx="9786571" cy="4382318"/>
          </a:xfrm>
        </p:spPr>
      </p:pic>
    </p:spTree>
    <p:extLst>
      <p:ext uri="{BB962C8B-B14F-4D97-AF65-F5344CB8AC3E}">
        <p14:creationId xmlns:p14="http://schemas.microsoft.com/office/powerpoint/2010/main" val="1790072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15ABB3-04E1-E7A3-9607-E02767D77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85800" indent="-685800" algn="ctr">
              <a:buFont typeface="Arial"/>
              <a:buChar char="•"/>
            </a:pPr>
            <a:r>
              <a:rPr lang="es-ES" sz="4800" dirty="0"/>
              <a:t>Agregar una </a:t>
            </a:r>
            <a:r>
              <a:rPr lang="es-ES" sz="4800" dirty="0" err="1"/>
              <a:t>Webmix</a:t>
            </a:r>
            <a:r>
              <a:rPr lang="es-ES" sz="4800" dirty="0"/>
              <a:t>.</a:t>
            </a:r>
            <a:endParaRPr lang="es-ES"/>
          </a:p>
        </p:txBody>
      </p:sp>
      <p:pic>
        <p:nvPicPr>
          <p:cNvPr id="4" name="Marcador de contenido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3652BE58-D597-9578-FC70-1B10299F8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86" t="8955" r="23950" b="16418"/>
          <a:stretch/>
        </p:blipFill>
        <p:spPr>
          <a:xfrm>
            <a:off x="2382640" y="1418815"/>
            <a:ext cx="7875734" cy="4833962"/>
          </a:xfrm>
        </p:spPr>
      </p:pic>
    </p:spTree>
    <p:extLst>
      <p:ext uri="{BB962C8B-B14F-4D97-AF65-F5344CB8AC3E}">
        <p14:creationId xmlns:p14="http://schemas.microsoft.com/office/powerpoint/2010/main" val="4215192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A3847-2988-21AC-2092-6395751D9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85800" indent="-685800" algn="ctr">
              <a:buFont typeface="Arial"/>
              <a:buChar char="•"/>
            </a:pPr>
            <a:r>
              <a:rPr lang="es-ES" sz="4800" dirty="0">
                <a:ea typeface="+mj-lt"/>
                <a:cs typeface="+mj-lt"/>
              </a:rPr>
              <a:t>Añadir diferentes enlaces educativos en la </a:t>
            </a:r>
            <a:r>
              <a:rPr lang="es-ES" sz="4800" err="1">
                <a:ea typeface="+mj-lt"/>
                <a:cs typeface="+mj-lt"/>
              </a:rPr>
              <a:t>Webmix</a:t>
            </a:r>
            <a:r>
              <a:rPr lang="es-ES" sz="4800" dirty="0">
                <a:ea typeface="+mj-lt"/>
                <a:cs typeface="+mj-lt"/>
              </a:rPr>
              <a:t>.</a:t>
            </a:r>
          </a:p>
        </p:txBody>
      </p:sp>
      <p:pic>
        <p:nvPicPr>
          <p:cNvPr id="4" name="Marcador de contenido 3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12031230-7FE3-D419-8B50-40EE7914D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72" t="8199" r="34722" b="27086"/>
          <a:stretch/>
        </p:blipFill>
        <p:spPr>
          <a:xfrm>
            <a:off x="2279157" y="1823332"/>
            <a:ext cx="7689044" cy="4834204"/>
          </a:xfrm>
        </p:spPr>
      </p:pic>
    </p:spTree>
    <p:extLst>
      <p:ext uri="{BB962C8B-B14F-4D97-AF65-F5344CB8AC3E}">
        <p14:creationId xmlns:p14="http://schemas.microsoft.com/office/powerpoint/2010/main" val="2590888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CA098-EA8F-0512-C902-41731302F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85800" indent="-685800" algn="ctr">
              <a:buFont typeface="Arial"/>
              <a:buChar char="•"/>
            </a:pPr>
            <a:r>
              <a:rPr lang="es-ES" sz="4800" dirty="0">
                <a:ea typeface="+mj-lt"/>
                <a:cs typeface="+mj-lt"/>
              </a:rPr>
              <a:t>Colaborar con otros compañeros la </a:t>
            </a:r>
            <a:r>
              <a:rPr lang="es-ES" sz="4800" dirty="0" err="1">
                <a:ea typeface="+mj-lt"/>
                <a:cs typeface="+mj-lt"/>
              </a:rPr>
              <a:t>Webmix</a:t>
            </a:r>
            <a:r>
              <a:rPr lang="es-ES" sz="4800" dirty="0">
                <a:ea typeface="+mj-lt"/>
                <a:cs typeface="+mj-lt"/>
              </a:rPr>
              <a:t> creada.</a:t>
            </a:r>
            <a:endParaRPr lang="es-ES" sz="4800" dirty="0"/>
          </a:p>
        </p:txBody>
      </p:sp>
      <p:pic>
        <p:nvPicPr>
          <p:cNvPr id="4" name="Marcador de contenido 3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FDF9893D-5303-C3A5-8288-682F5C6AA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428" r="12325" b="13433"/>
          <a:stretch/>
        </p:blipFill>
        <p:spPr>
          <a:xfrm>
            <a:off x="811602" y="2030295"/>
            <a:ext cx="10162475" cy="4485938"/>
          </a:xfrm>
        </p:spPr>
      </p:pic>
    </p:spTree>
    <p:extLst>
      <p:ext uri="{BB962C8B-B14F-4D97-AF65-F5344CB8AC3E}">
        <p14:creationId xmlns:p14="http://schemas.microsoft.com/office/powerpoint/2010/main" val="3544814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05FCA-A219-499E-C6DE-E7801492A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3. PLICKERS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91A1BE-3DDD-EC92-5557-1BAE1CF24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s-ES" sz="2000" dirty="0">
                <a:latin typeface="Arial"/>
                <a:cs typeface="Arial"/>
              </a:rPr>
              <a:t>Crear una cuenta en </a:t>
            </a:r>
            <a:r>
              <a:rPr lang="es-ES" sz="2000" dirty="0" err="1">
                <a:latin typeface="Arial"/>
                <a:cs typeface="Arial"/>
              </a:rPr>
              <a:t>Plickers</a:t>
            </a:r>
            <a:r>
              <a:rPr lang="es-ES" sz="2000" dirty="0">
                <a:latin typeface="Arial"/>
                <a:cs typeface="Arial"/>
              </a:rPr>
              <a:t>.</a:t>
            </a:r>
          </a:p>
          <a:p>
            <a:pPr marL="269875" indent="-269875"/>
            <a:r>
              <a:rPr lang="es-ES" sz="2000" dirty="0">
                <a:latin typeface="Arial"/>
                <a:cs typeface="Arial"/>
              </a:rPr>
              <a:t>Obtener tarjetas </a:t>
            </a:r>
            <a:r>
              <a:rPr lang="es-ES" sz="2000" dirty="0" err="1">
                <a:latin typeface="Arial"/>
                <a:cs typeface="Arial"/>
              </a:rPr>
              <a:t>Plickers</a:t>
            </a:r>
            <a:r>
              <a:rPr lang="es-ES" sz="2000" dirty="0">
                <a:latin typeface="Arial"/>
                <a:cs typeface="Arial"/>
              </a:rPr>
              <a:t>.</a:t>
            </a:r>
          </a:p>
          <a:p>
            <a:pPr marL="269875" indent="-269875"/>
            <a:r>
              <a:rPr lang="es-ES" sz="2000" dirty="0">
                <a:latin typeface="Arial"/>
                <a:cs typeface="Arial"/>
              </a:rPr>
              <a:t>Generar una nueva clase.</a:t>
            </a:r>
          </a:p>
          <a:p>
            <a:pPr marL="269875" indent="-269875"/>
            <a:r>
              <a:rPr lang="es-ES" sz="2000" dirty="0">
                <a:latin typeface="Arial"/>
                <a:cs typeface="Arial"/>
              </a:rPr>
              <a:t>Añadir un nuevo set y asignarlo a una clase.</a:t>
            </a:r>
          </a:p>
          <a:p>
            <a:pPr marL="269875" indent="-269875"/>
            <a:r>
              <a:rPr lang="es-ES" sz="2000" dirty="0">
                <a:latin typeface="Arial"/>
                <a:cs typeface="Arial"/>
              </a:rPr>
              <a:t>Interpretar hoja de puntuación.</a:t>
            </a:r>
          </a:p>
        </p:txBody>
      </p:sp>
    </p:spTree>
    <p:extLst>
      <p:ext uri="{BB962C8B-B14F-4D97-AF65-F5344CB8AC3E}">
        <p14:creationId xmlns:p14="http://schemas.microsoft.com/office/powerpoint/2010/main" val="3921373753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LightSeedRightStep">
      <a:dk1>
        <a:srgbClr val="000000"/>
      </a:dk1>
      <a:lt1>
        <a:srgbClr val="FFFFFF"/>
      </a:lt1>
      <a:dk2>
        <a:srgbClr val="20301B"/>
      </a:dk2>
      <a:lt2>
        <a:srgbClr val="F0F1F3"/>
      </a:lt2>
      <a:accent1>
        <a:srgbClr val="A6A27E"/>
      </a:accent1>
      <a:accent2>
        <a:srgbClr val="97A872"/>
      </a:accent2>
      <a:accent3>
        <a:srgbClr val="8BAA80"/>
      </a:accent3>
      <a:accent4>
        <a:srgbClr val="76AD7E"/>
      </a:accent4>
      <a:accent5>
        <a:srgbClr val="81AA98"/>
      </a:accent5>
      <a:accent6>
        <a:srgbClr val="73A9A8"/>
      </a:accent6>
      <a:hlink>
        <a:srgbClr val="6B72AF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128</TotalTime>
  <Words>322</Words>
  <Application>Microsoft Office PowerPoint</Application>
  <PresentationFormat>Panorámica</PresentationFormat>
  <Paragraphs>54</Paragraphs>
  <Slides>30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Arial</vt:lpstr>
      <vt:lpstr>Avenir Next LT Pro</vt:lpstr>
      <vt:lpstr>Bell MT</vt:lpstr>
      <vt:lpstr>Calibri</vt:lpstr>
      <vt:lpstr>GlowVTI</vt:lpstr>
      <vt:lpstr>Ponencia TIC </vt:lpstr>
      <vt:lpstr>PUNTOS DE INTERÉS</vt:lpstr>
      <vt:lpstr>COMPETENCIA DIGITAL.</vt:lpstr>
      <vt:lpstr>2. Symbaloo</vt:lpstr>
      <vt:lpstr>Crear una cuenta en Symbaloo.</vt:lpstr>
      <vt:lpstr>Agregar una Webmix.</vt:lpstr>
      <vt:lpstr>Añadir diferentes enlaces educativos en la Webmix.</vt:lpstr>
      <vt:lpstr>Colaborar con otros compañeros la Webmix creada.</vt:lpstr>
      <vt:lpstr>3. PLICKERS</vt:lpstr>
      <vt:lpstr>Crear una cuenta en Plickers.</vt:lpstr>
      <vt:lpstr>Obtener tarjetas Plickers.</vt:lpstr>
      <vt:lpstr>Presentación de PowerPoint</vt:lpstr>
      <vt:lpstr>Generar una nueva clase.</vt:lpstr>
      <vt:lpstr>Añadir un nuevo set y asignarlo a una clase.</vt:lpstr>
      <vt:lpstr>Presentación de PowerPoint</vt:lpstr>
      <vt:lpstr>Interpretar hoja de puntuación.</vt:lpstr>
      <vt:lpstr>4. QUIZZIZ</vt:lpstr>
      <vt:lpstr>Crear una cuenta en Quizziz. </vt:lpstr>
      <vt:lpstr>Generar una clase en Quizziz. </vt:lpstr>
      <vt:lpstr>Crear un Quizziz de 5 preguntas. </vt:lpstr>
      <vt:lpstr>Crear un Quizziz (examen) de 5 preguntas. </vt:lpstr>
      <vt:lpstr>Crear un Quizziz (lección) de 4 diapositivas. </vt:lpstr>
      <vt:lpstr>Asignar deberes a los alumnos a través de Quizziz.</vt:lpstr>
      <vt:lpstr>Presentación de PowerPoint</vt:lpstr>
      <vt:lpstr>Presentación de PowerPoint</vt:lpstr>
      <vt:lpstr>Presentación de PowerPoint</vt:lpstr>
      <vt:lpstr>Compartir link Quizziz a los alumnos </vt:lpstr>
      <vt:lpstr>Interpretar hoja de puntuación. </vt:lpstr>
      <vt:lpstr>Actividad Quizziz entre los participantes al curso.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ALEJANDRO GALLEGO PANERO</dc:creator>
  <cp:lastModifiedBy>VANESSA ALVAREZ RODRIGUEZ</cp:lastModifiedBy>
  <cp:revision>185</cp:revision>
  <dcterms:created xsi:type="dcterms:W3CDTF">2023-11-06T12:05:46Z</dcterms:created>
  <dcterms:modified xsi:type="dcterms:W3CDTF">2023-11-14T09:25:44Z</dcterms:modified>
</cp:coreProperties>
</file>