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63"/>
  </p:notesMasterIdLst>
  <p:sldIdLst>
    <p:sldId id="259" r:id="rId2"/>
    <p:sldId id="260" r:id="rId3"/>
    <p:sldId id="261" r:id="rId4"/>
    <p:sldId id="264" r:id="rId5"/>
    <p:sldId id="269" r:id="rId6"/>
    <p:sldId id="270" r:id="rId7"/>
    <p:sldId id="265" r:id="rId8"/>
    <p:sldId id="268" r:id="rId9"/>
    <p:sldId id="266" r:id="rId10"/>
    <p:sldId id="272" r:id="rId11"/>
    <p:sldId id="271" r:id="rId12"/>
    <p:sldId id="273" r:id="rId13"/>
    <p:sldId id="275" r:id="rId14"/>
    <p:sldId id="276" r:id="rId15"/>
    <p:sldId id="274" r:id="rId16"/>
    <p:sldId id="277" r:id="rId17"/>
    <p:sldId id="285" r:id="rId18"/>
    <p:sldId id="278" r:id="rId19"/>
    <p:sldId id="280" r:id="rId20"/>
    <p:sldId id="281" r:id="rId21"/>
    <p:sldId id="279" r:id="rId22"/>
    <p:sldId id="282" r:id="rId23"/>
    <p:sldId id="283" r:id="rId24"/>
    <p:sldId id="284" r:id="rId25"/>
    <p:sldId id="312" r:id="rId26"/>
    <p:sldId id="287" r:id="rId27"/>
    <p:sldId id="327" r:id="rId28"/>
    <p:sldId id="313" r:id="rId29"/>
    <p:sldId id="302" r:id="rId30"/>
    <p:sldId id="303" r:id="rId31"/>
    <p:sldId id="304" r:id="rId32"/>
    <p:sldId id="305" r:id="rId33"/>
    <p:sldId id="306" r:id="rId34"/>
    <p:sldId id="300" r:id="rId35"/>
    <p:sldId id="288" r:id="rId36"/>
    <p:sldId id="289" r:id="rId37"/>
    <p:sldId id="290" r:id="rId38"/>
    <p:sldId id="32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318" r:id="rId47"/>
    <p:sldId id="314" r:id="rId48"/>
    <p:sldId id="315" r:id="rId49"/>
    <p:sldId id="316" r:id="rId50"/>
    <p:sldId id="317" r:id="rId51"/>
    <p:sldId id="298" r:id="rId52"/>
    <p:sldId id="299" r:id="rId53"/>
    <p:sldId id="301" r:id="rId54"/>
    <p:sldId id="307" r:id="rId55"/>
    <p:sldId id="308" r:id="rId56"/>
    <p:sldId id="309" r:id="rId57"/>
    <p:sldId id="310" r:id="rId58"/>
    <p:sldId id="311" r:id="rId59"/>
    <p:sldId id="263" r:id="rId60"/>
    <p:sldId id="328" r:id="rId61"/>
    <p:sldId id="319" r:id="rId6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EFFB7-7C93-485A-9144-1E0F5F393B33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B5E0-9AE3-4345-8125-7D53D647EF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B5E0-9AE3-4345-8125-7D53D647EFD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88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B5E0-9AE3-4345-8125-7D53D647EFD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88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B5E0-9AE3-4345-8125-7D53D647EFDA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88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 gustaría estar dándoos</a:t>
            </a:r>
            <a:r>
              <a:rPr lang="es-ES" baseline="0" dirty="0" smtClean="0"/>
              <a:t> </a:t>
            </a:r>
            <a:r>
              <a:rPr lang="es-ES" dirty="0" smtClean="0"/>
              <a:t>hoy la suficiente</a:t>
            </a:r>
            <a:r>
              <a:rPr lang="es-ES" baseline="0" dirty="0" smtClean="0"/>
              <a:t> información como para que podáis tener el criterio para desmentir mitos…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3B5E0-9AE3-4345-8125-7D53D647EFDA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01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EBF5-1B8F-448A-A5A1-3639ABEE5B37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50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Eventos mentales privados</a:t>
            </a:r>
            <a:r>
              <a:rPr lang="es-ES" dirty="0" smtClean="0"/>
              <a:t>: DINÁMICA </a:t>
            </a:r>
            <a:r>
              <a:rPr lang="es-ES" dirty="0" smtClean="0"/>
              <a:t>1 millón de euros en juego…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EBF5-1B8F-448A-A5A1-3639ABEE5B37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23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339752" y="836712"/>
            <a:ext cx="6264696" cy="2448272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TDAH EN LA ESCUELA </a:t>
            </a:r>
            <a:endParaRPr lang="es-ES" sz="3200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400" dirty="0" smtClean="0"/>
              <a:t>Patricia Gómez Montero de Espinosa</a:t>
            </a:r>
          </a:p>
          <a:p>
            <a:pPr algn="r"/>
            <a:r>
              <a:rPr lang="es-ES" sz="1400" dirty="0" smtClean="0"/>
              <a:t>Psicóloga sanitaria CL04822</a:t>
            </a:r>
          </a:p>
          <a:p>
            <a:pPr algn="r"/>
            <a:r>
              <a:rPr lang="es-ES" sz="1400" dirty="0" err="1" smtClean="0"/>
              <a:t>Telf</a:t>
            </a:r>
            <a:r>
              <a:rPr lang="es-ES" sz="1400" dirty="0" smtClean="0"/>
              <a:t>.|</a:t>
            </a:r>
            <a:r>
              <a:rPr lang="es-ES" sz="1400" dirty="0" err="1" smtClean="0"/>
              <a:t>Whatsapp</a:t>
            </a:r>
            <a:r>
              <a:rPr lang="es-ES" sz="1400" dirty="0" smtClean="0"/>
              <a:t>: 625 694 826</a:t>
            </a:r>
          </a:p>
          <a:p>
            <a:pPr algn="r"/>
            <a:r>
              <a:rPr lang="es-ES" sz="1400" dirty="0"/>
              <a:t>p</a:t>
            </a:r>
            <a:r>
              <a:rPr lang="es-ES" sz="1400" dirty="0" smtClean="0"/>
              <a:t>atri.mipsicologa@gmail.com</a:t>
            </a:r>
            <a:endParaRPr lang="es-ES" sz="1400" dirty="0"/>
          </a:p>
        </p:txBody>
      </p:sp>
      <p:sp>
        <p:nvSpPr>
          <p:cNvPr id="8" name="6 Subtítulo"/>
          <p:cNvSpPr txBox="1">
            <a:spLocks/>
          </p:cNvSpPr>
          <p:nvPr/>
        </p:nvSpPr>
        <p:spPr>
          <a:xfrm>
            <a:off x="2288232" y="476672"/>
            <a:ext cx="6172200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400" dirty="0" smtClean="0"/>
              <a:t>28 de marzo de 2023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71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 pequeño usa binoculares para ver lejos, Gráficos - Envato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20088"/>
          <a:stretch/>
        </p:blipFill>
        <p:spPr bwMode="auto">
          <a:xfrm>
            <a:off x="6818382" y="116632"/>
            <a:ext cx="17860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</a:t>
            </a:r>
            <a:r>
              <a:rPr lang="es-ES" dirty="0"/>
              <a:t>v</a:t>
            </a:r>
            <a:r>
              <a:rPr lang="es-ES" dirty="0" smtClean="0"/>
              <a:t>emos: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Dificultades para tomar decisiones.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Dificultades al organizar y planificar tareas, tiempo, espacio, dinero…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Desordenados/as.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Pierden o no saben dónde están sus cosas.</a:t>
            </a:r>
          </a:p>
        </p:txBody>
      </p:sp>
    </p:spTree>
    <p:extLst>
      <p:ext uri="{BB962C8B-B14F-4D97-AF65-F5344CB8AC3E}">
        <p14:creationId xmlns:p14="http://schemas.microsoft.com/office/powerpoint/2010/main" val="19634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 pequeño usa binoculares para ver lejos, Gráficos - Envato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20088"/>
          <a:stretch/>
        </p:blipFill>
        <p:spPr bwMode="auto">
          <a:xfrm>
            <a:off x="6818382" y="116632"/>
            <a:ext cx="17860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</a:t>
            </a:r>
            <a:r>
              <a:rPr lang="es-ES" dirty="0"/>
              <a:t>v</a:t>
            </a:r>
            <a:r>
              <a:rPr lang="es-ES" dirty="0" smtClean="0"/>
              <a:t>emos: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Gran sentido de la justicia.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Luchadores/as.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Son bondadosos/as. Sienten remordimientos, NO son rencorosos/as ni vengativos/as.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Creativos/as, ingeniosos/as (gran mundo interior).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dirty="0" smtClean="0"/>
              <a:t>Pensamiento hiperactivo.</a:t>
            </a:r>
          </a:p>
        </p:txBody>
      </p:sp>
    </p:spTree>
    <p:extLst>
      <p:ext uri="{BB962C8B-B14F-4D97-AF65-F5344CB8AC3E}">
        <p14:creationId xmlns:p14="http://schemas.microsoft.com/office/powerpoint/2010/main" val="189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Biología del TDAH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23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Biología del TDAH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7241232" cy="448511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Trastorno del </a:t>
            </a:r>
            <a:r>
              <a:rPr lang="es-ES" sz="2000" dirty="0" err="1" smtClean="0"/>
              <a:t>Neurodesarrollo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dirty="0" smtClean="0"/>
              <a:t>A lo largo de todo el ciclo vital.</a:t>
            </a:r>
          </a:p>
          <a:p>
            <a:endParaRPr lang="es-ES" sz="2000" dirty="0" smtClean="0"/>
          </a:p>
          <a:p>
            <a:r>
              <a:rPr lang="es-ES" sz="2000" dirty="0"/>
              <a:t>Implica una gran carga genética.</a:t>
            </a:r>
          </a:p>
          <a:p>
            <a:endParaRPr lang="es-ES" sz="2000" dirty="0"/>
          </a:p>
          <a:p>
            <a:r>
              <a:rPr lang="es-ES" sz="2000" dirty="0" smtClean="0"/>
              <a:t>No es una enfermedad. No se cura.</a:t>
            </a:r>
          </a:p>
          <a:p>
            <a:endParaRPr lang="es-ES" sz="2000" dirty="0"/>
          </a:p>
          <a:p>
            <a:r>
              <a:rPr lang="es-ES" sz="2000" dirty="0" smtClean="0"/>
              <a:t>Disfunción neurológica probada y reconocida científicamente.</a:t>
            </a: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290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Biología del TDAH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485112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Maduración más lenta de la corteza </a:t>
            </a:r>
            <a:r>
              <a:rPr lang="es-ES" sz="2000" dirty="0" err="1" smtClean="0"/>
              <a:t>prefrontal</a:t>
            </a:r>
            <a:r>
              <a:rPr lang="es-ES" sz="2000" dirty="0" smtClean="0"/>
              <a:t> (2 años de </a:t>
            </a:r>
            <a:r>
              <a:rPr lang="es-ES" sz="2000" b="1" dirty="0" smtClean="0"/>
              <a:t>retraso madurativo</a:t>
            </a:r>
            <a:r>
              <a:rPr lang="es-ES" sz="2000" dirty="0" smtClean="0"/>
              <a:t>).</a:t>
            </a:r>
          </a:p>
          <a:p>
            <a:endParaRPr lang="es-ES" sz="2000" dirty="0"/>
          </a:p>
          <a:p>
            <a:r>
              <a:rPr lang="es-ES" sz="2000" dirty="0" smtClean="0"/>
              <a:t>Disfunción en las conexiones neuronales: la dopamina (DA) y la noradrenalina (NA) no se transportan adecuadamente de una neurona a otra </a:t>
            </a:r>
            <a:r>
              <a:rPr lang="es-ES" sz="2000" dirty="0" smtClean="0">
                <a:sym typeface="Wingdings" pitchFamily="2" charset="2"/>
              </a:rPr>
              <a:t> </a:t>
            </a:r>
            <a:r>
              <a:rPr lang="es-ES" sz="2000" b="1" dirty="0" smtClean="0">
                <a:sym typeface="Wingdings" pitchFamily="2" charset="2"/>
              </a:rPr>
              <a:t>la información no fluye adecuadamente.</a:t>
            </a:r>
          </a:p>
          <a:p>
            <a:endParaRPr lang="es-ES" sz="2000" dirty="0">
              <a:sym typeface="Wingdings" pitchFamily="2" charset="2"/>
            </a:endParaRPr>
          </a:p>
          <a:p>
            <a:r>
              <a:rPr lang="es-ES" sz="2000" dirty="0" smtClean="0">
                <a:sym typeface="Wingdings" pitchFamily="2" charset="2"/>
              </a:rPr>
              <a:t>Afecta a áreas y neurotransmisores relacionados con la </a:t>
            </a:r>
            <a:r>
              <a:rPr lang="es-ES" sz="2000" b="1" dirty="0" smtClean="0">
                <a:sym typeface="Wingdings" pitchFamily="2" charset="2"/>
              </a:rPr>
              <a:t>autorregulación de la conducta y de las emociones</a:t>
            </a:r>
            <a:r>
              <a:rPr lang="es-ES" sz="2000" dirty="0">
                <a:sym typeface="Wingdings" pitchFamily="2" charset="2"/>
              </a:rPr>
              <a:t> </a:t>
            </a:r>
            <a:r>
              <a:rPr lang="es-ES" sz="2000" dirty="0" smtClean="0">
                <a:sym typeface="Wingdings" pitchFamily="2" charset="2"/>
              </a:rPr>
              <a:t>  repercute negativamente en el aprendizaje.</a:t>
            </a:r>
          </a:p>
          <a:p>
            <a:endParaRPr lang="es-ES" sz="2000" dirty="0">
              <a:sym typeface="Wingdings" pitchFamily="2" charset="2"/>
            </a:endParaRPr>
          </a:p>
          <a:p>
            <a:r>
              <a:rPr lang="es-ES" sz="2000" dirty="0" smtClean="0">
                <a:sym typeface="Wingdings" pitchFamily="2" charset="2"/>
              </a:rPr>
              <a:t>Limitación de las funciones ejecutivas.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539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Funciona el CEREBRO Humano - ¡Clav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21" y="2780928"/>
            <a:ext cx="4640310" cy="34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ínea de conexión"/>
          <p:cNvSpPr/>
          <p:nvPr/>
        </p:nvSpPr>
        <p:spPr>
          <a:xfrm>
            <a:off x="2051720" y="2549695"/>
            <a:ext cx="4390301" cy="3111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17478" extrusionOk="0">
                <a:moveTo>
                  <a:pt x="19602" y="17478"/>
                </a:moveTo>
                <a:cubicBezTo>
                  <a:pt x="21600" y="476"/>
                  <a:pt x="15066" y="-4122"/>
                  <a:pt x="0" y="3684"/>
                </a:cubicBezTo>
              </a:path>
            </a:pathLst>
          </a:custGeom>
          <a:ln w="101600">
            <a:solidFill>
              <a:schemeClr val="accent1"/>
            </a:solidFill>
            <a:prstDash val="sysDot"/>
            <a:miter lim="400000"/>
            <a:tailEnd type="stealth"/>
          </a:ln>
        </p:spPr>
        <p:txBody>
          <a:bodyPr/>
          <a:lstStyle/>
          <a:p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2771800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Hipocampo</a:t>
            </a:r>
            <a:endParaRPr lang="es-ES" sz="2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36258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Neocórtex</a:t>
            </a:r>
            <a:endParaRPr lang="es-ES" sz="28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12993" y="2689756"/>
            <a:ext cx="216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Amígdala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4285545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Plan de acción/semáforo o policía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797950" y="1732746"/>
            <a:ext cx="314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Significado/Analiza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658031" y="322575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Sentir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606779" y="4437112"/>
            <a:ext cx="216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Cerebelo</a:t>
            </a:r>
            <a:endParaRPr lang="es-ES" sz="2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658031" y="503271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Movimiento</a:t>
            </a:r>
            <a:endParaRPr lang="es-E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mo Funciona el CEREBRO Humano - ¡Claves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21" y="2780928"/>
            <a:ext cx="4640310" cy="34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2017721" y="2780929"/>
            <a:ext cx="2122231" cy="203487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6926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dirty="0" smtClean="0">
                <a:solidFill>
                  <a:schemeClr val="tx1"/>
                </a:solidFill>
              </a:rPr>
              <a:t>Lóbulo Frontal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81726" y="1340768"/>
            <a:ext cx="314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z="2400" dirty="0" smtClean="0">
                <a:solidFill>
                  <a:schemeClr val="accent1"/>
                </a:solidFill>
              </a:rPr>
              <a:t>Funciones Ejecutivas</a:t>
            </a:r>
            <a:endParaRPr lang="es-ES" sz="2400" dirty="0">
              <a:solidFill>
                <a:schemeClr val="accent1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19672" y="2315781"/>
            <a:ext cx="576064" cy="681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1844824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Dinámica experiencial</a:t>
            </a:r>
            <a:endParaRPr lang="es-ES" dirty="0"/>
          </a:p>
        </p:txBody>
      </p:sp>
      <p:pic>
        <p:nvPicPr>
          <p:cNvPr id="1026" name="Picture 2" descr="Conjunto de libreta y lapiz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Funciones ejecutivas </a:t>
            </a:r>
            <a:r>
              <a:rPr lang="es-ES" sz="2400" dirty="0" smtClean="0"/>
              <a:t>(Russell </a:t>
            </a:r>
            <a:r>
              <a:rPr lang="es-ES" sz="2400" dirty="0" err="1" smtClean="0"/>
              <a:t>Barkley</a:t>
            </a:r>
            <a:r>
              <a:rPr lang="es-ES" sz="2400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pPr marL="0" indent="0" algn="ctr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«CENTRO DIRECTIVO DEL CEREBRO»</a:t>
            </a:r>
          </a:p>
          <a:p>
            <a:pPr marL="0" indent="0" algn="ctr">
              <a:buNone/>
            </a:pPr>
            <a:endParaRPr lang="es-E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" sz="2200" dirty="0" smtClean="0"/>
          </a:p>
          <a:p>
            <a:pPr marL="0" indent="0">
              <a:buNone/>
            </a:pPr>
            <a:r>
              <a:rPr lang="es-ES" sz="2200" dirty="0" smtClean="0"/>
              <a:t>   Capacidades que implican ser capaz de:</a:t>
            </a:r>
          </a:p>
          <a:p>
            <a:pPr marL="0" indent="0">
              <a:buNone/>
            </a:pPr>
            <a:endParaRPr lang="es-ES" sz="2200" dirty="0" smtClean="0"/>
          </a:p>
          <a:p>
            <a:pPr lvl="3"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dirty="0" smtClean="0"/>
              <a:t>Alcanzar la autorregulación.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dirty="0" smtClean="0"/>
              <a:t>Desarrollar conductas orientadas a metas.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ü"/>
            </a:pPr>
            <a:r>
              <a:rPr lang="es-ES" sz="2000" dirty="0" smtClean="0"/>
              <a:t>Maximizar resultados futuros.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491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 </a:t>
            </a:r>
            <a:r>
              <a:rPr lang="es-ES" dirty="0" err="1" smtClean="0"/>
              <a:t>thomas</a:t>
            </a:r>
            <a:r>
              <a:rPr lang="es-ES" dirty="0" smtClean="0"/>
              <a:t> </a:t>
            </a:r>
            <a:r>
              <a:rPr lang="es-ES" dirty="0" err="1" smtClean="0"/>
              <a:t>brown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7920880" cy="1972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200" dirty="0"/>
          </a:p>
          <a:p>
            <a:pPr marL="0" indent="0" algn="just">
              <a:buNone/>
            </a:pPr>
            <a:r>
              <a:rPr lang="es-ES" sz="2200" dirty="0" smtClean="0"/>
              <a:t>Diferencia 6 capacidades que funcionan de forma coordinada y nos </a:t>
            </a:r>
            <a:r>
              <a:rPr lang="es-ES" sz="2200" dirty="0"/>
              <a:t>permiten iniciar, mantener y finalizar una tarea de forma </a:t>
            </a:r>
            <a:r>
              <a:rPr lang="es-ES" sz="2200" dirty="0" smtClean="0"/>
              <a:t>eficaz:</a:t>
            </a:r>
          </a:p>
          <a:p>
            <a:pPr marL="0" indent="0" algn="just">
              <a:buNone/>
            </a:pPr>
            <a:endParaRPr lang="es-ES" sz="2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3645024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/>
              <a:t>Activación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/>
              <a:t>Foco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/>
              <a:t>Esfuerzo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6016" y="3645024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 smtClean="0"/>
              <a:t>Emoción</a:t>
            </a: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 smtClean="0"/>
              <a:t>Memoria</a:t>
            </a: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2200" dirty="0" smtClean="0"/>
              <a:t>Acción</a:t>
            </a:r>
            <a:endParaRPr lang="es-ES" sz="22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5378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Hoy hablaremos de…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¿Qué es verdaderamente el TDAH?</a:t>
            </a:r>
          </a:p>
          <a:p>
            <a:endParaRPr lang="es-ES" dirty="0"/>
          </a:p>
          <a:p>
            <a:r>
              <a:rPr lang="es-ES" dirty="0" smtClean="0"/>
              <a:t>Biología del TDAH.</a:t>
            </a:r>
          </a:p>
          <a:p>
            <a:endParaRPr lang="es-ES" dirty="0"/>
          </a:p>
          <a:p>
            <a:r>
              <a:rPr lang="es-ES" dirty="0" smtClean="0"/>
              <a:t>Más sobre el TDAH.</a:t>
            </a:r>
          </a:p>
          <a:p>
            <a:endParaRPr lang="es-ES" dirty="0"/>
          </a:p>
          <a:p>
            <a:r>
              <a:rPr lang="es-ES" dirty="0" smtClean="0"/>
              <a:t>El papel de los/as profesores/as en el TDAH.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2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2068" y="331876"/>
            <a:ext cx="7467600" cy="1143000"/>
          </a:xfrm>
        </p:spPr>
        <p:txBody>
          <a:bodyPr anchor="ctr">
            <a:normAutofit/>
          </a:bodyPr>
          <a:lstStyle/>
          <a:p>
            <a:r>
              <a:rPr lang="es-ES" sz="2000" dirty="0" smtClean="0"/>
              <a:t>Modelo de Thomas </a:t>
            </a:r>
            <a:r>
              <a:rPr lang="es-ES" sz="2000" dirty="0"/>
              <a:t>B</a:t>
            </a:r>
            <a:r>
              <a:rPr lang="es-ES" sz="2000" dirty="0" smtClean="0"/>
              <a:t>rown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861356" y="1472991"/>
            <a:ext cx="3754760" cy="1252736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Función Ejecutiva </a:t>
            </a:r>
            <a:r>
              <a:rPr lang="es-ES" dirty="0" smtClean="0">
                <a:sym typeface="Wingdings" pitchFamily="2" charset="2"/>
              </a:rPr>
              <a:t>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56076" y="1556792"/>
            <a:ext cx="21242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DIRECTOR DE ORQUESTA</a:t>
            </a:r>
            <a:endParaRPr lang="es-ES" sz="2400" dirty="0"/>
          </a:p>
        </p:txBody>
      </p:sp>
      <p:pic>
        <p:nvPicPr>
          <p:cNvPr id="5" name="droppedImage.tiff" descr="droppedImage.tiff"/>
          <p:cNvPicPr>
            <a:picLocks noChangeAspect="1"/>
          </p:cNvPicPr>
          <p:nvPr/>
        </p:nvPicPr>
        <p:blipFill>
          <a:blip r:embed="rId2"/>
          <a:srcRect l="27920" t="2765" r="9726"/>
          <a:stretch>
            <a:fillRect/>
          </a:stretch>
        </p:blipFill>
        <p:spPr>
          <a:xfrm flipH="1">
            <a:off x="611560" y="3047330"/>
            <a:ext cx="2545265" cy="369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1600" extrusionOk="0">
                <a:moveTo>
                  <a:pt x="7939" y="0"/>
                </a:moveTo>
                <a:cubicBezTo>
                  <a:pt x="7670" y="0"/>
                  <a:pt x="7517" y="120"/>
                  <a:pt x="7541" y="312"/>
                </a:cubicBezTo>
                <a:cubicBezTo>
                  <a:pt x="7565" y="505"/>
                  <a:pt x="7514" y="543"/>
                  <a:pt x="7338" y="467"/>
                </a:cubicBezTo>
                <a:cubicBezTo>
                  <a:pt x="7225" y="418"/>
                  <a:pt x="7170" y="422"/>
                  <a:pt x="7023" y="489"/>
                </a:cubicBezTo>
                <a:cubicBezTo>
                  <a:pt x="6818" y="582"/>
                  <a:pt x="6791" y="748"/>
                  <a:pt x="6953" y="919"/>
                </a:cubicBezTo>
                <a:cubicBezTo>
                  <a:pt x="7050" y="1021"/>
                  <a:pt x="7050" y="1035"/>
                  <a:pt x="6951" y="1074"/>
                </a:cubicBezTo>
                <a:cubicBezTo>
                  <a:pt x="6890" y="1097"/>
                  <a:pt x="6817" y="1179"/>
                  <a:pt x="6788" y="1255"/>
                </a:cubicBezTo>
                <a:cubicBezTo>
                  <a:pt x="6745" y="1368"/>
                  <a:pt x="6684" y="1401"/>
                  <a:pt x="6465" y="1434"/>
                </a:cubicBezTo>
                <a:cubicBezTo>
                  <a:pt x="5996" y="1505"/>
                  <a:pt x="5887" y="1550"/>
                  <a:pt x="5887" y="1672"/>
                </a:cubicBezTo>
                <a:cubicBezTo>
                  <a:pt x="5887" y="1879"/>
                  <a:pt x="6096" y="1996"/>
                  <a:pt x="6508" y="2019"/>
                </a:cubicBezTo>
                <a:cubicBezTo>
                  <a:pt x="7067" y="2051"/>
                  <a:pt x="7115" y="2069"/>
                  <a:pt x="6918" y="2180"/>
                </a:cubicBezTo>
                <a:cubicBezTo>
                  <a:pt x="6778" y="2259"/>
                  <a:pt x="6763" y="2294"/>
                  <a:pt x="6818" y="2402"/>
                </a:cubicBezTo>
                <a:cubicBezTo>
                  <a:pt x="6873" y="2510"/>
                  <a:pt x="6927" y="2531"/>
                  <a:pt x="7184" y="2543"/>
                </a:cubicBezTo>
                <a:cubicBezTo>
                  <a:pt x="7405" y="2554"/>
                  <a:pt x="7535" y="2532"/>
                  <a:pt x="7676" y="2461"/>
                </a:cubicBezTo>
                <a:cubicBezTo>
                  <a:pt x="7781" y="2407"/>
                  <a:pt x="7882" y="2363"/>
                  <a:pt x="7900" y="2363"/>
                </a:cubicBezTo>
                <a:cubicBezTo>
                  <a:pt x="7919" y="2363"/>
                  <a:pt x="8016" y="2311"/>
                  <a:pt x="8116" y="2247"/>
                </a:cubicBezTo>
                <a:cubicBezTo>
                  <a:pt x="8217" y="2182"/>
                  <a:pt x="8332" y="2143"/>
                  <a:pt x="8371" y="2159"/>
                </a:cubicBezTo>
                <a:cubicBezTo>
                  <a:pt x="8410" y="2176"/>
                  <a:pt x="8537" y="2202"/>
                  <a:pt x="8653" y="2218"/>
                </a:cubicBezTo>
                <a:cubicBezTo>
                  <a:pt x="8839" y="2244"/>
                  <a:pt x="8869" y="2272"/>
                  <a:pt x="8899" y="2436"/>
                </a:cubicBezTo>
                <a:cubicBezTo>
                  <a:pt x="8918" y="2539"/>
                  <a:pt x="8918" y="2708"/>
                  <a:pt x="8899" y="2812"/>
                </a:cubicBezTo>
                <a:cubicBezTo>
                  <a:pt x="8873" y="2960"/>
                  <a:pt x="8834" y="3005"/>
                  <a:pt x="8720" y="3016"/>
                </a:cubicBezTo>
                <a:cubicBezTo>
                  <a:pt x="8572" y="3031"/>
                  <a:pt x="8489" y="3180"/>
                  <a:pt x="8489" y="3434"/>
                </a:cubicBezTo>
                <a:cubicBezTo>
                  <a:pt x="8489" y="3497"/>
                  <a:pt x="8442" y="3559"/>
                  <a:pt x="8386" y="3574"/>
                </a:cubicBezTo>
                <a:cubicBezTo>
                  <a:pt x="8302" y="3597"/>
                  <a:pt x="8283" y="3715"/>
                  <a:pt x="8283" y="4224"/>
                </a:cubicBezTo>
                <a:cubicBezTo>
                  <a:pt x="8283" y="4788"/>
                  <a:pt x="8270" y="4855"/>
                  <a:pt x="8146" y="4929"/>
                </a:cubicBezTo>
                <a:cubicBezTo>
                  <a:pt x="8071" y="4973"/>
                  <a:pt x="8009" y="5051"/>
                  <a:pt x="8009" y="5102"/>
                </a:cubicBezTo>
                <a:cubicBezTo>
                  <a:pt x="8009" y="5153"/>
                  <a:pt x="7970" y="5211"/>
                  <a:pt x="7922" y="5232"/>
                </a:cubicBezTo>
                <a:cubicBezTo>
                  <a:pt x="7873" y="5252"/>
                  <a:pt x="7790" y="5366"/>
                  <a:pt x="7738" y="5483"/>
                </a:cubicBezTo>
                <a:cubicBezTo>
                  <a:pt x="7612" y="5766"/>
                  <a:pt x="7599" y="5778"/>
                  <a:pt x="7507" y="5725"/>
                </a:cubicBezTo>
                <a:cubicBezTo>
                  <a:pt x="7463" y="5700"/>
                  <a:pt x="7312" y="5665"/>
                  <a:pt x="7171" y="5647"/>
                </a:cubicBezTo>
                <a:cubicBezTo>
                  <a:pt x="6940" y="5617"/>
                  <a:pt x="6891" y="5630"/>
                  <a:pt x="6675" y="5780"/>
                </a:cubicBezTo>
                <a:cubicBezTo>
                  <a:pt x="6464" y="5925"/>
                  <a:pt x="6435" y="5975"/>
                  <a:pt x="6435" y="6180"/>
                </a:cubicBezTo>
                <a:cubicBezTo>
                  <a:pt x="6435" y="6370"/>
                  <a:pt x="6474" y="6450"/>
                  <a:pt x="6645" y="6598"/>
                </a:cubicBezTo>
                <a:cubicBezTo>
                  <a:pt x="6760" y="6698"/>
                  <a:pt x="6953" y="6803"/>
                  <a:pt x="7072" y="6831"/>
                </a:cubicBezTo>
                <a:cubicBezTo>
                  <a:pt x="7208" y="6863"/>
                  <a:pt x="7282" y="6908"/>
                  <a:pt x="7267" y="6951"/>
                </a:cubicBezTo>
                <a:cubicBezTo>
                  <a:pt x="7158" y="7256"/>
                  <a:pt x="7175" y="7373"/>
                  <a:pt x="7351" y="7517"/>
                </a:cubicBezTo>
                <a:cubicBezTo>
                  <a:pt x="7449" y="7598"/>
                  <a:pt x="7551" y="7720"/>
                  <a:pt x="7575" y="7790"/>
                </a:cubicBezTo>
                <a:cubicBezTo>
                  <a:pt x="7600" y="7859"/>
                  <a:pt x="7708" y="7994"/>
                  <a:pt x="7815" y="8088"/>
                </a:cubicBezTo>
                <a:lnTo>
                  <a:pt x="8009" y="8261"/>
                </a:lnTo>
                <a:lnTo>
                  <a:pt x="7599" y="8555"/>
                </a:lnTo>
                <a:cubicBezTo>
                  <a:pt x="7373" y="8717"/>
                  <a:pt x="7188" y="8876"/>
                  <a:pt x="7188" y="8908"/>
                </a:cubicBezTo>
                <a:cubicBezTo>
                  <a:pt x="7188" y="8940"/>
                  <a:pt x="7126" y="9004"/>
                  <a:pt x="7051" y="9051"/>
                </a:cubicBezTo>
                <a:cubicBezTo>
                  <a:pt x="6976" y="9098"/>
                  <a:pt x="6914" y="9157"/>
                  <a:pt x="6914" y="9181"/>
                </a:cubicBezTo>
                <a:cubicBezTo>
                  <a:pt x="6914" y="9206"/>
                  <a:pt x="6791" y="9405"/>
                  <a:pt x="6640" y="9624"/>
                </a:cubicBezTo>
                <a:cubicBezTo>
                  <a:pt x="6490" y="9843"/>
                  <a:pt x="6365" y="10049"/>
                  <a:pt x="6364" y="10081"/>
                </a:cubicBezTo>
                <a:cubicBezTo>
                  <a:pt x="6363" y="10113"/>
                  <a:pt x="6301" y="10266"/>
                  <a:pt x="6225" y="10422"/>
                </a:cubicBezTo>
                <a:cubicBezTo>
                  <a:pt x="6150" y="10578"/>
                  <a:pt x="6038" y="10930"/>
                  <a:pt x="5977" y="11205"/>
                </a:cubicBezTo>
                <a:cubicBezTo>
                  <a:pt x="5876" y="11665"/>
                  <a:pt x="5876" y="11736"/>
                  <a:pt x="5979" y="12120"/>
                </a:cubicBezTo>
                <a:cubicBezTo>
                  <a:pt x="6146" y="12742"/>
                  <a:pt x="6579" y="13300"/>
                  <a:pt x="7010" y="13448"/>
                </a:cubicBezTo>
                <a:cubicBezTo>
                  <a:pt x="7102" y="13480"/>
                  <a:pt x="7166" y="13564"/>
                  <a:pt x="7199" y="13695"/>
                </a:cubicBezTo>
                <a:cubicBezTo>
                  <a:pt x="7226" y="13805"/>
                  <a:pt x="7295" y="13963"/>
                  <a:pt x="7351" y="14048"/>
                </a:cubicBezTo>
                <a:cubicBezTo>
                  <a:pt x="7406" y="14133"/>
                  <a:pt x="7548" y="14426"/>
                  <a:pt x="7667" y="14699"/>
                </a:cubicBezTo>
                <a:cubicBezTo>
                  <a:pt x="7787" y="14972"/>
                  <a:pt x="7913" y="15215"/>
                  <a:pt x="7947" y="15240"/>
                </a:cubicBezTo>
                <a:cubicBezTo>
                  <a:pt x="7982" y="15265"/>
                  <a:pt x="8009" y="15343"/>
                  <a:pt x="8009" y="15414"/>
                </a:cubicBezTo>
                <a:cubicBezTo>
                  <a:pt x="8009" y="15485"/>
                  <a:pt x="8099" y="15710"/>
                  <a:pt x="8206" y="15913"/>
                </a:cubicBezTo>
                <a:cubicBezTo>
                  <a:pt x="8314" y="16117"/>
                  <a:pt x="8501" y="16506"/>
                  <a:pt x="8623" y="16779"/>
                </a:cubicBezTo>
                <a:cubicBezTo>
                  <a:pt x="8851" y="17287"/>
                  <a:pt x="8890" y="17370"/>
                  <a:pt x="9113" y="17814"/>
                </a:cubicBezTo>
                <a:cubicBezTo>
                  <a:pt x="9184" y="17955"/>
                  <a:pt x="9225" y="18083"/>
                  <a:pt x="9203" y="18098"/>
                </a:cubicBezTo>
                <a:cubicBezTo>
                  <a:pt x="9182" y="18113"/>
                  <a:pt x="8389" y="18128"/>
                  <a:pt x="7440" y="18132"/>
                </a:cubicBezTo>
                <a:cubicBezTo>
                  <a:pt x="6492" y="18136"/>
                  <a:pt x="5424" y="18166"/>
                  <a:pt x="5066" y="18195"/>
                </a:cubicBezTo>
                <a:cubicBezTo>
                  <a:pt x="3981" y="18286"/>
                  <a:pt x="4081" y="18301"/>
                  <a:pt x="4024" y="18032"/>
                </a:cubicBezTo>
                <a:cubicBezTo>
                  <a:pt x="3997" y="17902"/>
                  <a:pt x="3942" y="17551"/>
                  <a:pt x="3902" y="17252"/>
                </a:cubicBezTo>
                <a:cubicBezTo>
                  <a:pt x="3685" y="15607"/>
                  <a:pt x="3351" y="14298"/>
                  <a:pt x="2897" y="13298"/>
                </a:cubicBezTo>
                <a:cubicBezTo>
                  <a:pt x="2800" y="13086"/>
                  <a:pt x="2742" y="12891"/>
                  <a:pt x="2764" y="12866"/>
                </a:cubicBezTo>
                <a:cubicBezTo>
                  <a:pt x="2811" y="12814"/>
                  <a:pt x="3132" y="12847"/>
                  <a:pt x="3188" y="12909"/>
                </a:cubicBezTo>
                <a:cubicBezTo>
                  <a:pt x="3263" y="12994"/>
                  <a:pt x="3695" y="12949"/>
                  <a:pt x="3947" y="12831"/>
                </a:cubicBezTo>
                <a:cubicBezTo>
                  <a:pt x="4088" y="12765"/>
                  <a:pt x="4239" y="12721"/>
                  <a:pt x="4285" y="12733"/>
                </a:cubicBezTo>
                <a:cubicBezTo>
                  <a:pt x="4331" y="12746"/>
                  <a:pt x="4386" y="12725"/>
                  <a:pt x="4407" y="12688"/>
                </a:cubicBezTo>
                <a:cubicBezTo>
                  <a:pt x="4428" y="12650"/>
                  <a:pt x="4493" y="12620"/>
                  <a:pt x="4550" y="12620"/>
                </a:cubicBezTo>
                <a:cubicBezTo>
                  <a:pt x="4685" y="12620"/>
                  <a:pt x="4690" y="12383"/>
                  <a:pt x="4561" y="12178"/>
                </a:cubicBezTo>
                <a:cubicBezTo>
                  <a:pt x="4424" y="11960"/>
                  <a:pt x="3834" y="10690"/>
                  <a:pt x="3834" y="10612"/>
                </a:cubicBezTo>
                <a:cubicBezTo>
                  <a:pt x="3834" y="10576"/>
                  <a:pt x="3780" y="10535"/>
                  <a:pt x="3714" y="10521"/>
                </a:cubicBezTo>
                <a:cubicBezTo>
                  <a:pt x="3430" y="10462"/>
                  <a:pt x="2661" y="10382"/>
                  <a:pt x="2126" y="10355"/>
                </a:cubicBezTo>
                <a:lnTo>
                  <a:pt x="1549" y="10327"/>
                </a:lnTo>
                <a:lnTo>
                  <a:pt x="1408" y="10155"/>
                </a:lnTo>
                <a:cubicBezTo>
                  <a:pt x="1185" y="9883"/>
                  <a:pt x="1008" y="9722"/>
                  <a:pt x="794" y="9595"/>
                </a:cubicBezTo>
                <a:cubicBezTo>
                  <a:pt x="439" y="9383"/>
                  <a:pt x="399" y="9379"/>
                  <a:pt x="424" y="9555"/>
                </a:cubicBezTo>
                <a:cubicBezTo>
                  <a:pt x="442" y="9684"/>
                  <a:pt x="423" y="9711"/>
                  <a:pt x="325" y="9700"/>
                </a:cubicBezTo>
                <a:cubicBezTo>
                  <a:pt x="159" y="9680"/>
                  <a:pt x="174" y="9744"/>
                  <a:pt x="415" y="10073"/>
                </a:cubicBezTo>
                <a:cubicBezTo>
                  <a:pt x="768" y="10557"/>
                  <a:pt x="777" y="10583"/>
                  <a:pt x="582" y="10635"/>
                </a:cubicBezTo>
                <a:cubicBezTo>
                  <a:pt x="398" y="10683"/>
                  <a:pt x="394" y="10667"/>
                  <a:pt x="659" y="11091"/>
                </a:cubicBezTo>
                <a:cubicBezTo>
                  <a:pt x="710" y="11173"/>
                  <a:pt x="753" y="11296"/>
                  <a:pt x="753" y="11366"/>
                </a:cubicBezTo>
                <a:cubicBezTo>
                  <a:pt x="753" y="11435"/>
                  <a:pt x="818" y="11602"/>
                  <a:pt x="896" y="11736"/>
                </a:cubicBezTo>
                <a:cubicBezTo>
                  <a:pt x="975" y="11871"/>
                  <a:pt x="1065" y="12028"/>
                  <a:pt x="1097" y="12085"/>
                </a:cubicBezTo>
                <a:cubicBezTo>
                  <a:pt x="1133" y="12148"/>
                  <a:pt x="1326" y="12243"/>
                  <a:pt x="1594" y="12329"/>
                </a:cubicBezTo>
                <a:cubicBezTo>
                  <a:pt x="2013" y="12463"/>
                  <a:pt x="2035" y="12478"/>
                  <a:pt x="2116" y="12698"/>
                </a:cubicBezTo>
                <a:cubicBezTo>
                  <a:pt x="2162" y="12824"/>
                  <a:pt x="2229" y="12964"/>
                  <a:pt x="2263" y="13008"/>
                </a:cubicBezTo>
                <a:cubicBezTo>
                  <a:pt x="2297" y="13053"/>
                  <a:pt x="2342" y="13180"/>
                  <a:pt x="2364" y="13292"/>
                </a:cubicBezTo>
                <a:cubicBezTo>
                  <a:pt x="2386" y="13403"/>
                  <a:pt x="2462" y="13654"/>
                  <a:pt x="2533" y="13849"/>
                </a:cubicBezTo>
                <a:cubicBezTo>
                  <a:pt x="2604" y="14044"/>
                  <a:pt x="2743" y="14533"/>
                  <a:pt x="2839" y="14936"/>
                </a:cubicBezTo>
                <a:cubicBezTo>
                  <a:pt x="2935" y="15339"/>
                  <a:pt x="3046" y="15781"/>
                  <a:pt x="3087" y="15919"/>
                </a:cubicBezTo>
                <a:cubicBezTo>
                  <a:pt x="3168" y="16196"/>
                  <a:pt x="3299" y="17354"/>
                  <a:pt x="3312" y="17913"/>
                </a:cubicBezTo>
                <a:lnTo>
                  <a:pt x="3320" y="18268"/>
                </a:lnTo>
                <a:lnTo>
                  <a:pt x="2875" y="18348"/>
                </a:lnTo>
                <a:cubicBezTo>
                  <a:pt x="2630" y="18391"/>
                  <a:pt x="2133" y="18480"/>
                  <a:pt x="1769" y="18546"/>
                </a:cubicBezTo>
                <a:cubicBezTo>
                  <a:pt x="904" y="18700"/>
                  <a:pt x="459" y="18864"/>
                  <a:pt x="203" y="19122"/>
                </a:cubicBezTo>
                <a:lnTo>
                  <a:pt x="0" y="19325"/>
                </a:lnTo>
                <a:lnTo>
                  <a:pt x="0" y="20463"/>
                </a:lnTo>
                <a:lnTo>
                  <a:pt x="0" y="21600"/>
                </a:lnTo>
                <a:lnTo>
                  <a:pt x="14992" y="21600"/>
                </a:lnTo>
                <a:lnTo>
                  <a:pt x="14992" y="20404"/>
                </a:lnTo>
                <a:lnTo>
                  <a:pt x="14992" y="19207"/>
                </a:lnTo>
                <a:lnTo>
                  <a:pt x="14804" y="19062"/>
                </a:lnTo>
                <a:cubicBezTo>
                  <a:pt x="14507" y="18836"/>
                  <a:pt x="13840" y="18635"/>
                  <a:pt x="12528" y="18379"/>
                </a:cubicBezTo>
                <a:cubicBezTo>
                  <a:pt x="12396" y="18353"/>
                  <a:pt x="12088" y="18318"/>
                  <a:pt x="11843" y="18300"/>
                </a:cubicBezTo>
                <a:lnTo>
                  <a:pt x="11398" y="18268"/>
                </a:lnTo>
                <a:lnTo>
                  <a:pt x="11353" y="18032"/>
                </a:lnTo>
                <a:cubicBezTo>
                  <a:pt x="11329" y="17902"/>
                  <a:pt x="11275" y="17650"/>
                  <a:pt x="11233" y="17472"/>
                </a:cubicBezTo>
                <a:cubicBezTo>
                  <a:pt x="11191" y="17294"/>
                  <a:pt x="11130" y="16751"/>
                  <a:pt x="11096" y="16266"/>
                </a:cubicBezTo>
                <a:cubicBezTo>
                  <a:pt x="11063" y="15782"/>
                  <a:pt x="11014" y="15349"/>
                  <a:pt x="10990" y="15306"/>
                </a:cubicBezTo>
                <a:cubicBezTo>
                  <a:pt x="10920" y="15187"/>
                  <a:pt x="11048" y="15164"/>
                  <a:pt x="11302" y="15252"/>
                </a:cubicBezTo>
                <a:cubicBezTo>
                  <a:pt x="11428" y="15295"/>
                  <a:pt x="11689" y="15340"/>
                  <a:pt x="11879" y="15351"/>
                </a:cubicBezTo>
                <a:cubicBezTo>
                  <a:pt x="12211" y="15370"/>
                  <a:pt x="12248" y="15359"/>
                  <a:pt x="12722" y="15113"/>
                </a:cubicBezTo>
                <a:cubicBezTo>
                  <a:pt x="12995" y="14971"/>
                  <a:pt x="13399" y="14736"/>
                  <a:pt x="13619" y="14589"/>
                </a:cubicBezTo>
                <a:cubicBezTo>
                  <a:pt x="13839" y="14442"/>
                  <a:pt x="14034" y="14321"/>
                  <a:pt x="14055" y="14321"/>
                </a:cubicBezTo>
                <a:cubicBezTo>
                  <a:pt x="14076" y="14321"/>
                  <a:pt x="14194" y="14259"/>
                  <a:pt x="14316" y="14182"/>
                </a:cubicBezTo>
                <a:cubicBezTo>
                  <a:pt x="14577" y="14018"/>
                  <a:pt x="14650" y="14033"/>
                  <a:pt x="14650" y="14250"/>
                </a:cubicBezTo>
                <a:cubicBezTo>
                  <a:pt x="14650" y="14338"/>
                  <a:pt x="14679" y="14422"/>
                  <a:pt x="14714" y="14436"/>
                </a:cubicBezTo>
                <a:cubicBezTo>
                  <a:pt x="14749" y="14451"/>
                  <a:pt x="14796" y="14527"/>
                  <a:pt x="14821" y="14605"/>
                </a:cubicBezTo>
                <a:cubicBezTo>
                  <a:pt x="14863" y="14737"/>
                  <a:pt x="14929" y="14772"/>
                  <a:pt x="15095" y="14748"/>
                </a:cubicBezTo>
                <a:cubicBezTo>
                  <a:pt x="15132" y="14743"/>
                  <a:pt x="15459" y="14698"/>
                  <a:pt x="15820" y="14649"/>
                </a:cubicBezTo>
                <a:cubicBezTo>
                  <a:pt x="16181" y="14601"/>
                  <a:pt x="16566" y="14536"/>
                  <a:pt x="16676" y="14504"/>
                </a:cubicBezTo>
                <a:cubicBezTo>
                  <a:pt x="16873" y="14448"/>
                  <a:pt x="16872" y="14445"/>
                  <a:pt x="16710" y="14426"/>
                </a:cubicBezTo>
                <a:cubicBezTo>
                  <a:pt x="16620" y="14415"/>
                  <a:pt x="16478" y="14432"/>
                  <a:pt x="16395" y="14463"/>
                </a:cubicBezTo>
                <a:cubicBezTo>
                  <a:pt x="16313" y="14494"/>
                  <a:pt x="16033" y="14522"/>
                  <a:pt x="15773" y="14527"/>
                </a:cubicBezTo>
                <a:lnTo>
                  <a:pt x="15300" y="14534"/>
                </a:lnTo>
                <a:lnTo>
                  <a:pt x="15266" y="14122"/>
                </a:lnTo>
                <a:cubicBezTo>
                  <a:pt x="15238" y="13787"/>
                  <a:pt x="15206" y="13699"/>
                  <a:pt x="15099" y="13645"/>
                </a:cubicBezTo>
                <a:cubicBezTo>
                  <a:pt x="14954" y="13572"/>
                  <a:pt x="14913" y="13601"/>
                  <a:pt x="15512" y="13348"/>
                </a:cubicBezTo>
                <a:cubicBezTo>
                  <a:pt x="15625" y="13300"/>
                  <a:pt x="15756" y="13285"/>
                  <a:pt x="15871" y="13305"/>
                </a:cubicBezTo>
                <a:cubicBezTo>
                  <a:pt x="16081" y="13341"/>
                  <a:pt x="16004" y="13277"/>
                  <a:pt x="15745" y="13202"/>
                </a:cubicBezTo>
                <a:cubicBezTo>
                  <a:pt x="15538" y="13141"/>
                  <a:pt x="15007" y="13230"/>
                  <a:pt x="14588" y="13397"/>
                </a:cubicBezTo>
                <a:cubicBezTo>
                  <a:pt x="14433" y="13458"/>
                  <a:pt x="14407" y="13449"/>
                  <a:pt x="14109" y="13227"/>
                </a:cubicBezTo>
                <a:cubicBezTo>
                  <a:pt x="13798" y="12995"/>
                  <a:pt x="13788" y="12991"/>
                  <a:pt x="13296" y="12964"/>
                </a:cubicBezTo>
                <a:cubicBezTo>
                  <a:pt x="12937" y="12944"/>
                  <a:pt x="12744" y="12955"/>
                  <a:pt x="12611" y="13002"/>
                </a:cubicBezTo>
                <a:cubicBezTo>
                  <a:pt x="12327" y="13103"/>
                  <a:pt x="11664" y="13415"/>
                  <a:pt x="11569" y="13494"/>
                </a:cubicBezTo>
                <a:cubicBezTo>
                  <a:pt x="11523" y="13533"/>
                  <a:pt x="11446" y="13565"/>
                  <a:pt x="11400" y="13565"/>
                </a:cubicBezTo>
                <a:cubicBezTo>
                  <a:pt x="11354" y="13565"/>
                  <a:pt x="11260" y="13606"/>
                  <a:pt x="11193" y="13658"/>
                </a:cubicBezTo>
                <a:cubicBezTo>
                  <a:pt x="11125" y="13710"/>
                  <a:pt x="10973" y="13792"/>
                  <a:pt x="10853" y="13841"/>
                </a:cubicBezTo>
                <a:cubicBezTo>
                  <a:pt x="10670" y="13916"/>
                  <a:pt x="10614" y="13920"/>
                  <a:pt x="10512" y="13869"/>
                </a:cubicBezTo>
                <a:cubicBezTo>
                  <a:pt x="10388" y="13807"/>
                  <a:pt x="9858" y="13210"/>
                  <a:pt x="9858" y="13134"/>
                </a:cubicBezTo>
                <a:cubicBezTo>
                  <a:pt x="9858" y="13110"/>
                  <a:pt x="9830" y="13055"/>
                  <a:pt x="9796" y="13010"/>
                </a:cubicBezTo>
                <a:cubicBezTo>
                  <a:pt x="9466" y="12569"/>
                  <a:pt x="9147" y="11572"/>
                  <a:pt x="9197" y="11140"/>
                </a:cubicBezTo>
                <a:cubicBezTo>
                  <a:pt x="9232" y="10835"/>
                  <a:pt x="9251" y="10805"/>
                  <a:pt x="9545" y="10596"/>
                </a:cubicBezTo>
                <a:cubicBezTo>
                  <a:pt x="9717" y="10474"/>
                  <a:pt x="9858" y="10357"/>
                  <a:pt x="9858" y="10336"/>
                </a:cubicBezTo>
                <a:cubicBezTo>
                  <a:pt x="9858" y="10281"/>
                  <a:pt x="10118" y="10085"/>
                  <a:pt x="11144" y="9375"/>
                </a:cubicBezTo>
                <a:cubicBezTo>
                  <a:pt x="11644" y="9028"/>
                  <a:pt x="12087" y="8744"/>
                  <a:pt x="12128" y="8744"/>
                </a:cubicBezTo>
                <a:cubicBezTo>
                  <a:pt x="12168" y="8744"/>
                  <a:pt x="12286" y="8696"/>
                  <a:pt x="12393" y="8638"/>
                </a:cubicBezTo>
                <a:cubicBezTo>
                  <a:pt x="12817" y="8405"/>
                  <a:pt x="13195" y="8224"/>
                  <a:pt x="13255" y="8224"/>
                </a:cubicBezTo>
                <a:cubicBezTo>
                  <a:pt x="13290" y="8224"/>
                  <a:pt x="13420" y="8160"/>
                  <a:pt x="13544" y="8082"/>
                </a:cubicBezTo>
                <a:cubicBezTo>
                  <a:pt x="13667" y="8004"/>
                  <a:pt x="13799" y="7940"/>
                  <a:pt x="13837" y="7940"/>
                </a:cubicBezTo>
                <a:cubicBezTo>
                  <a:pt x="13875" y="7940"/>
                  <a:pt x="14006" y="7888"/>
                  <a:pt x="14128" y="7824"/>
                </a:cubicBezTo>
                <a:cubicBezTo>
                  <a:pt x="14384" y="7689"/>
                  <a:pt x="15239" y="7373"/>
                  <a:pt x="15349" y="7373"/>
                </a:cubicBezTo>
                <a:cubicBezTo>
                  <a:pt x="15390" y="7373"/>
                  <a:pt x="15618" y="7310"/>
                  <a:pt x="15854" y="7233"/>
                </a:cubicBezTo>
                <a:cubicBezTo>
                  <a:pt x="16173" y="7129"/>
                  <a:pt x="16289" y="7065"/>
                  <a:pt x="16306" y="6985"/>
                </a:cubicBezTo>
                <a:cubicBezTo>
                  <a:pt x="16318" y="6925"/>
                  <a:pt x="16396" y="6855"/>
                  <a:pt x="16481" y="6830"/>
                </a:cubicBezTo>
                <a:cubicBezTo>
                  <a:pt x="16672" y="6772"/>
                  <a:pt x="16791" y="6536"/>
                  <a:pt x="16761" y="6273"/>
                </a:cubicBezTo>
                <a:lnTo>
                  <a:pt x="16738" y="6074"/>
                </a:lnTo>
                <a:lnTo>
                  <a:pt x="16988" y="6088"/>
                </a:lnTo>
                <a:cubicBezTo>
                  <a:pt x="17126" y="6097"/>
                  <a:pt x="17357" y="6080"/>
                  <a:pt x="17501" y="6051"/>
                </a:cubicBezTo>
                <a:cubicBezTo>
                  <a:pt x="17646" y="6022"/>
                  <a:pt x="17927" y="5979"/>
                  <a:pt x="18124" y="5955"/>
                </a:cubicBezTo>
                <a:cubicBezTo>
                  <a:pt x="18519" y="5908"/>
                  <a:pt x="18663" y="5943"/>
                  <a:pt x="19681" y="6332"/>
                </a:cubicBezTo>
                <a:cubicBezTo>
                  <a:pt x="19945" y="6433"/>
                  <a:pt x="20199" y="6518"/>
                  <a:pt x="20244" y="6520"/>
                </a:cubicBezTo>
                <a:cubicBezTo>
                  <a:pt x="20289" y="6522"/>
                  <a:pt x="20482" y="6586"/>
                  <a:pt x="20674" y="6664"/>
                </a:cubicBezTo>
                <a:cubicBezTo>
                  <a:pt x="21085" y="6832"/>
                  <a:pt x="21240" y="6841"/>
                  <a:pt x="21431" y="6709"/>
                </a:cubicBezTo>
                <a:cubicBezTo>
                  <a:pt x="21598" y="6594"/>
                  <a:pt x="21583" y="6473"/>
                  <a:pt x="21393" y="6404"/>
                </a:cubicBezTo>
                <a:cubicBezTo>
                  <a:pt x="21318" y="6377"/>
                  <a:pt x="21126" y="6297"/>
                  <a:pt x="20967" y="6226"/>
                </a:cubicBezTo>
                <a:cubicBezTo>
                  <a:pt x="20808" y="6155"/>
                  <a:pt x="20655" y="6097"/>
                  <a:pt x="20629" y="6097"/>
                </a:cubicBezTo>
                <a:cubicBezTo>
                  <a:pt x="20603" y="6097"/>
                  <a:pt x="20442" y="6036"/>
                  <a:pt x="20270" y="5961"/>
                </a:cubicBezTo>
                <a:cubicBezTo>
                  <a:pt x="20097" y="5886"/>
                  <a:pt x="19878" y="5813"/>
                  <a:pt x="19784" y="5797"/>
                </a:cubicBezTo>
                <a:cubicBezTo>
                  <a:pt x="19542" y="5757"/>
                  <a:pt x="19204" y="5557"/>
                  <a:pt x="19264" y="5490"/>
                </a:cubicBezTo>
                <a:cubicBezTo>
                  <a:pt x="19291" y="5460"/>
                  <a:pt x="19450" y="5435"/>
                  <a:pt x="19619" y="5435"/>
                </a:cubicBezTo>
                <a:cubicBezTo>
                  <a:pt x="19788" y="5435"/>
                  <a:pt x="20015" y="5404"/>
                  <a:pt x="20122" y="5366"/>
                </a:cubicBezTo>
                <a:cubicBezTo>
                  <a:pt x="20229" y="5328"/>
                  <a:pt x="20428" y="5299"/>
                  <a:pt x="20561" y="5303"/>
                </a:cubicBezTo>
                <a:cubicBezTo>
                  <a:pt x="21007" y="5314"/>
                  <a:pt x="21266" y="5091"/>
                  <a:pt x="21205" y="4750"/>
                </a:cubicBezTo>
                <a:cubicBezTo>
                  <a:pt x="21194" y="4690"/>
                  <a:pt x="21244" y="4639"/>
                  <a:pt x="21344" y="4608"/>
                </a:cubicBezTo>
                <a:cubicBezTo>
                  <a:pt x="21519" y="4555"/>
                  <a:pt x="21600" y="4405"/>
                  <a:pt x="21532" y="4257"/>
                </a:cubicBezTo>
                <a:cubicBezTo>
                  <a:pt x="21493" y="4173"/>
                  <a:pt x="21430" y="4159"/>
                  <a:pt x="21093" y="4159"/>
                </a:cubicBezTo>
                <a:cubicBezTo>
                  <a:pt x="20878" y="4159"/>
                  <a:pt x="20671" y="4178"/>
                  <a:pt x="20636" y="4201"/>
                </a:cubicBezTo>
                <a:cubicBezTo>
                  <a:pt x="20535" y="4264"/>
                  <a:pt x="19916" y="4396"/>
                  <a:pt x="19720" y="4396"/>
                </a:cubicBezTo>
                <a:cubicBezTo>
                  <a:pt x="19515" y="4395"/>
                  <a:pt x="18963" y="4035"/>
                  <a:pt x="18963" y="3902"/>
                </a:cubicBezTo>
                <a:cubicBezTo>
                  <a:pt x="18963" y="3703"/>
                  <a:pt x="18402" y="3356"/>
                  <a:pt x="18081" y="3356"/>
                </a:cubicBezTo>
                <a:cubicBezTo>
                  <a:pt x="17898" y="3356"/>
                  <a:pt x="17420" y="3650"/>
                  <a:pt x="17243" y="3873"/>
                </a:cubicBezTo>
                <a:cubicBezTo>
                  <a:pt x="16970" y="4215"/>
                  <a:pt x="16666" y="4569"/>
                  <a:pt x="16550" y="4681"/>
                </a:cubicBezTo>
                <a:cubicBezTo>
                  <a:pt x="16484" y="4744"/>
                  <a:pt x="16430" y="4818"/>
                  <a:pt x="16430" y="4848"/>
                </a:cubicBezTo>
                <a:cubicBezTo>
                  <a:pt x="16430" y="4877"/>
                  <a:pt x="16343" y="4984"/>
                  <a:pt x="16237" y="5085"/>
                </a:cubicBezTo>
                <a:cubicBezTo>
                  <a:pt x="16131" y="5187"/>
                  <a:pt x="16024" y="5310"/>
                  <a:pt x="15998" y="5357"/>
                </a:cubicBezTo>
                <a:cubicBezTo>
                  <a:pt x="15972" y="5405"/>
                  <a:pt x="15912" y="5435"/>
                  <a:pt x="15865" y="5424"/>
                </a:cubicBezTo>
                <a:cubicBezTo>
                  <a:pt x="15705" y="5386"/>
                  <a:pt x="15365" y="5523"/>
                  <a:pt x="14984" y="5775"/>
                </a:cubicBezTo>
                <a:cubicBezTo>
                  <a:pt x="14602" y="6028"/>
                  <a:pt x="14070" y="6333"/>
                  <a:pt x="14012" y="6333"/>
                </a:cubicBezTo>
                <a:cubicBezTo>
                  <a:pt x="13995" y="6333"/>
                  <a:pt x="13894" y="6214"/>
                  <a:pt x="13786" y="6066"/>
                </a:cubicBezTo>
                <a:cubicBezTo>
                  <a:pt x="13678" y="5919"/>
                  <a:pt x="13454" y="5706"/>
                  <a:pt x="13291" y="5593"/>
                </a:cubicBezTo>
                <a:cubicBezTo>
                  <a:pt x="13041" y="5420"/>
                  <a:pt x="13014" y="5384"/>
                  <a:pt x="13114" y="5357"/>
                </a:cubicBezTo>
                <a:cubicBezTo>
                  <a:pt x="13179" y="5340"/>
                  <a:pt x="13411" y="5346"/>
                  <a:pt x="13629" y="5370"/>
                </a:cubicBezTo>
                <a:cubicBezTo>
                  <a:pt x="13982" y="5411"/>
                  <a:pt x="14018" y="5407"/>
                  <a:pt x="13948" y="5342"/>
                </a:cubicBezTo>
                <a:cubicBezTo>
                  <a:pt x="13749" y="5158"/>
                  <a:pt x="13451" y="4963"/>
                  <a:pt x="13368" y="4963"/>
                </a:cubicBezTo>
                <a:cubicBezTo>
                  <a:pt x="13318" y="4963"/>
                  <a:pt x="13163" y="4930"/>
                  <a:pt x="13024" y="4890"/>
                </a:cubicBezTo>
                <a:lnTo>
                  <a:pt x="12772" y="4817"/>
                </a:lnTo>
                <a:lnTo>
                  <a:pt x="12968" y="4709"/>
                </a:lnTo>
                <a:cubicBezTo>
                  <a:pt x="13212" y="4575"/>
                  <a:pt x="13151" y="4542"/>
                  <a:pt x="12581" y="4506"/>
                </a:cubicBezTo>
                <a:cubicBezTo>
                  <a:pt x="12250" y="4485"/>
                  <a:pt x="12057" y="4502"/>
                  <a:pt x="11743" y="4576"/>
                </a:cubicBezTo>
                <a:cubicBezTo>
                  <a:pt x="11518" y="4629"/>
                  <a:pt x="11307" y="4661"/>
                  <a:pt x="11274" y="4647"/>
                </a:cubicBezTo>
                <a:cubicBezTo>
                  <a:pt x="11210" y="4620"/>
                  <a:pt x="11624" y="4301"/>
                  <a:pt x="11723" y="4301"/>
                </a:cubicBezTo>
                <a:cubicBezTo>
                  <a:pt x="11756" y="4301"/>
                  <a:pt x="11892" y="4245"/>
                  <a:pt x="12023" y="4176"/>
                </a:cubicBezTo>
                <a:cubicBezTo>
                  <a:pt x="12199" y="4083"/>
                  <a:pt x="12238" y="4039"/>
                  <a:pt x="12173" y="4010"/>
                </a:cubicBezTo>
                <a:cubicBezTo>
                  <a:pt x="12001" y="3935"/>
                  <a:pt x="11396" y="3969"/>
                  <a:pt x="11094" y="4069"/>
                </a:cubicBezTo>
                <a:cubicBezTo>
                  <a:pt x="10649" y="4218"/>
                  <a:pt x="10604" y="4121"/>
                  <a:pt x="10992" y="3846"/>
                </a:cubicBezTo>
                <a:cubicBezTo>
                  <a:pt x="11369" y="3578"/>
                  <a:pt x="11307" y="3538"/>
                  <a:pt x="10726" y="3679"/>
                </a:cubicBezTo>
                <a:cubicBezTo>
                  <a:pt x="10517" y="3730"/>
                  <a:pt x="10328" y="3759"/>
                  <a:pt x="10307" y="3744"/>
                </a:cubicBezTo>
                <a:cubicBezTo>
                  <a:pt x="10286" y="3730"/>
                  <a:pt x="10269" y="3511"/>
                  <a:pt x="10269" y="3258"/>
                </a:cubicBezTo>
                <a:cubicBezTo>
                  <a:pt x="10269" y="2828"/>
                  <a:pt x="10260" y="2797"/>
                  <a:pt x="10121" y="2772"/>
                </a:cubicBezTo>
                <a:cubicBezTo>
                  <a:pt x="9975" y="2746"/>
                  <a:pt x="9975" y="2737"/>
                  <a:pt x="10016" y="1938"/>
                </a:cubicBezTo>
                <a:cubicBezTo>
                  <a:pt x="10053" y="1233"/>
                  <a:pt x="10043" y="1109"/>
                  <a:pt x="9941" y="967"/>
                </a:cubicBezTo>
                <a:cubicBezTo>
                  <a:pt x="9877" y="878"/>
                  <a:pt x="9786" y="806"/>
                  <a:pt x="9740" y="805"/>
                </a:cubicBezTo>
                <a:cubicBezTo>
                  <a:pt x="9694" y="804"/>
                  <a:pt x="9588" y="740"/>
                  <a:pt x="9505" y="662"/>
                </a:cubicBezTo>
                <a:cubicBezTo>
                  <a:pt x="9390" y="554"/>
                  <a:pt x="9297" y="520"/>
                  <a:pt x="9128" y="520"/>
                </a:cubicBezTo>
                <a:cubicBezTo>
                  <a:pt x="8950" y="520"/>
                  <a:pt x="8829" y="468"/>
                  <a:pt x="8521" y="260"/>
                </a:cubicBezTo>
                <a:cubicBezTo>
                  <a:pt x="8237" y="68"/>
                  <a:pt x="8082" y="0"/>
                  <a:pt x="7939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25400" dist="25400" dir="2700000" rotWithShape="0">
              <a:srgbClr val="FFFFFF">
                <a:alpha val="7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187766" y="3444969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Organiza 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31940" y="4077072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Activa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535996" y="4694294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Destaca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56076" y="5323638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Integra </a:t>
            </a:r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12160" y="5909210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1"/>
                </a:solidFill>
              </a:rPr>
              <a:t>Dirige</a:t>
            </a:r>
            <a:endParaRPr lang="es-E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ick_easy_smarter_not_harder.jpg" descr="quick_easy_smarter_not_harder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7668345" cy="5832648"/>
          </a:xfrm>
          <a:prstGeom prst="rect">
            <a:avLst/>
          </a:prstGeom>
          <a:effectLst>
            <a:outerShdw blurRad="38100" dist="38100" dir="2700000" rotWithShape="0">
              <a:srgbClr val="000000">
                <a:alpha val="43137"/>
              </a:srgbClr>
            </a:outerShdw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50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55576" y="2708920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Dificultades en el TDAH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8601" y="2362200"/>
            <a:ext cx="5473799" cy="3886200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Dificultades para organizar la tarea, calcular el tiempo estableciendo prioridades e iniciar la actividad.</a:t>
            </a:r>
          </a:p>
          <a:p>
            <a:r>
              <a:rPr lang="es-ES" sz="2000" dirty="0" smtClean="0"/>
              <a:t>Demoran hasta último minuto.</a:t>
            </a:r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 smtClean="0"/>
              <a:t>Dificultades para centrarse, mantener y cambiar la atención. </a:t>
            </a:r>
            <a:r>
              <a:rPr lang="es-ES" sz="2000" dirty="0" err="1" smtClean="0"/>
              <a:t>Hiperfoco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Se distraen, captan parte de la información. Todos los estímulos llegan a la vez.</a:t>
            </a:r>
          </a:p>
          <a:p>
            <a:r>
              <a:rPr lang="es-ES" sz="2000" dirty="0" smtClean="0"/>
              <a:t>Buena atención cuando hay motivación, novedad, recompensas inmediatas o estimulación rápida.</a:t>
            </a:r>
            <a:endParaRPr lang="es-ES" sz="20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755576" y="4869160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Activación</a:t>
            </a: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Foco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0" indent="0">
              <a:buClr>
                <a:schemeClr val="accent1"/>
              </a:buClr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92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Dificultades en el TDAH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8601" y="1988840"/>
            <a:ext cx="5473799" cy="4536504"/>
          </a:xfrm>
        </p:spPr>
        <p:txBody>
          <a:bodyPr>
            <a:noAutofit/>
          </a:bodyPr>
          <a:lstStyle/>
          <a:p>
            <a:r>
              <a:rPr lang="es-ES" sz="2000" dirty="0" smtClean="0"/>
              <a:t>Dificultades para regular el estado de alerta y mantener un rendimiento estable en el tiempo.</a:t>
            </a:r>
          </a:p>
          <a:p>
            <a:r>
              <a:rPr lang="es-ES" sz="2000" dirty="0" smtClean="0"/>
              <a:t>Les cuesta ejecutar un esfuerzo sostenido y concluir las tareas a tiempo.</a:t>
            </a:r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La emoción es el nivel de energía que impulsa, organiza, amplifica y atenúa la actividad cognitiva.</a:t>
            </a:r>
          </a:p>
          <a:p>
            <a:r>
              <a:rPr lang="es-ES" sz="2000" dirty="0" smtClean="0"/>
              <a:t>Dificultades para manejar sus emociones, despegarse de ellas y continuar con lo que necesitan hacer.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755576" y="2428899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755576" y="5085184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3657600" cy="38862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Esfuerzo</a:t>
            </a: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Emoción</a:t>
            </a: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0" indent="0">
              <a:buClr>
                <a:schemeClr val="accent1"/>
              </a:buClr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1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Dificultades en el TDAH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98601" y="1772816"/>
            <a:ext cx="5473799" cy="4824536"/>
          </a:xfrm>
        </p:spPr>
        <p:txBody>
          <a:bodyPr>
            <a:noAutofit/>
          </a:bodyPr>
          <a:lstStyle/>
          <a:p>
            <a:r>
              <a:rPr lang="es-ES" sz="2000" dirty="0" smtClean="0"/>
              <a:t>Dificultad para utilizar la memoria de trabajo o tener varias cosas «en línea» mientras hacen algo.</a:t>
            </a:r>
          </a:p>
          <a:p>
            <a:r>
              <a:rPr lang="es-ES" sz="2000" dirty="0" smtClean="0"/>
              <a:t>Dificultad para retener información o acceder, recuperar y extraer información almacenada.</a:t>
            </a:r>
          </a:p>
          <a:p>
            <a:endParaRPr lang="es-ES" sz="2000" dirty="0" smtClean="0"/>
          </a:p>
          <a:p>
            <a:endParaRPr lang="es-ES" sz="2000" dirty="0"/>
          </a:p>
          <a:p>
            <a:r>
              <a:rPr lang="es-ES" sz="2000" dirty="0" smtClean="0"/>
              <a:t>Dificultad para autorregular su conducta y controlar impulsos.</a:t>
            </a:r>
          </a:p>
          <a:p>
            <a:r>
              <a:rPr lang="es-ES" sz="2000" dirty="0" smtClean="0"/>
              <a:t>Estilo de funcionamiento poco reflexivo.</a:t>
            </a:r>
          </a:p>
          <a:p>
            <a:r>
              <a:rPr lang="es-ES" sz="2000" dirty="0" smtClean="0"/>
              <a:t>Impulsivos «fuera y dentro».</a:t>
            </a:r>
          </a:p>
          <a:p>
            <a:r>
              <a:rPr lang="es-ES" sz="2000" dirty="0" smtClean="0"/>
              <a:t>Dificultad para detectar señales en la interacción social.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755576" y="2492896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735608" y="5085184"/>
            <a:ext cx="180020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2132856"/>
            <a:ext cx="3657600" cy="38862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Memoria</a:t>
            </a: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 smtClean="0"/>
              <a:t>Acción</a:t>
            </a:r>
            <a:endParaRPr lang="es-ES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endParaRPr lang="es-ES" dirty="0"/>
          </a:p>
          <a:p>
            <a:pPr marL="0" indent="0">
              <a:buClr>
                <a:schemeClr val="accent1"/>
              </a:buClr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4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1600200"/>
            <a:ext cx="7211144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0" indent="0">
              <a:buFont typeface="Wingdings"/>
              <a:buNone/>
            </a:pPr>
            <a:r>
              <a:rPr lang="es-ES" dirty="0" smtClean="0"/>
              <a:t>Las dificultades no son determinantes…</a:t>
            </a:r>
          </a:p>
          <a:p>
            <a:endParaRPr lang="es-ES" dirty="0" smtClean="0"/>
          </a:p>
          <a:p>
            <a:pPr marL="0" indent="0" algn="ctr">
              <a:buFont typeface="Wingdings"/>
              <a:buNone/>
            </a:pPr>
            <a:r>
              <a:rPr lang="es-ES" sz="2800" dirty="0" smtClean="0">
                <a:sym typeface="Wingdings" pitchFamily="2" charset="2"/>
              </a:rPr>
              <a:t>		</a:t>
            </a:r>
            <a:r>
              <a:rPr lang="es-ES" sz="3200" dirty="0" smtClean="0">
                <a:sym typeface="Wingdings" pitchFamily="2" charset="2"/>
              </a:rPr>
              <a:t>     … </a:t>
            </a:r>
            <a:r>
              <a:rPr lang="es-ES" sz="3200" u="sng" dirty="0" smtClean="0">
                <a:sym typeface="Wingdings" pitchFamily="2" charset="2"/>
              </a:rPr>
              <a:t>s</a:t>
            </a:r>
            <a:r>
              <a:rPr lang="es-ES" sz="3200" u="sng" dirty="0" smtClean="0"/>
              <a:t>on </a:t>
            </a:r>
            <a:r>
              <a:rPr lang="es-ES" sz="3200" b="1" u="sng" dirty="0" smtClean="0"/>
              <a:t>condicionantes</a:t>
            </a:r>
            <a:r>
              <a:rPr lang="es-ES" sz="28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18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Diferencias sintomáticas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3287216"/>
            <a:ext cx="3657600" cy="2518048"/>
          </a:xfrm>
        </p:spPr>
        <p:txBody>
          <a:bodyPr/>
          <a:lstStyle/>
          <a:p>
            <a:r>
              <a:rPr lang="es-ES" dirty="0" smtClean="0"/>
              <a:t>Perfil más externalizante.</a:t>
            </a:r>
          </a:p>
          <a:p>
            <a:endParaRPr lang="es-ES" dirty="0"/>
          </a:p>
          <a:p>
            <a:r>
              <a:rPr lang="es-ES" dirty="0" smtClean="0"/>
              <a:t>Impulsividad más motora (más visible).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71975" y="3287216"/>
            <a:ext cx="3657600" cy="2806080"/>
          </a:xfrm>
        </p:spPr>
        <p:txBody>
          <a:bodyPr/>
          <a:lstStyle/>
          <a:p>
            <a:r>
              <a:rPr lang="es-ES" dirty="0" smtClean="0"/>
              <a:t>Perfil más internalizante.</a:t>
            </a:r>
          </a:p>
          <a:p>
            <a:endParaRPr lang="es-ES" dirty="0"/>
          </a:p>
          <a:p>
            <a:r>
              <a:rPr lang="es-ES" dirty="0" smtClean="0"/>
              <a:t>Impulsividad más cognitiva (invisible).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2278712"/>
            <a:ext cx="3657600" cy="65836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ELLOS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2278712"/>
            <a:ext cx="3657600" cy="65836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ELLAS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>
          <a:xfrm>
            <a:off x="3779912" y="1772816"/>
            <a:ext cx="4680520" cy="3672408"/>
          </a:xfrm>
        </p:spPr>
        <p:txBody>
          <a:bodyPr>
            <a:noAutofit/>
          </a:bodyPr>
          <a:lstStyle/>
          <a:p>
            <a:r>
              <a:rPr lang="es-ES" sz="2000" dirty="0" smtClean="0"/>
              <a:t>Trastorno de Conducta</a:t>
            </a:r>
          </a:p>
          <a:p>
            <a:r>
              <a:rPr lang="es-ES" sz="2000" dirty="0" smtClean="0"/>
              <a:t>Trastorno </a:t>
            </a:r>
            <a:r>
              <a:rPr lang="es-ES" sz="2000" dirty="0" err="1" smtClean="0"/>
              <a:t>Negativista</a:t>
            </a:r>
            <a:r>
              <a:rPr lang="es-ES" sz="2000" dirty="0" smtClean="0"/>
              <a:t> Desafiante</a:t>
            </a:r>
          </a:p>
          <a:p>
            <a:r>
              <a:rPr lang="es-ES" sz="2000" dirty="0" smtClean="0"/>
              <a:t>Trastorno del Aprendizaje</a:t>
            </a:r>
          </a:p>
          <a:p>
            <a:r>
              <a:rPr lang="es-ES" sz="2000" dirty="0" smtClean="0"/>
              <a:t>Tics</a:t>
            </a:r>
          </a:p>
          <a:p>
            <a:r>
              <a:rPr lang="es-ES" sz="2000" dirty="0" smtClean="0"/>
              <a:t>TOC</a:t>
            </a:r>
          </a:p>
          <a:p>
            <a:r>
              <a:rPr lang="es-ES" sz="2000" dirty="0" smtClean="0"/>
              <a:t>Trastornos del Estado de Ánimo</a:t>
            </a:r>
          </a:p>
          <a:p>
            <a:r>
              <a:rPr lang="es-ES" sz="2000" dirty="0" smtClean="0"/>
              <a:t>Trastornos de Ansiedad</a:t>
            </a:r>
            <a:endParaRPr lang="es-ES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385192" y="2708920"/>
            <a:ext cx="3106688" cy="658368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COMORBILIDADES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7467600" cy="1143000"/>
          </a:xfrm>
        </p:spPr>
        <p:txBody>
          <a:bodyPr/>
          <a:lstStyle/>
          <a:p>
            <a:r>
              <a:rPr lang="es-ES" dirty="0" smtClean="0"/>
              <a:t>Recapitulemos…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49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Es </a:t>
            </a:r>
            <a:r>
              <a:rPr lang="es-ES" sz="2000" dirty="0"/>
              <a:t>una enfermedad “nueva” creada en los </a:t>
            </a:r>
            <a:r>
              <a:rPr lang="es-ES" sz="2000" dirty="0" smtClean="0"/>
              <a:t>EE.UU.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Está </a:t>
            </a:r>
            <a:r>
              <a:rPr lang="es-ES" sz="2000" dirty="0"/>
              <a:t>de </a:t>
            </a:r>
            <a:r>
              <a:rPr lang="es-ES" sz="2000" dirty="0" smtClean="0"/>
              <a:t>moda.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El TDAH afecta </a:t>
            </a:r>
            <a:r>
              <a:rPr lang="es-ES" sz="2000" dirty="0"/>
              <a:t>sólo a los hombres.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La culpa es de los padres y/o de los profesores.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TDAH siempre mejora con la edad de manera espontánea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ultiplicar"/>
          <p:cNvSpPr/>
          <p:nvPr/>
        </p:nvSpPr>
        <p:spPr>
          <a:xfrm>
            <a:off x="79074" y="839764"/>
            <a:ext cx="7141758" cy="5963788"/>
          </a:xfrm>
          <a:prstGeom prst="mathMultiply">
            <a:avLst>
              <a:gd name="adj1" fmla="val 9314"/>
            </a:avLst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0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86000" y="2276872"/>
            <a:ext cx="6172200" cy="2053590"/>
          </a:xfrm>
        </p:spPr>
        <p:txBody>
          <a:bodyPr/>
          <a:lstStyle/>
          <a:p>
            <a:r>
              <a:rPr lang="es-ES" dirty="0" smtClean="0"/>
              <a:t>¿Qué es verdaderamente el TDAH?</a:t>
            </a:r>
            <a:endParaRPr lang="es-ES" dirty="0"/>
          </a:p>
        </p:txBody>
      </p:sp>
      <p:pic>
        <p:nvPicPr>
          <p:cNvPr id="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072" y="4293096"/>
            <a:ext cx="3721665" cy="24928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265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un trastorno leve sin consecuencias futuras.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 una excusa para justificar la conducta del/a niño/a.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Siempre hay que usar medicación.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Omega3 cura el TDAH.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Los medicamentos para el TDAH predisponen a futuras adicciones.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ultiplicar"/>
          <p:cNvSpPr/>
          <p:nvPr/>
        </p:nvSpPr>
        <p:spPr>
          <a:xfrm>
            <a:off x="79074" y="839764"/>
            <a:ext cx="7141758" cy="5963788"/>
          </a:xfrm>
          <a:prstGeom prst="mathMultiply">
            <a:avLst>
              <a:gd name="adj1" fmla="val 9314"/>
            </a:avLst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7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un trastorno leve sin consecuencias futuras.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 una excusa para justificar la conducta del/a niño/a.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Siempre hay que usar medicación.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Omega3 cura el TDAH.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Los medicamentos para el TDAH predisponen a futuras adicciones.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ultiplicar"/>
          <p:cNvSpPr/>
          <p:nvPr/>
        </p:nvSpPr>
        <p:spPr>
          <a:xfrm>
            <a:off x="79074" y="839764"/>
            <a:ext cx="7141758" cy="5963788"/>
          </a:xfrm>
          <a:prstGeom prst="mathMultiply">
            <a:avLst>
              <a:gd name="adj1" fmla="val 9314"/>
            </a:avLst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2" r="99277">
                        <a14:foregroundMark x1="31826" y1="37333" x2="31826" y2="37333"/>
                        <a14:foregroundMark x1="41772" y1="37143" x2="41772" y2="37143"/>
                        <a14:foregroundMark x1="56600" y1="43238" x2="56600" y2="43238"/>
                        <a14:foregroundMark x1="68716" y1="42667" x2="68716" y2="42667"/>
                        <a14:foregroundMark x1="79385" y1="47619" x2="79385" y2="47619"/>
                        <a14:foregroundMark x1="42857" y1="66095" x2="42857" y2="66095"/>
                        <a14:foregroundMark x1="54611" y1="65524" x2="54611" y2="65524"/>
                        <a14:foregroundMark x1="63291" y1="66286" x2="63291" y2="66286"/>
                        <a14:foregroundMark x1="92586" y1="32952" x2="92586" y2="32952"/>
                        <a14:foregroundMark x1="96383" y1="37714" x2="96383" y2="37714"/>
                        <a14:foregroundMark x1="99277" y1="55429" x2="99277" y2="55429"/>
                        <a14:foregroundMark x1="18626" y1="36762" x2="18626" y2="36762"/>
                        <a14:foregroundMark x1="1447" y1="52190" x2="1447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76">
            <a:off x="4951663" y="2097740"/>
            <a:ext cx="3174670" cy="3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un trastorno leve sin consecuencias futuras.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 una excusa para justificar la conducta del/a niño/a.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Siempre hay que usar medicación.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Omega3 cura el TDAH.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Los medicamentos para el TDAH predisponen a futuras adicciones.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ultiplicar"/>
          <p:cNvSpPr/>
          <p:nvPr/>
        </p:nvSpPr>
        <p:spPr>
          <a:xfrm>
            <a:off x="79074" y="839764"/>
            <a:ext cx="7141758" cy="5963788"/>
          </a:xfrm>
          <a:prstGeom prst="mathMultiply">
            <a:avLst>
              <a:gd name="adj1" fmla="val 9314"/>
            </a:avLst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2" r="99277">
                        <a14:foregroundMark x1="31826" y1="37333" x2="31826" y2="37333"/>
                        <a14:foregroundMark x1="41772" y1="37143" x2="41772" y2="37143"/>
                        <a14:foregroundMark x1="56600" y1="43238" x2="56600" y2="43238"/>
                        <a14:foregroundMark x1="68716" y1="42667" x2="68716" y2="42667"/>
                        <a14:foregroundMark x1="79385" y1="47619" x2="79385" y2="47619"/>
                        <a14:foregroundMark x1="42857" y1="66095" x2="42857" y2="66095"/>
                        <a14:foregroundMark x1="54611" y1="65524" x2="54611" y2="65524"/>
                        <a14:foregroundMark x1="63291" y1="66286" x2="63291" y2="66286"/>
                        <a14:foregroundMark x1="92586" y1="32952" x2="92586" y2="32952"/>
                        <a14:foregroundMark x1="96383" y1="37714" x2="96383" y2="37714"/>
                        <a14:foregroundMark x1="99277" y1="55429" x2="99277" y2="55429"/>
                        <a14:foregroundMark x1="18626" y1="36762" x2="18626" y2="36762"/>
                        <a14:foregroundMark x1="1447" y1="52190" x2="1447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76">
            <a:off x="4951663" y="2097740"/>
            <a:ext cx="3174670" cy="3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62" r="99277">
                        <a14:foregroundMark x1="31826" y1="37333" x2="31826" y2="37333"/>
                        <a14:foregroundMark x1="41772" y1="37143" x2="41772" y2="37143"/>
                        <a14:foregroundMark x1="56600" y1="43238" x2="56600" y2="43238"/>
                        <a14:foregroundMark x1="68716" y1="42667" x2="68716" y2="42667"/>
                        <a14:foregroundMark x1="79385" y1="47619" x2="79385" y2="47619"/>
                        <a14:foregroundMark x1="42857" y1="66095" x2="42857" y2="66095"/>
                        <a14:foregroundMark x1="54611" y1="65524" x2="54611" y2="65524"/>
                        <a14:foregroundMark x1="63291" y1="66286" x2="63291" y2="66286"/>
                        <a14:foregroundMark x1="92586" y1="32952" x2="92586" y2="32952"/>
                        <a14:foregroundMark x1="96383" y1="37714" x2="96383" y2="37714"/>
                        <a14:foregroundMark x1="99277" y1="55429" x2="99277" y2="55429"/>
                        <a14:foregroundMark x1="18626" y1="36762" x2="18626" y2="36762"/>
                        <a14:foregroundMark x1="1447" y1="52190" x2="1447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299">
            <a:off x="1364213" y="1227802"/>
            <a:ext cx="3174670" cy="3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8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un trastorno leve sin consecuencias futuras.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 una excusa para justificar la conducta del/a niño/a.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Siempre hay que usar medicación.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Omega3 cura el TDAH.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Los medicamentos para el TDAH predisponen a futuras adicciones.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ultiplicar"/>
          <p:cNvSpPr/>
          <p:nvPr/>
        </p:nvSpPr>
        <p:spPr>
          <a:xfrm>
            <a:off x="79074" y="839764"/>
            <a:ext cx="7141758" cy="5963788"/>
          </a:xfrm>
          <a:prstGeom prst="mathMultiply">
            <a:avLst>
              <a:gd name="adj1" fmla="val 9314"/>
            </a:avLst>
          </a:prstGeom>
          <a:solidFill>
            <a:schemeClr val="accent2">
              <a:alpha val="7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2" r="99277">
                        <a14:foregroundMark x1="31826" y1="37333" x2="31826" y2="37333"/>
                        <a14:foregroundMark x1="41772" y1="37143" x2="41772" y2="37143"/>
                        <a14:foregroundMark x1="56600" y1="43238" x2="56600" y2="43238"/>
                        <a14:foregroundMark x1="68716" y1="42667" x2="68716" y2="42667"/>
                        <a14:foregroundMark x1="79385" y1="47619" x2="79385" y2="47619"/>
                        <a14:foregroundMark x1="42857" y1="66095" x2="42857" y2="66095"/>
                        <a14:foregroundMark x1="54611" y1="65524" x2="54611" y2="65524"/>
                        <a14:foregroundMark x1="63291" y1="66286" x2="63291" y2="66286"/>
                        <a14:foregroundMark x1="92586" y1="32952" x2="92586" y2="32952"/>
                        <a14:foregroundMark x1="96383" y1="37714" x2="96383" y2="37714"/>
                        <a14:foregroundMark x1="99277" y1="55429" x2="99277" y2="55429"/>
                        <a14:foregroundMark x1="18626" y1="36762" x2="18626" y2="36762"/>
                        <a14:foregroundMark x1="1447" y1="52190" x2="1447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76">
            <a:off x="4951663" y="2097740"/>
            <a:ext cx="3174670" cy="3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2" r="99277">
                        <a14:foregroundMark x1="31826" y1="37333" x2="31826" y2="37333"/>
                        <a14:foregroundMark x1="41772" y1="37143" x2="41772" y2="37143"/>
                        <a14:foregroundMark x1="56600" y1="43238" x2="56600" y2="43238"/>
                        <a14:foregroundMark x1="68716" y1="42667" x2="68716" y2="42667"/>
                        <a14:foregroundMark x1="79385" y1="47619" x2="79385" y2="47619"/>
                        <a14:foregroundMark x1="42857" y1="66095" x2="42857" y2="66095"/>
                        <a14:foregroundMark x1="54611" y1="65524" x2="54611" y2="65524"/>
                        <a14:foregroundMark x1="63291" y1="66286" x2="63291" y2="66286"/>
                        <a14:foregroundMark x1="92586" y1="32952" x2="92586" y2="32952"/>
                        <a14:foregroundMark x1="96383" y1="37714" x2="96383" y2="37714"/>
                        <a14:foregroundMark x1="99277" y1="55429" x2="99277" y2="55429"/>
                        <a14:foregroundMark x1="18626" y1="36762" x2="18626" y2="36762"/>
                        <a14:foregroundMark x1="1447" y1="52190" x2="1447" y2="5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299">
            <a:off x="1364213" y="1227802"/>
            <a:ext cx="3174670" cy="30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uegos literarios 53 – Bla, bla, bla... - Escritores.org - Recursos para  escrito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776">
            <a:off x="2252094" y="1617683"/>
            <a:ext cx="4590469" cy="43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Más sobre el TDAH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5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36457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Entonces… ¿las dificultades del TDAH de dónde vienen?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451086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¿¿Algo más influye??</a:t>
            </a: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32849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 las dificultades en la Función Ejecutiva, pero…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047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36457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Entonces… ¿las dificultades del TDAH de dónde vienen?</a:t>
            </a:r>
            <a:endParaRPr lang="es-E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451086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¿¿Algo más influye??</a:t>
            </a:r>
            <a:endParaRPr lang="es-E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15616" y="32849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De las dificultades en la Función Ejecutiva, pero…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4 Explosión 2"/>
          <p:cNvSpPr/>
          <p:nvPr/>
        </p:nvSpPr>
        <p:spPr>
          <a:xfrm>
            <a:off x="1098921" y="769103"/>
            <a:ext cx="6696744" cy="54934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EL CONTEXTO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669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088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467600" cy="1143000"/>
          </a:xfrm>
        </p:spPr>
        <p:txBody>
          <a:bodyPr/>
          <a:lstStyle/>
          <a:p>
            <a:r>
              <a:rPr lang="es-ES" dirty="0" smtClean="0"/>
              <a:t>¿qué sabéis?</a:t>
            </a: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1280864" y="25649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¿qué habéis escuchado?</a:t>
            </a:r>
            <a:endParaRPr lang="es-ES" dirty="0"/>
          </a:p>
        </p:txBody>
      </p:sp>
      <p:sp>
        <p:nvSpPr>
          <p:cNvPr id="6" name="3 Título"/>
          <p:cNvSpPr txBox="1">
            <a:spLocks/>
          </p:cNvSpPr>
          <p:nvPr/>
        </p:nvSpPr>
        <p:spPr>
          <a:xfrm>
            <a:off x="2288976" y="3870176"/>
            <a:ext cx="6315472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¿qué habéis experimentado?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75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22620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COLEGIO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889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22620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COLEGIO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10217" y="43651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403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22620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COLEGIO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10217" y="43651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YO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34552" y="4826769"/>
            <a:ext cx="435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BARRIO, EL PUEBLO…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22620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COLEGIO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10217" y="43651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YO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34552" y="4826769"/>
            <a:ext cx="435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BARRIO, EL PUEBLO…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75157" y="3573016"/>
            <a:ext cx="270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 SOCIEDAD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851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contexto?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4928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FAMILIARES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067944" y="35730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AMIGOS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22620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COLEGIO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10217" y="43651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YO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034552" y="4826769"/>
            <a:ext cx="435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BARRIO, EL PUEBLO…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75157" y="3573016"/>
            <a:ext cx="270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 SOCIEDAD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9" y="584765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REDES SOCIALES, LA TELEVISIÓN…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851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dirty="0"/>
              <a:t>C</a:t>
            </a:r>
            <a:r>
              <a:rPr lang="es-ES" dirty="0" smtClean="0"/>
              <a:t>ontexto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Competitividad y comparación.</a:t>
            </a:r>
          </a:p>
          <a:p>
            <a:endParaRPr lang="es-ES" sz="2000" dirty="0"/>
          </a:p>
          <a:p>
            <a:r>
              <a:rPr lang="es-ES" sz="2000" dirty="0" smtClean="0"/>
              <a:t>Excesiva valoración de la autoestima.</a:t>
            </a:r>
          </a:p>
          <a:p>
            <a:endParaRPr lang="es-ES" sz="2000" dirty="0"/>
          </a:p>
          <a:p>
            <a:r>
              <a:rPr lang="es-ES" sz="2000" dirty="0" smtClean="0"/>
              <a:t>Mundo de la inmediatez.</a:t>
            </a:r>
          </a:p>
          <a:p>
            <a:endParaRPr lang="es-ES" sz="2000" dirty="0"/>
          </a:p>
          <a:p>
            <a:r>
              <a:rPr lang="es-ES" sz="2000" dirty="0" smtClean="0"/>
              <a:t>Excesiva regulación por otros (control)     no entrenamos en responsabilidad.</a:t>
            </a:r>
          </a:p>
          <a:p>
            <a:endParaRPr lang="es-ES" sz="2000" dirty="0"/>
          </a:p>
          <a:p>
            <a:r>
              <a:rPr lang="es-ES" sz="2000" dirty="0" smtClean="0"/>
              <a:t>El contexto no favorece el aprendizaje del funcionamiento ejecutivo ni el entrenamiento de las </a:t>
            </a:r>
            <a:r>
              <a:rPr lang="es-ES" sz="2000" dirty="0"/>
              <a:t>f</a:t>
            </a:r>
            <a:r>
              <a:rPr lang="es-ES" sz="2000" dirty="0" smtClean="0"/>
              <a:t>unciones ejecutivas.</a:t>
            </a:r>
          </a:p>
          <a:p>
            <a:endParaRPr lang="es-ES" sz="2000" dirty="0"/>
          </a:p>
          <a:p>
            <a:r>
              <a:rPr lang="es-ES" sz="2000" dirty="0" smtClean="0"/>
              <a:t>Problemas en las relaciones familiares u otros conflictos.</a:t>
            </a:r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</p:txBody>
      </p:sp>
      <p:sp>
        <p:nvSpPr>
          <p:cNvPr id="4" name="2 Flecha derecha"/>
          <p:cNvSpPr/>
          <p:nvPr/>
        </p:nvSpPr>
        <p:spPr>
          <a:xfrm>
            <a:off x="5364088" y="4005064"/>
            <a:ext cx="209862" cy="179882"/>
          </a:xfrm>
          <a:prstGeom prst="rightArrow">
            <a:avLst/>
          </a:prstGeom>
          <a:solidFill>
            <a:srgbClr val="EB530D"/>
          </a:solidFill>
          <a:ln>
            <a:solidFill>
              <a:srgbClr val="EB5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3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Contexto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ctr">
              <a:buFont typeface="Wingdings" pitchFamily="2" charset="2"/>
              <a:buChar char="Ø"/>
            </a:pPr>
            <a:r>
              <a:rPr lang="es-ES" dirty="0" smtClean="0"/>
              <a:t>Importancia del lenguaje.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2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7992888" cy="1143000"/>
          </a:xfrm>
        </p:spPr>
        <p:txBody>
          <a:bodyPr anchor="ctr">
            <a:noAutofit/>
          </a:bodyPr>
          <a:lstStyle/>
          <a:p>
            <a:pPr algn="ctr"/>
            <a:r>
              <a:rPr lang="es-ES" sz="8800" dirty="0" smtClean="0"/>
              <a:t>MANZANA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33041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59832" y="2654942"/>
            <a:ext cx="2272753" cy="1143000"/>
          </a:xfrm>
        </p:spPr>
        <p:txBody>
          <a:bodyPr anchor="ctr">
            <a:noAutofit/>
          </a:bodyPr>
          <a:lstStyle/>
          <a:p>
            <a:pPr algn="ctr"/>
            <a:r>
              <a:rPr lang="es-ES" sz="8800" dirty="0" smtClean="0"/>
              <a:t>YO</a:t>
            </a:r>
            <a:endParaRPr lang="es-ES" sz="8800" dirty="0"/>
          </a:p>
        </p:txBody>
      </p:sp>
    </p:spTree>
    <p:extLst>
      <p:ext uri="{BB962C8B-B14F-4D97-AF65-F5344CB8AC3E}">
        <p14:creationId xmlns:p14="http://schemas.microsoft.com/office/powerpoint/2010/main" val="420904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de Conexões Comunicação - Imagens grátis no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r="11269"/>
          <a:stretch/>
        </p:blipFill>
        <p:spPr bwMode="auto">
          <a:xfrm>
            <a:off x="-36512" y="-8528"/>
            <a:ext cx="9180512" cy="68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</a:t>
            </a:r>
            <a:r>
              <a:rPr lang="es-ES" sz="2000" dirty="0" smtClean="0"/>
              <a:t>un invento moderno de las farmacéuticas.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Importancia en el desarrollo de la personalidad y el autoconcepto de: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Las verbalizaciones e interacciones que recibimos del entorno.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Cómo nos enseñan a relacionarnos con nuestros eventos mentales privados.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Cómo nos enseñan a afrontar.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Validación vs Invalidación.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836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¿Por qué aparecen estos síntomas?…">
            <a:extLst>
              <a:ext uri="{FF2B5EF4-FFF2-40B4-BE49-F238E27FC236}">
                <a16:creationId xmlns:a16="http://schemas.microsoft.com/office/drawing/2014/main" xmlns="" id="{D508124F-7810-A605-872C-2C29334E4C5F}"/>
              </a:ext>
            </a:extLst>
          </p:cNvPr>
          <p:cNvSpPr txBox="1"/>
          <p:nvPr/>
        </p:nvSpPr>
        <p:spPr>
          <a:xfrm>
            <a:off x="683568" y="2358752"/>
            <a:ext cx="730483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¿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Se entrenan las Funciones Ejecutivas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 lang="es-E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lang="es-ES" sz="2000" b="1" dirty="0" smtClean="0">
                <a:solidFill>
                  <a:srgbClr val="EB530D"/>
                </a:solidFill>
              </a:rPr>
              <a:t>+</a:t>
            </a: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 lang="es-ES" sz="2000" b="1" dirty="0">
              <a:solidFill>
                <a:srgbClr val="EB530D"/>
              </a:solidFill>
            </a:endParaRP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endParaRPr lang="es-ES" sz="2000" b="1" dirty="0" smtClean="0">
              <a:solidFill>
                <a:srgbClr val="EB530D"/>
              </a:solidFill>
            </a:endParaRPr>
          </a:p>
          <a:p>
            <a:pPr marL="3048000" algn="ctr" defTabSz="457200">
              <a:buClr>
                <a:srgbClr val="EB530D"/>
              </a:buClr>
              <a:buSzPct val="150000"/>
              <a:defRPr sz="2800" b="0">
                <a:solidFill>
                  <a:srgbClr val="005493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¿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Qué supone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</a:rPr>
              <a:t>un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</a:rPr>
              <a:t>cambio en el contexto ?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041004" y="2276872"/>
            <a:ext cx="1781368" cy="10269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Baskerville SemiBold"/>
              </a:rPr>
              <a:t>BIOLOGÍA</a:t>
            </a:r>
            <a:endParaRPr lang="es-ES" sz="2000" dirty="0">
              <a:latin typeface="Baskerville SemiBold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041005" y="4365104"/>
            <a:ext cx="1781368" cy="10269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Baskerville SemiBold"/>
              </a:rPr>
              <a:t>AMBIENTE</a:t>
            </a:r>
            <a:endParaRPr lang="es-ES" sz="2000" dirty="0">
              <a:latin typeface="Baskerville SemiBold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¿qué podemos hacer?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0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papel de los/as profesores/as en el TDAH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64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 importancia de los/as profesores/as  en el TDAH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723600"/>
            <a:ext cx="7467600" cy="465772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Vosotros/as no creáis </a:t>
            </a:r>
            <a:r>
              <a:rPr lang="es-ES" sz="2000" dirty="0"/>
              <a:t>el trastorno, </a:t>
            </a:r>
            <a:r>
              <a:rPr lang="es-ES" sz="2000" dirty="0" smtClean="0"/>
              <a:t>pero sí creáis un </a:t>
            </a:r>
            <a:r>
              <a:rPr lang="es-ES" sz="2000" b="1" dirty="0" smtClean="0"/>
              <a:t>contexto</a:t>
            </a:r>
            <a:r>
              <a:rPr lang="es-ES" sz="2000" dirty="0" smtClean="0"/>
              <a:t> que </a:t>
            </a:r>
            <a:r>
              <a:rPr lang="es-ES" sz="2000" dirty="0"/>
              <a:t>ayuda </a:t>
            </a:r>
            <a:r>
              <a:rPr lang="es-ES" sz="2000" dirty="0" smtClean="0"/>
              <a:t>o, </a:t>
            </a:r>
            <a:r>
              <a:rPr lang="es-ES" sz="2000" dirty="0"/>
              <a:t>que por el </a:t>
            </a:r>
            <a:r>
              <a:rPr lang="es-ES" sz="2000" dirty="0" smtClean="0"/>
              <a:t>contrario, </a:t>
            </a:r>
            <a:r>
              <a:rPr lang="es-ES" sz="2000" dirty="0"/>
              <a:t>aumenta el problema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Podéis ser </a:t>
            </a:r>
            <a:r>
              <a:rPr lang="es-ES" sz="2000" dirty="0"/>
              <a:t>la </a:t>
            </a:r>
            <a:r>
              <a:rPr lang="es-ES" sz="2000" b="1" dirty="0" smtClean="0"/>
              <a:t>guía interna </a:t>
            </a:r>
            <a:r>
              <a:rPr lang="es-ES" sz="2000" dirty="0"/>
              <a:t>que les falla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Esa guía puede ser en </a:t>
            </a:r>
            <a:r>
              <a:rPr lang="es-ES" sz="2000" b="1" dirty="0" smtClean="0"/>
              <a:t>dirección a la normalidad </a:t>
            </a:r>
            <a:r>
              <a:rPr lang="es-ES" sz="2000" dirty="0" smtClean="0"/>
              <a:t>o a la patología.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2201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 importancia de los/as profesores/as  en el TDAH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Podéis ser </a:t>
            </a:r>
            <a:r>
              <a:rPr lang="es-ES" sz="2000" dirty="0"/>
              <a:t>quien </a:t>
            </a:r>
            <a:r>
              <a:rPr lang="es-ES" sz="2000" dirty="0" smtClean="0"/>
              <a:t>fomente </a:t>
            </a:r>
            <a:r>
              <a:rPr lang="es-ES" sz="2000" dirty="0"/>
              <a:t>o no la </a:t>
            </a:r>
            <a:r>
              <a:rPr lang="es-ES" sz="2000" b="1" dirty="0"/>
              <a:t>responsabilidad</a:t>
            </a:r>
            <a:r>
              <a:rPr lang="es-ES" sz="2000" dirty="0"/>
              <a:t> </a:t>
            </a:r>
            <a:r>
              <a:rPr lang="es-ES" sz="2000" dirty="0" smtClean="0"/>
              <a:t>sobre su </a:t>
            </a:r>
            <a:r>
              <a:rPr lang="es-ES" sz="2000" dirty="0"/>
              <a:t>propia conducta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Podéis entrenar sus funciones ejecutivas y su regulación emocional o enseñarles a entrenarlas.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Lo que </a:t>
            </a:r>
            <a:r>
              <a:rPr lang="es-ES" sz="2000" dirty="0" smtClean="0"/>
              <a:t>vosotros/as les transmitáis de </a:t>
            </a:r>
            <a:r>
              <a:rPr lang="es-ES" sz="2000" dirty="0"/>
              <a:t>su capacidad es muy importante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Sois </a:t>
            </a:r>
            <a:r>
              <a:rPr lang="es-ES" sz="2000" b="1" dirty="0" smtClean="0"/>
              <a:t>modelo </a:t>
            </a:r>
            <a:r>
              <a:rPr lang="es-ES" sz="2000" b="1" dirty="0"/>
              <a:t>de </a:t>
            </a:r>
            <a:r>
              <a:rPr lang="es-ES" sz="2000" b="1" dirty="0" smtClean="0"/>
              <a:t>regulación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La importancia de los/as profesores/as  en el TDAH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Formáis parte de sus </a:t>
            </a:r>
            <a:r>
              <a:rPr lang="es-ES" sz="2000" b="1" dirty="0" smtClean="0"/>
              <a:t>referentes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La forma en que los/las tratéis, da un </a:t>
            </a:r>
            <a:r>
              <a:rPr lang="es-ES" sz="2000" b="1" dirty="0" smtClean="0"/>
              <a:t>modelo a sus compañeros/as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También les da un </a:t>
            </a:r>
            <a:r>
              <a:rPr lang="es-ES" sz="2000" b="1" dirty="0" smtClean="0"/>
              <a:t>modelo a sí mismos/as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798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576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Conclusiones: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El TDAH es un Trastorno del </a:t>
            </a:r>
            <a:r>
              <a:rPr lang="es-ES" sz="2000" dirty="0" err="1" smtClean="0"/>
              <a:t>Neurodesarrollo</a:t>
            </a:r>
            <a:r>
              <a:rPr lang="es-ES" sz="2000" dirty="0" smtClean="0"/>
              <a:t> que implica unas condiciones que acompañan a la persona a lo largo de todo su ciclo vital.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Implica dificultades en su Función Ejecutiva que les impide, entre otros, autorregular su conducta.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Ellos suelen mostrar síntomas más externalizantes, ellas más internalizantes.</a:t>
            </a:r>
          </a:p>
        </p:txBody>
      </p:sp>
    </p:spTree>
    <p:extLst>
      <p:ext uri="{BB962C8B-B14F-4D97-AF65-F5344CB8AC3E}">
        <p14:creationId xmlns:p14="http://schemas.microsoft.com/office/powerpoint/2010/main" val="41462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Conclusiones: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651592"/>
            <a:ext cx="7467600" cy="487375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Sobre el TDAH falta información y sobran mitos.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El contexto juega un papel crucial.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Su contexto somos todos nosotros y, como tal, tenemos una responsabilidad. Podemos marcar una diferencia significativa.</a:t>
            </a:r>
          </a:p>
          <a:p>
            <a:pPr>
              <a:lnSpc>
                <a:spcPct val="150000"/>
              </a:lnSpc>
            </a:pP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Además, como profesores/as, sois referentes y modelo para ellos/as.</a:t>
            </a:r>
          </a:p>
        </p:txBody>
      </p:sp>
    </p:spTree>
    <p:extLst>
      <p:ext uri="{BB962C8B-B14F-4D97-AF65-F5344CB8AC3E}">
        <p14:creationId xmlns:p14="http://schemas.microsoft.com/office/powerpoint/2010/main" val="3590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en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6"/>
          <a:stretch/>
        </p:blipFill>
        <p:spPr bwMode="auto">
          <a:xfrm>
            <a:off x="1577925" y="44624"/>
            <a:ext cx="5874395" cy="66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</a:t>
            </a:r>
            <a:r>
              <a:rPr lang="es-ES" sz="2000" dirty="0" smtClean="0"/>
              <a:t>un invento moderno de las farmacéuticas.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967154" y="2564904"/>
            <a:ext cx="6701190" cy="381642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1798: </a:t>
            </a:r>
            <a:r>
              <a:rPr lang="es-ES" dirty="0" smtClean="0">
                <a:solidFill>
                  <a:schemeClr val="tx1"/>
                </a:solidFill>
              </a:rPr>
              <a:t>primera descripción de un cuadro que hoy diagnosticaríamos como TDAH,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(Sir Alexander </a:t>
            </a:r>
            <a:r>
              <a:rPr lang="es-ES" dirty="0" err="1" smtClean="0">
                <a:solidFill>
                  <a:schemeClr val="tx1"/>
                </a:solidFill>
              </a:rPr>
              <a:t>Crichton</a:t>
            </a:r>
            <a:r>
              <a:rPr lang="es-ES" dirty="0" smtClean="0">
                <a:solidFill>
                  <a:schemeClr val="tx1"/>
                </a:solidFill>
              </a:rPr>
              <a:t>).</a:t>
            </a:r>
          </a:p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1902: </a:t>
            </a:r>
            <a:r>
              <a:rPr lang="es-ES" dirty="0" smtClean="0">
                <a:solidFill>
                  <a:schemeClr val="tx1"/>
                </a:solidFill>
              </a:rPr>
              <a:t>primera descripción clínica moderna del TDAH,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(George </a:t>
            </a:r>
            <a:r>
              <a:rPr lang="es-ES" dirty="0" err="1" smtClean="0">
                <a:solidFill>
                  <a:schemeClr val="tx1"/>
                </a:solidFill>
              </a:rPr>
              <a:t>Still</a:t>
            </a:r>
            <a:r>
              <a:rPr lang="es-ES" dirty="0" smtClean="0">
                <a:solidFill>
                  <a:schemeClr val="tx1"/>
                </a:solidFill>
              </a:rPr>
              <a:t> sobre un grupo de niños).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Para terminar: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91680" y="2420888"/>
            <a:ext cx="6233120" cy="4053064"/>
          </a:xfrm>
        </p:spPr>
        <p:txBody>
          <a:bodyPr/>
          <a:lstStyle/>
          <a:p>
            <a:r>
              <a:rPr lang="es-ES" dirty="0" smtClean="0"/>
              <a:t>COMENTARIOS…</a:t>
            </a:r>
          </a:p>
          <a:p>
            <a:endParaRPr lang="es-ES" dirty="0"/>
          </a:p>
          <a:p>
            <a:r>
              <a:rPr lang="es-ES" dirty="0" smtClean="0"/>
              <a:t>PREGUNTAS…</a:t>
            </a:r>
          </a:p>
          <a:p>
            <a:endParaRPr lang="es-ES" dirty="0"/>
          </a:p>
          <a:p>
            <a:r>
              <a:rPr lang="es-ES" dirty="0" smtClean="0"/>
              <a:t>REFLEXIONES…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3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6768752" cy="1143000"/>
          </a:xfrm>
        </p:spPr>
        <p:txBody>
          <a:bodyPr>
            <a:normAutofit/>
          </a:bodyPr>
          <a:lstStyle/>
          <a:p>
            <a:pPr algn="r"/>
            <a:r>
              <a:rPr lang="es-ES" sz="6600" dirty="0" smtClean="0"/>
              <a:t>GRACIAS.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42122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 smtClean="0"/>
              <a:t>Es </a:t>
            </a:r>
            <a:r>
              <a:rPr lang="es-ES" sz="2000" dirty="0"/>
              <a:t>una enfermedad “nueva” creada en los </a:t>
            </a:r>
            <a:r>
              <a:rPr lang="es-ES" sz="2000" dirty="0" smtClean="0"/>
              <a:t>EE.UU.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Está </a:t>
            </a:r>
            <a:r>
              <a:rPr lang="es-ES" sz="2000" dirty="0"/>
              <a:t>de </a:t>
            </a:r>
            <a:r>
              <a:rPr lang="es-ES" sz="2000" dirty="0" smtClean="0"/>
              <a:t>moda.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 smtClean="0"/>
              <a:t>El TDAH afecta </a:t>
            </a:r>
            <a:r>
              <a:rPr lang="es-ES" sz="2000" dirty="0"/>
              <a:t>sólo a los hombres.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La culpa es de los padres y/o de los profesores.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TDAH siempre mejora con la edad de manera espontánea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0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escuchamos: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9584"/>
            <a:ext cx="7467600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ES" sz="2000" dirty="0" smtClean="0"/>
          </a:p>
          <a:p>
            <a:pPr>
              <a:lnSpc>
                <a:spcPct val="150000"/>
              </a:lnSpc>
            </a:pPr>
            <a:r>
              <a:rPr lang="es-ES" sz="2000" dirty="0"/>
              <a:t>Es un trastorno leve sin consecuencias futuras.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Es una excusa para justificar la conducta del/a niño/a.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Siempre hay que usar medicación.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El Omega3 cura el TDAH.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Los medicamentos para el TDAH predisponen a futuras adicciones.</a:t>
            </a:r>
            <a:endParaRPr lang="es-ES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50" y="404664"/>
            <a:ext cx="1147682" cy="18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ño pequeño usa binoculares para ver lejos, Gráficos - Envato Elemen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20088"/>
          <a:stretch/>
        </p:blipFill>
        <p:spPr bwMode="auto">
          <a:xfrm>
            <a:off x="6818382" y="116632"/>
            <a:ext cx="17860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 que </a:t>
            </a:r>
            <a:r>
              <a:rPr lang="es-ES" dirty="0"/>
              <a:t>v</a:t>
            </a:r>
            <a:r>
              <a:rPr lang="es-ES" dirty="0" smtClean="0"/>
              <a:t>emos: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 smtClean="0"/>
              <a:t>Déficit de Atención </a:t>
            </a:r>
            <a:r>
              <a:rPr lang="es-ES" sz="2000" dirty="0" smtClean="0"/>
              <a:t>(NO SON CAPACES de centrar la atención).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 smtClean="0"/>
              <a:t>Hiperactividad </a:t>
            </a:r>
            <a:r>
              <a:rPr lang="es-ES" sz="2000" dirty="0" smtClean="0"/>
              <a:t>(NO SON CAPACES de parar cuando es necesario).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dirty="0" smtClean="0"/>
              <a:t>Impulsividad </a:t>
            </a:r>
            <a:r>
              <a:rPr lang="es-ES" sz="2000" dirty="0" smtClean="0"/>
              <a:t>(NO SON CAPACES de inhibir el impulso de actuar).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2000" b="1" u="sng" dirty="0" smtClean="0"/>
              <a:t>Desregulación emocional</a:t>
            </a:r>
            <a:r>
              <a:rPr lang="es-ES" sz="2000" b="1" dirty="0" smtClean="0"/>
              <a:t> </a:t>
            </a:r>
            <a:r>
              <a:rPr lang="es-ES" sz="2000" dirty="0" smtClean="0"/>
              <a:t>(sus emociones son muy intensas y cambian rápidamente).</a:t>
            </a:r>
          </a:p>
        </p:txBody>
      </p:sp>
    </p:spTree>
    <p:extLst>
      <p:ext uri="{BB962C8B-B14F-4D97-AF65-F5344CB8AC3E}">
        <p14:creationId xmlns:p14="http://schemas.microsoft.com/office/powerpoint/2010/main" val="22569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342</TotalTime>
  <Words>1646</Words>
  <Application>Microsoft Office PowerPoint</Application>
  <PresentationFormat>Presentación en pantalla (4:3)</PresentationFormat>
  <Paragraphs>367</Paragraphs>
  <Slides>61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2" baseType="lpstr">
      <vt:lpstr>Mirador</vt:lpstr>
      <vt:lpstr>TDAH EN LA ESCUELA </vt:lpstr>
      <vt:lpstr>Hoy hablaremos de…</vt:lpstr>
      <vt:lpstr>¿Qué es verdaderamente el TDAH?</vt:lpstr>
      <vt:lpstr>¿qué sabéis?</vt:lpstr>
      <vt:lpstr>Lo que escuchamos:</vt:lpstr>
      <vt:lpstr>Lo que escuchamos:</vt:lpstr>
      <vt:lpstr>Lo que escuchamos:</vt:lpstr>
      <vt:lpstr>Lo que escuchamos:</vt:lpstr>
      <vt:lpstr>Lo que vemos:</vt:lpstr>
      <vt:lpstr>Lo que vemos:</vt:lpstr>
      <vt:lpstr>Lo que vemos:</vt:lpstr>
      <vt:lpstr>Biología del TDAH</vt:lpstr>
      <vt:lpstr>Biología del TDAH</vt:lpstr>
      <vt:lpstr>Biología del TDAH</vt:lpstr>
      <vt:lpstr>Presentación de PowerPoint</vt:lpstr>
      <vt:lpstr>Presentación de PowerPoint</vt:lpstr>
      <vt:lpstr>Dinámica experiencial</vt:lpstr>
      <vt:lpstr>Funciones ejecutivas (Russell Barkley)</vt:lpstr>
      <vt:lpstr>Modelo de thomas brown.</vt:lpstr>
      <vt:lpstr>Modelo de Thomas Brown</vt:lpstr>
      <vt:lpstr>Presentación de PowerPoint</vt:lpstr>
      <vt:lpstr>Dificultades en el TDAH</vt:lpstr>
      <vt:lpstr>Dificultades en el TDAH</vt:lpstr>
      <vt:lpstr>Dificultades en el TDAH</vt:lpstr>
      <vt:lpstr>Presentación de PowerPoint</vt:lpstr>
      <vt:lpstr>Diferencias sintomáticas</vt:lpstr>
      <vt:lpstr>Presentación de PowerPoint</vt:lpstr>
      <vt:lpstr>Recapitulemos…</vt:lpstr>
      <vt:lpstr>Lo que escuchamos:</vt:lpstr>
      <vt:lpstr>Lo que escuchamos:</vt:lpstr>
      <vt:lpstr>Lo que escuchamos:</vt:lpstr>
      <vt:lpstr>Lo que escuchamos:</vt:lpstr>
      <vt:lpstr>Lo que escuchamos:</vt:lpstr>
      <vt:lpstr>Más sobre el TDAH</vt:lpstr>
      <vt:lpstr>Presentación de PowerPoint</vt:lpstr>
      <vt:lpstr>Presentación de PowerPoint</vt:lpstr>
      <vt:lpstr>¿Qué es el contexto?</vt:lpstr>
      <vt:lpstr>¿Qué es el contexto?</vt:lpstr>
      <vt:lpstr>¿Qué es el contexto?</vt:lpstr>
      <vt:lpstr>¿Qué es el contexto?</vt:lpstr>
      <vt:lpstr>¿Qué es el contexto?</vt:lpstr>
      <vt:lpstr>¿Qué es el contexto?</vt:lpstr>
      <vt:lpstr>¿Qué es el contexto?</vt:lpstr>
      <vt:lpstr>¿Qué es el contexto?</vt:lpstr>
      <vt:lpstr>Contexto actual</vt:lpstr>
      <vt:lpstr>Contexto actual</vt:lpstr>
      <vt:lpstr>MANZANA</vt:lpstr>
      <vt:lpstr>YO</vt:lpstr>
      <vt:lpstr>Presentación de PowerPoint</vt:lpstr>
      <vt:lpstr>Importancia en el desarrollo de la personalidad y el autoconcepto de:</vt:lpstr>
      <vt:lpstr>Presentación de PowerPoint</vt:lpstr>
      <vt:lpstr>El papel de los/as profesores/as en el TDAH</vt:lpstr>
      <vt:lpstr>La importancia de los/as profesores/as  en el TDAH</vt:lpstr>
      <vt:lpstr>La importancia de los/as profesores/as  en el TDAH</vt:lpstr>
      <vt:lpstr>La importancia de los/as profesores/as  en el TDAH</vt:lpstr>
      <vt:lpstr>Conclusiones </vt:lpstr>
      <vt:lpstr>Conclusiones:</vt:lpstr>
      <vt:lpstr>Conclusiones:</vt:lpstr>
      <vt:lpstr>Presentación de PowerPoint</vt:lpstr>
      <vt:lpstr>Para terminar:</vt:lpstr>
      <vt:lpstr>GRACIAS.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TDAH EN LA ESCUELA</dc:title>
  <dc:creator>iPat</dc:creator>
  <cp:lastModifiedBy>iPat</cp:lastModifiedBy>
  <cp:revision>33</cp:revision>
  <dcterms:created xsi:type="dcterms:W3CDTF">2023-03-15T11:01:19Z</dcterms:created>
  <dcterms:modified xsi:type="dcterms:W3CDTF">2023-03-29T11:26:40Z</dcterms:modified>
</cp:coreProperties>
</file>