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27"/>
  </p:notesMasterIdLst>
  <p:sldIdLst>
    <p:sldId id="256" r:id="rId3"/>
    <p:sldId id="1075" r:id="rId4"/>
    <p:sldId id="1093" r:id="rId5"/>
    <p:sldId id="1080" r:id="rId6"/>
    <p:sldId id="1076" r:id="rId7"/>
    <p:sldId id="1086" r:id="rId8"/>
    <p:sldId id="1081" r:id="rId9"/>
    <p:sldId id="1083" r:id="rId10"/>
    <p:sldId id="1084" r:id="rId11"/>
    <p:sldId id="1082" r:id="rId12"/>
    <p:sldId id="1085" r:id="rId13"/>
    <p:sldId id="1087" r:id="rId14"/>
    <p:sldId id="1088" r:id="rId15"/>
    <p:sldId id="1077" r:id="rId16"/>
    <p:sldId id="1091" r:id="rId17"/>
    <p:sldId id="1089" r:id="rId18"/>
    <p:sldId id="1090" r:id="rId19"/>
    <p:sldId id="1092" r:id="rId20"/>
    <p:sldId id="1078" r:id="rId21"/>
    <p:sldId id="1079" r:id="rId22"/>
    <p:sldId id="1103" r:id="rId23"/>
    <p:sldId id="1104" r:id="rId24"/>
    <p:sldId id="1105" r:id="rId25"/>
    <p:sldId id="1106" r:id="rId26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069136-A558-4FFD-AB8C-DDDB52189F0E}">
          <p14:sldIdLst>
            <p14:sldId id="256"/>
            <p14:sldId id="1075"/>
            <p14:sldId id="1093"/>
            <p14:sldId id="1080"/>
            <p14:sldId id="1076"/>
            <p14:sldId id="1086"/>
            <p14:sldId id="1081"/>
            <p14:sldId id="1083"/>
            <p14:sldId id="1084"/>
            <p14:sldId id="1082"/>
            <p14:sldId id="1085"/>
            <p14:sldId id="1087"/>
            <p14:sldId id="1088"/>
            <p14:sldId id="1077"/>
            <p14:sldId id="1091"/>
            <p14:sldId id="1089"/>
            <p14:sldId id="1090"/>
            <p14:sldId id="1092"/>
            <p14:sldId id="1078"/>
            <p14:sldId id="1079"/>
            <p14:sldId id="1103"/>
            <p14:sldId id="1104"/>
            <p14:sldId id="1105"/>
            <p14:sldId id="11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  <a:srgbClr val="808080"/>
    <a:srgbClr val="5F5F5F"/>
    <a:srgbClr val="DDDDDD"/>
    <a:srgbClr val="00000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86400" autoAdjust="0"/>
  </p:normalViewPr>
  <p:slideViewPr>
    <p:cSldViewPr snapToObjects="1">
      <p:cViewPr varScale="1">
        <p:scale>
          <a:sx n="111" d="100"/>
          <a:sy n="111" d="100"/>
        </p:scale>
        <p:origin x="648" y="200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gesanchez.net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AB8E90-42DA-4F9B-B0B8-5F7888F91D1D}"/>
              </a:ext>
            </a:extLst>
          </p:cNvPr>
          <p:cNvSpPr/>
          <p:nvPr userDrawn="1"/>
        </p:nvSpPr>
        <p:spPr>
          <a:xfrm>
            <a:off x="0" y="6016752"/>
            <a:ext cx="12192000" cy="88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8A919-052D-44CD-B9CB-EDCE5D62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487" b="11487"/>
          <a:stretch/>
        </p:blipFill>
        <p:spPr>
          <a:xfrm>
            <a:off x="0" y="0"/>
            <a:ext cx="12191999" cy="62606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0DD9A1-6019-4457-9DD2-E391374AA027}"/>
              </a:ext>
            </a:extLst>
          </p:cNvPr>
          <p:cNvSpPr txBox="1">
            <a:spLocks/>
          </p:cNvSpPr>
          <p:nvPr userDrawn="1"/>
        </p:nvSpPr>
        <p:spPr>
          <a:xfrm>
            <a:off x="4791485" y="6394903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494F4C-7164-457A-AB08-53F65946F98E}"/>
              </a:ext>
            </a:extLst>
          </p:cNvPr>
          <p:cNvSpPr/>
          <p:nvPr userDrawn="1"/>
        </p:nvSpPr>
        <p:spPr>
          <a:xfrm>
            <a:off x="573206" y="6425681"/>
            <a:ext cx="237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El vídeo como recurso didáctico</a:t>
            </a:r>
          </a:p>
        </p:txBody>
      </p:sp>
    </p:spTree>
    <p:extLst>
      <p:ext uri="{BB962C8B-B14F-4D97-AF65-F5344CB8AC3E}">
        <p14:creationId xmlns:p14="http://schemas.microsoft.com/office/powerpoint/2010/main" val="41650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1049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373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721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8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5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8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50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9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157E69-4482-422A-8931-80E0D73B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46" y="-387424"/>
            <a:ext cx="12781420" cy="85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6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5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770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4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hyperlink" Target="http://www.jorgesanchez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8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0A64F4A-FDC1-4328-8A30-98AD479531DC}"/>
              </a:ext>
            </a:extLst>
          </p:cNvPr>
          <p:cNvSpPr txBox="1">
            <a:spLocks/>
          </p:cNvSpPr>
          <p:nvPr userDrawn="1"/>
        </p:nvSpPr>
        <p:spPr>
          <a:xfrm>
            <a:off x="4791485" y="6306375"/>
            <a:ext cx="715055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Jorge Sánchez Asenjo 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hlinkClick r:id="rId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www.jorgesanchez.net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CA5C48-BDB0-4874-92E4-D960A13C2DF9}"/>
              </a:ext>
            </a:extLst>
          </p:cNvPr>
          <p:cNvSpPr/>
          <p:nvPr userDrawn="1"/>
        </p:nvSpPr>
        <p:spPr>
          <a:xfrm>
            <a:off x="573206" y="6337153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Introducción a la Edición de vídeo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649" r:id="rId3"/>
    <p:sldLayoutId id="2147483888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8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4" r:id="rId18"/>
    <p:sldLayoutId id="2147483903" r:id="rId19"/>
    <p:sldLayoutId id="2147483650" r:id="rId20"/>
    <p:sldLayoutId id="2147483664" r:id="rId21"/>
    <p:sldLayoutId id="2147483678" r:id="rId22"/>
    <p:sldLayoutId id="2147483679" r:id="rId23"/>
    <p:sldLayoutId id="2147483652" r:id="rId24"/>
    <p:sldLayoutId id="2147483665" r:id="rId25"/>
    <p:sldLayoutId id="2147483653" r:id="rId26"/>
    <p:sldLayoutId id="2147483666" r:id="rId27"/>
    <p:sldLayoutId id="2147483654" r:id="rId28"/>
    <p:sldLayoutId id="2147483667" r:id="rId29"/>
    <p:sldLayoutId id="2147483655" r:id="rId30"/>
    <p:sldLayoutId id="2147483734" r:id="rId31"/>
    <p:sldLayoutId id="2147483735" r:id="rId32"/>
    <p:sldLayoutId id="2147483736" r:id="rId33"/>
    <p:sldLayoutId id="2147483844" r:id="rId34"/>
    <p:sldLayoutId id="2147483845" r:id="rId35"/>
    <p:sldLayoutId id="2147483846" r:id="rId36"/>
    <p:sldLayoutId id="2147483847" r:id="rId37"/>
    <p:sldLayoutId id="2147483848" r:id="rId38"/>
    <p:sldLayoutId id="2147483849" r:id="rId39"/>
    <p:sldLayoutId id="2147483850" r:id="rId40"/>
    <p:sldLayoutId id="2147483851" r:id="rId41"/>
    <p:sldLayoutId id="2147483852" r:id="rId42"/>
    <p:sldLayoutId id="2147483853" r:id="rId43"/>
    <p:sldLayoutId id="2147483854" r:id="rId44"/>
    <p:sldLayoutId id="2147483855" r:id="rId45"/>
    <p:sldLayoutId id="2147483856" r:id="rId46"/>
    <p:sldLayoutId id="2147483857" r:id="rId47"/>
    <p:sldLayoutId id="2147483858" r:id="rId48"/>
    <p:sldLayoutId id="2147483859" r:id="rId49"/>
    <p:sldLayoutId id="2147483860" r:id="rId50"/>
    <p:sldLayoutId id="2147483861" r:id="rId51"/>
    <p:sldLayoutId id="2147483862" r:id="rId52"/>
    <p:sldLayoutId id="2147483863" r:id="rId53"/>
    <p:sldLayoutId id="2147483864" r:id="rId54"/>
    <p:sldLayoutId id="2147483865" r:id="rId55"/>
    <p:sldLayoutId id="2147483866" r:id="rId56"/>
    <p:sldLayoutId id="2147483867" r:id="rId57"/>
    <p:sldLayoutId id="2147483868" r:id="rId58"/>
    <p:sldLayoutId id="2147483869" r:id="rId59"/>
    <p:sldLayoutId id="2147483870" r:id="rId60"/>
    <p:sldLayoutId id="2147483871" r:id="rId61"/>
    <p:sldLayoutId id="2147483872" r:id="rId62"/>
    <p:sldLayoutId id="2147483873" r:id="rId63"/>
    <p:sldLayoutId id="2147483874" r:id="rId64"/>
    <p:sldLayoutId id="2147483875" r:id="rId65"/>
    <p:sldLayoutId id="2147483876" r:id="rId66"/>
    <p:sldLayoutId id="2147483877" r:id="rId67"/>
    <p:sldLayoutId id="2147483878" r:id="rId68"/>
    <p:sldLayoutId id="2147483879" r:id="rId69"/>
    <p:sldLayoutId id="2147483880" r:id="rId70"/>
    <p:sldLayoutId id="2147483881" r:id="rId71"/>
    <p:sldLayoutId id="2147483882" r:id="rId72"/>
    <p:sldLayoutId id="2147483883" r:id="rId73"/>
    <p:sldLayoutId id="2147483884" r:id="rId74"/>
    <p:sldLayoutId id="2147483885" r:id="rId75"/>
    <p:sldLayoutId id="2147483886" r:id="rId7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36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90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ndcap.com/report/itr19/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89C36A-5CDF-4A0C-BAC7-E1E567FD90D2}"/>
              </a:ext>
            </a:extLst>
          </p:cNvPr>
          <p:cNvSpPr/>
          <p:nvPr/>
        </p:nvSpPr>
        <p:spPr>
          <a:xfrm>
            <a:off x="-219456" y="2825495"/>
            <a:ext cx="12411456" cy="1207008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7A944-2039-4EA9-B30C-5A569FB72E27}"/>
              </a:ext>
            </a:extLst>
          </p:cNvPr>
          <p:cNvSpPr txBox="1"/>
          <p:nvPr/>
        </p:nvSpPr>
        <p:spPr>
          <a:xfrm>
            <a:off x="155340" y="3136612"/>
            <a:ext cx="116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Curso de Edición de Vídeo</a:t>
            </a:r>
          </a:p>
        </p:txBody>
      </p:sp>
    </p:spTree>
    <p:extLst>
      <p:ext uri="{BB962C8B-B14F-4D97-AF65-F5344CB8AC3E}">
        <p14:creationId xmlns:p14="http://schemas.microsoft.com/office/powerpoint/2010/main" val="260682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 para grabar vídeos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Cámara (si quiero grabar de exterior o grabarme a mí mismo)</a:t>
            </a:r>
          </a:p>
          <a:p>
            <a:r>
              <a:rPr lang="es-ES" dirty="0"/>
              <a:t>Micrófono</a:t>
            </a:r>
          </a:p>
          <a:p>
            <a:r>
              <a:rPr lang="es-ES" dirty="0"/>
              <a:t>Software para grabar pantalla</a:t>
            </a:r>
          </a:p>
          <a:p>
            <a:r>
              <a:rPr lang="es-ES" dirty="0"/>
              <a:t>Software de grabación con cámara</a:t>
            </a:r>
          </a:p>
          <a:p>
            <a:r>
              <a:rPr lang="es-ES" dirty="0"/>
              <a:t>Software para editar vídeo</a:t>
            </a:r>
          </a:p>
          <a:p>
            <a:r>
              <a:rPr lang="es-ES" dirty="0"/>
              <a:t>Software para editar audio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15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Consejos finales para vídeos educativos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 más cortos posibles</a:t>
            </a:r>
          </a:p>
          <a:p>
            <a:r>
              <a:rPr lang="es-ES" dirty="0"/>
              <a:t>Deben de tratar conceptos muy concretos</a:t>
            </a:r>
          </a:p>
          <a:p>
            <a:r>
              <a:rPr lang="es-ES" dirty="0"/>
              <a:t>Muy rápidos</a:t>
            </a:r>
          </a:p>
          <a:p>
            <a:r>
              <a:rPr lang="es-ES" dirty="0"/>
              <a:t>Muy visuales</a:t>
            </a:r>
          </a:p>
          <a:p>
            <a:r>
              <a:rPr lang="es-ES" dirty="0"/>
              <a:t>No deben de ser la única forma en la que se imparte la materia</a:t>
            </a:r>
          </a:p>
          <a:p>
            <a:r>
              <a:rPr lang="es-ES" dirty="0"/>
              <a:t>Es mejor preparar bien un guion inicial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99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Editores de vídeo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Opciones disponibles</a:t>
            </a:r>
          </a:p>
        </p:txBody>
      </p:sp>
    </p:spTree>
    <p:extLst>
      <p:ext uri="{BB962C8B-B14F-4D97-AF65-F5344CB8AC3E}">
        <p14:creationId xmlns:p14="http://schemas.microsoft.com/office/powerpoint/2010/main" val="216459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CC64-E5AC-4CCF-B092-AE5FAC1A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¿Por qué necesitamos software de edición de vídeo?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68597-3482-4F63-BDB0-2B7D772D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Hoy en día grabar vídeo es muy fácil y asequible</a:t>
            </a:r>
          </a:p>
          <a:p>
            <a:r>
              <a:rPr lang="es-ES" dirty="0"/>
              <a:t>A veces se necesitan juntar, separar o recortar vídeos</a:t>
            </a:r>
          </a:p>
          <a:p>
            <a:r>
              <a:rPr lang="es-ES" dirty="0"/>
              <a:t>A medida que realicemos más vídeos, desearemos más opciones de fusión y retoque de vídeo y audio</a:t>
            </a:r>
          </a:p>
        </p:txBody>
      </p:sp>
    </p:spTree>
    <p:extLst>
      <p:ext uri="{BB962C8B-B14F-4D97-AF65-F5344CB8AC3E}">
        <p14:creationId xmlns:p14="http://schemas.microsoft.com/office/powerpoint/2010/main" val="308551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CC64-E5AC-4CCF-B092-AE5FAC1A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Software de retoque sencillo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68597-3482-4F63-BDB0-2B7D772D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opciones de retoque disponibles por defecto en los dispositivos (móviles, tableta, teléfono,...)</a:t>
            </a:r>
          </a:p>
          <a:p>
            <a:r>
              <a:rPr lang="es-ES" dirty="0"/>
              <a:t>Algunas opciones cumplen de sobra con las necesidades</a:t>
            </a:r>
          </a:p>
          <a:p>
            <a:r>
              <a:rPr lang="es-ES" dirty="0"/>
              <a:t>Los editores potentes son más difíciles de manejar, en general</a:t>
            </a:r>
          </a:p>
        </p:txBody>
      </p:sp>
    </p:spTree>
    <p:extLst>
      <p:ext uri="{BB962C8B-B14F-4D97-AF65-F5344CB8AC3E}">
        <p14:creationId xmlns:p14="http://schemas.microsoft.com/office/powerpoint/2010/main" val="18687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CC64-E5AC-4CCF-B092-AE5FAC1A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Editores simples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68597-3482-4F63-BDB0-2B7D772D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Editores de foto y vídeo de sistemas y dispositivos</a:t>
            </a:r>
          </a:p>
          <a:p>
            <a:r>
              <a:rPr lang="es-ES" dirty="0"/>
              <a:t>Editor de Windows (y también el antiguo </a:t>
            </a:r>
            <a:r>
              <a:rPr lang="es-ES" dirty="0" err="1"/>
              <a:t>Movie</a:t>
            </a:r>
            <a:r>
              <a:rPr lang="es-ES" dirty="0"/>
              <a:t> </a:t>
            </a:r>
            <a:r>
              <a:rPr lang="es-ES" dirty="0" err="1"/>
              <a:t>Maker</a:t>
            </a:r>
            <a:r>
              <a:rPr lang="es-ES" dirty="0"/>
              <a:t>)</a:t>
            </a:r>
          </a:p>
          <a:p>
            <a:r>
              <a:rPr lang="es-ES" dirty="0" err="1"/>
              <a:t>iMovie</a:t>
            </a:r>
            <a:endParaRPr lang="es-ES" dirty="0"/>
          </a:p>
          <a:p>
            <a:r>
              <a:rPr lang="es-ES" dirty="0"/>
              <a:t>Google Fotos</a:t>
            </a:r>
          </a:p>
          <a:p>
            <a:r>
              <a:rPr lang="es-ES" dirty="0"/>
              <a:t>Adobe </a:t>
            </a:r>
            <a:r>
              <a:rPr lang="es-ES" dirty="0" err="1"/>
              <a:t>Premiere</a:t>
            </a:r>
            <a:r>
              <a:rPr lang="es-ES" dirty="0"/>
              <a:t> Rush</a:t>
            </a:r>
          </a:p>
          <a:p>
            <a:r>
              <a:rPr lang="es-ES" dirty="0"/>
              <a:t>Editores online</a:t>
            </a:r>
          </a:p>
          <a:p>
            <a:pPr lvl="1"/>
            <a:r>
              <a:rPr lang="es-ES" dirty="0" err="1"/>
              <a:t>Wevideo</a:t>
            </a:r>
            <a:endParaRPr lang="es-ES" dirty="0"/>
          </a:p>
          <a:p>
            <a:pPr lvl="1"/>
            <a:r>
              <a:rPr lang="es-ES" dirty="0" err="1"/>
              <a:t>Movie</a:t>
            </a:r>
            <a:r>
              <a:rPr lang="es-ES" dirty="0"/>
              <a:t> </a:t>
            </a:r>
            <a:r>
              <a:rPr lang="es-ES" dirty="0" err="1"/>
              <a:t>Maker</a:t>
            </a:r>
            <a:r>
              <a:rPr lang="es-ES" dirty="0"/>
              <a:t> Online</a:t>
            </a:r>
          </a:p>
          <a:p>
            <a:pPr lvl="1"/>
            <a:r>
              <a:rPr lang="es-ES" dirty="0" err="1"/>
              <a:t>Rocketium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24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680DB-79E3-4999-B206-D480EE91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Ejercicio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38B39B-8FE4-4141-83A1-80F525D01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¡Vamos a hacer un montaje de vídeo con el editor de Windows a toda velocidad!</a:t>
            </a:r>
          </a:p>
        </p:txBody>
      </p:sp>
    </p:spTree>
    <p:extLst>
      <p:ext uri="{BB962C8B-B14F-4D97-AF65-F5344CB8AC3E}">
        <p14:creationId xmlns:p14="http://schemas.microsoft.com/office/powerpoint/2010/main" val="333608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B828F-54DA-4DE7-90AE-1785E9BD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30590-E3E3-4013-BAC9-D8E2FF49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Descargar la carpeta “01-frio” que está en </a:t>
            </a:r>
            <a:br>
              <a:rPr lang="es-ES" dirty="0"/>
            </a:br>
            <a:r>
              <a:rPr lang="es-ES" dirty="0"/>
              <a:t>Archivos-Materiales de clase del </a:t>
            </a:r>
            <a:r>
              <a:rPr lang="es-ES" dirty="0" err="1"/>
              <a:t>Teams</a:t>
            </a:r>
            <a:r>
              <a:rPr lang="es-ES" dirty="0"/>
              <a:t> de Edición de Vídeo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Unir los tres vídeos añadiendo música y poniendo un título. Pasos</a:t>
            </a:r>
          </a:p>
          <a:p>
            <a:pPr marL="745062" lvl="1" indent="-514350">
              <a:buFont typeface="+mj-lt"/>
              <a:buAutoNum type="arabicPeriod"/>
            </a:pPr>
            <a:r>
              <a:rPr lang="es-ES" dirty="0"/>
              <a:t>Abrir la aplicación de Windows "Fotos"</a:t>
            </a:r>
          </a:p>
          <a:p>
            <a:pPr marL="745062" lvl="1" indent="-514350">
              <a:buFont typeface="+mj-lt"/>
              <a:buAutoNum type="arabicPeriod"/>
            </a:pPr>
            <a:r>
              <a:rPr lang="es-ES" dirty="0"/>
              <a:t>Pulsamos en "Seleccionar"-"Vídeo nuevo"-"Proyecto de vídeo nuevo"</a:t>
            </a:r>
          </a:p>
          <a:p>
            <a:pPr marL="745062" lvl="1" indent="-514350">
              <a:buFont typeface="+mj-lt"/>
              <a:buAutoNum type="arabicPeriod"/>
            </a:pPr>
            <a:r>
              <a:rPr lang="es-ES" dirty="0"/>
              <a:t>Damos nombre al proyecto</a:t>
            </a:r>
          </a:p>
          <a:p>
            <a:pPr marL="745062" lvl="1" indent="-514350">
              <a:buFont typeface="+mj-lt"/>
              <a:buAutoNum type="arabicPeriod"/>
            </a:pPr>
            <a:r>
              <a:rPr lang="es-ES" dirty="0"/>
              <a:t>Pulsamos en "+" y cargamos los archivos de vídeo desde "Mi PC", elegimos los vídeos descargados antes</a:t>
            </a:r>
          </a:p>
          <a:p>
            <a:pPr marL="745062" lvl="1" indent="-514350">
              <a:buFont typeface="+mj-lt"/>
              <a:buAutoNum type="arabicPeriod"/>
            </a:pPr>
            <a:r>
              <a:rPr lang="es-ES" dirty="0"/>
              <a:t>Hacer el montaje deseado</a:t>
            </a:r>
          </a:p>
          <a:p>
            <a:pPr marL="745062" lvl="1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59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CC64-E5AC-4CCF-B092-AE5FAC1A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Editores completos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68597-3482-4F63-BDB0-2B7D772D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Adobe </a:t>
            </a:r>
            <a:r>
              <a:rPr lang="es-ES" dirty="0" err="1"/>
              <a:t>Premiere</a:t>
            </a:r>
            <a:r>
              <a:rPr lang="es-ES" dirty="0"/>
              <a:t> Pro</a:t>
            </a:r>
          </a:p>
          <a:p>
            <a:r>
              <a:rPr lang="es-ES" dirty="0"/>
              <a:t>Final </a:t>
            </a:r>
            <a:r>
              <a:rPr lang="es-ES" dirty="0" err="1"/>
              <a:t>Cut</a:t>
            </a:r>
            <a:r>
              <a:rPr lang="es-ES" dirty="0"/>
              <a:t> Pro</a:t>
            </a:r>
          </a:p>
          <a:p>
            <a:r>
              <a:rPr lang="es-ES" dirty="0" err="1"/>
              <a:t>DaVinci</a:t>
            </a:r>
            <a:r>
              <a:rPr lang="es-ES" dirty="0"/>
              <a:t> </a:t>
            </a:r>
            <a:r>
              <a:rPr lang="es-ES" dirty="0" err="1"/>
              <a:t>Resolve</a:t>
            </a:r>
            <a:endParaRPr lang="es-ES" dirty="0"/>
          </a:p>
          <a:p>
            <a:r>
              <a:rPr lang="es-ES" dirty="0" err="1"/>
              <a:t>Lightworks</a:t>
            </a:r>
            <a:endParaRPr lang="es-ES" dirty="0"/>
          </a:p>
          <a:p>
            <a:r>
              <a:rPr lang="es-ES" dirty="0" err="1"/>
              <a:t>Filmora</a:t>
            </a:r>
            <a:r>
              <a:rPr lang="es-ES" dirty="0"/>
              <a:t> </a:t>
            </a:r>
          </a:p>
          <a:p>
            <a:r>
              <a:rPr lang="es-ES" dirty="0" err="1"/>
              <a:t>Shotcut</a:t>
            </a:r>
            <a:endParaRPr lang="es-ES" dirty="0"/>
          </a:p>
          <a:p>
            <a:r>
              <a:rPr lang="es-ES" dirty="0" err="1"/>
              <a:t>PowerDirector</a:t>
            </a:r>
            <a:r>
              <a:rPr lang="es-ES" dirty="0"/>
              <a:t> </a:t>
            </a:r>
          </a:p>
          <a:p>
            <a:r>
              <a:rPr lang="es-ES" dirty="0" err="1"/>
              <a:t>Openshot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0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Preparación de vídeo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Pasos preliminares</a:t>
            </a:r>
          </a:p>
        </p:txBody>
      </p:sp>
    </p:spTree>
    <p:extLst>
      <p:ext uri="{BB962C8B-B14F-4D97-AF65-F5344CB8AC3E}">
        <p14:creationId xmlns:p14="http://schemas.microsoft.com/office/powerpoint/2010/main" val="155401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¿Por qué usar vídeo?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FD45BF4-F98E-488F-9B83-705A5964C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(Apartado motivacional)</a:t>
            </a:r>
          </a:p>
        </p:txBody>
      </p:sp>
    </p:spTree>
    <p:extLst>
      <p:ext uri="{BB962C8B-B14F-4D97-AF65-F5344CB8AC3E}">
        <p14:creationId xmlns:p14="http://schemas.microsoft.com/office/powerpoint/2010/main" val="299032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9BE19-D7BB-438B-89CB-1761B693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Decisiones previas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3D0D4-34A1-4BF4-9967-1D8C3E1C6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Objetivo del vídeo</a:t>
            </a:r>
            <a:r>
              <a:rPr lang="es-ES" dirty="0"/>
              <a:t>: Qué pretendemos, por qué estamos haciendo el vídeo</a:t>
            </a:r>
          </a:p>
          <a:p>
            <a:r>
              <a:rPr lang="es-ES" dirty="0">
                <a:solidFill>
                  <a:srgbClr val="FFFF00"/>
                </a:solidFill>
              </a:rPr>
              <a:t>Puntos clave</a:t>
            </a:r>
            <a:r>
              <a:rPr lang="es-ES" dirty="0"/>
              <a:t>. Qué conceptos o ideas deben de quedar claras para la gente que vea el vídeo</a:t>
            </a:r>
          </a:p>
          <a:p>
            <a:r>
              <a:rPr lang="es-ES" dirty="0" err="1">
                <a:solidFill>
                  <a:srgbClr val="FFFF00"/>
                </a:solidFill>
              </a:rPr>
              <a:t>Guión</a:t>
            </a:r>
            <a:r>
              <a:rPr lang="es-ES" dirty="0"/>
              <a:t>. Lo más detallado posible y previendo qué medios y elementos (imágenes, audio, escenarios a montar, etc.) necesitamos</a:t>
            </a:r>
          </a:p>
        </p:txBody>
      </p:sp>
    </p:spTree>
    <p:extLst>
      <p:ext uri="{BB962C8B-B14F-4D97-AF65-F5344CB8AC3E}">
        <p14:creationId xmlns:p14="http://schemas.microsoft.com/office/powerpoint/2010/main" val="107721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9BE19-D7BB-438B-89CB-1761B693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Montaje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56D4506-FF6D-4ABC-BE71-E7058D8BD444}"/>
              </a:ext>
            </a:extLst>
          </p:cNvPr>
          <p:cNvSpPr/>
          <p:nvPr/>
        </p:nvSpPr>
        <p:spPr>
          <a:xfrm>
            <a:off x="1307468" y="1556792"/>
            <a:ext cx="2121260" cy="900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vídeo1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26E2D2B-9B90-425A-A743-D64EC98B1546}"/>
              </a:ext>
            </a:extLst>
          </p:cNvPr>
          <p:cNvSpPr/>
          <p:nvPr/>
        </p:nvSpPr>
        <p:spPr>
          <a:xfrm>
            <a:off x="3974740" y="5269742"/>
            <a:ext cx="2121260" cy="900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vídeo2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F83A82B-D017-4C21-9EC5-EE0E16E3ABB5}"/>
              </a:ext>
            </a:extLst>
          </p:cNvPr>
          <p:cNvSpPr/>
          <p:nvPr/>
        </p:nvSpPr>
        <p:spPr>
          <a:xfrm>
            <a:off x="6924092" y="1106742"/>
            <a:ext cx="2121260" cy="900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vídeo3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9DCCBEE-1EFC-474C-81A2-A0AC10DDD311}"/>
              </a:ext>
            </a:extLst>
          </p:cNvPr>
          <p:cNvSpPr/>
          <p:nvPr/>
        </p:nvSpPr>
        <p:spPr>
          <a:xfrm>
            <a:off x="9784922" y="3753036"/>
            <a:ext cx="2121260" cy="9001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audio1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1A91FDD-56ED-44B0-8BAD-C4F42CA2E989}"/>
              </a:ext>
            </a:extLst>
          </p:cNvPr>
          <p:cNvSpPr/>
          <p:nvPr/>
        </p:nvSpPr>
        <p:spPr>
          <a:xfrm>
            <a:off x="4439816" y="1817207"/>
            <a:ext cx="2121260" cy="9001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audio2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98A7355-809A-406D-9430-9ABE18C534C9}"/>
              </a:ext>
            </a:extLst>
          </p:cNvPr>
          <p:cNvSpPr/>
          <p:nvPr/>
        </p:nvSpPr>
        <p:spPr>
          <a:xfrm>
            <a:off x="901316" y="2815097"/>
            <a:ext cx="2121260" cy="9001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audio3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EDC8FF7-CD5F-4127-9A24-097B696AF3D6}"/>
              </a:ext>
            </a:extLst>
          </p:cNvPr>
          <p:cNvSpPr/>
          <p:nvPr/>
        </p:nvSpPr>
        <p:spPr>
          <a:xfrm>
            <a:off x="6924092" y="5370872"/>
            <a:ext cx="2121260" cy="900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imagen1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83B8AD5-C326-4119-A36B-960C19B9796F}"/>
              </a:ext>
            </a:extLst>
          </p:cNvPr>
          <p:cNvSpPr/>
          <p:nvPr/>
        </p:nvSpPr>
        <p:spPr>
          <a:xfrm>
            <a:off x="246838" y="4203086"/>
            <a:ext cx="2121260" cy="900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imagen2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B4F4EB9-C2D1-4DCE-B554-B2E46F491833}"/>
              </a:ext>
            </a:extLst>
          </p:cNvPr>
          <p:cNvSpPr/>
          <p:nvPr/>
        </p:nvSpPr>
        <p:spPr>
          <a:xfrm>
            <a:off x="9045352" y="2254306"/>
            <a:ext cx="2121260" cy="900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imagen3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501A060-5E2B-45E7-94FE-63C3F3A23FA1}"/>
              </a:ext>
            </a:extLst>
          </p:cNvPr>
          <p:cNvSpPr/>
          <p:nvPr/>
        </p:nvSpPr>
        <p:spPr>
          <a:xfrm>
            <a:off x="9499866" y="4938328"/>
            <a:ext cx="2121260" cy="9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otros1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738B0B8-5BDE-41F8-80B8-FDEC9E29C1DC}"/>
              </a:ext>
            </a:extLst>
          </p:cNvPr>
          <p:cNvSpPr/>
          <p:nvPr/>
        </p:nvSpPr>
        <p:spPr>
          <a:xfrm>
            <a:off x="1278850" y="5354600"/>
            <a:ext cx="2121260" cy="9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otros2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00D2D2-F0AD-4720-9110-7D190EC02310}"/>
              </a:ext>
            </a:extLst>
          </p:cNvPr>
          <p:cNvSpPr/>
          <p:nvPr/>
        </p:nvSpPr>
        <p:spPr>
          <a:xfrm>
            <a:off x="4403812" y="3390586"/>
            <a:ext cx="3384376" cy="12058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Proyecto-Vídeo-final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93DF015-3F04-48CF-8BBF-DE043DF00834}"/>
              </a:ext>
            </a:extLst>
          </p:cNvPr>
          <p:cNvCxnSpPr/>
          <p:nvPr/>
        </p:nvCxnSpPr>
        <p:spPr>
          <a:xfrm>
            <a:off x="3143672" y="2348880"/>
            <a:ext cx="1296144" cy="10801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FB1BF45-BDA2-4FA6-B3BC-DC8AC9F7D745}"/>
              </a:ext>
            </a:extLst>
          </p:cNvPr>
          <p:cNvCxnSpPr>
            <a:cxnSpLocks/>
          </p:cNvCxnSpPr>
          <p:nvPr/>
        </p:nvCxnSpPr>
        <p:spPr>
          <a:xfrm flipH="1">
            <a:off x="7212124" y="1929691"/>
            <a:ext cx="576064" cy="15288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5E85157-9BAA-4D3E-A869-3065DAA9E7AE}"/>
              </a:ext>
            </a:extLst>
          </p:cNvPr>
          <p:cNvCxnSpPr>
            <a:cxnSpLocks/>
          </p:cNvCxnSpPr>
          <p:nvPr/>
        </p:nvCxnSpPr>
        <p:spPr>
          <a:xfrm flipV="1">
            <a:off x="5035370" y="4596464"/>
            <a:ext cx="448562" cy="791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2478354-855D-4A31-B949-DCD27BD6D6A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980166" y="3384522"/>
            <a:ext cx="1423646" cy="609003"/>
          </a:xfrm>
          <a:prstGeom prst="straightConnector1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804FD28-EE08-4510-A124-EFFCC18CA4BC}"/>
              </a:ext>
            </a:extLst>
          </p:cNvPr>
          <p:cNvCxnSpPr>
            <a:cxnSpLocks/>
          </p:cNvCxnSpPr>
          <p:nvPr/>
        </p:nvCxnSpPr>
        <p:spPr>
          <a:xfrm>
            <a:off x="5259651" y="2706961"/>
            <a:ext cx="0" cy="722039"/>
          </a:xfrm>
          <a:prstGeom prst="straightConnector1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3998EC2-BAC7-4041-9E65-73731823D8BC}"/>
              </a:ext>
            </a:extLst>
          </p:cNvPr>
          <p:cNvCxnSpPr>
            <a:cxnSpLocks/>
          </p:cNvCxnSpPr>
          <p:nvPr/>
        </p:nvCxnSpPr>
        <p:spPr>
          <a:xfrm flipH="1">
            <a:off x="7680176" y="4203086"/>
            <a:ext cx="2304256" cy="0"/>
          </a:xfrm>
          <a:prstGeom prst="straightConnector1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287A864E-C68F-4516-AFDF-95FAD91E89E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788188" y="2704356"/>
            <a:ext cx="1257164" cy="82545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CAF13D0F-EF38-4A90-BAA0-D1E40587C42E}"/>
              </a:ext>
            </a:extLst>
          </p:cNvPr>
          <p:cNvCxnSpPr>
            <a:cxnSpLocks/>
          </p:cNvCxnSpPr>
          <p:nvPr/>
        </p:nvCxnSpPr>
        <p:spPr>
          <a:xfrm flipH="1" flipV="1">
            <a:off x="6924092" y="4615814"/>
            <a:ext cx="916614" cy="77256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EF6E62F-93A5-4BB2-8FCB-8EFE023E1D3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368098" y="4284622"/>
            <a:ext cx="1995884" cy="36851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B74A15F0-2574-49F1-B28A-CCD85AEC6E1F}"/>
              </a:ext>
            </a:extLst>
          </p:cNvPr>
          <p:cNvCxnSpPr>
            <a:cxnSpLocks/>
          </p:cNvCxnSpPr>
          <p:nvPr/>
        </p:nvCxnSpPr>
        <p:spPr>
          <a:xfrm flipV="1">
            <a:off x="2597268" y="4562950"/>
            <a:ext cx="1955395" cy="79697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477D3096-C647-4D34-8E58-C2B77CF2108B}"/>
              </a:ext>
            </a:extLst>
          </p:cNvPr>
          <p:cNvCxnSpPr>
            <a:cxnSpLocks/>
          </p:cNvCxnSpPr>
          <p:nvPr/>
        </p:nvCxnSpPr>
        <p:spPr>
          <a:xfrm flipH="1" flipV="1">
            <a:off x="7707923" y="4585180"/>
            <a:ext cx="1886809" cy="66658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9BE19-D7BB-438B-89CB-1761B693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Montaje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56D4506-FF6D-4ABC-BE71-E7058D8BD444}"/>
              </a:ext>
            </a:extLst>
          </p:cNvPr>
          <p:cNvSpPr/>
          <p:nvPr/>
        </p:nvSpPr>
        <p:spPr>
          <a:xfrm>
            <a:off x="356338" y="2135072"/>
            <a:ext cx="2826314" cy="900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vídeo1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26E2D2B-9B90-425A-A743-D64EC98B1546}"/>
              </a:ext>
            </a:extLst>
          </p:cNvPr>
          <p:cNvSpPr/>
          <p:nvPr/>
        </p:nvSpPr>
        <p:spPr>
          <a:xfrm>
            <a:off x="10077536" y="2132714"/>
            <a:ext cx="1883196" cy="900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vídeo2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F83A82B-D017-4C21-9EC5-EE0E16E3ABB5}"/>
              </a:ext>
            </a:extLst>
          </p:cNvPr>
          <p:cNvSpPr/>
          <p:nvPr/>
        </p:nvSpPr>
        <p:spPr>
          <a:xfrm>
            <a:off x="3198304" y="2134912"/>
            <a:ext cx="2098204" cy="900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vídeo3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9DCCBEE-1EFC-474C-81A2-A0AC10DDD311}"/>
              </a:ext>
            </a:extLst>
          </p:cNvPr>
          <p:cNvSpPr/>
          <p:nvPr/>
        </p:nvSpPr>
        <p:spPr>
          <a:xfrm>
            <a:off x="10052892" y="4068006"/>
            <a:ext cx="1907840" cy="586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audio1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1A91FDD-56ED-44B0-8BAD-C4F42CA2E989}"/>
              </a:ext>
            </a:extLst>
          </p:cNvPr>
          <p:cNvSpPr/>
          <p:nvPr/>
        </p:nvSpPr>
        <p:spPr>
          <a:xfrm>
            <a:off x="3683732" y="4806786"/>
            <a:ext cx="6010454" cy="61390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audio2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98A7355-809A-406D-9430-9ABE18C534C9}"/>
              </a:ext>
            </a:extLst>
          </p:cNvPr>
          <p:cNvSpPr/>
          <p:nvPr/>
        </p:nvSpPr>
        <p:spPr>
          <a:xfrm>
            <a:off x="348934" y="4058418"/>
            <a:ext cx="4947574" cy="61390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audio3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EDC8FF7-CD5F-4127-9A24-097B696AF3D6}"/>
              </a:ext>
            </a:extLst>
          </p:cNvPr>
          <p:cNvSpPr/>
          <p:nvPr/>
        </p:nvSpPr>
        <p:spPr>
          <a:xfrm>
            <a:off x="371990" y="3169317"/>
            <a:ext cx="4947574" cy="754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imagen1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83B8AD5-C326-4119-A36B-960C19B9796F}"/>
              </a:ext>
            </a:extLst>
          </p:cNvPr>
          <p:cNvSpPr/>
          <p:nvPr/>
        </p:nvSpPr>
        <p:spPr>
          <a:xfrm>
            <a:off x="8171284" y="2135072"/>
            <a:ext cx="1883196" cy="900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imagen2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B4F4EB9-C2D1-4DCE-B554-B2E46F491833}"/>
              </a:ext>
            </a:extLst>
          </p:cNvPr>
          <p:cNvSpPr/>
          <p:nvPr/>
        </p:nvSpPr>
        <p:spPr>
          <a:xfrm>
            <a:off x="5319564" y="2134912"/>
            <a:ext cx="1571502" cy="900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imagen3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501A060-5E2B-45E7-94FE-63C3F3A23FA1}"/>
              </a:ext>
            </a:extLst>
          </p:cNvPr>
          <p:cNvSpPr/>
          <p:nvPr/>
        </p:nvSpPr>
        <p:spPr>
          <a:xfrm>
            <a:off x="9130816" y="3113297"/>
            <a:ext cx="2121260" cy="8106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otros1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738B0B8-5BDE-41F8-80B8-FDEC9E29C1DC}"/>
              </a:ext>
            </a:extLst>
          </p:cNvPr>
          <p:cNvSpPr/>
          <p:nvPr/>
        </p:nvSpPr>
        <p:spPr>
          <a:xfrm>
            <a:off x="6914122" y="2115438"/>
            <a:ext cx="1234106" cy="9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otros2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00D2D2-F0AD-4720-9110-7D190EC02310}"/>
              </a:ext>
            </a:extLst>
          </p:cNvPr>
          <p:cNvSpPr/>
          <p:nvPr/>
        </p:nvSpPr>
        <p:spPr>
          <a:xfrm>
            <a:off x="1736540" y="397869"/>
            <a:ext cx="9541060" cy="8175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Proyecto-Vídeo-final</a:t>
            </a:r>
          </a:p>
        </p:txBody>
      </p:sp>
    </p:spTree>
    <p:extLst>
      <p:ext uri="{BB962C8B-B14F-4D97-AF65-F5344CB8AC3E}">
        <p14:creationId xmlns:p14="http://schemas.microsoft.com/office/powerpoint/2010/main" val="339832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E80B-05AD-4FF5-9C10-E55BCE096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Características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617CD-C518-46FA-AA55-446A2ECF3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¿Qué podemos hacer con </a:t>
            </a:r>
            <a:r>
              <a:rPr lang="es-ES" dirty="0" err="1"/>
              <a:t>Shotcut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800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C2DA1-B067-478D-B2C3-7280732E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Capacidades de </a:t>
            </a:r>
            <a:r>
              <a:rPr lang="es-ES" dirty="0" err="1"/>
              <a:t>Shotcut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CEB7-A431-4ABF-B885-7CA432018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Crear montajes de vídeo usando vídeos, audios e imágenes en todo tipo de formatos</a:t>
            </a:r>
          </a:p>
          <a:p>
            <a:r>
              <a:rPr lang="es-ES" dirty="0"/>
              <a:t>Crear pistas de audio y vídeo para mezclar diferentes medios</a:t>
            </a:r>
          </a:p>
          <a:p>
            <a:r>
              <a:rPr lang="es-ES" dirty="0"/>
              <a:t>Cortar, copiar, recortar y dividir clips de vídeo</a:t>
            </a:r>
          </a:p>
          <a:p>
            <a:r>
              <a:rPr lang="es-ES" dirty="0"/>
              <a:t>Aplicar transiciones entre dos clips de vídeo</a:t>
            </a:r>
          </a:p>
          <a:p>
            <a:r>
              <a:rPr lang="es-ES" dirty="0"/>
              <a:t>Aplicar filtros de todo tipo a clips de vídeo y audio</a:t>
            </a:r>
          </a:p>
          <a:p>
            <a:r>
              <a:rPr lang="es-ES" dirty="0"/>
              <a:t>Utilizar fotogramas clave para aplicar efectos</a:t>
            </a:r>
          </a:p>
          <a:p>
            <a:r>
              <a:rPr lang="es-ES" dirty="0"/>
              <a:t>Convertir el vídeo a múltiples formatos, incluidos 4K</a:t>
            </a:r>
          </a:p>
        </p:txBody>
      </p:sp>
    </p:spTree>
    <p:extLst>
      <p:ext uri="{BB962C8B-B14F-4D97-AF65-F5344CB8AC3E}">
        <p14:creationId xmlns:p14="http://schemas.microsoft.com/office/powerpoint/2010/main" val="194156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DB9A3-D0C2-4F47-B1AC-0415417B0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¿Por qué es importante saber editar vídeo?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37ED10-5CE0-4B45-AFC1-0525EDF8D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8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se aprende en el año 2021?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Fundamentalmente con vídeos</a:t>
            </a:r>
          </a:p>
          <a:p>
            <a:r>
              <a:rPr lang="es-ES" dirty="0"/>
              <a:t>Todos lo hacemos</a:t>
            </a:r>
          </a:p>
          <a:p>
            <a:r>
              <a:rPr lang="es-ES" dirty="0"/>
              <a:t>Por supuesto hay más maneras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20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Ejemplos de aprendizaje por vídeo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Recomendaciones de "</a:t>
            </a:r>
            <a:r>
              <a:rPr lang="es-ES" dirty="0" err="1"/>
              <a:t>Influencers</a:t>
            </a:r>
            <a:r>
              <a:rPr lang="es-ES" dirty="0"/>
              <a:t>"</a:t>
            </a:r>
          </a:p>
          <a:p>
            <a:r>
              <a:rPr lang="es-ES" dirty="0"/>
              <a:t>Vídeos "</a:t>
            </a:r>
            <a:r>
              <a:rPr lang="es-ES" dirty="0" err="1"/>
              <a:t>Unboxing</a:t>
            </a:r>
            <a:r>
              <a:rPr lang="es-ES" dirty="0"/>
              <a:t>"</a:t>
            </a:r>
          </a:p>
          <a:p>
            <a:r>
              <a:rPr lang="es-ES" dirty="0"/>
              <a:t>Vídeos "</a:t>
            </a:r>
            <a:r>
              <a:rPr lang="es-ES" dirty="0" err="1"/>
              <a:t>How-to</a:t>
            </a:r>
            <a:r>
              <a:rPr lang="es-ES" dirty="0"/>
              <a:t>"</a:t>
            </a:r>
          </a:p>
          <a:p>
            <a:r>
              <a:rPr lang="es-ES" dirty="0"/>
              <a:t>Cursos online - </a:t>
            </a:r>
            <a:r>
              <a:rPr lang="es-ES" dirty="0" err="1"/>
              <a:t>MOOCs</a:t>
            </a:r>
            <a:endParaRPr lang="es-ES" dirty="0"/>
          </a:p>
          <a:p>
            <a:r>
              <a:rPr lang="es-ES" dirty="0"/>
              <a:t>Vídeos motivacionales (Ted)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2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Datos Interesantes *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número de suscripciones a canales de vídeo educativos (Academia Khan,  TED, </a:t>
            </a:r>
            <a:r>
              <a:rPr lang="es-ES" dirty="0" err="1"/>
              <a:t>Crash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, etc.) crece exponencialmente cada año</a:t>
            </a:r>
          </a:p>
          <a:p>
            <a:r>
              <a:rPr lang="es-ES" dirty="0"/>
              <a:t>El número de visualizaciones en </a:t>
            </a:r>
            <a:r>
              <a:rPr lang="es-ES" dirty="0" err="1"/>
              <a:t>youtube</a:t>
            </a:r>
            <a:r>
              <a:rPr lang="es-ES" dirty="0"/>
              <a:t> para vídeos educativos de tipo "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...", </a:t>
            </a:r>
            <a:r>
              <a:rPr lang="es-ES" dirty="0" err="1"/>
              <a:t>booktubers</a:t>
            </a:r>
            <a:r>
              <a:rPr lang="es-ES" dirty="0"/>
              <a:t>, etc. crece al mismo ritmo</a:t>
            </a:r>
          </a:p>
          <a:p>
            <a:r>
              <a:rPr lang="es-ES" dirty="0"/>
              <a:t>El 59% de los estudiantes pertenecientes a la generación  Z (en Estados Unidos) cita </a:t>
            </a:r>
            <a:r>
              <a:rPr lang="es-ES" dirty="0" err="1"/>
              <a:t>youtube</a:t>
            </a:r>
            <a:r>
              <a:rPr lang="es-ES" dirty="0"/>
              <a:t> como su herramienta favorita para aprender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4C12C-5AEB-44ED-98B0-0DBE6499F9CB}"/>
              </a:ext>
            </a:extLst>
          </p:cNvPr>
          <p:cNvSpPr txBox="1"/>
          <p:nvPr/>
        </p:nvSpPr>
        <p:spPr>
          <a:xfrm>
            <a:off x="4477447" y="5987508"/>
            <a:ext cx="323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* Fuente: </a:t>
            </a:r>
            <a:r>
              <a:rPr lang="es-ES" sz="1400" dirty="0">
                <a:solidFill>
                  <a:schemeClr val="bg1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BOND-Internet </a:t>
            </a:r>
            <a:r>
              <a:rPr lang="es-ES" sz="1400" dirty="0" err="1">
                <a:solidFill>
                  <a:schemeClr val="bg1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Trends</a:t>
            </a:r>
            <a:r>
              <a:rPr lang="es-ES" sz="1400" dirty="0">
                <a:solidFill>
                  <a:schemeClr val="bg1">
                    <a:lumMod val="10000"/>
                    <a:lumOff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2019</a:t>
            </a:r>
            <a:endParaRPr lang="es-ES" sz="1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7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0CFF2E0-6A5F-4A38-A08C-579EF365C3D0}"/>
              </a:ext>
            </a:extLst>
          </p:cNvPr>
          <p:cNvSpPr/>
          <p:nvPr/>
        </p:nvSpPr>
        <p:spPr>
          <a:xfrm>
            <a:off x="227348" y="6201308"/>
            <a:ext cx="11964652" cy="656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A42AD46-7055-4E90-8E14-AF89E032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90" y="189736"/>
            <a:ext cx="8643167" cy="647852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A1AC837-76EE-4CF5-A151-6F15DDA54C2A}"/>
              </a:ext>
            </a:extLst>
          </p:cNvPr>
          <p:cNvSpPr/>
          <p:nvPr/>
        </p:nvSpPr>
        <p:spPr>
          <a:xfrm>
            <a:off x="2567608" y="4113076"/>
            <a:ext cx="3132348" cy="1188132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2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 qué usar vídeo en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 el medio más familiar para el alumno, también como método de aprendizaje</a:t>
            </a:r>
          </a:p>
          <a:p>
            <a:r>
              <a:rPr lang="es-ES" dirty="0"/>
              <a:t>Permite una mejor disposición para el aprendizaje</a:t>
            </a:r>
          </a:p>
          <a:p>
            <a:r>
              <a:rPr lang="es-ES" dirty="0"/>
              <a:t>Facilita métodos de clase invertida</a:t>
            </a:r>
          </a:p>
          <a:p>
            <a:r>
              <a:rPr lang="es-ES" dirty="0"/>
              <a:t>Nos permite personalizar nuestros contenidos, compitiendo con "vídeos virales" sobre la materia que son los únicos que encuentran/buscan los alumnos</a:t>
            </a:r>
          </a:p>
          <a:p>
            <a:r>
              <a:rPr lang="es-ES" dirty="0"/>
              <a:t>Las explicaciones están disponibles para siempre</a:t>
            </a:r>
          </a:p>
          <a:p>
            <a:r>
              <a:rPr lang="es-ES" dirty="0"/>
              <a:t>Facilitan la aplicación de metodologías de clase invertida </a:t>
            </a:r>
            <a:br>
              <a:rPr lang="es-ES" dirty="0"/>
            </a:br>
            <a:r>
              <a:rPr lang="es-ES" dirty="0"/>
              <a:t>(</a:t>
            </a:r>
            <a:r>
              <a:rPr lang="es-ES" i="1" dirty="0" err="1"/>
              <a:t>Flipped</a:t>
            </a:r>
            <a:r>
              <a:rPr lang="es-ES" i="1" dirty="0"/>
              <a:t> </a:t>
            </a:r>
            <a:r>
              <a:rPr lang="es-ES" i="1" dirty="0" err="1"/>
              <a:t>Classroom</a:t>
            </a:r>
            <a:r>
              <a:rPr lang="es-ES" dirty="0"/>
              <a:t>)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631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1463-0074-4DF3-A715-4C0716D5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Precauciones al usar vídeos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9EB5D-88F0-4754-B947-2702B8FD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474188" cy="4627563"/>
          </a:xfrm>
        </p:spPr>
        <p:txBody>
          <a:bodyPr/>
          <a:lstStyle/>
          <a:p>
            <a:r>
              <a:rPr lang="es-ES" dirty="0"/>
              <a:t>Propician falta de profundidad en los conceptos</a:t>
            </a:r>
          </a:p>
          <a:p>
            <a:r>
              <a:rPr lang="es-ES" dirty="0"/>
              <a:t>Si hay "erratas", los errores se amplifican</a:t>
            </a:r>
          </a:p>
          <a:p>
            <a:r>
              <a:rPr lang="es-ES" dirty="0"/>
              <a:t>Un uso excesivo puede perder la capacidad de sorpresa y provocar la misma desgana que con otros medios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913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0E223087F22645A1903A62418023BC" ma:contentTypeVersion="8" ma:contentTypeDescription="Crear nuevo documento." ma:contentTypeScope="" ma:versionID="e8befb52c22c5da6fb55b10ea3b6aec7">
  <xsd:schema xmlns:xsd="http://www.w3.org/2001/XMLSchema" xmlns:xs="http://www.w3.org/2001/XMLSchema" xmlns:p="http://schemas.microsoft.com/office/2006/metadata/properties" xmlns:ns2="4d1de9ad-b29e-462b-91a5-390feee7f19d" targetNamespace="http://schemas.microsoft.com/office/2006/metadata/properties" ma:root="true" ma:fieldsID="0c2a96f550b811279ebbcc15462c7091" ns2:_="">
    <xsd:import namespace="4d1de9ad-b29e-462b-91a5-390feee7f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de9ad-b29e-462b-91a5-390feee7f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FDA167-97D7-4F91-B4F8-9D9BEB0FBBB8}"/>
</file>

<file path=customXml/itemProps2.xml><?xml version="1.0" encoding="utf-8"?>
<ds:datastoreItem xmlns:ds="http://schemas.openxmlformats.org/officeDocument/2006/customXml" ds:itemID="{CA387AD1-BE8C-42F1-BF7B-0BD9E17A5EE7}"/>
</file>

<file path=customXml/itemProps3.xml><?xml version="1.0" encoding="utf-8"?>
<ds:datastoreItem xmlns:ds="http://schemas.openxmlformats.org/officeDocument/2006/customXml" ds:itemID="{EFCAE2A4-DD74-48AB-A126-6BF68C616B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153605</TotalTime>
  <Words>751</Words>
  <Application>Microsoft Macintosh PowerPoint</Application>
  <PresentationFormat>Panorámica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Open Sans Semibold</vt:lpstr>
      <vt:lpstr>Office Theme</vt:lpstr>
      <vt:lpstr>1_Office Theme</vt:lpstr>
      <vt:lpstr>Presentación de PowerPoint</vt:lpstr>
      <vt:lpstr>¿Por qué usar vídeo?</vt:lpstr>
      <vt:lpstr>¿Por qué es importante saber editar vídeo?</vt:lpstr>
      <vt:lpstr>¿Cómo se aprende en el año 2021?</vt:lpstr>
      <vt:lpstr>Ejemplos de aprendizaje por vídeo</vt:lpstr>
      <vt:lpstr>Datos Interesantes *</vt:lpstr>
      <vt:lpstr>Presentación de PowerPoint</vt:lpstr>
      <vt:lpstr>Por qué usar vídeo en educación</vt:lpstr>
      <vt:lpstr>Precauciones al usar vídeos</vt:lpstr>
      <vt:lpstr>Material para grabar vídeos</vt:lpstr>
      <vt:lpstr>Consejos finales para vídeos educativos</vt:lpstr>
      <vt:lpstr>Editores de vídeo</vt:lpstr>
      <vt:lpstr>¿Por qué necesitamos software de edición de vídeo?</vt:lpstr>
      <vt:lpstr>Software de retoque sencillo</vt:lpstr>
      <vt:lpstr>Editores simples</vt:lpstr>
      <vt:lpstr>Ejercicio 1</vt:lpstr>
      <vt:lpstr>Pasos</vt:lpstr>
      <vt:lpstr>Editores completos</vt:lpstr>
      <vt:lpstr>Preparación de vídeo</vt:lpstr>
      <vt:lpstr>Decisiones previas</vt:lpstr>
      <vt:lpstr>Montaje</vt:lpstr>
      <vt:lpstr>Montaje</vt:lpstr>
      <vt:lpstr>Características de Shotcut</vt:lpstr>
      <vt:lpstr>Capacidades de Shotcut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Jorge</cp:lastModifiedBy>
  <cp:revision>1479</cp:revision>
  <dcterms:created xsi:type="dcterms:W3CDTF">2014-10-08T23:03:32Z</dcterms:created>
  <dcterms:modified xsi:type="dcterms:W3CDTF">2021-04-29T13:00:51Z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0x010100660E223087F22645A1903A62418023BC</vt:lpwstr>
  </property>
</Properties>
</file>