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1" r:id="rId10"/>
    <p:sldId id="266" r:id="rId11"/>
    <p:sldId id="264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58F6C9-A00C-44DF-ABBC-9523E8D8BEDD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51FB808-5518-4D6F-B5FD-3B69FA7A1F38}" type="slidenum">
              <a:rPr lang="es-ES" smtClean="0"/>
              <a:t>‹Nº›</a:t>
            </a:fld>
            <a:endParaRPr lang="es-E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572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F6C9-A00C-44DF-ABBC-9523E8D8BEDD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808-5518-4D6F-B5FD-3B69FA7A1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127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F6C9-A00C-44DF-ABBC-9523E8D8BEDD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808-5518-4D6F-B5FD-3B69FA7A1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38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F6C9-A00C-44DF-ABBC-9523E8D8BEDD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808-5518-4D6F-B5FD-3B69FA7A1F38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0940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F6C9-A00C-44DF-ABBC-9523E8D8BEDD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808-5518-4D6F-B5FD-3B69FA7A1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584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F6C9-A00C-44DF-ABBC-9523E8D8BEDD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808-5518-4D6F-B5FD-3B69FA7A1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45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F6C9-A00C-44DF-ABBC-9523E8D8BEDD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808-5518-4D6F-B5FD-3B69FA7A1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782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F6C9-A00C-44DF-ABBC-9523E8D8BEDD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808-5518-4D6F-B5FD-3B69FA7A1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051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F6C9-A00C-44DF-ABBC-9523E8D8BEDD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808-5518-4D6F-B5FD-3B69FA7A1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15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F6C9-A00C-44DF-ABBC-9523E8D8BEDD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808-5518-4D6F-B5FD-3B69FA7A1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28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F6C9-A00C-44DF-ABBC-9523E8D8BEDD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808-5518-4D6F-B5FD-3B69FA7A1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89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F6C9-A00C-44DF-ABBC-9523E8D8BEDD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808-5518-4D6F-B5FD-3B69FA7A1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40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F6C9-A00C-44DF-ABBC-9523E8D8BEDD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808-5518-4D6F-B5FD-3B69FA7A1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63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F6C9-A00C-44DF-ABBC-9523E8D8BEDD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808-5518-4D6F-B5FD-3B69FA7A1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66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F6C9-A00C-44DF-ABBC-9523E8D8BEDD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808-5518-4D6F-B5FD-3B69FA7A1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63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F6C9-A00C-44DF-ABBC-9523E8D8BEDD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808-5518-4D6F-B5FD-3B69FA7A1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22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F6C9-A00C-44DF-ABBC-9523E8D8BEDD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FB808-5518-4D6F-B5FD-3B69FA7A1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95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B58F6C9-A00C-44DF-ABBC-9523E8D8BEDD}" type="datetimeFigureOut">
              <a:rPr lang="es-ES" smtClean="0"/>
              <a:t>13/05/2020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1FB808-5518-4D6F-B5FD-3B69FA7A1F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65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CWWyr3MwnU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faelbisquerra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bc.es/familia-educacion/20150610/abci-inteligencia-emocional-botin-201506092019.html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80596-C189-4645-8F6D-20443B015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INTRODUCCIÓN A LA EDUCACIÓN EMOCIONAL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6605BF-260F-4059-A1D0-F0008EE6B9EB}"/>
              </a:ext>
            </a:extLst>
          </p:cNvPr>
          <p:cNvSpPr txBox="1"/>
          <p:nvPr/>
        </p:nvSpPr>
        <p:spPr>
          <a:xfrm rot="21411063">
            <a:off x="5938679" y="4498237"/>
            <a:ext cx="5093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  <a:latin typeface="Arial Black" panose="020B0A04020102020204" pitchFamily="34" charset="0"/>
              </a:rPr>
              <a:t>Autor: Raúl Arranz Rodríguez</a:t>
            </a:r>
          </a:p>
          <a:p>
            <a:pPr algn="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CEIP Violeta Monreal</a:t>
            </a:r>
          </a:p>
          <a:p>
            <a:pPr algn="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(Zaratán, Valladolid</a:t>
            </a:r>
            <a:r>
              <a:rPr lang="es-ES" sz="2400" dirty="0"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858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280CCC8-06E6-422C-8BD2-29A1ABE0A7A1}"/>
              </a:ext>
            </a:extLst>
          </p:cNvPr>
          <p:cNvSpPr txBox="1"/>
          <p:nvPr/>
        </p:nvSpPr>
        <p:spPr>
          <a:xfrm>
            <a:off x="1331843" y="1099066"/>
            <a:ext cx="9011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strike="sngStrike" dirty="0">
                <a:solidFill>
                  <a:srgbClr val="FF0000"/>
                </a:solidFill>
                <a:latin typeface="Chiller" panose="04020404031007020602" pitchFamily="82" charset="0"/>
              </a:rPr>
              <a:t>“La letra, con sangre entra”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1D00C17-7797-42E9-A682-BF399D09037C}"/>
              </a:ext>
            </a:extLst>
          </p:cNvPr>
          <p:cNvSpPr txBox="1"/>
          <p:nvPr/>
        </p:nvSpPr>
        <p:spPr>
          <a:xfrm>
            <a:off x="530087" y="3108211"/>
            <a:ext cx="10270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i="1" dirty="0">
                <a:solidFill>
                  <a:srgbClr val="00B050"/>
                </a:solidFill>
                <a:latin typeface="Escolar2" panose="00000400000000000000" pitchFamily="2" charset="0"/>
              </a:rPr>
              <a:t>“Sin emoción, no hay aprendizaje.”</a:t>
            </a:r>
          </a:p>
        </p:txBody>
      </p:sp>
    </p:spTree>
    <p:extLst>
      <p:ext uri="{BB962C8B-B14F-4D97-AF65-F5344CB8AC3E}">
        <p14:creationId xmlns:p14="http://schemas.microsoft.com/office/powerpoint/2010/main" val="38471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C32AD-3FBE-4EBD-AB3C-7B8B08636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Corto: “CHANGING BATTERIES”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A2D18AF-E8CA-4CF4-AF3C-E97DC3C5FD95}"/>
              </a:ext>
            </a:extLst>
          </p:cNvPr>
          <p:cNvSpPr/>
          <p:nvPr/>
        </p:nvSpPr>
        <p:spPr>
          <a:xfrm>
            <a:off x="3109037" y="2847292"/>
            <a:ext cx="509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2"/>
              </a:rPr>
              <a:t>https://www.youtube.com/watch?v=iCWWyr3MwnU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33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AFE801-1928-4243-A79B-BA7F06D2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5" y="184020"/>
            <a:ext cx="11021116" cy="1151965"/>
          </a:xfrm>
        </p:spPr>
        <p:txBody>
          <a:bodyPr>
            <a:normAutofit fontScale="90000"/>
          </a:bodyPr>
          <a:lstStyle/>
          <a:p>
            <a:pPr algn="r"/>
            <a:r>
              <a:rPr lang="es-ES" dirty="0"/>
              <a:t>COMPONENTES de la educación emocional</a:t>
            </a:r>
            <a:br>
              <a:rPr lang="es-ES" dirty="0"/>
            </a:br>
            <a:r>
              <a:rPr lang="es-ES" sz="1600" cap="none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(Bisquerra, 2000)</a:t>
            </a:r>
            <a:endParaRPr lang="es-ES" sz="16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0997908-AEF2-4BC9-B074-29D802E06A0B}"/>
              </a:ext>
            </a:extLst>
          </p:cNvPr>
          <p:cNvSpPr/>
          <p:nvPr/>
        </p:nvSpPr>
        <p:spPr>
          <a:xfrm>
            <a:off x="490330" y="1335985"/>
            <a:ext cx="11021116" cy="3868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rgbClr val="FFC000"/>
                </a:solidFill>
                <a:latin typeface="Impact" panose="020B0806030902050204" pitchFamily="34" charset="0"/>
              </a:rPr>
              <a:t>COMPONENTES FUNDAMENTALES</a:t>
            </a:r>
          </a:p>
          <a:p>
            <a:pPr algn="ctr">
              <a:lnSpc>
                <a:spcPct val="150000"/>
              </a:lnSpc>
            </a:pPr>
            <a:r>
              <a:rPr lang="es-E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1. Dinámica de grupos.</a:t>
            </a:r>
            <a:br>
              <a:rPr lang="es-ES" sz="3600" b="1" dirty="0">
                <a:solidFill>
                  <a:srgbClr val="00B050"/>
                </a:solidFill>
              </a:rPr>
            </a:br>
            <a:r>
              <a:rPr lang="es-E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2. Negociar soluciones.</a:t>
            </a:r>
            <a:br>
              <a:rPr lang="es-ES" sz="3600" b="1" dirty="0">
                <a:solidFill>
                  <a:srgbClr val="00B050"/>
                </a:solidFill>
              </a:rPr>
            </a:br>
            <a:r>
              <a:rPr lang="es-E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3. Conexión personal.</a:t>
            </a:r>
            <a:br>
              <a:rPr lang="es-ES" sz="3600" b="1" dirty="0">
                <a:solidFill>
                  <a:srgbClr val="00B050"/>
                </a:solidFill>
              </a:rPr>
            </a:br>
            <a:r>
              <a:rPr lang="es-E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4. Análisis social.</a:t>
            </a:r>
            <a:endParaRPr lang="es-E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13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D4933-395E-47AB-8B94-18E41689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5104" y="49813"/>
            <a:ext cx="10396882" cy="1151965"/>
          </a:xfrm>
        </p:spPr>
        <p:txBody>
          <a:bodyPr>
            <a:normAutofit/>
          </a:bodyPr>
          <a:lstStyle/>
          <a:p>
            <a:pPr algn="r"/>
            <a:r>
              <a:rPr lang="es-ES" dirty="0"/>
              <a:t>Ingredientes para aprender</a:t>
            </a:r>
            <a:r>
              <a:rPr lang="es-ES" dirty="0">
                <a:solidFill>
                  <a:srgbClr val="2F71B3"/>
                </a:solidFill>
                <a:latin typeface="Times New Roman" panose="02020603050405020304" pitchFamily="18" charset="0"/>
              </a:rPr>
              <a:t> </a:t>
            </a:r>
            <a:br>
              <a:rPr lang="es-ES" dirty="0">
                <a:solidFill>
                  <a:srgbClr val="2F71B3"/>
                </a:solidFill>
                <a:latin typeface="Times New Roman" panose="02020603050405020304" pitchFamily="18" charset="0"/>
              </a:rPr>
            </a:br>
            <a:r>
              <a:rPr lang="es-ES" sz="1400" b="1" cap="none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(Goleman, 1996)</a:t>
            </a:r>
            <a:endParaRPr lang="es-ES" sz="14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8CA45E0-BD92-4DE8-A7DA-ADDAED998E4E}"/>
              </a:ext>
            </a:extLst>
          </p:cNvPr>
          <p:cNvSpPr/>
          <p:nvPr/>
        </p:nvSpPr>
        <p:spPr>
          <a:xfrm>
            <a:off x="53285" y="1201778"/>
            <a:ext cx="116619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1. 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Autoconfianza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.- </a:t>
            </a:r>
            <a:r>
              <a:rPr lang="es-E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Sentir que es más </a:t>
            </a:r>
            <a:r>
              <a:rPr lang="es-E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probable el éxito</a:t>
            </a:r>
            <a:r>
              <a:rPr lang="es-ES" sz="28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es-E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que el fracaso.</a:t>
            </a:r>
            <a:br>
              <a:rPr lang="es-ES" sz="2800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2. 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Curiosidad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.- </a:t>
            </a:r>
            <a:r>
              <a:rPr lang="es-E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Sentir que conocer cosas es </a:t>
            </a:r>
            <a:r>
              <a:rPr lang="es-E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positivo y satisfactorio.</a:t>
            </a:r>
            <a:br>
              <a:rPr lang="es-ES" sz="2800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3. 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Intencionalidad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.- </a:t>
            </a:r>
            <a:r>
              <a:rPr lang="es-E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Sentido de competencia y de ser </a:t>
            </a:r>
            <a:r>
              <a:rPr lang="es-E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efectivo</a:t>
            </a:r>
            <a:r>
              <a:rPr lang="es-ES" sz="28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  <a:br>
              <a:rPr lang="es-ES" sz="2800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4. 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Autocontrol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s-E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Un sentido de </a:t>
            </a:r>
            <a:r>
              <a:rPr lang="es-E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control interno</a:t>
            </a:r>
            <a:r>
              <a:rPr lang="es-ES" sz="28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  <a:br>
              <a:rPr lang="es-ES" sz="2800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5. 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Relaciones</a:t>
            </a: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.- </a:t>
            </a:r>
            <a:r>
              <a:rPr lang="es-E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Implicarse con otros</a:t>
            </a:r>
            <a:r>
              <a:rPr lang="es-E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, sentirse comprendido y comprender a los demás.</a:t>
            </a:r>
            <a:br>
              <a:rPr lang="es-ES" sz="2800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6. 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Capacidad de comunicar</a:t>
            </a:r>
            <a:r>
              <a:rPr lang="es-E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.- </a:t>
            </a:r>
            <a:r>
              <a:rPr lang="es-E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Ideas, sentimientos y conceptos</a:t>
            </a:r>
            <a:r>
              <a:rPr lang="es-E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  <a:br>
              <a:rPr lang="es-ES" sz="2800" dirty="0">
                <a:solidFill>
                  <a:srgbClr val="333333"/>
                </a:solidFill>
                <a:latin typeface="Times New Roman" panose="02020603050405020304" pitchFamily="18" charset="0"/>
              </a:rPr>
            </a:br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7. 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Cooperación</a:t>
            </a:r>
            <a:r>
              <a:rPr lang="es-ES" sz="2800" dirty="0">
                <a:solidFill>
                  <a:srgbClr val="333333"/>
                </a:solidFill>
                <a:latin typeface="Times New Roman" panose="02020603050405020304" pitchFamily="18" charset="0"/>
              </a:rPr>
              <a:t>.- </a:t>
            </a:r>
            <a:r>
              <a:rPr lang="es-E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Equilibrar las necesidades personales con las de los demás.</a:t>
            </a:r>
            <a:endParaRPr lang="es-ES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863ACE-1ECA-47C7-8BAF-2DC20DDF3809}"/>
              </a:ext>
            </a:extLst>
          </p:cNvPr>
          <p:cNvSpPr txBox="1"/>
          <p:nvPr/>
        </p:nvSpPr>
        <p:spPr>
          <a:xfrm>
            <a:off x="2013982" y="5133002"/>
            <a:ext cx="7740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/>
              <a:t>TODOS TIENEN QUE VER CON LA EDUCACIÓN EMOCIONAL</a:t>
            </a:r>
          </a:p>
        </p:txBody>
      </p:sp>
    </p:spTree>
    <p:extLst>
      <p:ext uri="{BB962C8B-B14F-4D97-AF65-F5344CB8AC3E}">
        <p14:creationId xmlns:p14="http://schemas.microsoft.com/office/powerpoint/2010/main" val="3611322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6FE30-DF6D-413D-9A2F-24D82E4B5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36" y="206716"/>
            <a:ext cx="10396882" cy="1151965"/>
          </a:xfrm>
        </p:spPr>
        <p:txBody>
          <a:bodyPr>
            <a:normAutofit/>
          </a:bodyPr>
          <a:lstStyle/>
          <a:p>
            <a:r>
              <a:rPr lang="es-ES" dirty="0"/>
              <a:t>Experimento </a:t>
            </a:r>
            <a:r>
              <a:rPr lang="es-ES" dirty="0" err="1"/>
              <a:t>Marshmallow</a:t>
            </a:r>
            <a:r>
              <a:rPr lang="es-ES" dirty="0"/>
              <a:t>: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CE88DAE-B3D8-4FB0-B22A-2B8221FC1D9D}"/>
              </a:ext>
            </a:extLst>
          </p:cNvPr>
          <p:cNvSpPr/>
          <p:nvPr/>
        </p:nvSpPr>
        <p:spPr>
          <a:xfrm>
            <a:off x="212035" y="1133393"/>
            <a:ext cx="113869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“Hace treinta años, un psicólogo de la Universidad de Stanford realizó un experimento con niños de cuatro años. Le mostraba a cada uno una golosina y le decía que podía comerla, pero que si esperaba a que volviera le traería dos; luego lo dejaba solito con el caramelo y su decisión. Algunos chicos no aguantaban y se comían la golosina; otros, elegían esperar para obtener una mayor recompensa. Catorce años después, hizo un seguimiento de esos mismos chicos: los que habían aguantado sin tomar el caramelo - y, por lo tanto, controlaban mejor sus emociones en función de un objetivo – eran más emprendedores y sociables. Los impulsivos, en cambio, tendían a desmoralizarse ante cualquier inconveniente y eran menos brillantes.”</a:t>
            </a:r>
          </a:p>
        </p:txBody>
      </p:sp>
    </p:spTree>
    <p:extLst>
      <p:ext uri="{BB962C8B-B14F-4D97-AF65-F5344CB8AC3E}">
        <p14:creationId xmlns:p14="http://schemas.microsoft.com/office/powerpoint/2010/main" val="2215972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2DDC0-071D-4D61-8F53-04B63DA5E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454" y="155713"/>
            <a:ext cx="10396882" cy="1151965"/>
          </a:xfrm>
        </p:spPr>
        <p:txBody>
          <a:bodyPr/>
          <a:lstStyle/>
          <a:p>
            <a:r>
              <a:rPr lang="es-ES" dirty="0"/>
              <a:t>REFERENCIAS BIBLIOGRÁFICAS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B8A87F-CF0F-4FF3-84AD-018720500A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539" y="1371358"/>
            <a:ext cx="10394707" cy="4115284"/>
          </a:xfrm>
        </p:spPr>
        <p:txBody>
          <a:bodyPr>
            <a:normAutofit/>
          </a:bodyPr>
          <a:lstStyle/>
          <a:p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Bisquerra, R. (2000). </a:t>
            </a:r>
            <a:r>
              <a:rPr lang="es-ES" i="1" cap="none" dirty="0">
                <a:latin typeface="Arial" panose="020B0604020202020204" pitchFamily="34" charset="0"/>
                <a:cs typeface="Arial" panose="020B0604020202020204" pitchFamily="34" charset="0"/>
              </a:rPr>
              <a:t>Educación emocional y bienestar</a:t>
            </a: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. Barcelona: Praxis. </a:t>
            </a:r>
          </a:p>
          <a:p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Bisquerra, R. (2003). Educación emocional y competencias básicas para la vida. </a:t>
            </a:r>
            <a:r>
              <a:rPr lang="es-ES" i="1" cap="none" dirty="0">
                <a:latin typeface="Arial" panose="020B0604020202020204" pitchFamily="34" charset="0"/>
                <a:cs typeface="Arial" panose="020B0604020202020204" pitchFamily="34" charset="0"/>
              </a:rPr>
              <a:t>Revista de Investigación Educativa</a:t>
            </a: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s-ES" i="1" cap="none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(1), 7-43. </a:t>
            </a:r>
          </a:p>
          <a:p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Goleman, D. (1996). </a:t>
            </a:r>
            <a:r>
              <a:rPr lang="es-ES" i="1" cap="none" dirty="0">
                <a:latin typeface="Arial" panose="020B0604020202020204" pitchFamily="34" charset="0"/>
                <a:cs typeface="Arial" panose="020B0604020202020204" pitchFamily="34" charset="0"/>
              </a:rPr>
              <a:t>Inteligencia Emocional</a:t>
            </a: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</a:rPr>
              <a:t>. Barcelona: Kairós.</a:t>
            </a:r>
          </a:p>
          <a:p>
            <a:r>
              <a:rPr lang="es-ES_tradnl" sz="1200" cap="none" dirty="0">
                <a:latin typeface="Arial" panose="020B0604020202020204" pitchFamily="34" charset="0"/>
                <a:cs typeface="Arial" panose="020B0604020202020204" pitchFamily="34" charset="0"/>
              </a:rPr>
              <a:t>Mayer, J.D. y Salovey, P. (1997). </a:t>
            </a:r>
            <a:r>
              <a:rPr lang="en-GB" sz="1200" i="1" cap="none" dirty="0">
                <a:latin typeface="Arial" panose="020B0604020202020204" pitchFamily="34" charset="0"/>
                <a:cs typeface="Arial" panose="020B0604020202020204" pitchFamily="34" charset="0"/>
              </a:rPr>
              <a:t>What is emotional intelligence</a:t>
            </a:r>
            <a:r>
              <a:rPr lang="en-GB" sz="1200" cap="none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GB" sz="1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200" cap="none" dirty="0">
                <a:latin typeface="Arial" panose="020B0604020202020204" pitchFamily="34" charset="0"/>
                <a:cs typeface="Arial" panose="020B0604020202020204" pitchFamily="34" charset="0"/>
              </a:rPr>
              <a:t> P. Salovey &amp; D. </a:t>
            </a:r>
            <a:r>
              <a:rPr lang="en-GB" sz="1200" cap="none" dirty="0" err="1">
                <a:latin typeface="Arial" panose="020B0604020202020204" pitchFamily="34" charset="0"/>
                <a:cs typeface="Arial" panose="020B0604020202020204" pitchFamily="34" charset="0"/>
              </a:rPr>
              <a:t>Sluyter</a:t>
            </a:r>
            <a:r>
              <a:rPr lang="en-GB" sz="1200" cap="none" dirty="0">
                <a:latin typeface="Arial" panose="020B0604020202020204" pitchFamily="34" charset="0"/>
                <a:cs typeface="Arial" panose="020B0604020202020204" pitchFamily="34" charset="0"/>
              </a:rPr>
              <a:t> (Eds). </a:t>
            </a:r>
            <a:r>
              <a:rPr lang="en-GB" sz="1200" i="1" cap="none" dirty="0">
                <a:latin typeface="Arial" panose="020B0604020202020204" pitchFamily="34" charset="0"/>
                <a:cs typeface="Arial" panose="020B0604020202020204" pitchFamily="34" charset="0"/>
              </a:rPr>
              <a:t>Emotional Development and Emotional Intelligence: Implications for Educators </a:t>
            </a:r>
            <a:r>
              <a:rPr lang="en-GB" sz="1200" cap="none" dirty="0">
                <a:latin typeface="Arial" panose="020B0604020202020204" pitchFamily="34" charset="0"/>
                <a:cs typeface="Arial" panose="020B0604020202020204" pitchFamily="34" charset="0"/>
              </a:rPr>
              <a:t>(p. 3-31) Nueva York: Basic Books.</a:t>
            </a:r>
          </a:p>
          <a:p>
            <a:r>
              <a:rPr lang="en-U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Salovey, P., y Mayer, J. D. (1990). Emotional Intelligence</a:t>
            </a:r>
            <a:r>
              <a:rPr lang="en-US" sz="1200" i="1" cap="none" dirty="0">
                <a:latin typeface="Arial" panose="020B0604020202020204" pitchFamily="34" charset="0"/>
                <a:cs typeface="Arial" panose="020B0604020202020204" pitchFamily="34" charset="0"/>
              </a:rPr>
              <a:t>. Imagination, Cognition, and Personality</a:t>
            </a:r>
            <a:r>
              <a:rPr lang="en-U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200" cap="none" dirty="0">
                <a:latin typeface="Arial" panose="020B0604020202020204" pitchFamily="34" charset="0"/>
                <a:cs typeface="Arial" panose="020B0604020202020204" pitchFamily="34" charset="0"/>
              </a:rPr>
              <a:t>9, 185-211.</a:t>
            </a:r>
          </a:p>
          <a:p>
            <a:pPr marL="0" indent="0">
              <a:buNone/>
            </a:pPr>
            <a:endParaRPr lang="en-GB" sz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Además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, se ha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extraído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cap="none" dirty="0" err="1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b="1" cap="none" dirty="0">
                <a:latin typeface="Arial" panose="020B0604020202020204" pitchFamily="34" charset="0"/>
                <a:cs typeface="Arial" panose="020B0604020202020204" pitchFamily="34" charset="0"/>
              </a:rPr>
              <a:t>PÁGINA WEB</a:t>
            </a:r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cap="none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www.rafaelbisquerra.com</a:t>
            </a:r>
            <a:endParaRPr lang="en-GB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2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7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68C2F-864A-4E0D-AE1A-84AA61452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338043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>
                <a:highlight>
                  <a:srgbClr val="FFFF00"/>
                </a:highlight>
                <a:latin typeface="Impact" panose="020B0806030902050204" pitchFamily="34" charset="0"/>
              </a:rPr>
              <a:t>EDUCACIÓN EMOCIONAL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8AEC30-C590-4E57-B998-BE1BDCA13447}"/>
              </a:ext>
            </a:extLst>
          </p:cNvPr>
          <p:cNvSpPr/>
          <p:nvPr/>
        </p:nvSpPr>
        <p:spPr>
          <a:xfrm>
            <a:off x="514351" y="3059668"/>
            <a:ext cx="111632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b="0" i="0" dirty="0">
                <a:effectLst/>
                <a:latin typeface="Times New Roman" panose="02020603050405020304" pitchFamily="18" charset="0"/>
              </a:rPr>
              <a:t>El</a:t>
            </a:r>
            <a:r>
              <a:rPr lang="es-ES" sz="36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es-E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objetivo</a:t>
            </a:r>
            <a:r>
              <a:rPr lang="es-ES" sz="3600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es-ES" sz="3600" b="0" i="0" dirty="0">
                <a:effectLst/>
                <a:latin typeface="Times New Roman" panose="02020603050405020304" pitchFamily="18" charset="0"/>
              </a:rPr>
              <a:t>de la educación emocional </a:t>
            </a:r>
            <a:r>
              <a:rPr lang="es-E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es el desarrollo de </a:t>
            </a:r>
            <a:r>
              <a:rPr lang="es-ES" sz="3600" b="1" i="0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competencias emocionales</a:t>
            </a:r>
            <a:r>
              <a:rPr lang="es-E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 </a:t>
            </a:r>
          </a:p>
          <a:p>
            <a:pPr algn="ctr"/>
            <a:r>
              <a:rPr lang="es-E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conciencia emocional, regulación emocional, autogestión, inteligencia interpersonal, habilidades de vida y  bienestar. 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EC1C7C8-C93E-4263-BF97-51E8CF09BB4B}"/>
              </a:ext>
            </a:extLst>
          </p:cNvPr>
          <p:cNvSpPr/>
          <p:nvPr/>
        </p:nvSpPr>
        <p:spPr>
          <a:xfrm>
            <a:off x="271569" y="1490008"/>
            <a:ext cx="114060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i="1" dirty="0">
                <a:latin typeface="Times New Roman" panose="02020603050405020304" pitchFamily="18" charset="0"/>
              </a:rPr>
              <a:t>E</a:t>
            </a:r>
            <a:r>
              <a:rPr lang="es-ES" sz="3200" b="0" i="1" dirty="0">
                <a:effectLst/>
                <a:latin typeface="Times New Roman" panose="02020603050405020304" pitchFamily="18" charset="0"/>
              </a:rPr>
              <a:t>s una </a:t>
            </a:r>
            <a:r>
              <a:rPr lang="es-E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innovación educativa </a:t>
            </a:r>
            <a:r>
              <a:rPr lang="es-ES" sz="3200" b="0" i="1" dirty="0">
                <a:effectLst/>
                <a:latin typeface="Times New Roman" panose="02020603050405020304" pitchFamily="18" charset="0"/>
              </a:rPr>
              <a:t>que responde a necesidades sociales no atendidas en las materias académicas ordinarias</a:t>
            </a:r>
            <a:r>
              <a:rPr lang="es-ES" sz="3200" b="0" i="0" dirty="0">
                <a:effectLst/>
                <a:latin typeface="Times New Roman" panose="02020603050405020304" pitchFamily="18" charset="0"/>
              </a:rPr>
              <a:t>. </a:t>
            </a:r>
            <a:r>
              <a:rPr lang="es-ES" sz="3200" dirty="0">
                <a:latin typeface="Times New Roman" panose="02020603050405020304" pitchFamily="18" charset="0"/>
              </a:rPr>
              <a:t>(Bisquerra, 2003)</a:t>
            </a:r>
            <a:endParaRPr lang="es-ES" sz="3200" dirty="0"/>
          </a:p>
          <a:p>
            <a:pPr algn="just"/>
            <a:endParaRPr lang="es-ES" sz="3200" b="0" i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15321-4938-4AF7-AC3A-CD045C554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137509"/>
            <a:ext cx="9846365" cy="1325563"/>
          </a:xfrm>
        </p:spPr>
        <p:txBody>
          <a:bodyPr>
            <a:normAutofit/>
          </a:bodyPr>
          <a:lstStyle/>
          <a:p>
            <a:pPr algn="r"/>
            <a:r>
              <a:rPr lang="es-ES" sz="4800" b="1" dirty="0"/>
              <a:t>OBJETIVOS DE LA EDUCACIÓN EMOCIONAL</a:t>
            </a:r>
            <a:br>
              <a:rPr lang="es-ES" sz="3600" b="1" i="0" strike="noStrike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es-ES" sz="1400" i="0" strike="noStrike" cap="none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(Bisquerra, 2003)</a:t>
            </a:r>
            <a:endParaRPr lang="es-E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572F6AF-0B41-4C85-BDB1-F996FDDA1D26}"/>
              </a:ext>
            </a:extLst>
          </p:cNvPr>
          <p:cNvSpPr/>
          <p:nvPr/>
        </p:nvSpPr>
        <p:spPr>
          <a:xfrm>
            <a:off x="834887" y="1463072"/>
            <a:ext cx="10840278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Adquirir un mejor </a:t>
            </a:r>
            <a:r>
              <a:rPr lang="es-ES" sz="3200" b="1" i="0" u="sng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conocimiento de las propias emociones</a:t>
            </a:r>
            <a:br>
              <a:rPr lang="es-E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</a:br>
            <a:r>
              <a:rPr lang="es-E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s-ES" sz="3200" b="1" i="0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Identificar las emociones </a:t>
            </a:r>
            <a:r>
              <a:rPr lang="es-E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de los demás.</a:t>
            </a:r>
            <a:br>
              <a:rPr lang="es-E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</a:br>
            <a:r>
              <a:rPr lang="es-E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Desarrollar la habilidad de </a:t>
            </a:r>
            <a:r>
              <a:rPr lang="es-ES" sz="3200" b="1" i="0" u="sng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controlar las propias emociones</a:t>
            </a:r>
            <a:r>
              <a:rPr lang="es-E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  <a:br>
              <a:rPr lang="es-E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</a:br>
            <a:r>
              <a:rPr lang="es-E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es-ES" sz="32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Prevenir </a:t>
            </a:r>
            <a:r>
              <a:rPr lang="es-E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los efectos perjudiciales de las </a:t>
            </a:r>
            <a:r>
              <a:rPr lang="es-ES" sz="3200" b="1" i="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emociones negativas</a:t>
            </a:r>
            <a:br>
              <a:rPr lang="es-E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</a:br>
            <a:endParaRPr lang="es-ES" sz="32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2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572F6AF-0B41-4C85-BDB1-F996FDDA1D26}"/>
              </a:ext>
            </a:extLst>
          </p:cNvPr>
          <p:cNvSpPr/>
          <p:nvPr/>
        </p:nvSpPr>
        <p:spPr>
          <a:xfrm>
            <a:off x="834887" y="944843"/>
            <a:ext cx="10840278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br>
              <a:rPr lang="es-E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</a:br>
            <a:r>
              <a:rPr lang="es-E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Desarrollar la habilidad para </a:t>
            </a:r>
            <a:r>
              <a:rPr lang="es-ES" sz="3200" b="1" i="0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generar emociones positivas</a:t>
            </a:r>
            <a:br>
              <a:rPr lang="es-E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</a:br>
            <a:r>
              <a:rPr lang="es-E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Desarrollar una mayor </a:t>
            </a:r>
            <a:r>
              <a:rPr lang="es-ES" sz="3200" b="1" i="0" u="sng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competencia emocional</a:t>
            </a:r>
            <a:br>
              <a:rPr lang="es-E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</a:br>
            <a:r>
              <a:rPr lang="es-E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Desarrollar la habilidad de </a:t>
            </a:r>
            <a:r>
              <a:rPr lang="es-ES" sz="3200" b="1" i="0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automotivarse</a:t>
            </a:r>
            <a:r>
              <a:rPr lang="es-ES" sz="32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.</a:t>
            </a:r>
            <a:br>
              <a:rPr lang="es-E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</a:br>
            <a:r>
              <a:rPr lang="es-E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Adoptar una </a:t>
            </a:r>
            <a:r>
              <a:rPr lang="es-ES" sz="3200" b="1" i="0" u="sng" dirty="0">
                <a:solidFill>
                  <a:srgbClr val="FFC000"/>
                </a:solidFill>
                <a:effectLst/>
                <a:latin typeface="Times New Roman" panose="02020603050405020304" pitchFamily="18" charset="0"/>
              </a:rPr>
              <a:t>actitud positiva </a:t>
            </a:r>
            <a:r>
              <a:rPr lang="es-ES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ante la vida.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985E601-2E69-42B8-A934-0DA2611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904" y="137509"/>
            <a:ext cx="9846365" cy="1325563"/>
          </a:xfrm>
        </p:spPr>
        <p:txBody>
          <a:bodyPr>
            <a:normAutofit/>
          </a:bodyPr>
          <a:lstStyle/>
          <a:p>
            <a:pPr algn="r"/>
            <a:r>
              <a:rPr lang="es-ES" sz="4800" b="1" dirty="0"/>
              <a:t>OBJETIVOS DE LA EDUCACIÓN EMOCIONAL</a:t>
            </a:r>
            <a:br>
              <a:rPr lang="es-ES" sz="3600" b="1" i="0" strike="noStrike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r>
              <a:rPr lang="es-ES" sz="1400" i="0" strike="noStrike" cap="none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(Bisquerra, 2003)</a:t>
            </a:r>
            <a:endParaRPr lang="es-ES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5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9ECA9-7B97-4112-B242-1D8485CE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98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800" b="1" spc="300" dirty="0">
                <a:cs typeface="Times New Roman" panose="02020603050405020304" pitchFamily="18" charset="0"/>
              </a:rPr>
              <a:t>Objetivos más específicos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42ED5CE-8F76-4FE6-AD20-8742D948FA24}"/>
              </a:ext>
            </a:extLst>
          </p:cNvPr>
          <p:cNvSpPr/>
          <p:nvPr/>
        </p:nvSpPr>
        <p:spPr>
          <a:xfrm>
            <a:off x="414587" y="1166842"/>
            <a:ext cx="11111665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Desarrollar la capacidad para </a:t>
            </a:r>
            <a:r>
              <a:rPr lang="es-E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controlar el estrés, la ansiedad y los estados depresivos.</a:t>
            </a:r>
            <a:br>
              <a:rPr lang="es-E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Tomar conciencia de los factores del </a:t>
            </a:r>
            <a:r>
              <a:rPr lang="es-E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bienestar subjetivo.</a:t>
            </a:r>
            <a:b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Potenciar la </a:t>
            </a:r>
            <a:r>
              <a:rPr lang="es-E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capacidad para ser feliz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Desarrollar el </a:t>
            </a:r>
            <a:r>
              <a:rPr lang="es-E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sentido del humor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Desarrollar la </a:t>
            </a:r>
            <a:r>
              <a:rPr lang="es-E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resistencia a la frustración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650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AE715-E112-41B2-AE17-97E78CFE7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22" y="168442"/>
            <a:ext cx="10396882" cy="1151965"/>
          </a:xfrm>
        </p:spPr>
        <p:txBody>
          <a:bodyPr/>
          <a:lstStyle/>
          <a:p>
            <a:pPr algn="ctr"/>
            <a:r>
              <a:rPr lang="es-ES" dirty="0"/>
              <a:t>beneficios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19B5797-F8C7-451F-89AA-F00E491CC8B4}"/>
              </a:ext>
            </a:extLst>
          </p:cNvPr>
          <p:cNvSpPr/>
          <p:nvPr/>
        </p:nvSpPr>
        <p:spPr>
          <a:xfrm>
            <a:off x="316831" y="1305341"/>
            <a:ext cx="1120942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Aumento de </a:t>
            </a:r>
            <a:r>
              <a:rPr lang="es-E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habilidades sociales </a:t>
            </a:r>
            <a:r>
              <a:rPr lang="es-ES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de relaciones interpersonales</a:t>
            </a:r>
            <a:b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Mejora de la autoestima</a:t>
            </a:r>
            <a:r>
              <a:rPr lang="es-E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Disminución en el índice de </a:t>
            </a:r>
            <a:r>
              <a:rPr lang="es-E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violencia y agresiones</a:t>
            </a:r>
            <a:r>
              <a:rPr lang="es-ES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1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https://www.abc.es/familia-educacion/20150610/abci-inteligencia-emocional-botin-201506092019.html</a:t>
            </a:r>
            <a:b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Mejora del rendimiento académico</a:t>
            </a:r>
            <a:r>
              <a:rPr lang="es-ES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Disminución en la iniciación al consumo de drogas </a:t>
            </a:r>
            <a:r>
              <a:rPr lang="es-ES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(alcohol, tabaco, drogas ilegales).</a:t>
            </a:r>
            <a:b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AE715-E112-41B2-AE17-97E78CFE7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22" y="168442"/>
            <a:ext cx="10396882" cy="1151965"/>
          </a:xfrm>
        </p:spPr>
        <p:txBody>
          <a:bodyPr/>
          <a:lstStyle/>
          <a:p>
            <a:pPr algn="ctr"/>
            <a:r>
              <a:rPr lang="es-ES" dirty="0"/>
              <a:t>beneficios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19B5797-F8C7-451F-89AA-F00E491CC8B4}"/>
              </a:ext>
            </a:extLst>
          </p:cNvPr>
          <p:cNvSpPr/>
          <p:nvPr/>
        </p:nvSpPr>
        <p:spPr>
          <a:xfrm>
            <a:off x="316831" y="1305341"/>
            <a:ext cx="112094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-Mejor </a:t>
            </a:r>
            <a:r>
              <a:rPr lang="es-E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adaptación escolar, social y familiar.</a:t>
            </a:r>
            <a:b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Disminución de la tristeza y sintomatología depresiva</a:t>
            </a:r>
            <a:r>
              <a:rPr lang="es-ES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Disminución de la ansiedad y el estrés</a:t>
            </a:r>
            <a:r>
              <a:rPr lang="es-ES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Disminución de los desórdenes relacionados con la comida (anorexia, bulimia).</a:t>
            </a:r>
            <a:br>
              <a:rPr lang="es-E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62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31567-5523-45E5-80A1-720D9414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5" y="397042"/>
            <a:ext cx="10396882" cy="1151965"/>
          </a:xfrm>
        </p:spPr>
        <p:txBody>
          <a:bodyPr/>
          <a:lstStyle/>
          <a:p>
            <a:pPr algn="ctr"/>
            <a:r>
              <a:rPr lang="es-ES" dirty="0">
                <a:solidFill>
                  <a:srgbClr val="FFC000"/>
                </a:solidFill>
              </a:rPr>
              <a:t>¿Y la inteligencia emocional?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0A42808-F8CE-4365-8AD6-479B8D9A1AA3}"/>
              </a:ext>
            </a:extLst>
          </p:cNvPr>
          <p:cNvSpPr/>
          <p:nvPr/>
        </p:nvSpPr>
        <p:spPr>
          <a:xfrm>
            <a:off x="482064" y="1805879"/>
            <a:ext cx="107081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latin typeface="Times New Roman" panose="02020603050405020304" pitchFamily="18" charset="0"/>
              </a:rPr>
              <a:t>Según la </a:t>
            </a:r>
            <a:r>
              <a:rPr lang="es-ES" sz="3200" b="1" dirty="0">
                <a:latin typeface="Times New Roman" panose="02020603050405020304" pitchFamily="18" charset="0"/>
              </a:rPr>
              <a:t>versión original </a:t>
            </a:r>
            <a:r>
              <a:rPr lang="es-ES" sz="3200" dirty="0">
                <a:latin typeface="Times New Roman" panose="02020603050405020304" pitchFamily="18" charset="0"/>
              </a:rPr>
              <a:t>de Salovey y Mayer (1990), </a:t>
            </a:r>
            <a:r>
              <a:rPr lang="es-ES" sz="40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la inteligencia emocional consiste en la habilidad para manejar los sentimientos y emociones</a:t>
            </a:r>
            <a:r>
              <a:rPr lang="es-ES" sz="3200" dirty="0">
                <a:solidFill>
                  <a:schemeClr val="accent1"/>
                </a:solidFill>
                <a:latin typeface="Times New Roman" panose="02020603050405020304" pitchFamily="18" charset="0"/>
              </a:rPr>
              <a:t>, </a:t>
            </a:r>
            <a:r>
              <a:rPr lang="es-ES" sz="3200" dirty="0">
                <a:latin typeface="Times New Roman" panose="02020603050405020304" pitchFamily="18" charset="0"/>
              </a:rPr>
              <a:t>discriminar entre ellos y utilizar estos conocimientos para dirigir los propios pensamientos y acciones.</a:t>
            </a:r>
            <a:endParaRPr lang="es-ES" sz="3200" i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E0D82E2-F944-4B51-9C63-A471448AC761}"/>
              </a:ext>
            </a:extLst>
          </p:cNvPr>
          <p:cNvSpPr/>
          <p:nvPr/>
        </p:nvSpPr>
        <p:spPr>
          <a:xfrm>
            <a:off x="702366" y="889337"/>
            <a:ext cx="104162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latin typeface="Times New Roman" panose="02020603050405020304" pitchFamily="18" charset="0"/>
              </a:rPr>
              <a:t>Según </a:t>
            </a:r>
            <a:r>
              <a:rPr lang="es-ES" sz="3200" b="1" dirty="0">
                <a:latin typeface="Times New Roman" panose="02020603050405020304" pitchFamily="18" charset="0"/>
              </a:rPr>
              <a:t>Mayer y Salovey</a:t>
            </a:r>
            <a:r>
              <a:rPr lang="es-ES" sz="3200" dirty="0">
                <a:latin typeface="Times New Roman" panose="02020603050405020304" pitchFamily="18" charset="0"/>
              </a:rPr>
              <a:t> (1997), “</a:t>
            </a:r>
            <a:r>
              <a:rPr lang="es-ES" sz="3200" i="1" dirty="0">
                <a:latin typeface="Times New Roman" panose="02020603050405020304" pitchFamily="18" charset="0"/>
              </a:rPr>
              <a:t>la </a:t>
            </a:r>
            <a:r>
              <a:rPr lang="es-ES" sz="3200" b="1" i="1" dirty="0">
                <a:highlight>
                  <a:srgbClr val="FFFF00"/>
                </a:highlight>
                <a:latin typeface="Times New Roman" panose="02020603050405020304" pitchFamily="18" charset="0"/>
              </a:rPr>
              <a:t>inteligencia emocional </a:t>
            </a:r>
            <a:r>
              <a:rPr lang="es-ES" sz="3200" i="1" dirty="0">
                <a:latin typeface="Times New Roman" panose="02020603050405020304" pitchFamily="18" charset="0"/>
              </a:rPr>
              <a:t>incluye la </a:t>
            </a:r>
            <a:r>
              <a:rPr lang="es-ES" sz="32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habilidad para percibir con precisión, valorar y expresar emoción</a:t>
            </a:r>
            <a:r>
              <a:rPr lang="es-ES" sz="3200" i="1" dirty="0">
                <a:latin typeface="Times New Roman" panose="02020603050405020304" pitchFamily="18" charset="0"/>
              </a:rPr>
              <a:t>; </a:t>
            </a:r>
            <a:r>
              <a:rPr lang="es-ES" sz="32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la habilidad de acceder y/o generar sentimientos cuando facilitan pensamientos</a:t>
            </a:r>
            <a:r>
              <a:rPr lang="es-ES" sz="3200" i="1" dirty="0">
                <a:latin typeface="Times New Roman" panose="02020603050405020304" pitchFamily="18" charset="0"/>
              </a:rPr>
              <a:t>; </a:t>
            </a:r>
            <a:r>
              <a:rPr lang="es-ES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la habilidad de comprender la emoción y el conocimiento emocional</a:t>
            </a:r>
            <a:r>
              <a:rPr lang="es-ES" sz="3200" i="1" dirty="0">
                <a:latin typeface="Times New Roman" panose="02020603050405020304" pitchFamily="18" charset="0"/>
              </a:rPr>
              <a:t>; </a:t>
            </a:r>
            <a:r>
              <a:rPr lang="es-ES" sz="32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y la habilidad para regular las emociones para promover crecimiento emocional e intelectual</a:t>
            </a:r>
            <a:r>
              <a:rPr lang="es-ES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”</a:t>
            </a:r>
            <a:endParaRPr lang="es-E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04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199</TotalTime>
  <Words>926</Words>
  <Application>Microsoft Office PowerPoint</Application>
  <PresentationFormat>Panorámica</PresentationFormat>
  <Paragraphs>41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Chiller</vt:lpstr>
      <vt:lpstr>Escolar2</vt:lpstr>
      <vt:lpstr>Impact</vt:lpstr>
      <vt:lpstr>Times New Roman</vt:lpstr>
      <vt:lpstr>Evento principal</vt:lpstr>
      <vt:lpstr>INTRODUCCIÓN A LA EDUCACIÓN EMOCIONAL</vt:lpstr>
      <vt:lpstr>EDUCACIÓN EMOCIONAL</vt:lpstr>
      <vt:lpstr>OBJETIVOS DE LA EDUCACIÓN EMOCIONAL (Bisquerra, 2003)</vt:lpstr>
      <vt:lpstr>OBJETIVOS DE LA EDUCACIÓN EMOCIONAL (Bisquerra, 2003)</vt:lpstr>
      <vt:lpstr>Objetivos más específicos</vt:lpstr>
      <vt:lpstr>beneficios</vt:lpstr>
      <vt:lpstr>beneficios</vt:lpstr>
      <vt:lpstr>¿Y la inteligencia emocional?</vt:lpstr>
      <vt:lpstr>Presentación de PowerPoint</vt:lpstr>
      <vt:lpstr>Presentación de PowerPoint</vt:lpstr>
      <vt:lpstr>Corto: “CHANGING BATTERIES”</vt:lpstr>
      <vt:lpstr>COMPONENTES de la educación emocional (Bisquerra, 2000)</vt:lpstr>
      <vt:lpstr>Ingredientes para aprender  (Goleman, 1996)</vt:lpstr>
      <vt:lpstr>Experimento Marshmallow:</vt:lpstr>
      <vt:lpstr>REFERENCIAS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LA EDUCACIÓN EMOCIONAL</dc:title>
  <dc:creator>RAUL ARRANZ RODRIGUEZ</dc:creator>
  <cp:lastModifiedBy>RAUL ARRANZ RODRIGUEZ</cp:lastModifiedBy>
  <cp:revision>23</cp:revision>
  <dcterms:created xsi:type="dcterms:W3CDTF">2020-01-19T19:42:08Z</dcterms:created>
  <dcterms:modified xsi:type="dcterms:W3CDTF">2020-05-13T12:06:44Z</dcterms:modified>
</cp:coreProperties>
</file>