
<file path=[Content_Types].xml><?xml version="1.0" encoding="utf-8"?>
<Types xmlns="http://schemas.openxmlformats.org/package/2006/content-types">
  <Default Extension="mp3" ContentType="audio/unknown"/>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3" r:id="rId55"/>
    <p:sldId id="312" r:id="rId56"/>
  </p:sldIdLst>
  <p:sldSz cx="9144000" cy="5143500" type="screen16x9"/>
  <p:notesSz cx="6858000" cy="9144000"/>
  <p:embeddedFontLst>
    <p:embeddedFont>
      <p:font typeface="Proxima Nova" panose="020B0604020202020204" charset="0"/>
      <p:regular r:id="rId58"/>
      <p:bold r:id="rId59"/>
      <p:italic r:id="rId60"/>
      <p:boldItalic r:id="rId61"/>
    </p:embeddedFont>
    <p:embeddedFont>
      <p:font typeface="Alfa Slab One" panose="020B0604020202020204" charset="0"/>
      <p:regular r:id="rId62"/>
    </p:embeddedFont>
    <p:embeddedFont>
      <p:font typeface="Comic Sans MS" panose="030F0702030302020204" pitchFamily="66" charset="0"/>
      <p:regular r:id="rId63"/>
      <p:bold r:id="rId64"/>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2" d="100"/>
          <a:sy n="102" d="100"/>
        </p:scale>
        <p:origin x="-45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91176391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aytovalderas.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gle.es/search?q=MATERIALES+MUD%C3%89JARES&amp;hl=es&amp;gbv=2&amp;prmd=ivns&amp;source=lnms&amp;tbm=isch&amp;sa=X&amp;ved=0CAUQ_AVqFQoTCNDhmrr7jMkCFcHpFAodha8Lx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porelamoralarte.blogspot.com.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rquivoltas.com/8-palencia/02-Fromista00.ht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soyleon.es/Paginas/Comarcas/Campos/Iglesia_San_Tirso_Sahagun.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20http:/es.bestgraph.com/gifs/bombes-1.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venaconocervalderas.blogspot.com.es/2011/01/bienvenids.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aturadescas.com/municipio.shtml?idmunicipio=3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proyectoavutarda.mncn.csic.es/wp-content/uploads/2011/06/gif_ppal_alta.gi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eldiariodelasmascotas.com/Abecedario%20Animal/A%20del%20abecedario/aguiluchos.html" TargetMode="External"/><Relationship Id="rId4" Type="http://schemas.openxmlformats.org/officeDocument/2006/relationships/hyperlink" Target="http://www.fotonatura.org/galerias/fotos/460903/"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aturalezadigital.org/details.php?image_id=7661"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granjarebelde.com/aves-de-caza-f20/la-ganga-t3197/" TargetMode="External"/><Relationship Id="rId4" Type="http://schemas.openxmlformats.org/officeDocument/2006/relationships/hyperlink" Target="http://fotonaturaleza-jmllavori.blogspot.com.es/2013/03/sison-comun-tetrax-tetrax.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20http:/es.bestgraph.com/gifs/bombes-1.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icus.us.es/evento/muestra-ava-sesion-17-largometraj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ebs.ono.com/tuspalomas/galeria-b/pages/pichones-palomas_jpg.htm"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verema.com/blog/blog-m/1016751-restaurante-labrador-alguna-parte-zamora" TargetMode="External"/><Relationship Id="rId5" Type="http://schemas.openxmlformats.org/officeDocument/2006/relationships/hyperlink" Target="http://www.misamigaslaspalomas.com/2012/08/el-secreto-esta-en-las-deposiciones.html" TargetMode="External"/><Relationship Id="rId4" Type="http://schemas.openxmlformats.org/officeDocument/2006/relationships/hyperlink" Target="%20http:/www.misamigaslaspalomas.com/2012/08/el-secreto-esta-en-las-deposiciones.htm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trekearth.com/gallery/Europe/Spain/Castilla_y_Leon/Palencia/Villarramiel/photo456848.ht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tectonicablog.com/?p=8443"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media-cache-ak0.pinimg.com/originals/eb/24/7e/eb247eb145e9770069f06b381d981ee5.jpg"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quetiempo.es/foto-castroverde-de-campos_333673.htm"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mecd.gob.es/planes-nacionales/planes-nacionales.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unmundofeliz-irma.blogspot.com.es/2011/08/salvemos-los-palomares-de-leon.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www.gifs-animados.es/gifs-imagenes/palomas/gifs-animados-palomas-7046526-363794/" TargetMode="External"/><Relationship Id="rId4" Type="http://schemas.openxmlformats.org/officeDocument/2006/relationships/hyperlink" Target="http://www.saber.es/web/imagenes/galeria.php?pag=20&amp;rutaGaleria=provincia-leo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oogle.es/search?q=callejero+valderas&amp;biw=1705&amp;bih=879&amp;site=webhp&amp;source=lnms&amp;tbm=isch&amp;sa=X&amp;ved=0ahUKEwiKut_E6qPJAhUHORQKHUNeCOQQ_AUIBygC&amp;dpr=1.5#imgrc=CKIRrikb27DqpM%3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oogle.es/search?q=callejero+valderas&amp;biw=1705&amp;bih=879&amp;site=webhp&amp;source=lnms&amp;tbm=isch&amp;sa=X&amp;ved=0ahUKEwiKut_E6qPJAhUHORQKHUNeCOQQ_AUIBygC&amp;dpr=1.5#imgrc=CKIRrikb27DqpM%3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blogs.heraldo.es/una-del-dos/files/2012/12/inocente_jpg.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commons.wikimedia.org/wiki/File:Escudo_de_Toreno_(Le%C3%B3n).svg" TargetMode="External"/><Relationship Id="rId3" Type="http://schemas.openxmlformats.org/officeDocument/2006/relationships/hyperlink" Target="http://educarconjesus.blogspot.com.es/2010/07/tras-la-pista-de-santiago-apostol-el.html" TargetMode="External"/><Relationship Id="rId7" Type="http://schemas.openxmlformats.org/officeDocument/2006/relationships/hyperlink" Target="https://commons.wikimedia.org/wiki/File:Escudo_de_Valencia_de_Don_Juan.svg"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www.vexileon.org/valderas.htm" TargetMode="External"/><Relationship Id="rId11" Type="http://schemas.openxmlformats.org/officeDocument/2006/relationships/hyperlink" Target="http://www.tienda-medieval.com/blog/millan.html" TargetMode="External"/><Relationship Id="rId5" Type="http://schemas.openxmlformats.org/officeDocument/2006/relationships/hyperlink" Target="http://nederlands.ruhosting.nl/twee-honderd-jaar-na-waterloo/" TargetMode="External"/><Relationship Id="rId10" Type="http://schemas.openxmlformats.org/officeDocument/2006/relationships/hyperlink" Target="https://commons.wikimedia.org/wiki/File:Escudo_Acu%C3%B1a.gif" TargetMode="External"/><Relationship Id="rId4" Type="http://schemas.openxmlformats.org/officeDocument/2006/relationships/hyperlink" Target="http://antoniolopez12.blogspot.com.es/2015/04/resumen-de-mi-capitulo-clavileno.html" TargetMode="External"/><Relationship Id="rId9" Type="http://schemas.openxmlformats.org/officeDocument/2006/relationships/hyperlink" Target="https://es.wikipedia.org/wiki/Casa_de_Osorio"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commons.wikimedia.org/wiki/File:Escudo_de_Toreno_(Le%C3%B3n).svg" TargetMode="External"/><Relationship Id="rId3" Type="http://schemas.openxmlformats.org/officeDocument/2006/relationships/hyperlink" Target="http://educarconjesus.blogspot.com.es/2010/07/tras-la-pista-de-santiago-apostol-el.html" TargetMode="External"/><Relationship Id="rId7" Type="http://schemas.openxmlformats.org/officeDocument/2006/relationships/hyperlink" Target="https://commons.wikimedia.org/wiki/File:Escudo_de_Valencia_de_Don_Juan.svg"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vexileon.org/valderas.htm" TargetMode="External"/><Relationship Id="rId11" Type="http://schemas.openxmlformats.org/officeDocument/2006/relationships/hyperlink" Target="http://www.tienda-medieval.com/blog/millan.html" TargetMode="External"/><Relationship Id="rId5" Type="http://schemas.openxmlformats.org/officeDocument/2006/relationships/hyperlink" Target="http://nederlands.ruhosting.nl/twee-honderd-jaar-na-waterloo/" TargetMode="External"/><Relationship Id="rId10" Type="http://schemas.openxmlformats.org/officeDocument/2006/relationships/hyperlink" Target="https://commons.wikimedia.org/wiki/File:Escudo_Acu%C3%B1a.gif" TargetMode="External"/><Relationship Id="rId4" Type="http://schemas.openxmlformats.org/officeDocument/2006/relationships/hyperlink" Target="http://antoniolopez12.blogspot.com.es/2015/04/resumen-de-mi-capitulo-clavileno.html" TargetMode="External"/><Relationship Id="rId9" Type="http://schemas.openxmlformats.org/officeDocument/2006/relationships/hyperlink" Target="https://es.wikipedia.org/wiki/Casa_de_Osorio"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gifs-animados.es/gifs-imagenes/bicicleta/gifs-animados-bicicleta-047800-283894/"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unmundofeliz-irma.blogspot.com.es/2011/08/salvemos-los-palomares-de-leon.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palomarpalencia.webcindario.com/curso.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palomarpalencia.webcindario.com/curso.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villafafila.net/palomares/cubiertas_1.jp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villafafila.net/palomares/cubiertas_1.jp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villafafila.net/palomares/dinteles.jp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villafafila.net/palomares/dinteles.jp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wikiwand.com/es/Arco_de_Santiago_(Valdera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wikiwand.com/es/Arco_de_Santiago_(Valdera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elblogdearahal.blogspot.com.es/2010/09/nuestra-fauna-2-la-avutarda.html" TargetMode="External"/><Relationship Id="rId7" Type="http://schemas.openxmlformats.org/officeDocument/2006/relationships/hyperlink" Target="http://www.seo.org/ave/sison-comun/"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www.seo.org/ave/ganga-ortega/" TargetMode="External"/><Relationship Id="rId5" Type="http://schemas.openxmlformats.org/officeDocument/2006/relationships/hyperlink" Target="http://www.seo.org/ave/cernicalo-primilla/" TargetMode="External"/><Relationship Id="rId4" Type="http://schemas.openxmlformats.org/officeDocument/2006/relationships/hyperlink" Target="http://www.seo.org/wp-content/uploads/2013/11/F147_Dibujo_01.jp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s.wikipedia.org/wiki/User:Josemanue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es.wikipedia.org/"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lblogdearahal.blogspot.com.es/2010/09/nuestra-fauna-2-la-avutarda.html" TargetMode="External"/><Relationship Id="rId7" Type="http://schemas.openxmlformats.org/officeDocument/2006/relationships/hyperlink" Target="http://www.seo.org/ave/sison-comun/"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www.seo.org/ave/ganga-ortega/" TargetMode="External"/><Relationship Id="rId5" Type="http://schemas.openxmlformats.org/officeDocument/2006/relationships/hyperlink" Target="http://www.seo.org/ave/cernicalo-primilla/" TargetMode="External"/><Relationship Id="rId4" Type="http://schemas.openxmlformats.org/officeDocument/2006/relationships/hyperlink" Target="http://www.seo.org/wp-content/uploads/2013/11/F147_Dibujo_01.jpg"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adhesivostnk.es/tienda/es/500-pasta-modelar-jovi-terracota-500gr.html"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www.manosmaravillosas.com/index.php/Pinceles-y-esponjas_1627/Pincel-plano-n--10-nailon-dorado-especial-para-pintar-tela_7151" TargetMode="External"/><Relationship Id="rId4" Type="http://schemas.openxmlformats.org/officeDocument/2006/relationships/hyperlink" Target="http://www.starplus.es/producto/temperas/bote-tempera-diluible-blanca-40-ml.-pelikan/39936/"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aytovalderas.e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20http:/es.bestgraph.com/gifs/bombes-1.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zazzle.es/postal_medieval_del_caballero-23975609840790578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imagui.com/a/dibujos-moros-y-cristianos-cA6GA8BA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dirty="0"/>
              <a:t>IMAGEN </a:t>
            </a:r>
            <a:r>
              <a:rPr lang="es" u="sng" dirty="0">
                <a:solidFill>
                  <a:schemeClr val="hlink"/>
                </a:solidFill>
                <a:hlinkClick r:id="rId3"/>
              </a:rPr>
              <a:t>http://www.aytovalderas.es</a:t>
            </a:r>
            <a:r>
              <a:rPr lang="es" u="sng" dirty="0" smtClean="0">
                <a:solidFill>
                  <a:schemeClr val="hlink"/>
                </a:solidFill>
                <a:hlinkClick r:id="rId3"/>
              </a:rPr>
              <a:t>/</a:t>
            </a:r>
          </a:p>
          <a:p>
            <a:pPr>
              <a:spcBef>
                <a:spcPts val="0"/>
              </a:spcBef>
              <a:buNone/>
            </a:pPr>
            <a:r>
              <a:rPr lang="es-ES" dirty="0" smtClean="0"/>
              <a:t>MÚSICA:</a:t>
            </a:r>
            <a:r>
              <a:rPr lang="es-ES" baseline="0" dirty="0" smtClean="0"/>
              <a:t> “Little John and </a:t>
            </a:r>
            <a:r>
              <a:rPr lang="es-ES" baseline="0" dirty="0" err="1" smtClean="0"/>
              <a:t>the</a:t>
            </a:r>
            <a:r>
              <a:rPr lang="es-ES" baseline="0" dirty="0" smtClean="0"/>
              <a:t> band in </a:t>
            </a:r>
            <a:r>
              <a:rPr lang="es-ES" baseline="0" dirty="0" err="1" smtClean="0"/>
              <a:t>the</a:t>
            </a:r>
            <a:r>
              <a:rPr lang="es-ES" baseline="0" dirty="0" smtClean="0"/>
              <a:t> </a:t>
            </a:r>
            <a:r>
              <a:rPr lang="es-ES" baseline="0" dirty="0" err="1" smtClean="0"/>
              <a:t>forrest</a:t>
            </a:r>
            <a:r>
              <a:rPr lang="es-ES" baseline="0" dirty="0" smtClean="0"/>
              <a:t>” autor: Michael </a:t>
            </a:r>
            <a:r>
              <a:rPr lang="es-ES" baseline="0" dirty="0" err="1" smtClean="0"/>
              <a:t>Kamen</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IMAGENES: </a:t>
            </a:r>
            <a:r>
              <a:rPr lang="es" u="sng">
                <a:solidFill>
                  <a:schemeClr val="hlink"/>
                </a:solidFill>
                <a:hlinkClick r:id="rId3"/>
              </a:rPr>
              <a:t>https://www.google.es/search?q=MATERIALES+MUD%C3%89JARES&amp;hl=es&amp;gbv=2&amp;prmd=ivns&amp;source=lnms&amp;tbm=isch&amp;sa=X&amp;ved=0CAUQ_AVqFQoTCNDhmrr7jMkCFcHpFAodha8Lxg</a:t>
            </a:r>
          </a:p>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dirty="0"/>
              <a:t>IMAGEN: </a:t>
            </a:r>
            <a:r>
              <a:rPr lang="es" u="sng" dirty="0">
                <a:solidFill>
                  <a:schemeClr val="hlink"/>
                </a:solidFill>
                <a:hlinkClick r:id="rId3"/>
              </a:rPr>
              <a:t>http://porelamoralarte.blogspot.com.es/</a:t>
            </a:r>
          </a:p>
          <a:p>
            <a:pPr rtl="0">
              <a:spcBef>
                <a:spcPts val="0"/>
              </a:spcBef>
              <a:buNone/>
            </a:pPr>
            <a:endParaRPr dirty="0"/>
          </a:p>
          <a:p>
            <a:pPr rtl="0">
              <a:spcBef>
                <a:spcPts val="0"/>
              </a:spcBef>
              <a:buNone/>
            </a:pPr>
            <a:endParaRPr dirty="0"/>
          </a:p>
          <a:p>
            <a:pPr>
              <a:spcBef>
                <a:spcPts val="0"/>
              </a:spcBef>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dirty="0"/>
              <a:t>IMAGENES: </a:t>
            </a:r>
            <a:r>
              <a:rPr lang="es" u="sng" dirty="0">
                <a:solidFill>
                  <a:schemeClr val="hlink"/>
                </a:solidFill>
                <a:hlinkClick r:id="rId3"/>
              </a:rPr>
              <a:t>http://www.arquivoltas.com/8-palencia/02-Fromista00.htm</a:t>
            </a:r>
          </a:p>
          <a:p>
            <a:pPr rtl="0">
              <a:spcBef>
                <a:spcPts val="0"/>
              </a:spcBef>
              <a:buNone/>
            </a:pPr>
            <a:r>
              <a:rPr lang="es" dirty="0"/>
              <a:t>                     </a:t>
            </a:r>
            <a:r>
              <a:rPr lang="es" sz="1000" u="sng" dirty="0">
                <a:solidFill>
                  <a:schemeClr val="hlink"/>
                </a:solidFill>
                <a:hlinkClick r:id="rId4"/>
              </a:rPr>
              <a:t>http://www.soyleon.es/Paginas/Comarcas/Campos/Iglesia_San_Tirso_Sahagun.html</a:t>
            </a:r>
          </a:p>
          <a:p>
            <a:pPr rtl="0">
              <a:spcBef>
                <a:spcPts val="0"/>
              </a:spcBef>
              <a:buNone/>
            </a:pPr>
            <a:endParaRPr sz="1000" dirty="0"/>
          </a:p>
          <a:p>
            <a:pPr>
              <a:spcBef>
                <a:spcPts val="0"/>
              </a:spcBef>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 </a:t>
            </a:r>
            <a:r>
              <a:rPr lang="es" u="sng">
                <a:solidFill>
                  <a:schemeClr val="hlink"/>
                </a:solidFill>
                <a:hlinkClick r:id="rId3"/>
              </a:rPr>
              <a:t> http://es.bestgraph.com/gifs/bombes-1.html</a:t>
            </a:r>
          </a:p>
          <a:p>
            <a:pPr>
              <a:spcBef>
                <a:spcPts val="0"/>
              </a:spcBef>
              <a:buNone/>
            </a:pPr>
            <a:r>
              <a:rPr lang="es"/>
              <a:t>                Autor: © jokatoons;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 </a:t>
            </a:r>
            <a:r>
              <a:rPr lang="es" u="sng">
                <a:solidFill>
                  <a:schemeClr val="hlink"/>
                </a:solidFill>
                <a:hlinkClick r:id="rId3"/>
              </a:rPr>
              <a:t>http://venaconocervalderas.blogspot.com.es/2011/01/bienvenids.html</a:t>
            </a:r>
          </a:p>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dirty="0"/>
              <a:t>IMAGEN: </a:t>
            </a:r>
            <a:r>
              <a:rPr lang="es" u="sng" dirty="0">
                <a:solidFill>
                  <a:srgbClr val="0000FF"/>
                </a:solidFill>
                <a:hlinkClick r:id="rId3"/>
              </a:rPr>
              <a:t>http://www.naturadescas.com/municipio.shtml?idmunicipio=37</a:t>
            </a:r>
          </a:p>
          <a:p>
            <a:pPr>
              <a:spcBef>
                <a:spcPts val="0"/>
              </a:spcBef>
              <a:buNone/>
            </a:pPr>
            <a:endParaRPr dirty="0">
              <a:solidFill>
                <a:srgbClr val="0000FF"/>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dirty="0"/>
              <a:t>IMAGENES: </a:t>
            </a:r>
            <a:r>
              <a:rPr lang="es" u="sng" dirty="0">
                <a:solidFill>
                  <a:schemeClr val="hlink"/>
                </a:solidFill>
                <a:hlinkClick r:id="rId3"/>
              </a:rPr>
              <a:t>http://www.proyectoavutarda.mncn.csic.es/wp-content/uploads/2011/06/gif_ppal_alta.gif</a:t>
            </a:r>
            <a:r>
              <a:rPr lang="es" u="sng" dirty="0">
                <a:solidFill>
                  <a:schemeClr val="hlink"/>
                </a:solidFill>
                <a:hlinkClick r:id="rId4"/>
              </a:rPr>
              <a:t>http</a:t>
            </a:r>
          </a:p>
          <a:p>
            <a:pPr marL="457200" indent="0" rtl="0">
              <a:spcBef>
                <a:spcPts val="0"/>
              </a:spcBef>
              <a:buNone/>
            </a:pPr>
            <a:r>
              <a:rPr lang="es" dirty="0"/>
              <a:t>    </a:t>
            </a:r>
            <a:r>
              <a:rPr lang="es" u="sng" dirty="0">
                <a:solidFill>
                  <a:schemeClr val="hlink"/>
                </a:solidFill>
                <a:hlinkClick r:id="rId5"/>
              </a:rPr>
              <a:t>http://www.eldiariodelasmascotas.com/Abecedario%20Animal/A%20del%20abecedario/aguiluchos.html</a:t>
            </a:r>
          </a:p>
          <a:p>
            <a:pPr marL="457200" indent="0" rtl="0">
              <a:spcBef>
                <a:spcPts val="0"/>
              </a:spcBef>
              <a:buNone/>
            </a:pPr>
            <a:endParaRPr dirty="0"/>
          </a:p>
          <a:p>
            <a:pPr rtl="0">
              <a:spcBef>
                <a:spcPts val="0"/>
              </a:spcBef>
              <a:buNone/>
            </a:pPr>
            <a:endParaRPr dirty="0"/>
          </a:p>
          <a:p>
            <a:pPr>
              <a:spcBef>
                <a:spcPts val="0"/>
              </a:spcBef>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dirty="0"/>
              <a:t>IMÁGENES: </a:t>
            </a:r>
            <a:r>
              <a:rPr lang="es" u="sng" dirty="0">
                <a:solidFill>
                  <a:schemeClr val="hlink"/>
                </a:solidFill>
                <a:hlinkClick r:id="rId3"/>
              </a:rPr>
              <a:t>http://www.naturalezadigital.org/details.php?image_id=7661</a:t>
            </a:r>
          </a:p>
          <a:p>
            <a:pPr marL="457200" indent="0" rtl="0">
              <a:spcBef>
                <a:spcPts val="0"/>
              </a:spcBef>
              <a:buNone/>
            </a:pPr>
            <a:r>
              <a:rPr lang="es" dirty="0"/>
              <a:t>         </a:t>
            </a:r>
            <a:r>
              <a:rPr lang="es" u="sng" dirty="0">
                <a:solidFill>
                  <a:schemeClr val="hlink"/>
                </a:solidFill>
                <a:hlinkClick r:id="rId4"/>
              </a:rPr>
              <a:t>http://fotonaturaleza-jmllavori.blogspot.com.es/2013/03/sison-comun-tetrax-tetrax.html</a:t>
            </a:r>
          </a:p>
          <a:p>
            <a:pPr marL="457200" indent="0" rtl="0">
              <a:spcBef>
                <a:spcPts val="0"/>
              </a:spcBef>
              <a:buNone/>
            </a:pPr>
            <a:r>
              <a:rPr lang="es" u="sng" dirty="0">
                <a:solidFill>
                  <a:schemeClr val="hlink"/>
                </a:solidFill>
                <a:hlinkClick r:id="rId5"/>
              </a:rPr>
              <a:t>http://granjarebelde.com/aves-de-caza-f20/la-ganga-t3197/</a:t>
            </a:r>
          </a:p>
          <a:p>
            <a:pPr marL="457200" indent="0" rtl="0">
              <a:spcBef>
                <a:spcPts val="0"/>
              </a:spcBef>
              <a:buNone/>
            </a:pPr>
            <a:r>
              <a:rPr lang="es" u="sng" dirty="0">
                <a:solidFill>
                  <a:schemeClr val="hlink"/>
                </a:solidFill>
                <a:hlinkClick r:id="rId5"/>
              </a:rPr>
              <a:t>http://granjarebelde.com/aves-de-caza-f20/la-ganga-t3197/</a:t>
            </a:r>
          </a:p>
          <a:p>
            <a:pPr marL="457200" indent="0" rtl="0">
              <a:spcBef>
                <a:spcPts val="0"/>
              </a:spcBef>
              <a:buNone/>
            </a:pPr>
            <a:endParaRPr dirty="0"/>
          </a:p>
          <a:p>
            <a:pPr>
              <a:spcBef>
                <a:spcPts val="0"/>
              </a:spcBef>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 </a:t>
            </a:r>
            <a:r>
              <a:rPr lang="es" u="sng">
                <a:solidFill>
                  <a:schemeClr val="accent5"/>
                </a:solidFill>
                <a:hlinkClick r:id="rId3"/>
              </a:rPr>
              <a:t> http://es.bestgraph.com/gifs/bombes-1.html</a:t>
            </a:r>
          </a:p>
          <a:p>
            <a:pPr>
              <a:spcBef>
                <a:spcPts val="0"/>
              </a:spcBef>
              <a:buNone/>
            </a:pPr>
            <a:r>
              <a:rPr lang="es"/>
              <a:t>                Autor: © jokatoons;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 </a:t>
            </a:r>
            <a:r>
              <a:rPr lang="es" u="sng">
                <a:solidFill>
                  <a:schemeClr val="hlink"/>
                </a:solidFill>
                <a:hlinkClick r:id="rId3"/>
              </a:rPr>
              <a:t>http://cicus.us.es/evento/muestra-ava-sesion-17-largometrajes/</a:t>
            </a:r>
          </a:p>
          <a:p>
            <a:pPr>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dirty="0"/>
              <a:t>IMAGENES: </a:t>
            </a:r>
            <a:r>
              <a:rPr lang="es" u="sng" dirty="0">
                <a:solidFill>
                  <a:schemeClr val="hlink"/>
                </a:solidFill>
                <a:hlinkClick r:id="rId3"/>
              </a:rPr>
              <a:t>http://webs.ono.com/tuspalomas/galeria-b/pages/pichones-palomas_jpg.htm</a:t>
            </a:r>
            <a:r>
              <a:rPr lang="es" u="sng" dirty="0">
                <a:solidFill>
                  <a:schemeClr val="hlink"/>
                </a:solidFill>
                <a:hlinkClick r:id="rId4"/>
              </a:rPr>
              <a:t> </a:t>
            </a:r>
            <a:r>
              <a:rPr lang="es" u="sng" dirty="0">
                <a:solidFill>
                  <a:schemeClr val="hlink"/>
                </a:solidFill>
                <a:hlinkClick r:id="rId5"/>
              </a:rPr>
              <a:t>http://www.misamigaslaspalomas.com/2012/08/el-secreto-esta-en-las-deposiciones.html</a:t>
            </a:r>
          </a:p>
          <a:p>
            <a:pPr rtl="0">
              <a:spcBef>
                <a:spcPts val="0"/>
              </a:spcBef>
              <a:buNone/>
            </a:pPr>
            <a:endParaRPr dirty="0"/>
          </a:p>
          <a:p>
            <a:pPr rtl="0">
              <a:spcBef>
                <a:spcPts val="0"/>
              </a:spcBef>
              <a:buNone/>
            </a:pPr>
            <a:r>
              <a:rPr lang="es" u="sng" dirty="0">
                <a:solidFill>
                  <a:schemeClr val="hlink"/>
                </a:solidFill>
                <a:hlinkClick r:id="rId6"/>
              </a:rPr>
              <a:t>http://www.verema.com/blog/blog-m/1016751-restaurante-labrador-alguna-parte-zamora</a:t>
            </a:r>
          </a:p>
          <a:p>
            <a:pPr>
              <a:spcBef>
                <a:spcPts val="0"/>
              </a:spcBef>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4" name="Shape 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IMAGENES. </a:t>
            </a:r>
            <a:r>
              <a:rPr lang="es" u="sng">
                <a:solidFill>
                  <a:schemeClr val="hlink"/>
                </a:solidFill>
                <a:hlinkClick r:id="rId3"/>
              </a:rPr>
              <a:t>http://www.trekearth.com/gallery/Europe/Spain/Castilla_y_Leon/Palencia/Villarramiel/photo456848.htm</a:t>
            </a:r>
          </a:p>
          <a:p>
            <a:pPr>
              <a:spcBef>
                <a:spcPts val="0"/>
              </a:spcBef>
              <a:buNone/>
            </a:pPr>
            <a:r>
              <a:rPr lang="es"/>
              <a:t>                     </a:t>
            </a:r>
            <a:r>
              <a:rPr lang="es" u="sng">
                <a:solidFill>
                  <a:schemeClr val="hlink"/>
                </a:solidFill>
                <a:hlinkClick r:id="rId4"/>
              </a:rPr>
              <a:t>http://tectonicablog.com/?p=8443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IMAGENES:   Foto: TICO LUCA/ ARCHIVO DIPUTACIÓN DE ZAMORA</a:t>
            </a:r>
          </a:p>
          <a:p>
            <a:pPr rtl="0">
              <a:spcBef>
                <a:spcPts val="0"/>
              </a:spcBef>
              <a:buNone/>
            </a:pPr>
            <a:r>
              <a:rPr lang="es"/>
              <a:t>                       </a:t>
            </a:r>
            <a:r>
              <a:rPr lang="es" u="sng">
                <a:solidFill>
                  <a:schemeClr val="hlink"/>
                </a:solidFill>
                <a:hlinkClick r:id="rId3"/>
              </a:rPr>
              <a:t>https://s-media-cache-ak0.pinimg.com/originals/eb/24/7e/eb247eb145e9770069f06b381d981ee5.jpg</a:t>
            </a:r>
          </a:p>
          <a:p>
            <a:pPr>
              <a:spcBef>
                <a:spcPts val="0"/>
              </a:spcBef>
              <a:buNone/>
            </a:pPr>
            <a:r>
              <a:rPr lang="es"/>
              <a:t>                       </a:t>
            </a:r>
            <a:r>
              <a:rPr lang="es" u="sng">
                <a:solidFill>
                  <a:schemeClr val="hlink"/>
                </a:solidFill>
                <a:hlinkClick r:id="rId4"/>
              </a:rPr>
              <a:t>http://www.quetiempo.es/foto-castroverde-de-campos_333673.htm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a:t>
            </a:r>
            <a:r>
              <a:rPr lang="es" u="sng">
                <a:solidFill>
                  <a:schemeClr val="hlink"/>
                </a:solidFill>
                <a:hlinkClick r:id="rId3"/>
              </a:rPr>
              <a:t>http://www.mecd.gob.es/planes-nacionales/planes-nacionales.html</a:t>
            </a:r>
          </a:p>
          <a:p>
            <a:pPr>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dirty="0"/>
              <a:t>IMAGEN: </a:t>
            </a:r>
            <a:r>
              <a:rPr lang="es" u="sng" dirty="0">
                <a:solidFill>
                  <a:schemeClr val="hlink"/>
                </a:solidFill>
                <a:hlinkClick r:id="rId3"/>
              </a:rPr>
              <a:t>http://unmundofeliz-irma.blogspot.com.es/2011/08/salvemos-los-palomares-de-leon.html</a:t>
            </a:r>
          </a:p>
          <a:p>
            <a:pPr rtl="0">
              <a:spcBef>
                <a:spcPts val="0"/>
              </a:spcBef>
              <a:buNone/>
            </a:pPr>
            <a:r>
              <a:rPr lang="es" dirty="0"/>
              <a:t>               </a:t>
            </a:r>
            <a:r>
              <a:rPr lang="es" u="sng" dirty="0">
                <a:solidFill>
                  <a:schemeClr val="hlink"/>
                </a:solidFill>
                <a:hlinkClick r:id="rId4"/>
              </a:rPr>
              <a:t>http://www.saber.es/web/imagenes/galeria.php?pag=20&amp;rutaGaleria=provincia-leon</a:t>
            </a:r>
          </a:p>
          <a:p>
            <a:pPr>
              <a:spcBef>
                <a:spcPts val="0"/>
              </a:spcBef>
              <a:buNone/>
            </a:pPr>
            <a:r>
              <a:rPr lang="es" dirty="0"/>
              <a:t>               </a:t>
            </a:r>
            <a:r>
              <a:rPr lang="es" u="sng" dirty="0">
                <a:solidFill>
                  <a:schemeClr val="hlink"/>
                </a:solidFill>
                <a:hlinkClick r:id="rId5"/>
              </a:rPr>
              <a:t>http://www.gifs-animados.es/gifs-imagenes/palomas/gifs-animados-palomas-7046526-363794/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s"/>
              <a:t>IMAGEN:</a:t>
            </a:r>
            <a:r>
              <a:rPr lang="es" u="sng">
                <a:solidFill>
                  <a:schemeClr val="hlink"/>
                </a:solidFill>
                <a:hlinkClick r:id="rId3"/>
              </a:rPr>
              <a:t>https://www.google.es/search?q=callejero+valderas&amp;biw=1705&amp;bih=879&amp;site=webhp&amp;source=lnms&amp;tbm=isch&amp;sa=X&amp;ved=0ahUKEwiKut_E6qPJAhUHORQKHUNeCOQQ_AUIBygC&amp;dpr=1.5#imgrc=CKIRrikb27DqpM%3A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s"/>
              <a:t>IMAGEN:</a:t>
            </a:r>
            <a:r>
              <a:rPr lang="es" u="sng">
                <a:solidFill>
                  <a:schemeClr val="hlink"/>
                </a:solidFill>
                <a:hlinkClick r:id="rId3"/>
              </a:rPr>
              <a:t>https://www.google.es/search?q=callejero+valderas&amp;biw=1705&amp;bih=879&amp;site=webhp&amp;source=lnms&amp;tbm=isch&amp;sa=X&amp;ved=0ahUKEwiKut_E6qPJAhUHORQKHUNeCOQQ_AUIBygC&amp;dpr=1.5#imgrc=CKIRrikb27DqpM%3A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 MUÑECO INOCENTE </a:t>
            </a:r>
            <a:r>
              <a:rPr lang="es" u="sng">
                <a:solidFill>
                  <a:schemeClr val="hlink"/>
                </a:solidFill>
                <a:hlinkClick r:id="rId3"/>
              </a:rPr>
              <a:t>http://blogs.heraldo.es/una-del-dos/files/2012/12/inocente_jpg.jpg</a:t>
            </a:r>
          </a:p>
          <a:p>
            <a:pPr>
              <a:spcBef>
                <a:spcPts val="0"/>
              </a:spcBef>
              <a:buNone/>
            </a:pPr>
            <a:r>
              <a:rPr lang="es"/>
              <a:t>IMAGEN NAPOLEÓN  Autor: © jokatoons;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9" name="Shape 2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4" name="Shape 3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IMAGENES: </a:t>
            </a:r>
            <a:r>
              <a:rPr lang="es" u="sng">
                <a:solidFill>
                  <a:schemeClr val="hlink"/>
                </a:solidFill>
                <a:hlinkClick r:id="rId3"/>
              </a:rPr>
              <a:t>http://educarconjesus.blogspot.com.es/2010/07/tras-la-pista-de-santiago-apostol-el.html</a:t>
            </a:r>
          </a:p>
          <a:p>
            <a:pPr rtl="0">
              <a:spcBef>
                <a:spcPts val="0"/>
              </a:spcBef>
              <a:buNone/>
            </a:pPr>
            <a:r>
              <a:rPr lang="es"/>
              <a:t>                    </a:t>
            </a:r>
            <a:r>
              <a:rPr lang="es" u="sng">
                <a:solidFill>
                  <a:schemeClr val="hlink"/>
                </a:solidFill>
                <a:hlinkClick r:id="rId4"/>
              </a:rPr>
              <a:t>http://antoniolopez12.blogspot.com.es/2015/04/resumen-de-mi-capitulo-clavileno.html</a:t>
            </a:r>
          </a:p>
          <a:p>
            <a:pPr rtl="0">
              <a:spcBef>
                <a:spcPts val="0"/>
              </a:spcBef>
              <a:buNone/>
            </a:pPr>
            <a:r>
              <a:rPr lang="es"/>
              <a:t>                     </a:t>
            </a:r>
            <a:r>
              <a:rPr lang="es" u="sng">
                <a:solidFill>
                  <a:schemeClr val="hlink"/>
                </a:solidFill>
                <a:hlinkClick r:id="rId5"/>
              </a:rPr>
              <a:t>http://nederlands.ruhosting.nl/twee-honderd-jaar-na-waterloo/</a:t>
            </a:r>
          </a:p>
          <a:p>
            <a:pPr rtl="0">
              <a:spcBef>
                <a:spcPts val="0"/>
              </a:spcBef>
              <a:buNone/>
            </a:pPr>
            <a:r>
              <a:rPr lang="es"/>
              <a:t>                    </a:t>
            </a:r>
            <a:r>
              <a:rPr lang="es" u="sng">
                <a:solidFill>
                  <a:schemeClr val="hlink"/>
                </a:solidFill>
                <a:hlinkClick r:id="rId6"/>
              </a:rPr>
              <a:t>http://www.vexileon.org/valderas.</a:t>
            </a:r>
          </a:p>
          <a:p>
            <a:pPr rtl="0">
              <a:spcBef>
                <a:spcPts val="0"/>
              </a:spcBef>
              <a:buNone/>
            </a:pPr>
            <a:r>
              <a:rPr lang="es"/>
              <a:t>                    </a:t>
            </a:r>
            <a:r>
              <a:rPr lang="es" u="sng">
                <a:solidFill>
                  <a:schemeClr val="hlink"/>
                </a:solidFill>
                <a:hlinkClick r:id="rId7"/>
              </a:rPr>
              <a:t>https://commons.wikimedia.org/wiki/File:Escudo_de_Valencia_de_Don_Juan.svg</a:t>
            </a:r>
          </a:p>
          <a:p>
            <a:pPr rtl="0">
              <a:spcBef>
                <a:spcPts val="0"/>
              </a:spcBef>
              <a:buNone/>
            </a:pPr>
            <a:r>
              <a:rPr lang="es"/>
              <a:t>                    </a:t>
            </a:r>
            <a:r>
              <a:rPr lang="es" u="sng">
                <a:solidFill>
                  <a:schemeClr val="hlink"/>
                </a:solidFill>
                <a:hlinkClick r:id="rId8"/>
              </a:rPr>
              <a:t>https://commons.wikimedia.org/wiki/File:Escudo_de_Toreno_(Le%C3%B3n).svg</a:t>
            </a:r>
          </a:p>
          <a:p>
            <a:pPr rtl="0">
              <a:spcBef>
                <a:spcPts val="0"/>
              </a:spcBef>
              <a:buNone/>
            </a:pPr>
            <a:r>
              <a:rPr lang="es"/>
              <a:t>	        </a:t>
            </a:r>
            <a:r>
              <a:rPr lang="es" u="sng">
                <a:solidFill>
                  <a:schemeClr val="hlink"/>
                </a:solidFill>
                <a:hlinkClick r:id="rId9"/>
              </a:rPr>
              <a:t>https://es.wikipedia.org/wiki/Casa_de_Osorio</a:t>
            </a:r>
          </a:p>
          <a:p>
            <a:pPr rtl="0">
              <a:spcBef>
                <a:spcPts val="0"/>
              </a:spcBef>
              <a:buNone/>
            </a:pPr>
            <a:r>
              <a:rPr lang="es"/>
              <a:t>                    </a:t>
            </a:r>
            <a:r>
              <a:rPr lang="es" u="sng">
                <a:solidFill>
                  <a:schemeClr val="hlink"/>
                </a:solidFill>
                <a:hlinkClick r:id="rId10"/>
              </a:rPr>
              <a:t>https://commons.wikimedia.org/wiki/File:Escudo_Acu%C3%B1a.gif</a:t>
            </a:r>
          </a:p>
          <a:p>
            <a:pPr>
              <a:spcBef>
                <a:spcPts val="0"/>
              </a:spcBef>
              <a:buNone/>
            </a:pPr>
            <a:r>
              <a:rPr lang="es"/>
              <a:t>                    </a:t>
            </a:r>
            <a:r>
              <a:rPr lang="es" u="sng">
                <a:solidFill>
                  <a:schemeClr val="hlink"/>
                </a:solidFill>
                <a:hlinkClick r:id="rId11"/>
              </a:rPr>
              <a:t>http://www.tienda-medieval.com/blog/millan.html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s"/>
              <a:t>IMAGENES: </a:t>
            </a:r>
            <a:r>
              <a:rPr lang="es" u="sng">
                <a:solidFill>
                  <a:schemeClr val="hlink"/>
                </a:solidFill>
                <a:hlinkClick r:id="rId3"/>
              </a:rPr>
              <a:t>http://educarconjesus.blogspot.com.es/2010/07/tras-la-pista-de-santiago-apostol-el.html</a:t>
            </a:r>
          </a:p>
          <a:p>
            <a:pPr lvl="0" rtl="0">
              <a:spcBef>
                <a:spcPts val="0"/>
              </a:spcBef>
              <a:buNone/>
            </a:pPr>
            <a:r>
              <a:rPr lang="es"/>
              <a:t>                    </a:t>
            </a:r>
            <a:r>
              <a:rPr lang="es" u="sng">
                <a:solidFill>
                  <a:schemeClr val="hlink"/>
                </a:solidFill>
                <a:hlinkClick r:id="rId4"/>
              </a:rPr>
              <a:t>http://antoniolopez12.blogspot.com.es/2015/04/resumen-de-mi-capitulo-clavileno.html</a:t>
            </a:r>
          </a:p>
          <a:p>
            <a:pPr lvl="0" rtl="0">
              <a:spcBef>
                <a:spcPts val="0"/>
              </a:spcBef>
              <a:buNone/>
            </a:pPr>
            <a:r>
              <a:rPr lang="es"/>
              <a:t>                     </a:t>
            </a:r>
            <a:r>
              <a:rPr lang="es" u="sng">
                <a:solidFill>
                  <a:schemeClr val="hlink"/>
                </a:solidFill>
                <a:hlinkClick r:id="rId5"/>
              </a:rPr>
              <a:t>http://nederlands.ruhosting.nl/twee-honderd-jaar-na-waterloo/</a:t>
            </a:r>
          </a:p>
          <a:p>
            <a:pPr lvl="0" rtl="0">
              <a:spcBef>
                <a:spcPts val="0"/>
              </a:spcBef>
              <a:buNone/>
            </a:pPr>
            <a:r>
              <a:rPr lang="es"/>
              <a:t>                    </a:t>
            </a:r>
            <a:r>
              <a:rPr lang="es" u="sng">
                <a:solidFill>
                  <a:schemeClr val="hlink"/>
                </a:solidFill>
                <a:hlinkClick r:id="rId6"/>
              </a:rPr>
              <a:t>http://www.vexileon.org/valderas.</a:t>
            </a:r>
          </a:p>
          <a:p>
            <a:pPr lvl="0" rtl="0">
              <a:spcBef>
                <a:spcPts val="0"/>
              </a:spcBef>
              <a:buNone/>
            </a:pPr>
            <a:r>
              <a:rPr lang="es"/>
              <a:t>                    </a:t>
            </a:r>
            <a:r>
              <a:rPr lang="es" u="sng">
                <a:solidFill>
                  <a:schemeClr val="hlink"/>
                </a:solidFill>
                <a:hlinkClick r:id="rId7"/>
              </a:rPr>
              <a:t>https://commons.wikimedia.org/wiki/File:Escudo_de_Valencia_de_Don_Juan.svg</a:t>
            </a:r>
          </a:p>
          <a:p>
            <a:pPr lvl="0" rtl="0">
              <a:spcBef>
                <a:spcPts val="0"/>
              </a:spcBef>
              <a:buNone/>
            </a:pPr>
            <a:r>
              <a:rPr lang="es"/>
              <a:t>                    </a:t>
            </a:r>
            <a:r>
              <a:rPr lang="es" u="sng">
                <a:solidFill>
                  <a:schemeClr val="hlink"/>
                </a:solidFill>
                <a:hlinkClick r:id="rId8"/>
              </a:rPr>
              <a:t>https://commons.wikimedia.org/wiki/File:Escudo_de_Toreno_(Le%C3%B3n).svg</a:t>
            </a:r>
          </a:p>
          <a:p>
            <a:pPr lvl="0" rtl="0">
              <a:spcBef>
                <a:spcPts val="0"/>
              </a:spcBef>
              <a:buNone/>
            </a:pPr>
            <a:r>
              <a:rPr lang="es"/>
              <a:t>	        </a:t>
            </a:r>
            <a:r>
              <a:rPr lang="es" u="sng">
                <a:solidFill>
                  <a:schemeClr val="hlink"/>
                </a:solidFill>
                <a:hlinkClick r:id="rId9"/>
              </a:rPr>
              <a:t>https://es.wikipedia.org/wiki/Casa_de_Osorio</a:t>
            </a:r>
          </a:p>
          <a:p>
            <a:pPr lvl="0" rtl="0">
              <a:spcBef>
                <a:spcPts val="0"/>
              </a:spcBef>
              <a:buNone/>
            </a:pPr>
            <a:r>
              <a:rPr lang="es"/>
              <a:t>                    </a:t>
            </a:r>
            <a:r>
              <a:rPr lang="es" u="sng">
                <a:solidFill>
                  <a:schemeClr val="hlink"/>
                </a:solidFill>
                <a:hlinkClick r:id="rId10"/>
              </a:rPr>
              <a:t>https://commons.wikimedia.org/wiki/File:Escudo_Acu%C3%B1a.gif</a:t>
            </a:r>
          </a:p>
          <a:p>
            <a:pPr lvl="0" rtl="0">
              <a:spcBef>
                <a:spcPts val="0"/>
              </a:spcBef>
              <a:buNone/>
            </a:pPr>
            <a:r>
              <a:rPr lang="es"/>
              <a:t>                    </a:t>
            </a:r>
            <a:r>
              <a:rPr lang="es" u="sng">
                <a:solidFill>
                  <a:schemeClr val="hlink"/>
                </a:solidFill>
                <a:hlinkClick r:id="rId11"/>
              </a:rPr>
              <a:t>http://www.tienda-medieval.com/blog/millan.html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9" name="Shape 3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5" name="Shape 3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1" name="Shape 3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2" name="Shape 3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s"/>
              <a:t>IMAGEN: </a:t>
            </a:r>
            <a:r>
              <a:rPr lang="es" u="sng">
                <a:solidFill>
                  <a:schemeClr val="hlink"/>
                </a:solidFill>
                <a:hlinkClick r:id="rId3"/>
              </a:rPr>
              <a:t>http://www.gifs-animados.es/gifs-imagenes/bicicleta/gifs-animados-bicicleta-047800-283894/</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8" name="Shape 3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s"/>
              <a:t>IMAGEN: </a:t>
            </a:r>
            <a:r>
              <a:rPr lang="es" u="sng">
                <a:solidFill>
                  <a:schemeClr val="accent5"/>
                </a:solidFill>
                <a:hlinkClick r:id="rId3"/>
              </a:rPr>
              <a:t>http://unmundofeliz-irma.blogspot.com.es/2011/08/salvemos-los-palomares-de-leon.html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dirty="0"/>
              <a:t>IMAGEN: Mapa de la Tierra de Campos según figura en el libro "La Tierra de Campos: Región Natural", de Justo González Garrido. ISBN: 84-86770-84-X</a:t>
            </a:r>
          </a:p>
          <a:p>
            <a:pPr>
              <a:spcBef>
                <a:spcPts val="0"/>
              </a:spcBef>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5" name="Shape 3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IMAGENES: </a:t>
            </a:r>
            <a:r>
              <a:rPr lang="es" u="sng">
                <a:solidFill>
                  <a:schemeClr val="accent5"/>
                </a:solidFill>
                <a:hlinkClick r:id="rId3"/>
              </a:rPr>
              <a:t>http://palomarpalencia.webcindario.com/curso.pdf</a:t>
            </a:r>
          </a:p>
          <a:p>
            <a:pPr>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4" name="Shape 3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s"/>
              <a:t>IMAGENES: </a:t>
            </a:r>
            <a:r>
              <a:rPr lang="es" u="sng">
                <a:solidFill>
                  <a:schemeClr val="hlink"/>
                </a:solidFill>
                <a:hlinkClick r:id="rId3"/>
              </a:rPr>
              <a:t>http://palomarpalencia.webcindario.com/curso.pdf</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0" name="Shape 4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s"/>
              <a:t>IMAGEN: </a:t>
            </a:r>
            <a:r>
              <a:rPr lang="es" u="sng">
                <a:solidFill>
                  <a:schemeClr val="hlink"/>
                </a:solidFill>
                <a:hlinkClick r:id="rId3"/>
              </a:rPr>
              <a:t>http://villafafila.net/palomares/cubiertas_1.jpg</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7" name="Shape 4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s"/>
              <a:t>IMAGEN: </a:t>
            </a:r>
            <a:r>
              <a:rPr lang="es" u="sng">
                <a:solidFill>
                  <a:schemeClr val="hlink"/>
                </a:solidFill>
                <a:hlinkClick r:id="rId3"/>
              </a:rPr>
              <a:t>http://villafafila.net/palomares/cubiertas_1.jpg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3" name="Shape 4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s"/>
              <a:t>IMAGEN:</a:t>
            </a:r>
            <a:r>
              <a:rPr lang="es" u="sng">
                <a:solidFill>
                  <a:schemeClr val="hlink"/>
                </a:solidFill>
                <a:hlinkClick r:id="rId3"/>
              </a:rPr>
              <a:t>http://villafafila.net/palomares/dinteles.jpg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0" name="Shape 4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s"/>
              <a:t>IMAGEN:</a:t>
            </a:r>
            <a:r>
              <a:rPr lang="es" u="sng">
                <a:solidFill>
                  <a:schemeClr val="hlink"/>
                </a:solidFill>
                <a:hlinkClick r:id="rId3"/>
              </a:rPr>
              <a:t>http://villafafila.net/palomares/dinteles.jpg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8" name="Shape 4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s"/>
              <a:t>IMAGEN: </a:t>
            </a:r>
            <a:r>
              <a:rPr lang="es" u="sng">
                <a:solidFill>
                  <a:schemeClr val="hlink"/>
                </a:solidFill>
                <a:hlinkClick r:id="rId3"/>
              </a:rPr>
              <a:t>http://www.wikiwand.com/es/Arco_de_Santiago_(Valderas)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4" name="Shape 4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5" name="Shape 4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s"/>
              <a:t>IMAGEN: </a:t>
            </a:r>
            <a:r>
              <a:rPr lang="es" u="sng">
                <a:solidFill>
                  <a:schemeClr val="accent5"/>
                </a:solidFill>
                <a:hlinkClick r:id="rId3"/>
              </a:rPr>
              <a:t>http://www.wikiwand.com/es/Arco_de_Santiago_(Valderas)</a:t>
            </a:r>
          </a:p>
          <a:p>
            <a:pPr lvl="0" rt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8" name="Shape 4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s"/>
              <a:t>IMÁGENES: </a:t>
            </a:r>
            <a:r>
              <a:rPr lang="es" u="sng">
                <a:solidFill>
                  <a:schemeClr val="hlink"/>
                </a:solidFill>
                <a:hlinkClick r:id="rId3"/>
              </a:rPr>
              <a:t>http://elblogdearahal.blogspot.com.es/2010/09/nuestra-fauna-2-la-avutarda.html</a:t>
            </a:r>
          </a:p>
          <a:p>
            <a:pPr lvl="0" rtl="0">
              <a:spcBef>
                <a:spcPts val="0"/>
              </a:spcBef>
              <a:buNone/>
            </a:pPr>
            <a:r>
              <a:rPr lang="es" u="sng">
                <a:solidFill>
                  <a:schemeClr val="hlink"/>
                </a:solidFill>
                <a:hlinkClick r:id="rId4"/>
              </a:rPr>
              <a:t>http://www.seo.org/wp-content/uploads/2013/11/F147_Dibujo_01.jpg</a:t>
            </a:r>
          </a:p>
          <a:p>
            <a:pPr lvl="0" rtl="0">
              <a:spcBef>
                <a:spcPts val="0"/>
              </a:spcBef>
              <a:buNone/>
            </a:pPr>
            <a:r>
              <a:rPr lang="es" u="sng">
                <a:solidFill>
                  <a:schemeClr val="hlink"/>
                </a:solidFill>
                <a:hlinkClick r:id="rId5"/>
              </a:rPr>
              <a:t>http://www.seo.org/ave/cernicalo-primilla/</a:t>
            </a:r>
          </a:p>
          <a:p>
            <a:pPr lvl="0" rtl="0">
              <a:spcBef>
                <a:spcPts val="0"/>
              </a:spcBef>
              <a:buNone/>
            </a:pPr>
            <a:r>
              <a:rPr lang="es" u="sng">
                <a:solidFill>
                  <a:schemeClr val="hlink"/>
                </a:solidFill>
                <a:hlinkClick r:id="rId6"/>
              </a:rPr>
              <a:t>http://www.seo.org/ave/ganga-ortega/</a:t>
            </a:r>
          </a:p>
          <a:p>
            <a:pPr lvl="0" rtl="0">
              <a:spcBef>
                <a:spcPts val="0"/>
              </a:spcBef>
              <a:buNone/>
            </a:pPr>
            <a:r>
              <a:rPr lang="es" u="sng">
                <a:solidFill>
                  <a:schemeClr val="hlink"/>
                </a:solidFill>
                <a:hlinkClick r:id="rId7"/>
              </a:rPr>
              <a:t>http://www.seo.org/ave/sison-comun/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s"/>
              <a:t>IMAGEN Original uploader was</a:t>
            </a:r>
            <a:r>
              <a:rPr lang="es">
                <a:hlinkClick r:id="rId3"/>
              </a:rPr>
              <a:t> </a:t>
            </a:r>
            <a:r>
              <a:rPr lang="es" u="sng">
                <a:solidFill>
                  <a:schemeClr val="hlink"/>
                </a:solidFill>
                <a:hlinkClick r:id="rId3"/>
              </a:rPr>
              <a:t>Josemanuel</a:t>
            </a:r>
            <a:r>
              <a:rPr lang="es"/>
              <a:t> at</a:t>
            </a:r>
            <a:r>
              <a:rPr lang="es">
                <a:hlinkClick r:id="rId4"/>
              </a:rPr>
              <a:t> </a:t>
            </a:r>
            <a:r>
              <a:rPr lang="es" u="sng">
                <a:solidFill>
                  <a:schemeClr val="hlink"/>
                </a:solidFill>
                <a:hlinkClick r:id="rId4"/>
              </a:rPr>
              <a:t>es.wikipedia</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7" name="Shape 4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s"/>
              <a:t>IMÁGENES: </a:t>
            </a:r>
            <a:r>
              <a:rPr lang="es" u="sng">
                <a:solidFill>
                  <a:schemeClr val="hlink"/>
                </a:solidFill>
                <a:hlinkClick r:id="rId3"/>
              </a:rPr>
              <a:t>http://elblogdearahal.blogspot.com.es/2010/09/nuestra-fauna-2-la-avutarda.html</a:t>
            </a:r>
          </a:p>
          <a:p>
            <a:pPr lvl="0" rtl="0">
              <a:spcBef>
                <a:spcPts val="0"/>
              </a:spcBef>
              <a:buNone/>
            </a:pPr>
            <a:r>
              <a:rPr lang="es" u="sng">
                <a:solidFill>
                  <a:schemeClr val="hlink"/>
                </a:solidFill>
                <a:hlinkClick r:id="rId4"/>
              </a:rPr>
              <a:t>http://www.seo.org/wp-content/uploads/2013/11/F147_Dibujo_01.jpg</a:t>
            </a:r>
          </a:p>
          <a:p>
            <a:pPr lvl="0" rtl="0">
              <a:spcBef>
                <a:spcPts val="0"/>
              </a:spcBef>
              <a:buNone/>
            </a:pPr>
            <a:r>
              <a:rPr lang="es" u="sng">
                <a:solidFill>
                  <a:schemeClr val="hlink"/>
                </a:solidFill>
                <a:hlinkClick r:id="rId5"/>
              </a:rPr>
              <a:t>http://www.seo.org/ave/cernicalo-primilla/</a:t>
            </a:r>
          </a:p>
          <a:p>
            <a:pPr lvl="0" rtl="0">
              <a:spcBef>
                <a:spcPts val="0"/>
              </a:spcBef>
              <a:buNone/>
            </a:pPr>
            <a:r>
              <a:rPr lang="es" u="sng">
                <a:solidFill>
                  <a:schemeClr val="hlink"/>
                </a:solidFill>
                <a:hlinkClick r:id="rId6"/>
              </a:rPr>
              <a:t>http://www.seo.org/ave/ganga-ortega/</a:t>
            </a:r>
          </a:p>
          <a:p>
            <a:pPr lvl="0" rtl="0">
              <a:spcBef>
                <a:spcPts val="0"/>
              </a:spcBef>
              <a:buNone/>
            </a:pPr>
            <a:r>
              <a:rPr lang="es" u="sng">
                <a:solidFill>
                  <a:schemeClr val="hlink"/>
                </a:solidFill>
                <a:hlinkClick r:id="rId7"/>
              </a:rPr>
              <a:t>http://www.seo.org/ave/sison-comun/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0" name="Shape 4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 </a:t>
            </a:r>
            <a:r>
              <a:rPr lang="es" u="sng">
                <a:solidFill>
                  <a:schemeClr val="hlink"/>
                </a:solidFill>
                <a:hlinkClick r:id="rId3"/>
              </a:rPr>
              <a:t>http://www.adhesivostnk.es/tienda/es/500-pasta-modelar-jovi-terracota-500gr.html</a:t>
            </a:r>
          </a:p>
          <a:p>
            <a:pPr rtl="0">
              <a:spcBef>
                <a:spcPts val="0"/>
              </a:spcBef>
              <a:buNone/>
            </a:pPr>
            <a:r>
              <a:rPr lang="es" u="sng">
                <a:solidFill>
                  <a:schemeClr val="hlink"/>
                </a:solidFill>
                <a:hlinkClick r:id="rId4"/>
              </a:rPr>
              <a:t>http://www.starplus.es/producto/temperas/bote-tempera-diluible-blanca-40-ml.-pelikan/39936/</a:t>
            </a:r>
          </a:p>
          <a:p>
            <a:pPr>
              <a:spcBef>
                <a:spcPts val="0"/>
              </a:spcBef>
              <a:buNone/>
            </a:pPr>
            <a:r>
              <a:rPr lang="es" u="sng">
                <a:solidFill>
                  <a:schemeClr val="hlink"/>
                </a:solidFill>
                <a:hlinkClick r:id="rId5"/>
              </a:rPr>
              <a:t>https://www.manosmaravillosas.com/index.php/Pinceles-y-esponjas_1627/Pincel-plano-n--10-nailon-dorado-especial-para-pintar-tela_7151</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8" name="Shape 4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8" name="Shape 5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s" dirty="0"/>
              <a:t>IMAGEN </a:t>
            </a:r>
            <a:r>
              <a:rPr lang="es" u="sng" dirty="0">
                <a:solidFill>
                  <a:schemeClr val="hlink"/>
                </a:solidFill>
                <a:hlinkClick r:id="rId3"/>
              </a:rPr>
              <a:t>http://www.aytovalderas.es</a:t>
            </a:r>
            <a:r>
              <a:rPr lang="es" u="sng" dirty="0" smtClean="0">
                <a:solidFill>
                  <a:schemeClr val="hlink"/>
                </a:solidFill>
                <a:hlinkClick r:id="rId3"/>
              </a:rPr>
              <a:t>/</a:t>
            </a:r>
          </a:p>
          <a:p>
            <a:pPr lvl="0" rtl="0">
              <a:spcBef>
                <a:spcPts val="0"/>
              </a:spcBef>
              <a:buNone/>
            </a:pPr>
            <a:endParaRPr lang="es" u="sng" dirty="0">
              <a:solidFill>
                <a:schemeClr val="hlink"/>
              </a:solidFill>
              <a:hlinkClick r:id="rId3"/>
            </a:endParaRPr>
          </a:p>
          <a:p>
            <a:pPr lvl="0" rtl="0">
              <a:spcBef>
                <a:spcPts val="0"/>
              </a:spcBef>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 </a:t>
            </a:r>
            <a:r>
              <a:rPr lang="es" u="sng">
                <a:solidFill>
                  <a:schemeClr val="accent5"/>
                </a:solidFill>
                <a:hlinkClick r:id="rId3"/>
              </a:rPr>
              <a:t> http://es.bestgraph.com/gifs/bombes-1.html</a:t>
            </a:r>
          </a:p>
          <a:p>
            <a:pPr rtl="0">
              <a:spcBef>
                <a:spcPts val="0"/>
              </a:spcBef>
              <a:buNone/>
            </a:pPr>
            <a:r>
              <a:rPr lang="es"/>
              <a:t>                Autor: © jokatoons;</a:t>
            </a:r>
          </a:p>
          <a:p>
            <a:pPr>
              <a:spcBef>
                <a:spcPts val="0"/>
              </a:spcBef>
              <a:buNone/>
            </a:pPr>
            <a:endParaRPr>
              <a:solidFill>
                <a:srgbClr val="1155CC"/>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s"/>
              <a:t>IMAGEN: </a:t>
            </a:r>
            <a:r>
              <a:rPr lang="es" u="sng">
                <a:solidFill>
                  <a:schemeClr val="hlink"/>
                </a:solidFill>
                <a:hlinkClick r:id="rId3"/>
              </a:rPr>
              <a:t>http://www.zazzle.es/postal_medieval_del_caballero-239756098407905780</a:t>
            </a:r>
          </a:p>
          <a:p>
            <a:pPr>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s"/>
              <a:t>IMAGEN: Lourdes Cardenal, enero 2006</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s"/>
              <a:t>IMAGEN </a:t>
            </a:r>
            <a:r>
              <a:rPr lang="es" u="sng">
                <a:solidFill>
                  <a:schemeClr val="hlink"/>
                </a:solidFill>
                <a:hlinkClick r:id="rId3"/>
              </a:rPr>
              <a:t>http://www.imagui.com/a/dibujos-moros-y-cristianos-cA6GA8BA5</a:t>
            </a:r>
            <a:r>
              <a:rPr lang="es"/>
              <a:t> LORETACABALLERO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599" cy="572699"/>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t>‹Nº›</a:t>
            </a:fld>
            <a:endParaRPr lang="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599" cy="572699"/>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rtl="0">
              <a:spcBef>
                <a:spcPts val="0"/>
              </a:spcBef>
              <a:buSzPct val="100000"/>
              <a:defRPr sz="1400"/>
            </a:lvl1pPr>
            <a:lvl2pPr rtl="0">
              <a:spcBef>
                <a:spcPts val="0"/>
              </a:spcBef>
              <a:buSzPct val="100000"/>
              <a:defRPr sz="1200"/>
            </a:lvl2pPr>
            <a:lvl3pPr rtl="0">
              <a:spcBef>
                <a:spcPts val="0"/>
              </a:spcBef>
              <a:buSzPct val="100000"/>
              <a:defRPr sz="1200"/>
            </a:lvl3pPr>
            <a:lvl4pPr rtl="0">
              <a:spcBef>
                <a:spcPts val="0"/>
              </a:spcBef>
              <a:buSzPct val="100000"/>
              <a:defRPr sz="1200"/>
            </a:lvl4pPr>
            <a:lvl5pPr rtl="0">
              <a:spcBef>
                <a:spcPts val="0"/>
              </a:spcBef>
              <a:buSzPct val="100000"/>
              <a:defRPr sz="1200"/>
            </a:lvl5pPr>
            <a:lvl6pPr rtl="0">
              <a:spcBef>
                <a:spcPts val="0"/>
              </a:spcBef>
              <a:buSzPct val="100000"/>
              <a:defRPr sz="1200"/>
            </a:lvl6pPr>
            <a:lvl7pPr rtl="0">
              <a:spcBef>
                <a:spcPts val="0"/>
              </a:spcBef>
              <a:buSzPct val="100000"/>
              <a:defRPr sz="1200"/>
            </a:lvl7pPr>
            <a:lvl8pPr rtl="0">
              <a:spcBef>
                <a:spcPts val="0"/>
              </a:spcBef>
              <a:buSzPct val="100000"/>
              <a:defRPr sz="1200"/>
            </a:lvl8pPr>
            <a:lvl9pPr rtl="0">
              <a:spcBef>
                <a:spcPts val="0"/>
              </a:spcBef>
              <a:buSzPct val="100000"/>
              <a:defRPr sz="1200"/>
            </a:lvl9pPr>
          </a:lstStyle>
          <a:p>
            <a:endParaRPr/>
          </a:p>
        </p:txBody>
      </p:sp>
      <p:sp>
        <p:nvSpPr>
          <p:cNvPr id="23" name="Shape 23"/>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rtl="0">
              <a:spcBef>
                <a:spcPts val="0"/>
              </a:spcBef>
              <a:buSzPct val="100000"/>
              <a:defRPr sz="1400"/>
            </a:lvl1pPr>
            <a:lvl2pPr rtl="0">
              <a:spcBef>
                <a:spcPts val="0"/>
              </a:spcBef>
              <a:buSzPct val="100000"/>
              <a:defRPr sz="1200"/>
            </a:lvl2pPr>
            <a:lvl3pPr rtl="0">
              <a:spcBef>
                <a:spcPts val="0"/>
              </a:spcBef>
              <a:buSzPct val="100000"/>
              <a:defRPr sz="1200"/>
            </a:lvl3pPr>
            <a:lvl4pPr rtl="0">
              <a:spcBef>
                <a:spcPts val="0"/>
              </a:spcBef>
              <a:buSzPct val="100000"/>
              <a:defRPr sz="1200"/>
            </a:lvl4pPr>
            <a:lvl5pPr rtl="0">
              <a:spcBef>
                <a:spcPts val="0"/>
              </a:spcBef>
              <a:buSzPct val="100000"/>
              <a:defRPr sz="1200"/>
            </a:lvl5pPr>
            <a:lvl6pPr rtl="0">
              <a:spcBef>
                <a:spcPts val="0"/>
              </a:spcBef>
              <a:buSzPct val="100000"/>
              <a:defRPr sz="1200"/>
            </a:lvl6pPr>
            <a:lvl7pPr rtl="0">
              <a:spcBef>
                <a:spcPts val="0"/>
              </a:spcBef>
              <a:buSzPct val="100000"/>
              <a:defRPr sz="1200"/>
            </a:lvl7pPr>
            <a:lvl8pPr rtl="0">
              <a:spcBef>
                <a:spcPts val="0"/>
              </a:spcBef>
              <a:buSzPct val="100000"/>
              <a:defRPr sz="1200"/>
            </a:lvl8pPr>
            <a:lvl9pPr rtl="0">
              <a:spcBef>
                <a:spcPts val="0"/>
              </a:spcBef>
              <a:buSzPct val="100000"/>
              <a:defRPr sz="1200"/>
            </a:lvl9pPr>
          </a:lstStyle>
          <a:p>
            <a:endParaRPr/>
          </a:p>
        </p:txBody>
      </p:sp>
      <p:sp>
        <p:nvSpPr>
          <p:cNvPr id="24" name="Shape 2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t>‹Nº›</a:t>
            </a:fld>
            <a:endParaRPr lang="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599" cy="572699"/>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t>‹Nº›</a:t>
            </a:fld>
            <a:endParaRPr lang="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631800"/>
            <a:ext cx="2807999" cy="755699"/>
          </a:xfrm>
          <a:prstGeom prst="rect">
            <a:avLst/>
          </a:prstGeom>
        </p:spPr>
        <p:txBody>
          <a:bodyPr lIns="91425" tIns="91425" rIns="91425" bIns="91425" anchor="b" anchorCtr="0"/>
          <a:lstStyle>
            <a:lvl1pPr rtl="0">
              <a:spcBef>
                <a:spcPts val="0"/>
              </a:spcBef>
              <a:buSzPct val="100000"/>
              <a:defRPr sz="2400"/>
            </a:lvl1pPr>
            <a:lvl2pPr rtl="0">
              <a:spcBef>
                <a:spcPts val="0"/>
              </a:spcBef>
              <a:buSzPct val="100000"/>
              <a:defRPr sz="2400"/>
            </a:lvl2pPr>
            <a:lvl3pPr rtl="0">
              <a:spcBef>
                <a:spcPts val="0"/>
              </a:spcBef>
              <a:buSzPct val="100000"/>
              <a:defRPr sz="2400"/>
            </a:lvl3pPr>
            <a:lvl4pPr rtl="0">
              <a:spcBef>
                <a:spcPts val="0"/>
              </a:spcBef>
              <a:buSzPct val="100000"/>
              <a:defRPr sz="2400"/>
            </a:lvl4pPr>
            <a:lvl5pPr rtl="0">
              <a:spcBef>
                <a:spcPts val="0"/>
              </a:spcBef>
              <a:buSzPct val="100000"/>
              <a:defRPr sz="2400"/>
            </a:lvl5pPr>
            <a:lvl6pPr rtl="0">
              <a:spcBef>
                <a:spcPts val="0"/>
              </a:spcBef>
              <a:buSzPct val="100000"/>
              <a:defRPr sz="2400"/>
            </a:lvl6pPr>
            <a:lvl7pPr rtl="0">
              <a:spcBef>
                <a:spcPts val="0"/>
              </a:spcBef>
              <a:buSzPct val="100000"/>
              <a:defRPr sz="2400"/>
            </a:lvl7pPr>
            <a:lvl8pPr rtl="0">
              <a:spcBef>
                <a:spcPts val="0"/>
              </a:spcBef>
              <a:buSzPct val="100000"/>
              <a:defRPr sz="2400"/>
            </a:lvl8pPr>
            <a:lvl9pPr rtl="0">
              <a:spcBef>
                <a:spcPts val="0"/>
              </a:spcBef>
              <a:buSzPct val="100000"/>
              <a:defRPr sz="2400"/>
            </a:lvl9pPr>
          </a:lstStyle>
          <a:p>
            <a:endParaRPr/>
          </a:p>
        </p:txBody>
      </p:sp>
      <p:sp>
        <p:nvSpPr>
          <p:cNvPr id="30" name="Shape 30"/>
          <p:cNvSpPr txBox="1">
            <a:spLocks noGrp="1"/>
          </p:cNvSpPr>
          <p:nvPr>
            <p:ph type="body" idx="1"/>
          </p:nvPr>
        </p:nvSpPr>
        <p:spPr>
          <a:xfrm>
            <a:off x="311700" y="1490875"/>
            <a:ext cx="2807999" cy="3078000"/>
          </a:xfrm>
          <a:prstGeom prst="rect">
            <a:avLst/>
          </a:prstGeom>
        </p:spPr>
        <p:txBody>
          <a:bodyPr lIns="91425" tIns="91425" rIns="91425" bIns="91425" anchor="t" anchorCtr="0"/>
          <a:lstStyle>
            <a:lvl1pPr rtl="0">
              <a:spcBef>
                <a:spcPts val="0"/>
              </a:spcBef>
              <a:buSzPct val="100000"/>
              <a:defRPr sz="1200"/>
            </a:lvl1pPr>
            <a:lvl2pPr rtl="0">
              <a:spcBef>
                <a:spcPts val="0"/>
              </a:spcBef>
              <a:buSzPct val="100000"/>
              <a:defRPr sz="1200"/>
            </a:lvl2pPr>
            <a:lvl3pPr rtl="0">
              <a:spcBef>
                <a:spcPts val="0"/>
              </a:spcBef>
              <a:buSzPct val="100000"/>
              <a:defRPr sz="1200"/>
            </a:lvl3pPr>
            <a:lvl4pPr rtl="0">
              <a:spcBef>
                <a:spcPts val="0"/>
              </a:spcBef>
              <a:buSzPct val="100000"/>
              <a:defRPr sz="1200"/>
            </a:lvl4pPr>
            <a:lvl5pPr rtl="0">
              <a:spcBef>
                <a:spcPts val="0"/>
              </a:spcBef>
              <a:buSzPct val="100000"/>
              <a:defRPr sz="1200"/>
            </a:lvl5pPr>
            <a:lvl6pPr rtl="0">
              <a:spcBef>
                <a:spcPts val="0"/>
              </a:spcBef>
              <a:buSzPct val="100000"/>
              <a:defRPr sz="1200"/>
            </a:lvl6pPr>
            <a:lvl7pPr rtl="0">
              <a:spcBef>
                <a:spcPts val="0"/>
              </a:spcBef>
              <a:buSzPct val="100000"/>
              <a:defRPr sz="1200"/>
            </a:lvl7pPr>
            <a:lvl8pPr rtl="0">
              <a:spcBef>
                <a:spcPts val="0"/>
              </a:spcBef>
              <a:buSzPct val="100000"/>
              <a:defRPr sz="1200"/>
            </a:lvl8pPr>
            <a:lvl9pPr rtl="0">
              <a:spcBef>
                <a:spcPts val="0"/>
              </a:spcBef>
              <a:buSzPct val="100000"/>
              <a:defRPr sz="1200"/>
            </a:lvl9pPr>
          </a:lstStyle>
          <a:p>
            <a:endParaRPr/>
          </a:p>
        </p:txBody>
      </p:sp>
      <p:sp>
        <p:nvSpPr>
          <p:cNvPr id="31" name="Shape 3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t>‹Nº›</a:t>
            </a:fld>
            <a:endParaRPr lang="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526350"/>
            <a:ext cx="5683800" cy="4090800"/>
          </a:xfrm>
          <a:prstGeom prst="rect">
            <a:avLst/>
          </a:prstGeom>
        </p:spPr>
        <p:txBody>
          <a:bodyPr lIns="91425" tIns="91425" rIns="91425" bIns="91425" anchor="ctr" anchorCtr="0"/>
          <a:lstStyle>
            <a:lvl1pPr rtl="0">
              <a:spcBef>
                <a:spcPts val="0"/>
              </a:spcBef>
              <a:buClr>
                <a:schemeClr val="lt1"/>
              </a:buClr>
              <a:buSzPct val="100000"/>
              <a:defRPr sz="4800">
                <a:solidFill>
                  <a:schemeClr val="lt1"/>
                </a:solidFill>
              </a:defRPr>
            </a:lvl1pPr>
            <a:lvl2pPr rtl="0">
              <a:spcBef>
                <a:spcPts val="0"/>
              </a:spcBef>
              <a:buClr>
                <a:schemeClr val="lt1"/>
              </a:buClr>
              <a:buSzPct val="100000"/>
              <a:defRPr sz="4800">
                <a:solidFill>
                  <a:schemeClr val="lt1"/>
                </a:solidFill>
              </a:defRPr>
            </a:lvl2pPr>
            <a:lvl3pPr rtl="0">
              <a:spcBef>
                <a:spcPts val="0"/>
              </a:spcBef>
              <a:buClr>
                <a:schemeClr val="lt1"/>
              </a:buClr>
              <a:buSzPct val="100000"/>
              <a:defRPr sz="4800">
                <a:solidFill>
                  <a:schemeClr val="lt1"/>
                </a:solidFill>
              </a:defRPr>
            </a:lvl3pPr>
            <a:lvl4pPr rtl="0">
              <a:spcBef>
                <a:spcPts val="0"/>
              </a:spcBef>
              <a:buClr>
                <a:schemeClr val="lt1"/>
              </a:buClr>
              <a:buSzPct val="100000"/>
              <a:defRPr sz="4800">
                <a:solidFill>
                  <a:schemeClr val="lt1"/>
                </a:solidFill>
              </a:defRPr>
            </a:lvl4pPr>
            <a:lvl5pPr rtl="0">
              <a:spcBef>
                <a:spcPts val="0"/>
              </a:spcBef>
              <a:buClr>
                <a:schemeClr val="lt1"/>
              </a:buClr>
              <a:buSzPct val="100000"/>
              <a:defRPr sz="4800">
                <a:solidFill>
                  <a:schemeClr val="lt1"/>
                </a:solidFill>
              </a:defRPr>
            </a:lvl5pPr>
            <a:lvl6pPr rtl="0">
              <a:spcBef>
                <a:spcPts val="0"/>
              </a:spcBef>
              <a:buClr>
                <a:schemeClr val="lt1"/>
              </a:buClr>
              <a:buSzPct val="100000"/>
              <a:defRPr sz="4800">
                <a:solidFill>
                  <a:schemeClr val="lt1"/>
                </a:solidFill>
              </a:defRPr>
            </a:lvl6pPr>
            <a:lvl7pPr rtl="0">
              <a:spcBef>
                <a:spcPts val="0"/>
              </a:spcBef>
              <a:buClr>
                <a:schemeClr val="lt1"/>
              </a:buClr>
              <a:buSzPct val="100000"/>
              <a:defRPr sz="4800">
                <a:solidFill>
                  <a:schemeClr val="lt1"/>
                </a:solidFill>
              </a:defRPr>
            </a:lvl7pPr>
            <a:lvl8pPr rtl="0">
              <a:spcBef>
                <a:spcPts val="0"/>
              </a:spcBef>
              <a:buClr>
                <a:schemeClr val="lt1"/>
              </a:buClr>
              <a:buSzPct val="100000"/>
              <a:defRPr sz="4800">
                <a:solidFill>
                  <a:schemeClr val="lt1"/>
                </a:solidFill>
              </a:defRPr>
            </a:lvl8pPr>
            <a:lvl9pPr rtl="0">
              <a:spcBef>
                <a:spcPts val="0"/>
              </a:spcBef>
              <a:buClr>
                <a:schemeClr val="lt1"/>
              </a:buClr>
              <a:buSzPct val="100000"/>
              <a:defRPr sz="4800">
                <a:solidFill>
                  <a:schemeClr val="lt1"/>
                </a:solidFill>
              </a:defRPr>
            </a:lvl9pPr>
          </a:lstStyle>
          <a:p>
            <a:endParaRPr/>
          </a:p>
        </p:txBody>
      </p:sp>
      <p:sp>
        <p:nvSpPr>
          <p:cNvPr id="34" name="Shape 3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solidFill>
                  <a:schemeClr val="lt1"/>
                </a:solidFill>
              </a:rPr>
              <a:t>‹Nº›</a:t>
            </a:fld>
            <a:endParaRPr lang="es">
              <a:solidFill>
                <a:schemeClr val="lt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00"/>
            <a:ext cx="4572000" cy="5143499"/>
          </a:xfrm>
          <a:prstGeom prst="rect">
            <a:avLst/>
          </a:prstGeom>
          <a:solidFill>
            <a:schemeClr val="dk1"/>
          </a:solidFill>
          <a:ln>
            <a:noFill/>
          </a:ln>
        </p:spPr>
        <p:txBody>
          <a:bodyPr lIns="91425" tIns="91425" rIns="91425" bIns="91425" anchor="ctr" anchorCtr="0">
            <a:noAutofit/>
          </a:bodyPr>
          <a:lstStyle/>
          <a:p>
            <a:pPr>
              <a:spcBef>
                <a:spcPts val="0"/>
              </a:spcBef>
              <a:buNone/>
            </a:pPr>
            <a:endParaRPr/>
          </a:p>
        </p:txBody>
      </p:sp>
      <p:cxnSp>
        <p:nvCxnSpPr>
          <p:cNvPr id="37" name="Shape 3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38" name="Shape 38"/>
          <p:cNvSpPr txBox="1">
            <a:spLocks noGrp="1"/>
          </p:cNvSpPr>
          <p:nvPr>
            <p:ph type="title"/>
          </p:nvPr>
        </p:nvSpPr>
        <p:spPr>
          <a:xfrm>
            <a:off x="265500" y="1375599"/>
            <a:ext cx="4045199" cy="1551900"/>
          </a:xfrm>
          <a:prstGeom prst="rect">
            <a:avLst/>
          </a:prstGeom>
        </p:spPr>
        <p:txBody>
          <a:bodyPr lIns="91425" tIns="91425" rIns="91425" bIns="91425" anchor="b" anchorCtr="0"/>
          <a:lstStyle>
            <a:lvl1pPr algn="ctr" rtl="0">
              <a:spcBef>
                <a:spcPts val="0"/>
              </a:spcBef>
              <a:buSzPct val="100000"/>
              <a:defRPr sz="3800"/>
            </a:lvl1pPr>
            <a:lvl2pPr algn="ctr" rtl="0">
              <a:spcBef>
                <a:spcPts val="0"/>
              </a:spcBef>
              <a:buSzPct val="100000"/>
              <a:defRPr sz="3800"/>
            </a:lvl2pPr>
            <a:lvl3pPr algn="ctr" rtl="0">
              <a:spcBef>
                <a:spcPts val="0"/>
              </a:spcBef>
              <a:buSzPct val="100000"/>
              <a:defRPr sz="3800"/>
            </a:lvl3pPr>
            <a:lvl4pPr algn="ctr" rtl="0">
              <a:spcBef>
                <a:spcPts val="0"/>
              </a:spcBef>
              <a:buSzPct val="100000"/>
              <a:defRPr sz="3800"/>
            </a:lvl4pPr>
            <a:lvl5pPr algn="ctr" rtl="0">
              <a:spcBef>
                <a:spcPts val="0"/>
              </a:spcBef>
              <a:buSzPct val="100000"/>
              <a:defRPr sz="3800"/>
            </a:lvl5pPr>
            <a:lvl6pPr algn="ctr" rtl="0">
              <a:spcBef>
                <a:spcPts val="0"/>
              </a:spcBef>
              <a:buSzPct val="100000"/>
              <a:defRPr sz="3800"/>
            </a:lvl6pPr>
            <a:lvl7pPr algn="ctr" rtl="0">
              <a:spcBef>
                <a:spcPts val="0"/>
              </a:spcBef>
              <a:buSzPct val="100000"/>
              <a:defRPr sz="3800"/>
            </a:lvl7pPr>
            <a:lvl8pPr algn="ctr" rtl="0">
              <a:spcBef>
                <a:spcPts val="0"/>
              </a:spcBef>
              <a:buSzPct val="100000"/>
              <a:defRPr sz="3800"/>
            </a:lvl8pPr>
            <a:lvl9pPr algn="ctr" rtl="0">
              <a:spcBef>
                <a:spcPts val="0"/>
              </a:spcBef>
              <a:buSzPct val="100000"/>
              <a:defRPr sz="3800"/>
            </a:lvl9pPr>
          </a:lstStyle>
          <a:p>
            <a:endParaRPr/>
          </a:p>
        </p:txBody>
      </p:sp>
      <p:sp>
        <p:nvSpPr>
          <p:cNvPr id="39" name="Shape 39"/>
          <p:cNvSpPr txBox="1">
            <a:spLocks noGrp="1"/>
          </p:cNvSpPr>
          <p:nvPr>
            <p:ph type="subTitle" idx="1"/>
          </p:nvPr>
        </p:nvSpPr>
        <p:spPr>
          <a:xfrm>
            <a:off x="265500" y="2981125"/>
            <a:ext cx="4045199" cy="1345500"/>
          </a:xfrm>
          <a:prstGeom prst="rect">
            <a:avLst/>
          </a:prstGeom>
        </p:spPr>
        <p:txBody>
          <a:bodyPr lIns="91425" tIns="91425" rIns="91425" bIns="91425" anchor="t" anchorCtr="0"/>
          <a:lstStyle>
            <a:lvl1pPr algn="ctr" rtl="0">
              <a:lnSpc>
                <a:spcPct val="100000"/>
              </a:lnSpc>
              <a:spcBef>
                <a:spcPts val="0"/>
              </a:spcBef>
              <a:spcAft>
                <a:spcPts val="0"/>
              </a:spcAft>
              <a:buNone/>
              <a:defRPr/>
            </a:lvl1pPr>
            <a:lvl2pPr algn="ctr" rtl="0">
              <a:lnSpc>
                <a:spcPct val="100000"/>
              </a:lnSpc>
              <a:spcBef>
                <a:spcPts val="0"/>
              </a:spcBef>
              <a:spcAft>
                <a:spcPts val="0"/>
              </a:spcAft>
              <a:buSzPct val="100000"/>
              <a:buNone/>
              <a:defRPr sz="1800"/>
            </a:lvl2pPr>
            <a:lvl3pPr algn="ctr" rtl="0">
              <a:lnSpc>
                <a:spcPct val="100000"/>
              </a:lnSpc>
              <a:spcBef>
                <a:spcPts val="0"/>
              </a:spcBef>
              <a:spcAft>
                <a:spcPts val="0"/>
              </a:spcAft>
              <a:buSzPct val="100000"/>
              <a:buNone/>
              <a:defRPr sz="1800"/>
            </a:lvl3pPr>
            <a:lvl4pPr algn="ctr" rtl="0">
              <a:lnSpc>
                <a:spcPct val="100000"/>
              </a:lnSpc>
              <a:spcBef>
                <a:spcPts val="0"/>
              </a:spcBef>
              <a:spcAft>
                <a:spcPts val="0"/>
              </a:spcAft>
              <a:buSzPct val="100000"/>
              <a:buNone/>
              <a:defRPr sz="1800"/>
            </a:lvl4pPr>
            <a:lvl5pPr algn="ctr" rtl="0">
              <a:lnSpc>
                <a:spcPct val="100000"/>
              </a:lnSpc>
              <a:spcBef>
                <a:spcPts val="0"/>
              </a:spcBef>
              <a:spcAft>
                <a:spcPts val="0"/>
              </a:spcAft>
              <a:buSzPct val="100000"/>
              <a:buNone/>
              <a:defRPr sz="1800"/>
            </a:lvl5pPr>
            <a:lvl6pPr algn="ctr" rtl="0">
              <a:lnSpc>
                <a:spcPct val="100000"/>
              </a:lnSpc>
              <a:spcBef>
                <a:spcPts val="0"/>
              </a:spcBef>
              <a:spcAft>
                <a:spcPts val="0"/>
              </a:spcAft>
              <a:buSzPct val="100000"/>
              <a:buNone/>
              <a:defRPr sz="1800"/>
            </a:lvl6pPr>
            <a:lvl7pPr algn="ctr" rtl="0">
              <a:lnSpc>
                <a:spcPct val="100000"/>
              </a:lnSpc>
              <a:spcBef>
                <a:spcPts val="0"/>
              </a:spcBef>
              <a:spcAft>
                <a:spcPts val="0"/>
              </a:spcAft>
              <a:buSzPct val="100000"/>
              <a:buNone/>
              <a:defRPr sz="1800"/>
            </a:lvl7pPr>
            <a:lvl8pPr algn="ctr" rtl="0">
              <a:lnSpc>
                <a:spcPct val="100000"/>
              </a:lnSpc>
              <a:spcBef>
                <a:spcPts val="0"/>
              </a:spcBef>
              <a:spcAft>
                <a:spcPts val="0"/>
              </a:spcAft>
              <a:buSzPct val="100000"/>
              <a:buNone/>
              <a:defRPr sz="1800"/>
            </a:lvl8pPr>
            <a:lvl9pPr algn="ctr" rtl="0">
              <a:lnSpc>
                <a:spcPct val="100000"/>
              </a:lnSpc>
              <a:spcBef>
                <a:spcPts val="0"/>
              </a:spcBef>
              <a:spcAft>
                <a:spcPts val="0"/>
              </a:spcAft>
              <a:buSzPct val="100000"/>
              <a:buNone/>
              <a:defRPr sz="1800"/>
            </a:lvl9pPr>
          </a:lstStyle>
          <a:p>
            <a:endParaRPr/>
          </a:p>
        </p:txBody>
      </p:sp>
      <p:sp>
        <p:nvSpPr>
          <p:cNvPr id="40" name="Shape 40"/>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rtl="0">
              <a:spcBef>
                <a:spcPts val="0"/>
              </a:spcBef>
              <a:buClr>
                <a:schemeClr val="lt1"/>
              </a:buClr>
              <a:defRPr>
                <a:solidFill>
                  <a:schemeClr val="lt1"/>
                </a:solidFill>
              </a:defRPr>
            </a:lvl1pPr>
            <a:lvl2pPr rtl="0">
              <a:spcBef>
                <a:spcPts val="0"/>
              </a:spcBef>
              <a:buClr>
                <a:schemeClr val="lt1"/>
              </a:buClr>
              <a:defRPr>
                <a:solidFill>
                  <a:schemeClr val="lt1"/>
                </a:solidFill>
              </a:defRPr>
            </a:lvl2pPr>
            <a:lvl3pPr rtl="0">
              <a:spcBef>
                <a:spcPts val="0"/>
              </a:spcBef>
              <a:buClr>
                <a:schemeClr val="lt1"/>
              </a:buClr>
              <a:defRPr>
                <a:solidFill>
                  <a:schemeClr val="lt1"/>
                </a:solidFill>
              </a:defRPr>
            </a:lvl3pPr>
            <a:lvl4pPr rtl="0">
              <a:spcBef>
                <a:spcPts val="0"/>
              </a:spcBef>
              <a:buClr>
                <a:schemeClr val="lt1"/>
              </a:buClr>
              <a:defRPr>
                <a:solidFill>
                  <a:schemeClr val="lt1"/>
                </a:solidFill>
              </a:defRPr>
            </a:lvl4pPr>
            <a:lvl5pPr rtl="0">
              <a:spcBef>
                <a:spcPts val="0"/>
              </a:spcBef>
              <a:buClr>
                <a:schemeClr val="lt1"/>
              </a:buClr>
              <a:defRPr>
                <a:solidFill>
                  <a:schemeClr val="lt1"/>
                </a:solidFill>
              </a:defRPr>
            </a:lvl5pPr>
            <a:lvl6pPr rtl="0">
              <a:spcBef>
                <a:spcPts val="0"/>
              </a:spcBef>
              <a:buClr>
                <a:schemeClr val="lt1"/>
              </a:buClr>
              <a:defRPr>
                <a:solidFill>
                  <a:schemeClr val="lt1"/>
                </a:solidFill>
              </a:defRPr>
            </a:lvl6pPr>
            <a:lvl7pPr rtl="0">
              <a:spcBef>
                <a:spcPts val="0"/>
              </a:spcBef>
              <a:buClr>
                <a:schemeClr val="lt1"/>
              </a:buClr>
              <a:defRPr>
                <a:solidFill>
                  <a:schemeClr val="lt1"/>
                </a:solidFill>
              </a:defRPr>
            </a:lvl7pPr>
            <a:lvl8pPr rtl="0">
              <a:spcBef>
                <a:spcPts val="0"/>
              </a:spcBef>
              <a:buClr>
                <a:schemeClr val="lt1"/>
              </a:buClr>
              <a:defRPr>
                <a:solidFill>
                  <a:schemeClr val="lt1"/>
                </a:solidFill>
              </a:defRPr>
            </a:lvl8pPr>
            <a:lvl9pPr rtl="0">
              <a:spcBef>
                <a:spcPts val="0"/>
              </a:spcBef>
              <a:buClr>
                <a:schemeClr val="lt1"/>
              </a:buClr>
              <a:defRPr>
                <a:solidFill>
                  <a:schemeClr val="lt1"/>
                </a:solidFill>
              </a:defRPr>
            </a:lvl9pPr>
          </a:lstStyle>
          <a:p>
            <a:endParaRPr/>
          </a:p>
        </p:txBody>
      </p:sp>
      <p:sp>
        <p:nvSpPr>
          <p:cNvPr id="41" name="Shape 4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solidFill>
                  <a:schemeClr val="lt1"/>
                </a:solidFill>
              </a:rPr>
              <a:t>‹Nº›</a:t>
            </a:fld>
            <a:endParaRPr lang="es">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ig numb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11700" y="1167925"/>
            <a:ext cx="8520599" cy="1980000"/>
          </a:xfrm>
          <a:prstGeom prst="rect">
            <a:avLst/>
          </a:prstGeom>
        </p:spPr>
        <p:txBody>
          <a:bodyPr lIns="91425" tIns="91425" rIns="91425" bIns="91425" anchor="ctr" anchorCtr="0"/>
          <a:lstStyle>
            <a:lvl1pPr algn="ctr" rtl="0">
              <a:spcBef>
                <a:spcPts val="0"/>
              </a:spcBef>
              <a:buClr>
                <a:schemeClr val="dk1"/>
              </a:buClr>
              <a:buSzPct val="100000"/>
              <a:defRPr sz="11000">
                <a:solidFill>
                  <a:schemeClr val="dk1"/>
                </a:solidFill>
              </a:defRPr>
            </a:lvl1pPr>
            <a:lvl2pPr algn="ctr" rtl="0">
              <a:spcBef>
                <a:spcPts val="0"/>
              </a:spcBef>
              <a:buClr>
                <a:schemeClr val="dk1"/>
              </a:buClr>
              <a:buSzPct val="100000"/>
              <a:defRPr sz="11000">
                <a:solidFill>
                  <a:schemeClr val="dk1"/>
                </a:solidFill>
              </a:defRPr>
            </a:lvl2pPr>
            <a:lvl3pPr algn="ctr" rtl="0">
              <a:spcBef>
                <a:spcPts val="0"/>
              </a:spcBef>
              <a:buClr>
                <a:schemeClr val="dk1"/>
              </a:buClr>
              <a:buSzPct val="100000"/>
              <a:defRPr sz="11000">
                <a:solidFill>
                  <a:schemeClr val="dk1"/>
                </a:solidFill>
              </a:defRPr>
            </a:lvl3pPr>
            <a:lvl4pPr algn="ctr" rtl="0">
              <a:spcBef>
                <a:spcPts val="0"/>
              </a:spcBef>
              <a:buClr>
                <a:schemeClr val="dk1"/>
              </a:buClr>
              <a:buSzPct val="100000"/>
              <a:defRPr sz="11000">
                <a:solidFill>
                  <a:schemeClr val="dk1"/>
                </a:solidFill>
              </a:defRPr>
            </a:lvl4pPr>
            <a:lvl5pPr algn="ctr" rtl="0">
              <a:spcBef>
                <a:spcPts val="0"/>
              </a:spcBef>
              <a:buClr>
                <a:schemeClr val="dk1"/>
              </a:buClr>
              <a:buSzPct val="100000"/>
              <a:defRPr sz="11000">
                <a:solidFill>
                  <a:schemeClr val="dk1"/>
                </a:solidFill>
              </a:defRPr>
            </a:lvl5pPr>
            <a:lvl6pPr algn="ctr" rtl="0">
              <a:spcBef>
                <a:spcPts val="0"/>
              </a:spcBef>
              <a:buClr>
                <a:schemeClr val="dk1"/>
              </a:buClr>
              <a:buSzPct val="100000"/>
              <a:defRPr sz="11000">
                <a:solidFill>
                  <a:schemeClr val="dk1"/>
                </a:solidFill>
              </a:defRPr>
            </a:lvl6pPr>
            <a:lvl7pPr algn="ctr" rtl="0">
              <a:spcBef>
                <a:spcPts val="0"/>
              </a:spcBef>
              <a:buClr>
                <a:schemeClr val="dk1"/>
              </a:buClr>
              <a:buSzPct val="100000"/>
              <a:defRPr sz="11000">
                <a:solidFill>
                  <a:schemeClr val="dk1"/>
                </a:solidFill>
              </a:defRPr>
            </a:lvl7pPr>
            <a:lvl8pPr algn="ctr" rtl="0">
              <a:spcBef>
                <a:spcPts val="0"/>
              </a:spcBef>
              <a:buClr>
                <a:schemeClr val="dk1"/>
              </a:buClr>
              <a:buSzPct val="100000"/>
              <a:defRPr sz="11000">
                <a:solidFill>
                  <a:schemeClr val="dk1"/>
                </a:solidFill>
              </a:defRPr>
            </a:lvl8pPr>
            <a:lvl9pPr algn="ctr" rtl="0">
              <a:spcBef>
                <a:spcPts val="0"/>
              </a:spcBef>
              <a:buClr>
                <a:schemeClr val="dk1"/>
              </a:buClr>
              <a:buSzPct val="100000"/>
              <a:defRPr sz="11000">
                <a:solidFill>
                  <a:schemeClr val="dk1"/>
                </a:solidFill>
              </a:defRPr>
            </a:lvl9pPr>
          </a:lstStyle>
          <a:p>
            <a:endParaRPr/>
          </a:p>
        </p:txBody>
      </p:sp>
      <p:sp>
        <p:nvSpPr>
          <p:cNvPr id="47" name="Shape 47"/>
          <p:cNvSpPr txBox="1">
            <a:spLocks noGrp="1"/>
          </p:cNvSpPr>
          <p:nvPr>
            <p:ph type="body" idx="1"/>
          </p:nvPr>
        </p:nvSpPr>
        <p:spPr>
          <a:xfrm>
            <a:off x="311700" y="3224250"/>
            <a:ext cx="8520599" cy="1071599"/>
          </a:xfrm>
          <a:prstGeom prst="rect">
            <a:avLst/>
          </a:prstGeom>
        </p:spPr>
        <p:txBody>
          <a:bodyPr lIns="91425" tIns="91425" rIns="91425" bIns="91425" anchor="t" anchorCtr="0"/>
          <a:lstStyle>
            <a:lvl1pPr algn="ctr" rtl="0">
              <a:spcBef>
                <a:spcPts val="0"/>
              </a:spcBef>
              <a:defRPr/>
            </a:lvl1pPr>
            <a:lvl2pPr algn="ctr" rtl="0">
              <a:spcBef>
                <a:spcPts val="0"/>
              </a:spcBef>
              <a:defRPr/>
            </a:lvl2pPr>
            <a:lvl3pPr algn="ctr" rtl="0">
              <a:spcBef>
                <a:spcPts val="0"/>
              </a:spcBef>
              <a:defRPr/>
            </a:lvl3pPr>
            <a:lvl4pPr algn="ctr" rtl="0">
              <a:spcBef>
                <a:spcPts val="0"/>
              </a:spcBef>
              <a:defRPr/>
            </a:lvl4pPr>
            <a:lvl5pPr algn="ctr" rtl="0">
              <a:spcBef>
                <a:spcPts val="0"/>
              </a:spcBef>
              <a:defRPr/>
            </a:lvl5pPr>
            <a:lvl6pPr algn="ctr" rtl="0">
              <a:spcBef>
                <a:spcPts val="0"/>
              </a:spcBef>
              <a:defRPr/>
            </a:lvl6pPr>
            <a:lvl7pPr algn="ctr" rtl="0">
              <a:spcBef>
                <a:spcPts val="0"/>
              </a:spcBef>
              <a:defRPr/>
            </a:lvl7pPr>
            <a:lvl8pPr algn="ctr" rtl="0">
              <a:spcBef>
                <a:spcPts val="0"/>
              </a:spcBef>
              <a:defRPr/>
            </a:lvl8pPr>
            <a:lvl9pPr algn="ctr" rtl="0">
              <a:spcBef>
                <a:spcPts val="0"/>
              </a:spcBef>
              <a:defRPr/>
            </a:lvl9pPr>
          </a:lstStyle>
          <a:p>
            <a:endParaRPr/>
          </a:p>
        </p:txBody>
      </p:sp>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t>‹Nº›</a:t>
            </a:fld>
            <a:endParaRPr lang="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9"/>
        <p:cNvGrpSpPr/>
        <p:nvPr/>
      </p:nvGrpSpPr>
      <p:grpSpPr>
        <a:xfrm>
          <a:off x="0" y="0"/>
          <a:ext cx="0" cy="0"/>
          <a:chOff x="0" y="0"/>
          <a:chExt cx="0" cy="0"/>
        </a:xfrm>
      </p:grpSpPr>
      <p:sp>
        <p:nvSpPr>
          <p:cNvPr id="50" name="Shape 5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t>‹Nº›</a:t>
            </a:fld>
            <a:endParaRPr lang="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1pPr>
            <a:lvl2pPr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2pPr>
            <a:lvl3pPr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3pPr>
            <a:lvl4pPr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4pPr>
            <a:lvl5pPr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5pPr>
            <a:lvl6pPr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6pPr>
            <a:lvl7pPr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7pPr>
            <a:lvl8pPr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8pPr>
            <a:lvl9pPr rt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rtl="0">
              <a:lnSpc>
                <a:spcPct val="115000"/>
              </a:lnSpc>
              <a:spcBef>
                <a:spcPts val="0"/>
              </a:spcBef>
              <a:spcAft>
                <a:spcPts val="1600"/>
              </a:spcAft>
              <a:buClr>
                <a:schemeClr val="dk2"/>
              </a:buClr>
              <a:buSzPct val="100000"/>
              <a:buFont typeface="Proxima Nova"/>
              <a:defRPr sz="1800">
                <a:solidFill>
                  <a:schemeClr val="dk2"/>
                </a:solidFill>
                <a:latin typeface="Proxima Nova"/>
                <a:ea typeface="Proxima Nova"/>
                <a:cs typeface="Proxima Nova"/>
                <a:sym typeface="Proxima Nova"/>
              </a:defRPr>
            </a:lvl1pPr>
            <a:lvl2pPr rtl="0">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2pPr>
            <a:lvl3pPr rtl="0">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3pPr>
            <a:lvl4pPr rtl="0">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4pPr>
            <a:lvl5pPr rtl="0">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5pPr>
            <a:lvl6pPr rtl="0">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6pPr>
            <a:lvl7pPr rtl="0">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7pPr>
            <a:lvl8pPr rtl="0">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8pPr>
            <a:lvl9pPr rtl="0">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s" sz="1000">
                <a:solidFill>
                  <a:schemeClr val="dk2"/>
                </a:solidFill>
                <a:latin typeface="Proxima Nova"/>
                <a:ea typeface="Proxima Nova"/>
                <a:cs typeface="Proxima Nova"/>
                <a:sym typeface="Proxima Nova"/>
              </a:rPr>
              <a:t>‹Nº›</a:t>
            </a:fld>
            <a:endParaRPr lang="es" sz="1000">
              <a:solidFill>
                <a:schemeClr val="dk2"/>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7" r:id="rId7"/>
    <p:sldLayoutId id="2147483658"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gif"/></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9.gif"/><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4.jpg"/><Relationship Id="rId11" Type="http://schemas.openxmlformats.org/officeDocument/2006/relationships/image" Target="../media/image49.png"/><Relationship Id="rId5" Type="http://schemas.openxmlformats.org/officeDocument/2006/relationships/image" Target="../media/image43.jpg"/><Relationship Id="rId10" Type="http://schemas.openxmlformats.org/officeDocument/2006/relationships/image" Target="../media/image48.gif"/><Relationship Id="rId4" Type="http://schemas.openxmlformats.org/officeDocument/2006/relationships/image" Target="../media/image42.jpg"/><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4.jpg"/><Relationship Id="rId11" Type="http://schemas.openxmlformats.org/officeDocument/2006/relationships/image" Target="../media/image49.png"/><Relationship Id="rId5" Type="http://schemas.openxmlformats.org/officeDocument/2006/relationships/image" Target="../media/image43.jpg"/><Relationship Id="rId10" Type="http://schemas.openxmlformats.org/officeDocument/2006/relationships/image" Target="../media/image48.gif"/><Relationship Id="rId4" Type="http://schemas.openxmlformats.org/officeDocument/2006/relationships/image" Target="../media/image42.jpg"/><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ogle.es/maps/dir/Calle+Castillos,+24220+Valderas,+Le%C3%B3n/42.1001093,-5.4564347/@42.0894889,-5.4714733,4505m/am=t/data=!3m2!1e3!4b1!4m9!4m8!1m5!1m1!1s0xd3840f1d159728d:0xd14422f211261a9f!2m2!1d-5.4530122!2d42.0795878!1m0!3e2?hl=es"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1.gif"/></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es.wikipedia.org/wiki/Castilla_y_Le%C3%B3n"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39E66">
            <a:alpha val="84230"/>
          </a:srgbClr>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endParaRPr/>
          </a:p>
        </p:txBody>
      </p:sp>
      <p:pic>
        <p:nvPicPr>
          <p:cNvPr id="53" name="Shape 53"/>
          <p:cNvPicPr preferRelativeResize="0"/>
          <p:nvPr/>
        </p:nvPicPr>
        <p:blipFill>
          <a:blip r:embed="rId5">
            <a:alphaModFix/>
          </a:blip>
          <a:stretch>
            <a:fillRect/>
          </a:stretch>
        </p:blipFill>
        <p:spPr>
          <a:xfrm>
            <a:off x="119050" y="122100"/>
            <a:ext cx="8905875" cy="2609224"/>
          </a:xfrm>
          <a:prstGeom prst="rect">
            <a:avLst/>
          </a:prstGeom>
          <a:noFill/>
          <a:ln>
            <a:noFill/>
          </a:ln>
        </p:spPr>
      </p:pic>
      <p:sp>
        <p:nvSpPr>
          <p:cNvPr id="54" name="Shape 54"/>
          <p:cNvSpPr txBox="1"/>
          <p:nvPr/>
        </p:nvSpPr>
        <p:spPr>
          <a:xfrm>
            <a:off x="1761850" y="2977525"/>
            <a:ext cx="5690700" cy="1180500"/>
          </a:xfrm>
          <a:prstGeom prst="rect">
            <a:avLst/>
          </a:prstGeom>
          <a:noFill/>
          <a:ln>
            <a:noFill/>
          </a:ln>
        </p:spPr>
        <p:txBody>
          <a:bodyPr lIns="91425" tIns="91425" rIns="91425" bIns="91425" anchor="t" anchorCtr="0">
            <a:noAutofit/>
          </a:bodyPr>
          <a:lstStyle/>
          <a:p>
            <a:pPr>
              <a:spcBef>
                <a:spcPts val="0"/>
              </a:spcBef>
              <a:buNone/>
            </a:pPr>
            <a:endParaRPr/>
          </a:p>
        </p:txBody>
      </p:sp>
      <p:sp>
        <p:nvSpPr>
          <p:cNvPr id="55" name="Shape 55"/>
          <p:cNvSpPr txBox="1"/>
          <p:nvPr/>
        </p:nvSpPr>
        <p:spPr>
          <a:xfrm>
            <a:off x="1425050" y="2731325"/>
            <a:ext cx="6027600" cy="1603199"/>
          </a:xfrm>
          <a:prstGeom prst="rect">
            <a:avLst/>
          </a:prstGeom>
          <a:noFill/>
          <a:ln>
            <a:noFill/>
          </a:ln>
        </p:spPr>
        <p:txBody>
          <a:bodyPr lIns="91425" tIns="91425" rIns="91425" bIns="91425" anchor="t" anchorCtr="0">
            <a:noAutofit/>
          </a:bodyPr>
          <a:lstStyle/>
          <a:p>
            <a:pPr>
              <a:spcBef>
                <a:spcPts val="0"/>
              </a:spcBef>
              <a:buNone/>
            </a:pPr>
            <a:endParaRPr/>
          </a:p>
        </p:txBody>
      </p:sp>
      <p:sp>
        <p:nvSpPr>
          <p:cNvPr id="56" name="Shape 56"/>
          <p:cNvSpPr txBox="1"/>
          <p:nvPr/>
        </p:nvSpPr>
        <p:spPr>
          <a:xfrm>
            <a:off x="119050" y="3312554"/>
            <a:ext cx="8905800" cy="1369341"/>
          </a:xfrm>
          <a:prstGeom prst="rect">
            <a:avLst/>
          </a:prstGeom>
          <a:noFill/>
          <a:ln>
            <a:noFill/>
          </a:ln>
        </p:spPr>
        <p:txBody>
          <a:bodyPr lIns="91425" tIns="91425" rIns="91425" bIns="91425" anchor="t" anchorCtr="0">
            <a:noAutofit/>
          </a:bodyPr>
          <a:lstStyle/>
          <a:p>
            <a:pPr algn="ctr" rtl="0">
              <a:spcBef>
                <a:spcPts val="0"/>
              </a:spcBef>
              <a:buNone/>
            </a:pPr>
            <a:r>
              <a:rPr lang="es" sz="3600" b="1" dirty="0">
                <a:solidFill>
                  <a:srgbClr val="B45F06"/>
                </a:solidFill>
                <a:latin typeface="Comic Sans MS"/>
                <a:ea typeface="Comic Sans MS"/>
                <a:cs typeface="Comic Sans MS"/>
                <a:sym typeface="Comic Sans MS"/>
              </a:rPr>
              <a:t>VALDERAS</a:t>
            </a:r>
            <a:r>
              <a:rPr lang="es" sz="3600" b="1" dirty="0" smtClean="0">
                <a:solidFill>
                  <a:srgbClr val="B45F06"/>
                </a:solidFill>
                <a:latin typeface="Comic Sans MS"/>
                <a:ea typeface="Comic Sans MS"/>
                <a:cs typeface="Comic Sans MS"/>
                <a:sym typeface="Comic Sans MS"/>
              </a:rPr>
              <a:t>, </a:t>
            </a:r>
            <a:r>
              <a:rPr lang="es" sz="2400" b="1" dirty="0">
                <a:solidFill>
                  <a:srgbClr val="B45F06"/>
                </a:solidFill>
                <a:latin typeface="Comic Sans MS"/>
                <a:ea typeface="Comic Sans MS"/>
                <a:cs typeface="Comic Sans MS"/>
                <a:sym typeface="Comic Sans MS"/>
              </a:rPr>
              <a:t>mara</a:t>
            </a:r>
            <a:r>
              <a:rPr lang="es" sz="3600" b="1" dirty="0">
                <a:solidFill>
                  <a:srgbClr val="B45F06"/>
                </a:solidFill>
                <a:latin typeface="Comic Sans MS"/>
                <a:ea typeface="Comic Sans MS"/>
                <a:cs typeface="Comic Sans MS"/>
                <a:sym typeface="Comic Sans MS"/>
              </a:rPr>
              <a:t>VILLA </a:t>
            </a:r>
            <a:r>
              <a:rPr lang="es" sz="3600" b="1" dirty="0" smtClean="0">
                <a:solidFill>
                  <a:srgbClr val="B45F06"/>
                </a:solidFill>
                <a:latin typeface="Comic Sans MS"/>
                <a:ea typeface="Comic Sans MS"/>
                <a:cs typeface="Comic Sans MS"/>
                <a:sym typeface="Comic Sans MS"/>
              </a:rPr>
              <a:t>DEL CEA</a:t>
            </a:r>
            <a:endParaRPr lang="es" sz="3600" b="1" dirty="0">
              <a:solidFill>
                <a:srgbClr val="B45F06"/>
              </a:solidFill>
              <a:latin typeface="Comic Sans MS"/>
              <a:ea typeface="Comic Sans MS"/>
              <a:cs typeface="Comic Sans MS"/>
              <a:sym typeface="Comic Sans MS"/>
            </a:endParaRPr>
          </a:p>
        </p:txBody>
      </p:sp>
      <p:sp>
        <p:nvSpPr>
          <p:cNvPr id="57" name="Shape 57"/>
          <p:cNvSpPr txBox="1"/>
          <p:nvPr/>
        </p:nvSpPr>
        <p:spPr>
          <a:xfrm>
            <a:off x="5842650" y="3954475"/>
            <a:ext cx="2482200" cy="85500"/>
          </a:xfrm>
          <a:prstGeom prst="rect">
            <a:avLst/>
          </a:prstGeom>
          <a:noFill/>
          <a:ln>
            <a:noFill/>
          </a:ln>
        </p:spPr>
        <p:txBody>
          <a:bodyPr lIns="91425" tIns="91425" rIns="91425" bIns="91425" anchor="t" anchorCtr="0">
            <a:noAutofit/>
          </a:bodyPr>
          <a:lstStyle/>
          <a:p>
            <a:pPr>
              <a:spcBef>
                <a:spcPts val="0"/>
              </a:spcBef>
              <a:buNone/>
            </a:pPr>
            <a:endParaRPr/>
          </a:p>
        </p:txBody>
      </p:sp>
      <p:pic>
        <p:nvPicPr>
          <p:cNvPr id="2" name="03 Little John and the Band in the Forest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333625"/>
            <a:ext cx="8520599" cy="4510199"/>
          </a:xfrm>
          <a:prstGeom prst="rect">
            <a:avLst/>
          </a:prstGeom>
        </p:spPr>
        <p:txBody>
          <a:bodyPr lIns="91425" tIns="91425" rIns="91425" bIns="91425" anchor="t" anchorCtr="0">
            <a:noAutofit/>
          </a:bodyPr>
          <a:lstStyle/>
          <a:p>
            <a:pPr indent="457200" algn="just" rtl="0">
              <a:spcBef>
                <a:spcPts val="0"/>
              </a:spcBef>
              <a:buNone/>
            </a:pPr>
            <a:endParaRPr sz="2400">
              <a:solidFill>
                <a:srgbClr val="000000"/>
              </a:solidFill>
              <a:latin typeface="Comic Sans MS"/>
              <a:ea typeface="Comic Sans MS"/>
              <a:cs typeface="Comic Sans MS"/>
              <a:sym typeface="Comic Sans MS"/>
            </a:endParaRPr>
          </a:p>
          <a:p>
            <a:pPr indent="457200" algn="just" rtl="0">
              <a:spcBef>
                <a:spcPts val="0"/>
              </a:spcBef>
              <a:buNone/>
            </a:pPr>
            <a:r>
              <a:rPr lang="es" sz="2400">
                <a:solidFill>
                  <a:srgbClr val="000000"/>
                </a:solidFill>
                <a:latin typeface="Comic Sans MS"/>
                <a:ea typeface="Comic Sans MS"/>
                <a:cs typeface="Comic Sans MS"/>
                <a:sym typeface="Comic Sans MS"/>
              </a:rPr>
              <a:t>Los mudéjares construían sus edificios utilizando los siguientes </a:t>
            </a:r>
            <a:r>
              <a:rPr lang="es" sz="2400" b="1">
                <a:solidFill>
                  <a:srgbClr val="000000"/>
                </a:solidFill>
                <a:latin typeface="Comic Sans MS"/>
                <a:ea typeface="Comic Sans MS"/>
                <a:cs typeface="Comic Sans MS"/>
                <a:sym typeface="Comic Sans MS"/>
              </a:rPr>
              <a:t>materiales</a:t>
            </a:r>
            <a:r>
              <a:rPr lang="es" sz="2400">
                <a:solidFill>
                  <a:srgbClr val="000000"/>
                </a:solidFill>
                <a:latin typeface="Comic Sans MS"/>
                <a:ea typeface="Comic Sans MS"/>
                <a:cs typeface="Comic Sans MS"/>
                <a:sym typeface="Comic Sans MS"/>
              </a:rPr>
              <a:t>:</a:t>
            </a:r>
          </a:p>
          <a:p>
            <a:pPr indent="457200" algn="just" rtl="0">
              <a:spcBef>
                <a:spcPts val="0"/>
              </a:spcBef>
              <a:buNone/>
            </a:pPr>
            <a:endParaRPr>
              <a:solidFill>
                <a:srgbClr val="000000"/>
              </a:solidFill>
              <a:latin typeface="Comic Sans MS"/>
              <a:ea typeface="Comic Sans MS"/>
              <a:cs typeface="Comic Sans MS"/>
              <a:sym typeface="Comic Sans MS"/>
            </a:endParaRPr>
          </a:p>
          <a:p>
            <a:pPr algn="just" rtl="0">
              <a:spcBef>
                <a:spcPts val="0"/>
              </a:spcBef>
              <a:buNone/>
            </a:pPr>
            <a:endParaRPr>
              <a:solidFill>
                <a:srgbClr val="000000"/>
              </a:solidFill>
              <a:latin typeface="Comic Sans MS"/>
              <a:ea typeface="Comic Sans MS"/>
              <a:cs typeface="Comic Sans MS"/>
              <a:sym typeface="Comic Sans MS"/>
            </a:endParaRPr>
          </a:p>
          <a:p>
            <a:pPr algn="just" rtl="0">
              <a:spcBef>
                <a:spcPts val="0"/>
              </a:spcBef>
              <a:buNone/>
            </a:pPr>
            <a:endParaRPr>
              <a:solidFill>
                <a:srgbClr val="000000"/>
              </a:solidFill>
              <a:latin typeface="Comic Sans MS"/>
              <a:ea typeface="Comic Sans MS"/>
              <a:cs typeface="Comic Sans MS"/>
              <a:sym typeface="Comic Sans MS"/>
            </a:endParaRPr>
          </a:p>
          <a:p>
            <a:pPr algn="just" rtl="0">
              <a:spcBef>
                <a:spcPts val="0"/>
              </a:spcBef>
              <a:buNone/>
            </a:pPr>
            <a:endParaRPr>
              <a:solidFill>
                <a:srgbClr val="000000"/>
              </a:solidFill>
              <a:latin typeface="Comic Sans MS"/>
              <a:ea typeface="Comic Sans MS"/>
              <a:cs typeface="Comic Sans MS"/>
              <a:sym typeface="Comic Sans MS"/>
            </a:endParaRPr>
          </a:p>
          <a:p>
            <a:pPr algn="just" rtl="0">
              <a:spcBef>
                <a:spcPts val="0"/>
              </a:spcBef>
              <a:buNone/>
            </a:pPr>
            <a:endParaRPr>
              <a:solidFill>
                <a:srgbClr val="000000"/>
              </a:solidFill>
              <a:latin typeface="Comic Sans MS"/>
              <a:ea typeface="Comic Sans MS"/>
              <a:cs typeface="Comic Sans MS"/>
              <a:sym typeface="Comic Sans MS"/>
            </a:endParaRPr>
          </a:p>
          <a:p>
            <a:pPr algn="just" rtl="0">
              <a:spcBef>
                <a:spcPts val="0"/>
              </a:spcBef>
              <a:buNone/>
            </a:pPr>
            <a:r>
              <a:rPr lang="es" sz="2400">
                <a:solidFill>
                  <a:srgbClr val="000000"/>
                </a:solidFill>
                <a:latin typeface="Comic Sans MS"/>
                <a:ea typeface="Comic Sans MS"/>
                <a:cs typeface="Comic Sans MS"/>
                <a:sym typeface="Comic Sans MS"/>
              </a:rPr>
              <a:t>  </a:t>
            </a:r>
            <a:r>
              <a:rPr lang="es" sz="2400" b="1">
                <a:solidFill>
                  <a:srgbClr val="DD7E6B"/>
                </a:solidFill>
                <a:latin typeface="Comic Sans MS"/>
                <a:ea typeface="Comic Sans MS"/>
                <a:cs typeface="Comic Sans MS"/>
                <a:sym typeface="Comic Sans MS"/>
              </a:rPr>
              <a:t>LADRILLO</a:t>
            </a:r>
            <a:r>
              <a:rPr lang="es" sz="2400">
                <a:solidFill>
                  <a:srgbClr val="000000"/>
                </a:solidFill>
                <a:latin typeface="Comic Sans MS"/>
                <a:ea typeface="Comic Sans MS"/>
                <a:cs typeface="Comic Sans MS"/>
                <a:sym typeface="Comic Sans MS"/>
              </a:rPr>
              <a:t>          </a:t>
            </a:r>
            <a:r>
              <a:rPr lang="es" sz="2400" b="1">
                <a:solidFill>
                  <a:srgbClr val="B7B7B7"/>
                </a:solidFill>
                <a:latin typeface="Comic Sans MS"/>
                <a:ea typeface="Comic Sans MS"/>
                <a:cs typeface="Comic Sans MS"/>
                <a:sym typeface="Comic Sans MS"/>
              </a:rPr>
              <a:t>YESO</a:t>
            </a:r>
            <a:r>
              <a:rPr lang="es" sz="2400">
                <a:solidFill>
                  <a:srgbClr val="000000"/>
                </a:solidFill>
                <a:latin typeface="Comic Sans MS"/>
                <a:ea typeface="Comic Sans MS"/>
                <a:cs typeface="Comic Sans MS"/>
                <a:sym typeface="Comic Sans MS"/>
              </a:rPr>
              <a:t>           </a:t>
            </a:r>
            <a:r>
              <a:rPr lang="es" sz="2400" b="1">
                <a:solidFill>
                  <a:srgbClr val="BF9000"/>
                </a:solidFill>
                <a:latin typeface="Comic Sans MS"/>
                <a:ea typeface="Comic Sans MS"/>
                <a:cs typeface="Comic Sans MS"/>
                <a:sym typeface="Comic Sans MS"/>
              </a:rPr>
              <a:t>A</a:t>
            </a:r>
            <a:r>
              <a:rPr lang="es" sz="2400" b="1">
                <a:solidFill>
                  <a:srgbClr val="6AA84F"/>
                </a:solidFill>
                <a:latin typeface="Comic Sans MS"/>
                <a:ea typeface="Comic Sans MS"/>
                <a:cs typeface="Comic Sans MS"/>
                <a:sym typeface="Comic Sans MS"/>
              </a:rPr>
              <a:t>Z</a:t>
            </a:r>
            <a:r>
              <a:rPr lang="es" sz="2400" b="1">
                <a:solidFill>
                  <a:srgbClr val="0000FF"/>
                </a:solidFill>
                <a:latin typeface="Comic Sans MS"/>
                <a:ea typeface="Comic Sans MS"/>
                <a:cs typeface="Comic Sans MS"/>
                <a:sym typeface="Comic Sans MS"/>
              </a:rPr>
              <a:t>U</a:t>
            </a:r>
            <a:r>
              <a:rPr lang="es" sz="2400" b="1">
                <a:solidFill>
                  <a:srgbClr val="FF0000"/>
                </a:solidFill>
                <a:latin typeface="Comic Sans MS"/>
                <a:ea typeface="Comic Sans MS"/>
                <a:cs typeface="Comic Sans MS"/>
                <a:sym typeface="Comic Sans MS"/>
              </a:rPr>
              <a:t>L</a:t>
            </a:r>
            <a:r>
              <a:rPr lang="es" sz="2400" b="1">
                <a:solidFill>
                  <a:srgbClr val="C27BA0"/>
                </a:solidFill>
                <a:latin typeface="Comic Sans MS"/>
                <a:ea typeface="Comic Sans MS"/>
                <a:cs typeface="Comic Sans MS"/>
                <a:sym typeface="Comic Sans MS"/>
              </a:rPr>
              <a:t>E</a:t>
            </a:r>
            <a:r>
              <a:rPr lang="es" sz="2400" b="1">
                <a:solidFill>
                  <a:srgbClr val="F6B26B"/>
                </a:solidFill>
                <a:latin typeface="Comic Sans MS"/>
                <a:ea typeface="Comic Sans MS"/>
                <a:cs typeface="Comic Sans MS"/>
                <a:sym typeface="Comic Sans MS"/>
              </a:rPr>
              <a:t>J</a:t>
            </a:r>
            <a:r>
              <a:rPr lang="es" sz="2400" b="1">
                <a:solidFill>
                  <a:srgbClr val="6D9EEB"/>
                </a:solidFill>
                <a:latin typeface="Comic Sans MS"/>
                <a:ea typeface="Comic Sans MS"/>
                <a:cs typeface="Comic Sans MS"/>
                <a:sym typeface="Comic Sans MS"/>
              </a:rPr>
              <a:t>O</a:t>
            </a:r>
            <a:r>
              <a:rPr lang="es" sz="2400" b="1">
                <a:solidFill>
                  <a:srgbClr val="93C47D"/>
                </a:solidFill>
                <a:latin typeface="Comic Sans MS"/>
                <a:ea typeface="Comic Sans MS"/>
                <a:cs typeface="Comic Sans MS"/>
                <a:sym typeface="Comic Sans MS"/>
              </a:rPr>
              <a:t>S</a:t>
            </a:r>
            <a:r>
              <a:rPr lang="es">
                <a:solidFill>
                  <a:srgbClr val="000000"/>
                </a:solidFill>
                <a:latin typeface="Comic Sans MS"/>
                <a:ea typeface="Comic Sans MS"/>
                <a:cs typeface="Comic Sans MS"/>
                <a:sym typeface="Comic Sans MS"/>
              </a:rPr>
              <a:t>      </a:t>
            </a:r>
            <a:r>
              <a:rPr lang="es" sz="2400" b="1">
                <a:solidFill>
                  <a:srgbClr val="783F04"/>
                </a:solidFill>
                <a:latin typeface="Comic Sans MS"/>
                <a:ea typeface="Comic Sans MS"/>
                <a:cs typeface="Comic Sans MS"/>
                <a:sym typeface="Comic Sans MS"/>
              </a:rPr>
              <a:t>MADERA</a:t>
            </a:r>
          </a:p>
          <a:p>
            <a:pPr algn="just">
              <a:spcBef>
                <a:spcPts val="0"/>
              </a:spcBef>
              <a:buNone/>
            </a:pPr>
            <a:r>
              <a:rPr lang="es">
                <a:solidFill>
                  <a:srgbClr val="000000"/>
                </a:solidFill>
                <a:latin typeface="Comic Sans MS"/>
                <a:ea typeface="Comic Sans MS"/>
                <a:cs typeface="Comic Sans MS"/>
                <a:sym typeface="Comic Sans MS"/>
              </a:rPr>
              <a:t> </a:t>
            </a:r>
          </a:p>
        </p:txBody>
      </p:sp>
      <p:pic>
        <p:nvPicPr>
          <p:cNvPr id="122" name="Shape 122"/>
          <p:cNvPicPr preferRelativeResize="0"/>
          <p:nvPr/>
        </p:nvPicPr>
        <p:blipFill>
          <a:blip r:embed="rId3">
            <a:alphaModFix/>
          </a:blip>
          <a:stretch>
            <a:fillRect/>
          </a:stretch>
        </p:blipFill>
        <p:spPr>
          <a:xfrm>
            <a:off x="509400" y="2248925"/>
            <a:ext cx="1709899" cy="1136825"/>
          </a:xfrm>
          <a:prstGeom prst="rect">
            <a:avLst/>
          </a:prstGeom>
          <a:noFill/>
          <a:ln>
            <a:noFill/>
          </a:ln>
        </p:spPr>
      </p:pic>
      <p:pic>
        <p:nvPicPr>
          <p:cNvPr id="123" name="Shape 123"/>
          <p:cNvPicPr preferRelativeResize="0"/>
          <p:nvPr/>
        </p:nvPicPr>
        <p:blipFill>
          <a:blip r:embed="rId4">
            <a:alphaModFix/>
          </a:blip>
          <a:stretch>
            <a:fillRect/>
          </a:stretch>
        </p:blipFill>
        <p:spPr>
          <a:xfrm>
            <a:off x="2686387" y="2248925"/>
            <a:ext cx="1709899" cy="1136824"/>
          </a:xfrm>
          <a:prstGeom prst="rect">
            <a:avLst/>
          </a:prstGeom>
          <a:noFill/>
          <a:ln>
            <a:noFill/>
          </a:ln>
        </p:spPr>
      </p:pic>
      <p:pic>
        <p:nvPicPr>
          <p:cNvPr id="124" name="Shape 124"/>
          <p:cNvPicPr preferRelativeResize="0"/>
          <p:nvPr/>
        </p:nvPicPr>
        <p:blipFill>
          <a:blip r:embed="rId5">
            <a:alphaModFix/>
          </a:blip>
          <a:stretch>
            <a:fillRect/>
          </a:stretch>
        </p:blipFill>
        <p:spPr>
          <a:xfrm>
            <a:off x="4909375" y="2248928"/>
            <a:ext cx="1660530" cy="1136825"/>
          </a:xfrm>
          <a:prstGeom prst="rect">
            <a:avLst/>
          </a:prstGeom>
          <a:noFill/>
          <a:ln>
            <a:noFill/>
          </a:ln>
        </p:spPr>
      </p:pic>
      <p:pic>
        <p:nvPicPr>
          <p:cNvPr id="125" name="Shape 125"/>
          <p:cNvPicPr preferRelativeResize="0"/>
          <p:nvPr/>
        </p:nvPicPr>
        <p:blipFill>
          <a:blip r:embed="rId6">
            <a:alphaModFix/>
          </a:blip>
          <a:stretch>
            <a:fillRect/>
          </a:stretch>
        </p:blipFill>
        <p:spPr>
          <a:xfrm>
            <a:off x="7083000" y="2248925"/>
            <a:ext cx="1603799" cy="11368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241800"/>
            <a:ext cx="8520599" cy="1221600"/>
          </a:xfrm>
          <a:prstGeom prst="rect">
            <a:avLst/>
          </a:prstGeom>
        </p:spPr>
        <p:txBody>
          <a:bodyPr lIns="91425" tIns="91425" rIns="91425" bIns="91425" anchor="t" anchorCtr="0">
            <a:noAutofit/>
          </a:bodyPr>
          <a:lstStyle/>
          <a:p>
            <a:pPr algn="just">
              <a:spcBef>
                <a:spcPts val="0"/>
              </a:spcBef>
              <a:buNone/>
            </a:pPr>
            <a:r>
              <a:rPr lang="es" sz="2400">
                <a:solidFill>
                  <a:srgbClr val="000000"/>
                </a:solidFill>
                <a:latin typeface="Comic Sans MS"/>
                <a:ea typeface="Comic Sans MS"/>
                <a:cs typeface="Comic Sans MS"/>
                <a:sym typeface="Comic Sans MS"/>
              </a:rPr>
              <a:t>Un elemento indispensable en ese tipo de construcciones eran los </a:t>
            </a:r>
            <a:r>
              <a:rPr lang="es" sz="2400" b="1">
                <a:solidFill>
                  <a:srgbClr val="000000"/>
                </a:solidFill>
                <a:latin typeface="Comic Sans MS"/>
                <a:ea typeface="Comic Sans MS"/>
                <a:cs typeface="Comic Sans MS"/>
                <a:sym typeface="Comic Sans MS"/>
              </a:rPr>
              <a:t>arcos</a:t>
            </a:r>
            <a:r>
              <a:rPr lang="es" sz="2400">
                <a:solidFill>
                  <a:srgbClr val="000000"/>
                </a:solidFill>
                <a:latin typeface="Comic Sans MS"/>
                <a:ea typeface="Comic Sans MS"/>
                <a:cs typeface="Comic Sans MS"/>
                <a:sym typeface="Comic Sans MS"/>
              </a:rPr>
              <a:t>, que podían ser de diversas formas. Cada uno de ellos recibe un nombre.</a:t>
            </a:r>
          </a:p>
        </p:txBody>
      </p:sp>
      <p:pic>
        <p:nvPicPr>
          <p:cNvPr id="131" name="Shape 131"/>
          <p:cNvPicPr preferRelativeResize="0"/>
          <p:nvPr/>
        </p:nvPicPr>
        <p:blipFill>
          <a:blip r:embed="rId3">
            <a:alphaModFix/>
          </a:blip>
          <a:stretch>
            <a:fillRect/>
          </a:stretch>
        </p:blipFill>
        <p:spPr>
          <a:xfrm>
            <a:off x="1924050" y="1620825"/>
            <a:ext cx="5295900" cy="29337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0" y="125"/>
            <a:ext cx="9144000" cy="5143499"/>
          </a:xfrm>
          <a:prstGeom prst="rect">
            <a:avLst/>
          </a:prstGeom>
        </p:spPr>
        <p:txBody>
          <a:bodyPr lIns="91425" tIns="91425" rIns="91425" bIns="91425" anchor="t" anchorCtr="0">
            <a:noAutofit/>
          </a:bodyPr>
          <a:lstStyle/>
          <a:p>
            <a:pPr indent="457200" rtl="0">
              <a:spcBef>
                <a:spcPts val="0"/>
              </a:spcBef>
              <a:buNone/>
            </a:pPr>
            <a:r>
              <a:rPr lang="es" sz="2400">
                <a:solidFill>
                  <a:srgbClr val="000000"/>
                </a:solidFill>
                <a:latin typeface="Comic Sans MS"/>
                <a:ea typeface="Comic Sans MS"/>
                <a:cs typeface="Comic Sans MS"/>
                <a:sym typeface="Comic Sans MS"/>
              </a:rPr>
              <a:t>El estilo mudéjar es considerado como el </a:t>
            </a:r>
            <a:r>
              <a:rPr lang="es" sz="2400" b="1">
                <a:solidFill>
                  <a:srgbClr val="000000"/>
                </a:solidFill>
                <a:latin typeface="Comic Sans MS"/>
                <a:ea typeface="Comic Sans MS"/>
                <a:cs typeface="Comic Sans MS"/>
                <a:sym typeface="Comic Sans MS"/>
              </a:rPr>
              <a:t>románico pobre</a:t>
            </a:r>
            <a:r>
              <a:rPr lang="es" sz="2400">
                <a:solidFill>
                  <a:srgbClr val="000000"/>
                </a:solidFill>
                <a:latin typeface="Comic Sans MS"/>
                <a:ea typeface="Comic Sans MS"/>
                <a:cs typeface="Comic Sans MS"/>
                <a:sym typeface="Comic Sans MS"/>
              </a:rPr>
              <a:t> y si no, fijaros en estas dos iglesias:</a:t>
            </a:r>
          </a:p>
          <a:p>
            <a:pPr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r>
              <a:rPr lang="es" sz="2400">
                <a:solidFill>
                  <a:srgbClr val="000000"/>
                </a:solidFill>
                <a:latin typeface="Comic Sans MS"/>
                <a:ea typeface="Comic Sans MS"/>
                <a:cs typeface="Comic Sans MS"/>
                <a:sym typeface="Comic Sans MS"/>
              </a:rPr>
              <a:t>  </a:t>
            </a:r>
          </a:p>
          <a:p>
            <a:pPr lvl="0" rtl="0">
              <a:spcBef>
                <a:spcPts val="0"/>
              </a:spcBef>
              <a:buNone/>
            </a:pPr>
            <a:r>
              <a:rPr lang="es" sz="2400">
                <a:solidFill>
                  <a:srgbClr val="000000"/>
                </a:solidFill>
                <a:latin typeface="Comic Sans MS"/>
                <a:ea typeface="Comic Sans MS"/>
                <a:cs typeface="Comic Sans MS"/>
                <a:sym typeface="Comic Sans MS"/>
              </a:rPr>
              <a:t>    </a:t>
            </a:r>
            <a:r>
              <a:rPr lang="es" sz="1800">
                <a:solidFill>
                  <a:srgbClr val="000000"/>
                </a:solidFill>
                <a:latin typeface="Comic Sans MS"/>
                <a:ea typeface="Comic Sans MS"/>
                <a:cs typeface="Comic Sans MS"/>
                <a:sym typeface="Comic Sans MS"/>
              </a:rPr>
              <a:t>Iglesia de San Martín (Frómista)                 Iglesia San Tirso (Sahagún)</a:t>
            </a:r>
          </a:p>
          <a:p>
            <a:pPr lvl="0" rtl="0">
              <a:spcBef>
                <a:spcPts val="0"/>
              </a:spcBef>
              <a:buNone/>
            </a:pPr>
            <a:endParaRPr sz="2400">
              <a:solidFill>
                <a:srgbClr val="000000"/>
              </a:solidFill>
              <a:latin typeface="Comic Sans MS"/>
              <a:ea typeface="Comic Sans MS"/>
              <a:cs typeface="Comic Sans MS"/>
              <a:sym typeface="Comic Sans MS"/>
            </a:endParaRPr>
          </a:p>
          <a:p>
            <a:pPr lvl="0" rtl="0">
              <a:spcBef>
                <a:spcPts val="0"/>
              </a:spcBef>
              <a:buNone/>
            </a:pPr>
            <a:endParaRPr sz="2400">
              <a:solidFill>
                <a:srgbClr val="000000"/>
              </a:solidFill>
              <a:latin typeface="Comic Sans MS"/>
              <a:ea typeface="Comic Sans MS"/>
              <a:cs typeface="Comic Sans MS"/>
              <a:sym typeface="Comic Sans MS"/>
            </a:endParaRPr>
          </a:p>
          <a:p>
            <a:pPr lvl="0" rtl="0">
              <a:spcBef>
                <a:spcPts val="0"/>
              </a:spcBef>
              <a:buNone/>
            </a:pPr>
            <a:endParaRPr sz="2400">
              <a:solidFill>
                <a:srgbClr val="000000"/>
              </a:solidFill>
              <a:latin typeface="Comic Sans MS"/>
              <a:ea typeface="Comic Sans MS"/>
              <a:cs typeface="Comic Sans MS"/>
              <a:sym typeface="Comic Sans MS"/>
            </a:endParaRPr>
          </a:p>
          <a:p>
            <a:pPr lvl="0" rtl="0">
              <a:spcBef>
                <a:spcPts val="0"/>
              </a:spcBef>
              <a:buNone/>
            </a:pPr>
            <a:endParaRPr sz="2400">
              <a:solidFill>
                <a:srgbClr val="000000"/>
              </a:solidFill>
              <a:latin typeface="Comic Sans MS"/>
              <a:ea typeface="Comic Sans MS"/>
              <a:cs typeface="Comic Sans MS"/>
              <a:sym typeface="Comic Sans MS"/>
            </a:endParaRPr>
          </a:p>
          <a:p>
            <a:pPr lvl="0" rtl="0">
              <a:spcBef>
                <a:spcPts val="0"/>
              </a:spcBef>
              <a:buNone/>
            </a:pPr>
            <a:endParaRPr sz="2400">
              <a:solidFill>
                <a:srgbClr val="000000"/>
              </a:solidFill>
              <a:latin typeface="Comic Sans MS"/>
              <a:ea typeface="Comic Sans MS"/>
              <a:cs typeface="Comic Sans MS"/>
              <a:sym typeface="Comic Sans MS"/>
            </a:endParaRPr>
          </a:p>
          <a:p>
            <a:pPr lvl="0" rtl="0">
              <a:spcBef>
                <a:spcPts val="0"/>
              </a:spcBef>
              <a:buNone/>
            </a:pPr>
            <a:endParaRPr sz="2400">
              <a:solidFill>
                <a:srgbClr val="000000"/>
              </a:solidFill>
              <a:latin typeface="Comic Sans MS"/>
              <a:ea typeface="Comic Sans MS"/>
              <a:cs typeface="Comic Sans MS"/>
              <a:sym typeface="Comic Sans MS"/>
            </a:endParaRPr>
          </a:p>
          <a:p>
            <a:pPr lvl="0"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endParaRPr sz="2400">
              <a:solidFill>
                <a:srgbClr val="000000"/>
              </a:solidFill>
              <a:latin typeface="Comic Sans MS"/>
              <a:ea typeface="Comic Sans MS"/>
              <a:cs typeface="Comic Sans MS"/>
              <a:sym typeface="Comic Sans MS"/>
            </a:endParaRPr>
          </a:p>
          <a:p>
            <a:pPr>
              <a:spcBef>
                <a:spcPts val="0"/>
              </a:spcBef>
              <a:buNone/>
            </a:pPr>
            <a:endParaRPr sz="2400">
              <a:solidFill>
                <a:srgbClr val="000000"/>
              </a:solidFill>
              <a:latin typeface="Comic Sans MS"/>
              <a:ea typeface="Comic Sans MS"/>
              <a:cs typeface="Comic Sans MS"/>
              <a:sym typeface="Comic Sans MS"/>
            </a:endParaRPr>
          </a:p>
        </p:txBody>
      </p:sp>
      <p:pic>
        <p:nvPicPr>
          <p:cNvPr id="137" name="Shape 137"/>
          <p:cNvPicPr preferRelativeResize="0"/>
          <p:nvPr/>
        </p:nvPicPr>
        <p:blipFill>
          <a:blip r:embed="rId3">
            <a:alphaModFix/>
          </a:blip>
          <a:stretch>
            <a:fillRect/>
          </a:stretch>
        </p:blipFill>
        <p:spPr>
          <a:xfrm>
            <a:off x="249160" y="1001100"/>
            <a:ext cx="4188389" cy="3141299"/>
          </a:xfrm>
          <a:prstGeom prst="rect">
            <a:avLst/>
          </a:prstGeom>
          <a:noFill/>
          <a:ln>
            <a:noFill/>
          </a:ln>
        </p:spPr>
      </p:pic>
      <p:pic>
        <p:nvPicPr>
          <p:cNvPr id="138" name="Shape 138"/>
          <p:cNvPicPr preferRelativeResize="0"/>
          <p:nvPr/>
        </p:nvPicPr>
        <p:blipFill>
          <a:blip r:embed="rId4">
            <a:alphaModFix/>
          </a:blip>
          <a:stretch>
            <a:fillRect/>
          </a:stretch>
        </p:blipFill>
        <p:spPr>
          <a:xfrm>
            <a:off x="4658450" y="1001100"/>
            <a:ext cx="4040799" cy="31413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445025"/>
            <a:ext cx="8520599" cy="674400"/>
          </a:xfrm>
          <a:prstGeom prst="rect">
            <a:avLst/>
          </a:prstGeom>
          <a:solidFill>
            <a:srgbClr val="E6B8AF"/>
          </a:solidFill>
        </p:spPr>
        <p:txBody>
          <a:bodyPr lIns="91425" tIns="91425" rIns="91425" bIns="91425" anchor="t" anchorCtr="0">
            <a:noAutofit/>
          </a:bodyPr>
          <a:lstStyle/>
          <a:p>
            <a:pPr algn="ctr">
              <a:spcBef>
                <a:spcPts val="0"/>
              </a:spcBef>
              <a:buNone/>
            </a:pPr>
            <a:r>
              <a:rPr lang="es">
                <a:solidFill>
                  <a:srgbClr val="000000"/>
                </a:solidFill>
                <a:latin typeface="Comic Sans MS"/>
                <a:ea typeface="Comic Sans MS"/>
                <a:cs typeface="Comic Sans MS"/>
                <a:sym typeface="Comic Sans MS"/>
              </a:rPr>
              <a:t>EL ENTORNO NATURAL </a:t>
            </a:r>
          </a:p>
        </p:txBody>
      </p:sp>
      <p:pic>
        <p:nvPicPr>
          <p:cNvPr id="144" name="Shape 144"/>
          <p:cNvPicPr preferRelativeResize="0"/>
          <p:nvPr/>
        </p:nvPicPr>
        <p:blipFill>
          <a:blip r:embed="rId3">
            <a:alphaModFix/>
          </a:blip>
          <a:stretch>
            <a:fillRect/>
          </a:stretch>
        </p:blipFill>
        <p:spPr>
          <a:xfrm>
            <a:off x="3274387" y="1461450"/>
            <a:ext cx="2243919" cy="3324324"/>
          </a:xfrm>
          <a:prstGeom prst="rect">
            <a:avLst/>
          </a:prstGeom>
          <a:noFill/>
          <a:ln>
            <a:noFill/>
          </a:ln>
        </p:spPr>
      </p:pic>
      <p:pic>
        <p:nvPicPr>
          <p:cNvPr id="145" name="Shape 145"/>
          <p:cNvPicPr preferRelativeResize="0"/>
          <p:nvPr/>
        </p:nvPicPr>
        <p:blipFill>
          <a:blip r:embed="rId4">
            <a:alphaModFix/>
          </a:blip>
          <a:stretch>
            <a:fillRect/>
          </a:stretch>
        </p:blipFill>
        <p:spPr>
          <a:xfrm>
            <a:off x="6813675" y="3172575"/>
            <a:ext cx="1693650" cy="1516149"/>
          </a:xfrm>
          <a:prstGeom prst="rect">
            <a:avLst/>
          </a:prstGeom>
          <a:noFill/>
          <a:ln>
            <a:noFill/>
          </a:ln>
        </p:spPr>
      </p:pic>
      <p:pic>
        <p:nvPicPr>
          <p:cNvPr id="146" name="Shape 146"/>
          <p:cNvPicPr preferRelativeResize="0"/>
          <p:nvPr/>
        </p:nvPicPr>
        <p:blipFill>
          <a:blip r:embed="rId4">
            <a:alphaModFix/>
          </a:blip>
          <a:stretch>
            <a:fillRect/>
          </a:stretch>
        </p:blipFill>
        <p:spPr>
          <a:xfrm>
            <a:off x="5881350" y="1461450"/>
            <a:ext cx="1693650" cy="1516149"/>
          </a:xfrm>
          <a:prstGeom prst="rect">
            <a:avLst/>
          </a:prstGeom>
          <a:noFill/>
          <a:ln>
            <a:noFill/>
          </a:ln>
        </p:spPr>
      </p:pic>
      <p:sp>
        <p:nvSpPr>
          <p:cNvPr id="147" name="Shape 147"/>
          <p:cNvSpPr/>
          <p:nvPr/>
        </p:nvSpPr>
        <p:spPr>
          <a:xfrm rot="-5400000">
            <a:off x="2030700" y="1733949"/>
            <a:ext cx="946200" cy="15411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8" name="Shape 148"/>
          <p:cNvSpPr txBox="1"/>
          <p:nvPr/>
        </p:nvSpPr>
        <p:spPr>
          <a:xfrm>
            <a:off x="1845800" y="2160950"/>
            <a:ext cx="1373100" cy="674400"/>
          </a:xfrm>
          <a:prstGeom prst="rect">
            <a:avLst/>
          </a:prstGeom>
          <a:noFill/>
          <a:ln>
            <a:noFill/>
          </a:ln>
        </p:spPr>
        <p:txBody>
          <a:bodyPr lIns="91425" tIns="91425" rIns="91425" bIns="91425" anchor="t" anchorCtr="0">
            <a:noAutofit/>
          </a:bodyPr>
          <a:lstStyle/>
          <a:p>
            <a:pPr>
              <a:spcBef>
                <a:spcPts val="0"/>
              </a:spcBef>
              <a:buNone/>
            </a:pPr>
            <a:r>
              <a:rPr lang="es" sz="3000"/>
              <a:t>DEUX</a:t>
            </a:r>
          </a:p>
        </p:txBody>
      </p:sp>
      <p:pic>
        <p:nvPicPr>
          <p:cNvPr id="149" name="Shape 149"/>
          <p:cNvPicPr preferRelativeResize="0"/>
          <p:nvPr/>
        </p:nvPicPr>
        <p:blipFill rotWithShape="1">
          <a:blip r:embed="rId5">
            <a:alphaModFix/>
          </a:blip>
          <a:srcRect r="64559" b="40159"/>
          <a:stretch/>
        </p:blipFill>
        <p:spPr>
          <a:xfrm>
            <a:off x="3456250" y="1574950"/>
            <a:ext cx="1745150" cy="12891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34550" y="4240250"/>
            <a:ext cx="8874900" cy="641399"/>
          </a:xfrm>
          <a:prstGeom prst="rect">
            <a:avLst/>
          </a:prstGeom>
        </p:spPr>
        <p:txBody>
          <a:bodyPr lIns="91425" tIns="91425" rIns="91425" bIns="91425" anchor="t" anchorCtr="0">
            <a:noAutofit/>
          </a:bodyPr>
          <a:lstStyle/>
          <a:p>
            <a:pPr indent="457200">
              <a:spcBef>
                <a:spcPts val="0"/>
              </a:spcBef>
              <a:buNone/>
            </a:pPr>
            <a:r>
              <a:rPr lang="es" sz="2400" dirty="0">
                <a:solidFill>
                  <a:srgbClr val="000000"/>
                </a:solidFill>
                <a:latin typeface="Comic Sans MS"/>
                <a:ea typeface="Comic Sans MS"/>
                <a:cs typeface="Comic Sans MS"/>
                <a:sym typeface="Comic Sans MS"/>
              </a:rPr>
              <a:t>El casco histórico de Valderas se sitúa sobre un cerro, a una altitud de </a:t>
            </a:r>
            <a:r>
              <a:rPr lang="es" sz="2400" b="1" dirty="0">
                <a:solidFill>
                  <a:srgbClr val="000000"/>
                </a:solidFill>
                <a:latin typeface="Comic Sans MS"/>
                <a:ea typeface="Comic Sans MS"/>
                <a:cs typeface="Comic Sans MS"/>
                <a:sym typeface="Comic Sans MS"/>
              </a:rPr>
              <a:t>738 m</a:t>
            </a:r>
            <a:r>
              <a:rPr lang="es" sz="2400" dirty="0">
                <a:solidFill>
                  <a:srgbClr val="000000"/>
                </a:solidFill>
                <a:latin typeface="Comic Sans MS"/>
                <a:ea typeface="Comic Sans MS"/>
                <a:cs typeface="Comic Sans MS"/>
                <a:sym typeface="Comic Sans MS"/>
              </a:rPr>
              <a:t> y junto al </a:t>
            </a:r>
            <a:r>
              <a:rPr lang="es" sz="2400" dirty="0" smtClean="0">
                <a:solidFill>
                  <a:srgbClr val="000000"/>
                </a:solidFill>
                <a:latin typeface="Comic Sans MS"/>
                <a:ea typeface="Comic Sans MS"/>
                <a:cs typeface="Comic Sans MS"/>
                <a:sym typeface="Comic Sans MS"/>
              </a:rPr>
              <a:t> </a:t>
            </a:r>
            <a:r>
              <a:rPr lang="es" sz="2400" b="1" dirty="0" smtClean="0">
                <a:solidFill>
                  <a:srgbClr val="000000"/>
                </a:solidFill>
                <a:latin typeface="Comic Sans MS"/>
                <a:ea typeface="Comic Sans MS"/>
                <a:cs typeface="Comic Sans MS"/>
                <a:sym typeface="Comic Sans MS"/>
              </a:rPr>
              <a:t>río Cea</a:t>
            </a:r>
            <a:endParaRPr lang="es" sz="2400" b="1" dirty="0">
              <a:solidFill>
                <a:srgbClr val="000000"/>
              </a:solidFill>
              <a:latin typeface="Comic Sans MS"/>
              <a:ea typeface="Comic Sans MS"/>
              <a:cs typeface="Comic Sans MS"/>
              <a:sym typeface="Comic Sans MS"/>
            </a:endParaRPr>
          </a:p>
        </p:txBody>
      </p:sp>
      <p:pic>
        <p:nvPicPr>
          <p:cNvPr id="155" name="Shape 155"/>
          <p:cNvPicPr preferRelativeResize="0"/>
          <p:nvPr/>
        </p:nvPicPr>
        <p:blipFill>
          <a:blip r:embed="rId3">
            <a:alphaModFix/>
          </a:blip>
          <a:stretch>
            <a:fillRect/>
          </a:stretch>
        </p:blipFill>
        <p:spPr>
          <a:xfrm>
            <a:off x="1793175" y="292825"/>
            <a:ext cx="4911799" cy="36529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6025" y="328450"/>
            <a:ext cx="8483699" cy="906599"/>
          </a:xfrm>
          <a:prstGeom prst="rect">
            <a:avLst/>
          </a:prstGeom>
        </p:spPr>
        <p:txBody>
          <a:bodyPr lIns="91425" tIns="91425" rIns="91425" bIns="91425" anchor="t" anchorCtr="0">
            <a:noAutofit/>
          </a:bodyPr>
          <a:lstStyle/>
          <a:p>
            <a:pPr indent="457200" algn="just" rtl="0">
              <a:spcBef>
                <a:spcPts val="0"/>
              </a:spcBef>
              <a:buNone/>
            </a:pPr>
            <a:r>
              <a:rPr lang="es" sz="2400">
                <a:solidFill>
                  <a:srgbClr val="000000"/>
                </a:solidFill>
                <a:latin typeface="Comic Sans MS"/>
                <a:ea typeface="Comic Sans MS"/>
                <a:cs typeface="Comic Sans MS"/>
                <a:sym typeface="Comic Sans MS"/>
              </a:rPr>
              <a:t>Es este rió Cea, el que divide al municipio en dos partes bien diferenciadas en cuanto al paisaje.</a:t>
            </a:r>
          </a:p>
          <a:p>
            <a:pPr marL="0" lvl="0" indent="0" algn="just" rtl="0">
              <a:spcBef>
                <a:spcPts val="0"/>
              </a:spcBef>
              <a:buNone/>
            </a:pPr>
            <a:endParaRPr sz="2400">
              <a:solidFill>
                <a:srgbClr val="000000"/>
              </a:solidFill>
              <a:latin typeface="Comic Sans MS"/>
              <a:ea typeface="Comic Sans MS"/>
              <a:cs typeface="Comic Sans MS"/>
              <a:sym typeface="Comic Sans MS"/>
            </a:endParaRPr>
          </a:p>
        </p:txBody>
      </p:sp>
      <p:pic>
        <p:nvPicPr>
          <p:cNvPr id="161" name="Shape 161"/>
          <p:cNvPicPr preferRelativeResize="0"/>
          <p:nvPr/>
        </p:nvPicPr>
        <p:blipFill>
          <a:blip r:embed="rId3">
            <a:alphaModFix/>
          </a:blip>
          <a:stretch>
            <a:fillRect/>
          </a:stretch>
        </p:blipFill>
        <p:spPr>
          <a:xfrm>
            <a:off x="2918025" y="1235050"/>
            <a:ext cx="3305850" cy="3908450"/>
          </a:xfrm>
          <a:prstGeom prst="rect">
            <a:avLst/>
          </a:prstGeom>
          <a:noFill/>
          <a:ln>
            <a:noFill/>
          </a:ln>
        </p:spPr>
      </p:pic>
      <p:cxnSp>
        <p:nvCxnSpPr>
          <p:cNvPr id="162" name="Shape 162"/>
          <p:cNvCxnSpPr/>
          <p:nvPr/>
        </p:nvCxnSpPr>
        <p:spPr>
          <a:xfrm flipH="1">
            <a:off x="2422599" y="2481925"/>
            <a:ext cx="1769400" cy="510600"/>
          </a:xfrm>
          <a:prstGeom prst="straightConnector1">
            <a:avLst/>
          </a:prstGeom>
          <a:noFill/>
          <a:ln w="38100" cap="flat" cmpd="sng">
            <a:solidFill>
              <a:srgbClr val="FF0000"/>
            </a:solidFill>
            <a:prstDash val="solid"/>
            <a:round/>
            <a:headEnd type="none" w="lg" len="lg"/>
            <a:tailEnd type="triangle" w="lg" len="lg"/>
          </a:ln>
        </p:spPr>
      </p:cxnSp>
      <p:cxnSp>
        <p:nvCxnSpPr>
          <p:cNvPr id="163" name="Shape 163"/>
          <p:cNvCxnSpPr/>
          <p:nvPr/>
        </p:nvCxnSpPr>
        <p:spPr>
          <a:xfrm rot="10800000" flipH="1">
            <a:off x="5462675" y="3146900"/>
            <a:ext cx="1199400" cy="665099"/>
          </a:xfrm>
          <a:prstGeom prst="straightConnector1">
            <a:avLst/>
          </a:prstGeom>
          <a:noFill/>
          <a:ln w="38100" cap="flat" cmpd="sng">
            <a:solidFill>
              <a:srgbClr val="FF0000"/>
            </a:solidFill>
            <a:prstDash val="solid"/>
            <a:round/>
            <a:headEnd type="none" w="lg" len="lg"/>
            <a:tailEnd type="triangle" w="lg" len="lg"/>
          </a:ln>
        </p:spPr>
      </p:cxnSp>
      <p:sp>
        <p:nvSpPr>
          <p:cNvPr id="164" name="Shape 164"/>
          <p:cNvSpPr txBox="1"/>
          <p:nvPr/>
        </p:nvSpPr>
        <p:spPr>
          <a:xfrm>
            <a:off x="249375" y="2766800"/>
            <a:ext cx="2078100" cy="380099"/>
          </a:xfrm>
          <a:prstGeom prst="rect">
            <a:avLst/>
          </a:prstGeom>
          <a:noFill/>
          <a:ln>
            <a:noFill/>
          </a:ln>
        </p:spPr>
        <p:txBody>
          <a:bodyPr lIns="91425" tIns="91425" rIns="91425" bIns="91425" anchor="t" anchorCtr="0">
            <a:noAutofit/>
          </a:bodyPr>
          <a:lstStyle/>
          <a:p>
            <a:pPr>
              <a:spcBef>
                <a:spcPts val="0"/>
              </a:spcBef>
              <a:buNone/>
            </a:pPr>
            <a:endParaRPr/>
          </a:p>
        </p:txBody>
      </p:sp>
      <p:sp>
        <p:nvSpPr>
          <p:cNvPr id="165" name="Shape 165"/>
          <p:cNvSpPr txBox="1"/>
          <p:nvPr/>
        </p:nvSpPr>
        <p:spPr>
          <a:xfrm>
            <a:off x="6814450" y="2999225"/>
            <a:ext cx="2078100" cy="3800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166" name="Shape 166"/>
          <p:cNvSpPr txBox="1"/>
          <p:nvPr/>
        </p:nvSpPr>
        <p:spPr>
          <a:xfrm>
            <a:off x="249350" y="2766800"/>
            <a:ext cx="2078100" cy="380099"/>
          </a:xfrm>
          <a:prstGeom prst="rect">
            <a:avLst/>
          </a:prstGeom>
          <a:noFill/>
          <a:ln>
            <a:noFill/>
          </a:ln>
        </p:spPr>
        <p:txBody>
          <a:bodyPr lIns="91425" tIns="91425" rIns="91425" bIns="91425" anchor="t" anchorCtr="0">
            <a:noAutofit/>
          </a:bodyPr>
          <a:lstStyle/>
          <a:p>
            <a:pPr>
              <a:spcBef>
                <a:spcPts val="0"/>
              </a:spcBef>
              <a:buNone/>
            </a:pPr>
            <a:r>
              <a:rPr lang="es">
                <a:latin typeface="Comic Sans MS"/>
                <a:ea typeface="Comic Sans MS"/>
                <a:cs typeface="Comic Sans MS"/>
                <a:sym typeface="Comic Sans MS"/>
              </a:rPr>
              <a:t>   </a:t>
            </a:r>
            <a:r>
              <a:rPr lang="es" b="1">
                <a:latin typeface="Comic Sans MS"/>
                <a:ea typeface="Comic Sans MS"/>
                <a:cs typeface="Comic Sans MS"/>
                <a:sym typeface="Comic Sans MS"/>
              </a:rPr>
              <a:t>MARGEN DERECHA</a:t>
            </a:r>
          </a:p>
        </p:txBody>
      </p:sp>
      <p:sp>
        <p:nvSpPr>
          <p:cNvPr id="167" name="Shape 167"/>
          <p:cNvSpPr txBox="1"/>
          <p:nvPr/>
        </p:nvSpPr>
        <p:spPr>
          <a:xfrm>
            <a:off x="6814425" y="2999225"/>
            <a:ext cx="2200800" cy="380099"/>
          </a:xfrm>
          <a:prstGeom prst="rect">
            <a:avLst/>
          </a:prstGeom>
          <a:noFill/>
          <a:ln>
            <a:noFill/>
          </a:ln>
        </p:spPr>
        <p:txBody>
          <a:bodyPr lIns="91425" tIns="91425" rIns="91425" bIns="91425" anchor="t" anchorCtr="0">
            <a:noAutofit/>
          </a:bodyPr>
          <a:lstStyle/>
          <a:p>
            <a:pPr lvl="0" rtl="0">
              <a:spcBef>
                <a:spcPts val="0"/>
              </a:spcBef>
              <a:buNone/>
            </a:pPr>
            <a:r>
              <a:rPr lang="es" b="1">
                <a:latin typeface="Comic Sans MS"/>
                <a:ea typeface="Comic Sans MS"/>
                <a:cs typeface="Comic Sans MS"/>
                <a:sym typeface="Comic Sans MS"/>
              </a:rPr>
              <a:t>MARGEN IZQUIERDA</a:t>
            </a:r>
          </a:p>
        </p:txBody>
      </p:sp>
      <p:sp>
        <p:nvSpPr>
          <p:cNvPr id="168" name="Shape 168"/>
          <p:cNvSpPr/>
          <p:nvPr/>
        </p:nvSpPr>
        <p:spPr>
          <a:xfrm>
            <a:off x="4192000" y="3313225"/>
            <a:ext cx="665000" cy="1353775"/>
          </a:xfrm>
          <a:custGeom>
            <a:avLst/>
            <a:gdLst/>
            <a:ahLst/>
            <a:cxnLst/>
            <a:rect l="0" t="0" r="0" b="0"/>
            <a:pathLst>
              <a:path w="26600" h="54151" extrusionOk="0">
                <a:moveTo>
                  <a:pt x="0" y="0"/>
                </a:moveTo>
                <a:cubicBezTo>
                  <a:pt x="2593" y="4538"/>
                  <a:pt x="6687" y="8149"/>
                  <a:pt x="9025" y="12825"/>
                </a:cubicBezTo>
                <a:cubicBezTo>
                  <a:pt x="10237" y="15249"/>
                  <a:pt x="8348" y="18731"/>
                  <a:pt x="9975" y="20900"/>
                </a:cubicBezTo>
                <a:cubicBezTo>
                  <a:pt x="11318" y="22691"/>
                  <a:pt x="15226" y="20101"/>
                  <a:pt x="16625" y="21850"/>
                </a:cubicBezTo>
                <a:cubicBezTo>
                  <a:pt x="19618" y="25592"/>
                  <a:pt x="14047" y="31356"/>
                  <a:pt x="14725" y="36101"/>
                </a:cubicBezTo>
                <a:cubicBezTo>
                  <a:pt x="15145" y="39045"/>
                  <a:pt x="15664" y="43358"/>
                  <a:pt x="18525" y="44176"/>
                </a:cubicBezTo>
                <a:cubicBezTo>
                  <a:pt x="20055" y="44613"/>
                  <a:pt x="22002" y="43696"/>
                  <a:pt x="23275" y="44651"/>
                </a:cubicBezTo>
                <a:cubicBezTo>
                  <a:pt x="25959" y="46664"/>
                  <a:pt x="25099" y="51150"/>
                  <a:pt x="26600" y="54151"/>
                </a:cubicBezTo>
              </a:path>
            </a:pathLst>
          </a:custGeom>
          <a:noFill/>
          <a:ln w="9525" cap="flat" cmpd="sng">
            <a:solidFill>
              <a:srgbClr val="A4C2F4"/>
            </a:solidFill>
            <a:prstDash val="solid"/>
            <a:round/>
            <a:headEnd type="none" w="lg" len="lg"/>
            <a:tailEnd type="none" w="lg" len="lg"/>
          </a:ln>
        </p:spPr>
      </p:sp>
      <p:sp>
        <p:nvSpPr>
          <p:cNvPr id="169" name="Shape 169"/>
          <p:cNvSpPr/>
          <p:nvPr/>
        </p:nvSpPr>
        <p:spPr>
          <a:xfrm>
            <a:off x="4940125" y="2980700"/>
            <a:ext cx="593775" cy="1151925"/>
          </a:xfrm>
          <a:custGeom>
            <a:avLst/>
            <a:gdLst/>
            <a:ahLst/>
            <a:cxnLst/>
            <a:rect l="0" t="0" r="0" b="0"/>
            <a:pathLst>
              <a:path w="23751" h="46077" extrusionOk="0">
                <a:moveTo>
                  <a:pt x="0" y="0"/>
                </a:moveTo>
                <a:cubicBezTo>
                  <a:pt x="3031" y="4041"/>
                  <a:pt x="9254" y="4501"/>
                  <a:pt x="12826" y="8075"/>
                </a:cubicBezTo>
                <a:cubicBezTo>
                  <a:pt x="16079" y="11330"/>
                  <a:pt x="10062" y="17620"/>
                  <a:pt x="11876" y="21851"/>
                </a:cubicBezTo>
                <a:cubicBezTo>
                  <a:pt x="12627" y="23603"/>
                  <a:pt x="15914" y="23759"/>
                  <a:pt x="16151" y="25651"/>
                </a:cubicBezTo>
                <a:cubicBezTo>
                  <a:pt x="16741" y="30374"/>
                  <a:pt x="11834" y="36534"/>
                  <a:pt x="15201" y="39901"/>
                </a:cubicBezTo>
                <a:cubicBezTo>
                  <a:pt x="17687" y="42387"/>
                  <a:pt x="22639" y="42741"/>
                  <a:pt x="23751" y="46077"/>
                </a:cubicBezTo>
              </a:path>
            </a:pathLst>
          </a:custGeom>
          <a:noFill/>
          <a:ln w="9525" cap="flat" cmpd="sng">
            <a:solidFill>
              <a:srgbClr val="A4C2F4"/>
            </a:solidFill>
            <a:prstDash val="solid"/>
            <a:round/>
            <a:headEnd type="none" w="lg" len="lg"/>
            <a:tailEnd type="none" w="lg" len="lg"/>
          </a:ln>
        </p:spPr>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180025" y="479462"/>
            <a:ext cx="4096799" cy="2367900"/>
          </a:xfrm>
          <a:prstGeom prst="rect">
            <a:avLst/>
          </a:prstGeom>
        </p:spPr>
        <p:txBody>
          <a:bodyPr lIns="91425" tIns="91425" rIns="91425" bIns="91425" anchor="t" anchorCtr="0">
            <a:noAutofit/>
          </a:bodyPr>
          <a:lstStyle/>
          <a:p>
            <a:pPr indent="457200" algn="just" rtl="0">
              <a:spcBef>
                <a:spcPts val="0"/>
              </a:spcBef>
              <a:buNone/>
            </a:pPr>
            <a:r>
              <a:rPr lang="es" sz="2400">
                <a:solidFill>
                  <a:srgbClr val="000000"/>
                </a:solidFill>
                <a:latin typeface="Comic Sans MS"/>
                <a:ea typeface="Comic Sans MS"/>
                <a:cs typeface="Comic Sans MS"/>
                <a:sym typeface="Comic Sans MS"/>
              </a:rPr>
              <a:t>En la margen</a:t>
            </a:r>
            <a:r>
              <a:rPr lang="es" sz="2400" b="1">
                <a:solidFill>
                  <a:srgbClr val="000000"/>
                </a:solidFill>
                <a:latin typeface="Comic Sans MS"/>
                <a:ea typeface="Comic Sans MS"/>
                <a:cs typeface="Comic Sans MS"/>
                <a:sym typeface="Comic Sans MS"/>
              </a:rPr>
              <a:t> derecha</a:t>
            </a:r>
            <a:r>
              <a:rPr lang="es" sz="2400">
                <a:solidFill>
                  <a:srgbClr val="000000"/>
                </a:solidFill>
                <a:latin typeface="Comic Sans MS"/>
                <a:ea typeface="Comic Sans MS"/>
                <a:cs typeface="Comic Sans MS"/>
                <a:sym typeface="Comic Sans MS"/>
              </a:rPr>
              <a:t> predominan los  bosquetes de encinas (Dehesa) y pinos, frente a cultivos esporádicos  de viñedos y cereales.</a:t>
            </a:r>
          </a:p>
          <a:p>
            <a:pPr indent="457200" algn="just" rtl="0">
              <a:spcBef>
                <a:spcPts val="0"/>
              </a:spcBef>
              <a:buNone/>
            </a:pPr>
            <a:endParaRPr sz="2400">
              <a:solidFill>
                <a:srgbClr val="000000"/>
              </a:solidFill>
              <a:latin typeface="Comic Sans MS"/>
              <a:ea typeface="Comic Sans MS"/>
              <a:cs typeface="Comic Sans MS"/>
              <a:sym typeface="Comic Sans MS"/>
            </a:endParaRPr>
          </a:p>
          <a:p>
            <a:pPr indent="457200" algn="just" rtl="0">
              <a:spcBef>
                <a:spcPts val="0"/>
              </a:spcBef>
              <a:buNone/>
            </a:pPr>
            <a:r>
              <a:rPr lang="es" sz="2400">
                <a:solidFill>
                  <a:srgbClr val="000000"/>
                </a:solidFill>
                <a:latin typeface="Comic Sans MS"/>
                <a:ea typeface="Comic Sans MS"/>
                <a:cs typeface="Comic Sans MS"/>
                <a:sym typeface="Comic Sans MS"/>
              </a:rPr>
              <a:t>En cambio, en la margen </a:t>
            </a:r>
            <a:r>
              <a:rPr lang="es" sz="2400" b="1">
                <a:solidFill>
                  <a:srgbClr val="000000"/>
                </a:solidFill>
                <a:latin typeface="Comic Sans MS"/>
                <a:ea typeface="Comic Sans MS"/>
                <a:cs typeface="Comic Sans MS"/>
                <a:sym typeface="Comic Sans MS"/>
              </a:rPr>
              <a:t>izquierda</a:t>
            </a:r>
            <a:r>
              <a:rPr lang="es" sz="2400">
                <a:solidFill>
                  <a:srgbClr val="000000"/>
                </a:solidFill>
                <a:latin typeface="Comic Sans MS"/>
                <a:ea typeface="Comic Sans MS"/>
                <a:cs typeface="Comic Sans MS"/>
                <a:sym typeface="Comic Sans MS"/>
              </a:rPr>
              <a:t> la mayor parte del paisaje corresponde a cultivos de cereales.</a:t>
            </a:r>
          </a:p>
          <a:p>
            <a:pPr rtl="0">
              <a:spcBef>
                <a:spcPts val="0"/>
              </a:spcBef>
              <a:buNone/>
            </a:pPr>
            <a:endParaRPr sz="2400">
              <a:solidFill>
                <a:srgbClr val="000000"/>
              </a:solidFill>
              <a:latin typeface="Comic Sans MS"/>
              <a:ea typeface="Comic Sans MS"/>
              <a:cs typeface="Comic Sans MS"/>
              <a:sym typeface="Comic Sans MS"/>
            </a:endParaRPr>
          </a:p>
          <a:p>
            <a:pPr indent="457200">
              <a:spcBef>
                <a:spcPts val="0"/>
              </a:spcBef>
              <a:buNone/>
            </a:pPr>
            <a:endParaRPr sz="2400">
              <a:solidFill>
                <a:srgbClr val="000000"/>
              </a:solidFill>
              <a:latin typeface="Comic Sans MS"/>
              <a:ea typeface="Comic Sans MS"/>
              <a:cs typeface="Comic Sans MS"/>
              <a:sym typeface="Comic Sans MS"/>
            </a:endParaRPr>
          </a:p>
        </p:txBody>
      </p:sp>
      <p:pic>
        <p:nvPicPr>
          <p:cNvPr id="175" name="Shape 175"/>
          <p:cNvPicPr preferRelativeResize="0"/>
          <p:nvPr/>
        </p:nvPicPr>
        <p:blipFill rotWithShape="1">
          <a:blip r:embed="rId3">
            <a:alphaModFix/>
          </a:blip>
          <a:srcRect r="25099" b="39279"/>
          <a:stretch/>
        </p:blipFill>
        <p:spPr>
          <a:xfrm>
            <a:off x="4899600" y="569525"/>
            <a:ext cx="3705198" cy="366872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3823850" y="367250"/>
            <a:ext cx="4930499" cy="4489800"/>
          </a:xfrm>
          <a:prstGeom prst="rect">
            <a:avLst/>
          </a:prstGeom>
        </p:spPr>
        <p:txBody>
          <a:bodyPr lIns="91425" tIns="91425" rIns="91425" bIns="91425" anchor="t" anchorCtr="0">
            <a:noAutofit/>
          </a:bodyPr>
          <a:lstStyle/>
          <a:p>
            <a:pPr indent="457200" algn="just">
              <a:spcBef>
                <a:spcPts val="0"/>
              </a:spcBef>
              <a:buNone/>
            </a:pPr>
            <a:r>
              <a:rPr lang="es" sz="2400" dirty="0">
                <a:solidFill>
                  <a:srgbClr val="000000"/>
                </a:solidFill>
                <a:latin typeface="Comic Sans MS"/>
                <a:ea typeface="Comic Sans MS"/>
                <a:cs typeface="Comic Sans MS"/>
                <a:sym typeface="Comic Sans MS"/>
              </a:rPr>
              <a:t>Debido a la presencia de arroyos estacionales, en la zona sur se pueden formar algunas lagunas esteparias de forma esporádica. Esta particularidad  hace que sea un lugar propicio para el hábitat de muchas especies de aves,  de ahí que esté integrada dentro de lo que se conoce con el </a:t>
            </a:r>
            <a:r>
              <a:rPr lang="es" sz="2400" dirty="0" smtClean="0">
                <a:solidFill>
                  <a:srgbClr val="000000"/>
                </a:solidFill>
                <a:latin typeface="Comic Sans MS"/>
                <a:ea typeface="Comic Sans MS"/>
                <a:cs typeface="Comic Sans MS"/>
                <a:sym typeface="Comic Sans MS"/>
              </a:rPr>
              <a:t>nombre </a:t>
            </a:r>
            <a:r>
              <a:rPr lang="es" sz="2400" b="1" dirty="0" smtClean="0">
                <a:solidFill>
                  <a:srgbClr val="000000"/>
                </a:solidFill>
                <a:latin typeface="Comic Sans MS"/>
                <a:ea typeface="Comic Sans MS"/>
                <a:cs typeface="Comic Sans MS"/>
                <a:sym typeface="Comic Sans MS"/>
              </a:rPr>
              <a:t>ZEPA Penillanuras Campos-Norte</a:t>
            </a:r>
            <a:endParaRPr lang="es" sz="2400" b="1" dirty="0">
              <a:solidFill>
                <a:srgbClr val="000000"/>
              </a:solidFill>
              <a:latin typeface="Comic Sans MS"/>
              <a:ea typeface="Comic Sans MS"/>
              <a:cs typeface="Comic Sans MS"/>
              <a:sym typeface="Comic Sans MS"/>
            </a:endParaRPr>
          </a:p>
        </p:txBody>
      </p:sp>
      <p:pic>
        <p:nvPicPr>
          <p:cNvPr id="181" name="Shape 181"/>
          <p:cNvPicPr preferRelativeResize="0"/>
          <p:nvPr/>
        </p:nvPicPr>
        <p:blipFill>
          <a:blip r:embed="rId3">
            <a:alphaModFix/>
          </a:blip>
          <a:stretch>
            <a:fillRect/>
          </a:stretch>
        </p:blipFill>
        <p:spPr>
          <a:xfrm>
            <a:off x="292625" y="889150"/>
            <a:ext cx="3531225" cy="368035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11700" y="445025"/>
            <a:ext cx="8520599" cy="4698600"/>
          </a:xfrm>
          <a:prstGeom prst="rect">
            <a:avLst/>
          </a:prstGeom>
        </p:spPr>
        <p:txBody>
          <a:bodyPr lIns="91425" tIns="91425" rIns="91425" bIns="91425" anchor="t" anchorCtr="0">
            <a:noAutofit/>
          </a:bodyPr>
          <a:lstStyle/>
          <a:p>
            <a:pPr indent="457200" rtl="0">
              <a:spcBef>
                <a:spcPts val="0"/>
              </a:spcBef>
              <a:buNone/>
            </a:pPr>
            <a:r>
              <a:rPr lang="es">
                <a:solidFill>
                  <a:srgbClr val="000000"/>
                </a:solidFill>
                <a:latin typeface="Comic Sans MS"/>
                <a:ea typeface="Comic Sans MS"/>
                <a:cs typeface="Comic Sans MS"/>
                <a:sym typeface="Comic Sans MS"/>
              </a:rPr>
              <a:t>Las dos especies más características por las que se declaró ZEPA son:</a:t>
            </a:r>
          </a:p>
          <a:p>
            <a:pPr indent="457200" algn="just" rtl="0">
              <a:spcBef>
                <a:spcPts val="0"/>
              </a:spcBef>
              <a:buNone/>
            </a:pPr>
            <a:endParaRPr sz="2400">
              <a:solidFill>
                <a:srgbClr val="231F20"/>
              </a:solidFill>
              <a:latin typeface="Comic Sans MS"/>
              <a:ea typeface="Comic Sans MS"/>
              <a:cs typeface="Comic Sans MS"/>
              <a:sym typeface="Comic Sans MS"/>
            </a:endParaRPr>
          </a:p>
          <a:p>
            <a:pPr indent="457200" algn="just" rtl="0">
              <a:spcBef>
                <a:spcPts val="0"/>
              </a:spcBef>
              <a:buNone/>
            </a:pPr>
            <a:endParaRPr sz="2400">
              <a:solidFill>
                <a:srgbClr val="231F20"/>
              </a:solidFill>
              <a:latin typeface="Comic Sans MS"/>
              <a:ea typeface="Comic Sans MS"/>
              <a:cs typeface="Comic Sans MS"/>
              <a:sym typeface="Comic Sans MS"/>
            </a:endParaRPr>
          </a:p>
          <a:p>
            <a:pPr indent="457200" algn="just" rtl="0">
              <a:spcBef>
                <a:spcPts val="0"/>
              </a:spcBef>
              <a:buNone/>
            </a:pPr>
            <a:endParaRPr sz="2400">
              <a:solidFill>
                <a:srgbClr val="231F20"/>
              </a:solidFill>
              <a:latin typeface="Comic Sans MS"/>
              <a:ea typeface="Comic Sans MS"/>
              <a:cs typeface="Comic Sans MS"/>
              <a:sym typeface="Comic Sans MS"/>
            </a:endParaRPr>
          </a:p>
          <a:p>
            <a:pPr indent="457200" algn="just" rtl="0">
              <a:spcBef>
                <a:spcPts val="0"/>
              </a:spcBef>
              <a:buNone/>
            </a:pPr>
            <a:endParaRPr sz="2400">
              <a:solidFill>
                <a:srgbClr val="231F20"/>
              </a:solidFill>
              <a:latin typeface="Comic Sans MS"/>
              <a:ea typeface="Comic Sans MS"/>
              <a:cs typeface="Comic Sans MS"/>
              <a:sym typeface="Comic Sans MS"/>
            </a:endParaRPr>
          </a:p>
          <a:p>
            <a:pPr indent="457200" algn="just" rtl="0">
              <a:spcBef>
                <a:spcPts val="0"/>
              </a:spcBef>
              <a:buNone/>
            </a:pPr>
            <a:endParaRPr sz="2400">
              <a:solidFill>
                <a:srgbClr val="231F20"/>
              </a:solidFill>
              <a:latin typeface="Comic Sans MS"/>
              <a:ea typeface="Comic Sans MS"/>
              <a:cs typeface="Comic Sans MS"/>
              <a:sym typeface="Comic Sans MS"/>
            </a:endParaRPr>
          </a:p>
          <a:p>
            <a:pPr indent="457200" algn="just" rtl="0">
              <a:spcBef>
                <a:spcPts val="0"/>
              </a:spcBef>
              <a:buNone/>
            </a:pPr>
            <a:endParaRPr sz="2400">
              <a:solidFill>
                <a:srgbClr val="231F20"/>
              </a:solidFill>
              <a:latin typeface="Comic Sans MS"/>
              <a:ea typeface="Comic Sans MS"/>
              <a:cs typeface="Comic Sans MS"/>
              <a:sym typeface="Comic Sans MS"/>
            </a:endParaRPr>
          </a:p>
          <a:p>
            <a:pPr indent="457200" algn="just" rtl="0">
              <a:spcBef>
                <a:spcPts val="0"/>
              </a:spcBef>
              <a:buNone/>
            </a:pPr>
            <a:endParaRPr sz="2400">
              <a:solidFill>
                <a:srgbClr val="231F20"/>
              </a:solidFill>
              <a:latin typeface="Comic Sans MS"/>
              <a:ea typeface="Comic Sans MS"/>
              <a:cs typeface="Comic Sans MS"/>
              <a:sym typeface="Comic Sans MS"/>
            </a:endParaRPr>
          </a:p>
          <a:p>
            <a:pPr indent="457200" algn="just" rtl="0">
              <a:spcBef>
                <a:spcPts val="0"/>
              </a:spcBef>
              <a:buNone/>
            </a:pPr>
            <a:endParaRPr sz="2400">
              <a:solidFill>
                <a:srgbClr val="231F20"/>
              </a:solidFill>
              <a:latin typeface="Comic Sans MS"/>
              <a:ea typeface="Comic Sans MS"/>
              <a:cs typeface="Comic Sans MS"/>
              <a:sym typeface="Comic Sans MS"/>
            </a:endParaRPr>
          </a:p>
          <a:p>
            <a:pPr indent="457200" algn="just" rtl="0">
              <a:spcBef>
                <a:spcPts val="0"/>
              </a:spcBef>
              <a:buNone/>
            </a:pPr>
            <a:r>
              <a:rPr lang="es" sz="2400">
                <a:solidFill>
                  <a:srgbClr val="231F20"/>
                </a:solidFill>
                <a:latin typeface="Comic Sans MS"/>
                <a:ea typeface="Comic Sans MS"/>
                <a:cs typeface="Comic Sans MS"/>
                <a:sym typeface="Comic Sans MS"/>
              </a:rPr>
              <a:t>       AVUTARDA                   AGUILUCHO CENIZO</a:t>
            </a:r>
          </a:p>
          <a:p>
            <a:pPr marL="0" indent="0" algn="just" rtl="0">
              <a:spcBef>
                <a:spcPts val="0"/>
              </a:spcBef>
              <a:buNone/>
            </a:pPr>
            <a:endParaRPr sz="2400">
              <a:solidFill>
                <a:srgbClr val="231F20"/>
              </a:solidFill>
              <a:latin typeface="Comic Sans MS"/>
              <a:ea typeface="Comic Sans MS"/>
              <a:cs typeface="Comic Sans MS"/>
              <a:sym typeface="Comic Sans MS"/>
            </a:endParaRPr>
          </a:p>
          <a:p>
            <a:pPr indent="457200" algn="just" rtl="0">
              <a:spcBef>
                <a:spcPts val="0"/>
              </a:spcBef>
              <a:buNone/>
            </a:pPr>
            <a:endParaRPr sz="2400">
              <a:solidFill>
                <a:srgbClr val="231F20"/>
              </a:solidFill>
              <a:latin typeface="Comic Sans MS"/>
              <a:ea typeface="Comic Sans MS"/>
              <a:cs typeface="Comic Sans MS"/>
              <a:sym typeface="Comic Sans MS"/>
            </a:endParaRPr>
          </a:p>
          <a:p>
            <a:pPr indent="457200" algn="just">
              <a:spcBef>
                <a:spcPts val="0"/>
              </a:spcBef>
              <a:buNone/>
            </a:pPr>
            <a:endParaRPr sz="2400">
              <a:solidFill>
                <a:srgbClr val="231F20"/>
              </a:solidFill>
              <a:latin typeface="Comic Sans MS"/>
              <a:ea typeface="Comic Sans MS"/>
              <a:cs typeface="Comic Sans MS"/>
              <a:sym typeface="Comic Sans MS"/>
            </a:endParaRPr>
          </a:p>
        </p:txBody>
      </p:sp>
      <p:pic>
        <p:nvPicPr>
          <p:cNvPr id="187" name="Shape 187"/>
          <p:cNvPicPr preferRelativeResize="0"/>
          <p:nvPr/>
        </p:nvPicPr>
        <p:blipFill>
          <a:blip r:embed="rId3">
            <a:alphaModFix/>
          </a:blip>
          <a:stretch>
            <a:fillRect/>
          </a:stretch>
        </p:blipFill>
        <p:spPr>
          <a:xfrm>
            <a:off x="728149" y="1847825"/>
            <a:ext cx="3742974" cy="2485325"/>
          </a:xfrm>
          <a:prstGeom prst="rect">
            <a:avLst/>
          </a:prstGeom>
          <a:noFill/>
          <a:ln>
            <a:noFill/>
          </a:ln>
        </p:spPr>
      </p:pic>
      <p:pic>
        <p:nvPicPr>
          <p:cNvPr id="188" name="Shape 188"/>
          <p:cNvPicPr preferRelativeResize="0"/>
          <p:nvPr/>
        </p:nvPicPr>
        <p:blipFill>
          <a:blip r:embed="rId4">
            <a:alphaModFix/>
          </a:blip>
          <a:stretch>
            <a:fillRect/>
          </a:stretch>
        </p:blipFill>
        <p:spPr>
          <a:xfrm>
            <a:off x="4725275" y="1847825"/>
            <a:ext cx="3742975" cy="248909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112550" y="168825"/>
            <a:ext cx="8719799" cy="4805999"/>
          </a:xfrm>
          <a:prstGeom prst="rect">
            <a:avLst/>
          </a:prstGeom>
        </p:spPr>
        <p:txBody>
          <a:bodyPr lIns="91425" tIns="91425" rIns="91425" bIns="91425" anchor="t" anchorCtr="0">
            <a:noAutofit/>
          </a:bodyPr>
          <a:lstStyle/>
          <a:p>
            <a:pPr algn="ctr" rtl="0">
              <a:spcBef>
                <a:spcPts val="0"/>
              </a:spcBef>
              <a:buNone/>
            </a:pPr>
            <a:r>
              <a:rPr lang="es" sz="2400">
                <a:solidFill>
                  <a:srgbClr val="000000"/>
                </a:solidFill>
                <a:latin typeface="Comic Sans MS"/>
                <a:ea typeface="Comic Sans MS"/>
                <a:cs typeface="Comic Sans MS"/>
                <a:sym typeface="Comic Sans MS"/>
              </a:rPr>
              <a:t>Otras especies de interés son:</a:t>
            </a: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endParaRPr sz="1800">
              <a:solidFill>
                <a:srgbClr val="000000"/>
              </a:solidFill>
              <a:latin typeface="Comic Sans MS"/>
              <a:ea typeface="Comic Sans MS"/>
              <a:cs typeface="Comic Sans MS"/>
              <a:sym typeface="Comic Sans MS"/>
            </a:endParaRPr>
          </a:p>
          <a:p>
            <a:pPr rtl="0">
              <a:spcBef>
                <a:spcPts val="0"/>
              </a:spcBef>
              <a:buNone/>
            </a:pPr>
            <a:r>
              <a:rPr lang="es" sz="1800">
                <a:solidFill>
                  <a:srgbClr val="000000"/>
                </a:solidFill>
                <a:latin typeface="Comic Sans MS"/>
                <a:ea typeface="Comic Sans MS"/>
                <a:cs typeface="Comic Sans MS"/>
                <a:sym typeface="Comic Sans MS"/>
              </a:rPr>
              <a:t>  CERNÍCALO PRIMILLA                 SISÓN                        GANGA-ORTEGA</a:t>
            </a:r>
          </a:p>
          <a:p>
            <a:pPr>
              <a:spcBef>
                <a:spcPts val="0"/>
              </a:spcBef>
              <a:buNone/>
            </a:pPr>
            <a:endParaRPr/>
          </a:p>
        </p:txBody>
      </p:sp>
      <p:pic>
        <p:nvPicPr>
          <p:cNvPr id="194" name="Shape 194"/>
          <p:cNvPicPr preferRelativeResize="0"/>
          <p:nvPr/>
        </p:nvPicPr>
        <p:blipFill>
          <a:blip r:embed="rId3">
            <a:alphaModFix/>
          </a:blip>
          <a:stretch>
            <a:fillRect/>
          </a:stretch>
        </p:blipFill>
        <p:spPr>
          <a:xfrm>
            <a:off x="349650" y="876887"/>
            <a:ext cx="2581714" cy="3439250"/>
          </a:xfrm>
          <a:prstGeom prst="rect">
            <a:avLst/>
          </a:prstGeom>
          <a:noFill/>
          <a:ln>
            <a:noFill/>
          </a:ln>
        </p:spPr>
      </p:pic>
      <p:pic>
        <p:nvPicPr>
          <p:cNvPr id="195" name="Shape 195"/>
          <p:cNvPicPr preferRelativeResize="0"/>
          <p:nvPr/>
        </p:nvPicPr>
        <p:blipFill rotWithShape="1">
          <a:blip r:embed="rId4">
            <a:alphaModFix/>
          </a:blip>
          <a:srcRect l="20157" r="30179"/>
          <a:stretch/>
        </p:blipFill>
        <p:spPr>
          <a:xfrm>
            <a:off x="3330450" y="848750"/>
            <a:ext cx="2483100" cy="3495525"/>
          </a:xfrm>
          <a:prstGeom prst="rect">
            <a:avLst/>
          </a:prstGeom>
          <a:noFill/>
          <a:ln>
            <a:noFill/>
          </a:ln>
        </p:spPr>
      </p:pic>
      <p:pic>
        <p:nvPicPr>
          <p:cNvPr id="196" name="Shape 196"/>
          <p:cNvPicPr preferRelativeResize="0"/>
          <p:nvPr/>
        </p:nvPicPr>
        <p:blipFill>
          <a:blip r:embed="rId5">
            <a:alphaModFix/>
          </a:blip>
          <a:stretch>
            <a:fillRect/>
          </a:stretch>
        </p:blipFill>
        <p:spPr>
          <a:xfrm>
            <a:off x="6212622" y="848750"/>
            <a:ext cx="2630602" cy="34955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63">
            <a:alpha val="71920"/>
          </a:srgbClr>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581875" y="605650"/>
            <a:ext cx="7623900" cy="3906899"/>
          </a:xfrm>
          <a:prstGeom prst="rect">
            <a:avLst/>
          </a:prstGeom>
          <a:ln>
            <a:noFill/>
          </a:ln>
        </p:spPr>
        <p:txBody>
          <a:bodyPr lIns="91425" tIns="91425" rIns="91425" bIns="91425" anchor="t" anchorCtr="0">
            <a:noAutofit/>
          </a:bodyPr>
          <a:lstStyle/>
          <a:p>
            <a:pPr rtl="0">
              <a:spcBef>
                <a:spcPts val="0"/>
              </a:spcBef>
              <a:buNone/>
            </a:pPr>
            <a:r>
              <a:rPr lang="es">
                <a:solidFill>
                  <a:srgbClr val="000000"/>
                </a:solidFill>
                <a:latin typeface="Comic Sans MS"/>
                <a:ea typeface="Comic Sans MS"/>
                <a:cs typeface="Comic Sans MS"/>
                <a:sym typeface="Comic Sans MS"/>
              </a:rPr>
              <a:t>              1ª ACTIVIDAD PREVIA </a:t>
            </a:r>
          </a:p>
          <a:p>
            <a:pPr rtl="0">
              <a:spcBef>
                <a:spcPts val="0"/>
              </a:spcBef>
              <a:buNone/>
            </a:pPr>
            <a:endParaRPr>
              <a:solidFill>
                <a:srgbClr val="000000"/>
              </a:solidFill>
              <a:latin typeface="Comic Sans MS"/>
              <a:ea typeface="Comic Sans MS"/>
              <a:cs typeface="Comic Sans MS"/>
              <a:sym typeface="Comic Sans MS"/>
            </a:endParaRPr>
          </a:p>
          <a:p>
            <a:pPr rtl="0">
              <a:spcBef>
                <a:spcPts val="0"/>
              </a:spcBef>
              <a:buNone/>
            </a:pPr>
            <a:endParaRPr>
              <a:solidFill>
                <a:srgbClr val="000000"/>
              </a:solidFill>
              <a:latin typeface="Comic Sans MS"/>
              <a:ea typeface="Comic Sans MS"/>
              <a:cs typeface="Comic Sans MS"/>
              <a:sym typeface="Comic Sans MS"/>
            </a:endParaRPr>
          </a:p>
          <a:p>
            <a:pPr algn="just" rtl="0">
              <a:spcBef>
                <a:spcPts val="0"/>
              </a:spcBef>
              <a:buNone/>
            </a:pPr>
            <a:r>
              <a:rPr lang="es">
                <a:solidFill>
                  <a:srgbClr val="000000"/>
                </a:solidFill>
                <a:latin typeface="Comic Sans MS"/>
                <a:ea typeface="Comic Sans MS"/>
                <a:cs typeface="Comic Sans MS"/>
                <a:sym typeface="Comic Sans MS"/>
              </a:rPr>
              <a:t>	</a:t>
            </a:r>
            <a:r>
              <a:rPr lang="es" sz="2400">
                <a:solidFill>
                  <a:srgbClr val="000000"/>
                </a:solidFill>
                <a:latin typeface="Comic Sans MS"/>
                <a:ea typeface="Comic Sans MS"/>
                <a:cs typeface="Comic Sans MS"/>
                <a:sym typeface="Comic Sans MS"/>
              </a:rPr>
              <a:t>Breve presentación del lugar que vamos a visitar y descripción del estilo mudéjar, del entorno natural y de los palomares.</a:t>
            </a:r>
            <a:r>
              <a:rPr lang="es" sz="1800">
                <a:solidFill>
                  <a:srgbClr val="000000"/>
                </a:solidFill>
                <a:latin typeface="Comic Sans MS"/>
                <a:ea typeface="Comic Sans MS"/>
                <a:cs typeface="Comic Sans MS"/>
                <a:sym typeface="Comic Sans MS"/>
              </a:rPr>
              <a:t> </a:t>
            </a:r>
          </a:p>
          <a:p>
            <a:pPr lvl="0" rtl="0">
              <a:spcBef>
                <a:spcPts val="0"/>
              </a:spcBef>
              <a:buNone/>
            </a:pPr>
            <a:r>
              <a:rPr lang="es" sz="1200">
                <a:solidFill>
                  <a:srgbClr val="000000"/>
                </a:solidFill>
                <a:latin typeface="Comic Sans MS"/>
                <a:ea typeface="Comic Sans MS"/>
                <a:cs typeface="Comic Sans MS"/>
                <a:sym typeface="Comic Sans MS"/>
              </a:rPr>
              <a:t>	</a:t>
            </a:r>
          </a:p>
          <a:p>
            <a:pPr>
              <a:spcBef>
                <a:spcPts val="0"/>
              </a:spcBef>
              <a:buNone/>
            </a:pPr>
            <a:endParaRPr sz="1200">
              <a:solidFill>
                <a:srgbClr val="000000"/>
              </a:solidFill>
              <a:latin typeface="Comic Sans MS"/>
              <a:ea typeface="Comic Sans MS"/>
              <a:cs typeface="Comic Sans MS"/>
              <a:sym typeface="Comic Sans MS"/>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445025"/>
            <a:ext cx="8520599" cy="572699"/>
          </a:xfrm>
          <a:prstGeom prst="rect">
            <a:avLst/>
          </a:prstGeom>
          <a:solidFill>
            <a:srgbClr val="E6B8AF"/>
          </a:solidFill>
        </p:spPr>
        <p:txBody>
          <a:bodyPr lIns="91425" tIns="91425" rIns="91425" bIns="91425" anchor="t" anchorCtr="0">
            <a:noAutofit/>
          </a:bodyPr>
          <a:lstStyle/>
          <a:p>
            <a:pPr algn="ctr" rtl="0">
              <a:spcBef>
                <a:spcPts val="0"/>
              </a:spcBef>
              <a:buNone/>
            </a:pPr>
            <a:r>
              <a:rPr lang="es">
                <a:solidFill>
                  <a:srgbClr val="000000"/>
                </a:solidFill>
                <a:latin typeface="Comic Sans MS"/>
                <a:ea typeface="Comic Sans MS"/>
                <a:cs typeface="Comic Sans MS"/>
                <a:sym typeface="Comic Sans MS"/>
              </a:rPr>
              <a:t>LOS PALOMARES</a:t>
            </a:r>
          </a:p>
          <a:p>
            <a:pPr>
              <a:spcBef>
                <a:spcPts val="0"/>
              </a:spcBef>
              <a:buNone/>
            </a:pPr>
            <a:endParaRPr/>
          </a:p>
        </p:txBody>
      </p:sp>
      <p:pic>
        <p:nvPicPr>
          <p:cNvPr id="202" name="Shape 202"/>
          <p:cNvPicPr preferRelativeResize="0"/>
          <p:nvPr/>
        </p:nvPicPr>
        <p:blipFill>
          <a:blip r:embed="rId3">
            <a:alphaModFix/>
          </a:blip>
          <a:stretch>
            <a:fillRect/>
          </a:stretch>
        </p:blipFill>
        <p:spPr>
          <a:xfrm>
            <a:off x="496025" y="3505050"/>
            <a:ext cx="1693650" cy="1516149"/>
          </a:xfrm>
          <a:prstGeom prst="rect">
            <a:avLst/>
          </a:prstGeom>
          <a:noFill/>
          <a:ln>
            <a:noFill/>
          </a:ln>
        </p:spPr>
      </p:pic>
      <p:pic>
        <p:nvPicPr>
          <p:cNvPr id="203" name="Shape 203"/>
          <p:cNvPicPr preferRelativeResize="0"/>
          <p:nvPr/>
        </p:nvPicPr>
        <p:blipFill>
          <a:blip r:embed="rId3">
            <a:alphaModFix/>
          </a:blip>
          <a:stretch>
            <a:fillRect/>
          </a:stretch>
        </p:blipFill>
        <p:spPr>
          <a:xfrm>
            <a:off x="6862450" y="3454325"/>
            <a:ext cx="1693650" cy="1516149"/>
          </a:xfrm>
          <a:prstGeom prst="rect">
            <a:avLst/>
          </a:prstGeom>
          <a:noFill/>
          <a:ln>
            <a:noFill/>
          </a:ln>
        </p:spPr>
      </p:pic>
      <p:pic>
        <p:nvPicPr>
          <p:cNvPr id="204" name="Shape 204"/>
          <p:cNvPicPr preferRelativeResize="0"/>
          <p:nvPr/>
        </p:nvPicPr>
        <p:blipFill>
          <a:blip r:embed="rId3">
            <a:alphaModFix/>
          </a:blip>
          <a:stretch>
            <a:fillRect/>
          </a:stretch>
        </p:blipFill>
        <p:spPr>
          <a:xfrm>
            <a:off x="3567587" y="3571300"/>
            <a:ext cx="1693650" cy="1516149"/>
          </a:xfrm>
          <a:prstGeom prst="rect">
            <a:avLst/>
          </a:prstGeom>
          <a:noFill/>
          <a:ln>
            <a:noFill/>
          </a:ln>
        </p:spPr>
      </p:pic>
      <p:pic>
        <p:nvPicPr>
          <p:cNvPr id="205" name="Shape 205"/>
          <p:cNvPicPr preferRelativeResize="0"/>
          <p:nvPr/>
        </p:nvPicPr>
        <p:blipFill>
          <a:blip r:embed="rId4">
            <a:alphaModFix/>
          </a:blip>
          <a:stretch>
            <a:fillRect/>
          </a:stretch>
        </p:blipFill>
        <p:spPr>
          <a:xfrm>
            <a:off x="3511325" y="1141699"/>
            <a:ext cx="1749924" cy="2592493"/>
          </a:xfrm>
          <a:prstGeom prst="rect">
            <a:avLst/>
          </a:prstGeom>
          <a:noFill/>
          <a:ln>
            <a:noFill/>
          </a:ln>
        </p:spPr>
      </p:pic>
      <p:pic>
        <p:nvPicPr>
          <p:cNvPr id="206" name="Shape 206"/>
          <p:cNvPicPr preferRelativeResize="0"/>
          <p:nvPr/>
        </p:nvPicPr>
        <p:blipFill rotWithShape="1">
          <a:blip r:embed="rId5">
            <a:alphaModFix/>
          </a:blip>
          <a:srcRect r="64559" b="40159"/>
          <a:stretch/>
        </p:blipFill>
        <p:spPr>
          <a:xfrm>
            <a:off x="3689375" y="1201084"/>
            <a:ext cx="1393812" cy="1029615"/>
          </a:xfrm>
          <a:prstGeom prst="rect">
            <a:avLst/>
          </a:prstGeom>
          <a:noFill/>
          <a:ln>
            <a:noFill/>
          </a:ln>
        </p:spPr>
      </p:pic>
      <p:sp>
        <p:nvSpPr>
          <p:cNvPr id="207" name="Shape 207"/>
          <p:cNvSpPr/>
          <p:nvPr/>
        </p:nvSpPr>
        <p:spPr>
          <a:xfrm rot="-5400000">
            <a:off x="2208825" y="1295649"/>
            <a:ext cx="946200" cy="15411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8" name="Shape 208"/>
          <p:cNvSpPr txBox="1"/>
          <p:nvPr/>
        </p:nvSpPr>
        <p:spPr>
          <a:xfrm>
            <a:off x="1959225" y="1742200"/>
            <a:ext cx="1445399" cy="648000"/>
          </a:xfrm>
          <a:prstGeom prst="rect">
            <a:avLst/>
          </a:prstGeom>
          <a:noFill/>
          <a:ln>
            <a:noFill/>
          </a:ln>
        </p:spPr>
        <p:txBody>
          <a:bodyPr lIns="91425" tIns="91425" rIns="91425" bIns="91425" anchor="t" anchorCtr="0">
            <a:noAutofit/>
          </a:bodyPr>
          <a:lstStyle/>
          <a:p>
            <a:pPr algn="l">
              <a:spcBef>
                <a:spcPts val="0"/>
              </a:spcBef>
              <a:buNone/>
            </a:pPr>
            <a:r>
              <a:rPr lang="es" sz="3000"/>
              <a:t>TROIS</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57575" y="1170500"/>
            <a:ext cx="8778900" cy="686399"/>
          </a:xfrm>
          <a:prstGeom prst="rect">
            <a:avLst/>
          </a:prstGeom>
        </p:spPr>
        <p:txBody>
          <a:bodyPr lIns="91425" tIns="91425" rIns="91425" bIns="91425" anchor="t" anchorCtr="0">
            <a:noAutofit/>
          </a:bodyPr>
          <a:lstStyle/>
          <a:p>
            <a:pPr rtl="0">
              <a:spcBef>
                <a:spcPts val="0"/>
              </a:spcBef>
              <a:buNone/>
            </a:pPr>
            <a:endParaRPr sz="2400">
              <a:solidFill>
                <a:srgbClr val="000000"/>
              </a:solidFill>
              <a:latin typeface="Comic Sans MS"/>
              <a:ea typeface="Comic Sans MS"/>
              <a:cs typeface="Comic Sans MS"/>
              <a:sym typeface="Comic Sans MS"/>
            </a:endParaRPr>
          </a:p>
          <a:p>
            <a:pPr>
              <a:spcBef>
                <a:spcPts val="0"/>
              </a:spcBef>
              <a:buNone/>
            </a:pPr>
            <a:r>
              <a:rPr lang="es" sz="1100">
                <a:solidFill>
                  <a:srgbClr val="000000"/>
                </a:solidFill>
                <a:latin typeface="Arial"/>
                <a:ea typeface="Arial"/>
                <a:cs typeface="Arial"/>
                <a:sym typeface="Arial"/>
              </a:rPr>
              <a:t>. </a:t>
            </a:r>
          </a:p>
        </p:txBody>
      </p:sp>
      <p:sp>
        <p:nvSpPr>
          <p:cNvPr id="214" name="Shape 214"/>
          <p:cNvSpPr/>
          <p:nvPr/>
        </p:nvSpPr>
        <p:spPr>
          <a:xfrm rot="449133">
            <a:off x="5905277" y="404166"/>
            <a:ext cx="2915345" cy="1969216"/>
          </a:xfrm>
          <a:prstGeom prst="wedgeRoundRectCallout">
            <a:avLst>
              <a:gd name="adj1" fmla="val -47561"/>
              <a:gd name="adj2" fmla="val 78202"/>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rtl="0">
              <a:spcBef>
                <a:spcPts val="0"/>
              </a:spcBef>
              <a:buNone/>
            </a:pPr>
            <a:r>
              <a:rPr lang="es" sz="1800"/>
              <a:t> “</a:t>
            </a:r>
            <a:r>
              <a:rPr lang="es" sz="1800">
                <a:latin typeface="Comic Sans MS"/>
                <a:ea typeface="Comic Sans MS"/>
                <a:cs typeface="Comic Sans MS"/>
                <a:sym typeface="Comic Sans MS"/>
              </a:rPr>
              <a:t>Y tengo un palomar que, de no estar derribado como está, </a:t>
            </a:r>
          </a:p>
          <a:p>
            <a:pPr rtl="0">
              <a:spcBef>
                <a:spcPts val="0"/>
              </a:spcBef>
              <a:buNone/>
            </a:pPr>
            <a:r>
              <a:rPr lang="es" sz="1800">
                <a:latin typeface="Comic Sans MS"/>
                <a:ea typeface="Comic Sans MS"/>
                <a:cs typeface="Comic Sans MS"/>
                <a:sym typeface="Comic Sans MS"/>
              </a:rPr>
              <a:t>daría cada año más de doscientos palominos.”</a:t>
            </a:r>
          </a:p>
        </p:txBody>
      </p:sp>
      <p:pic>
        <p:nvPicPr>
          <p:cNvPr id="215" name="Shape 215"/>
          <p:cNvPicPr preferRelativeResize="0"/>
          <p:nvPr/>
        </p:nvPicPr>
        <p:blipFill>
          <a:blip r:embed="rId3">
            <a:alphaModFix/>
          </a:blip>
          <a:stretch>
            <a:fillRect/>
          </a:stretch>
        </p:blipFill>
        <p:spPr>
          <a:xfrm>
            <a:off x="237500" y="879512"/>
            <a:ext cx="5272650" cy="3384474"/>
          </a:xfrm>
          <a:prstGeom prst="rect">
            <a:avLst/>
          </a:prstGeom>
          <a:noFill/>
          <a:ln>
            <a:noFill/>
          </a:ln>
        </p:spPr>
      </p:pic>
      <p:sp>
        <p:nvSpPr>
          <p:cNvPr id="216" name="Shape 216"/>
          <p:cNvSpPr txBox="1"/>
          <p:nvPr/>
        </p:nvSpPr>
        <p:spPr>
          <a:xfrm>
            <a:off x="7045575" y="2701175"/>
            <a:ext cx="2003400" cy="326400"/>
          </a:xfrm>
          <a:prstGeom prst="rect">
            <a:avLst/>
          </a:prstGeom>
          <a:noFill/>
          <a:ln>
            <a:noFill/>
          </a:ln>
        </p:spPr>
        <p:txBody>
          <a:bodyPr lIns="91425" tIns="91425" rIns="91425" bIns="91425" anchor="t" anchorCtr="0">
            <a:noAutofit/>
          </a:bodyPr>
          <a:lstStyle/>
          <a:p>
            <a:pPr>
              <a:spcBef>
                <a:spcPts val="0"/>
              </a:spcBef>
              <a:buNone/>
            </a:pPr>
            <a:r>
              <a:rPr lang="es" sz="1000">
                <a:latin typeface="Comic Sans MS"/>
                <a:ea typeface="Comic Sans MS"/>
                <a:cs typeface="Comic Sans MS"/>
                <a:sym typeface="Comic Sans MS"/>
              </a:rPr>
              <a:t>EL LAZARILLO DE TORMES</a:t>
            </a: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298200"/>
            <a:ext cx="8647200" cy="4687800"/>
          </a:xfrm>
          <a:prstGeom prst="rect">
            <a:avLst/>
          </a:prstGeom>
        </p:spPr>
        <p:txBody>
          <a:bodyPr lIns="91425" tIns="91425" rIns="91425" bIns="91425" anchor="t" anchorCtr="0">
            <a:noAutofit/>
          </a:bodyPr>
          <a:lstStyle/>
          <a:p>
            <a:pPr indent="457200" algn="just" rtl="0">
              <a:spcBef>
                <a:spcPts val="0"/>
              </a:spcBef>
              <a:buNone/>
            </a:pPr>
            <a:r>
              <a:rPr lang="es" sz="2400">
                <a:solidFill>
                  <a:srgbClr val="000000"/>
                </a:solidFill>
                <a:latin typeface="Comic Sans MS"/>
                <a:ea typeface="Comic Sans MS"/>
                <a:cs typeface="Comic Sans MS"/>
                <a:sym typeface="Comic Sans MS"/>
              </a:rPr>
              <a:t>Desde la época romana, los palomares sirvieron de ayuda a la economía familiar. Dos provechos han tenido los palomares tradicionalmente: por un lado, la </a:t>
            </a:r>
            <a:r>
              <a:rPr lang="es" sz="2400" b="1">
                <a:solidFill>
                  <a:srgbClr val="000000"/>
                </a:solidFill>
                <a:latin typeface="Comic Sans MS"/>
                <a:ea typeface="Comic Sans MS"/>
                <a:cs typeface="Comic Sans MS"/>
                <a:sym typeface="Comic Sans MS"/>
              </a:rPr>
              <a:t>cría del pichón</a:t>
            </a:r>
            <a:r>
              <a:rPr lang="es" sz="2400">
                <a:solidFill>
                  <a:srgbClr val="000000"/>
                </a:solidFill>
                <a:latin typeface="Comic Sans MS"/>
                <a:ea typeface="Comic Sans MS"/>
                <a:cs typeface="Comic Sans MS"/>
                <a:sym typeface="Comic Sans MS"/>
              </a:rPr>
              <a:t> como alimento  y por otro, la </a:t>
            </a:r>
            <a:r>
              <a:rPr lang="es" sz="2400" b="1">
                <a:solidFill>
                  <a:srgbClr val="000000"/>
                </a:solidFill>
                <a:latin typeface="Comic Sans MS"/>
                <a:ea typeface="Comic Sans MS"/>
                <a:cs typeface="Comic Sans MS"/>
                <a:sym typeface="Comic Sans MS"/>
              </a:rPr>
              <a:t>palomina</a:t>
            </a:r>
            <a:r>
              <a:rPr lang="es" sz="2400">
                <a:solidFill>
                  <a:srgbClr val="000000"/>
                </a:solidFill>
                <a:latin typeface="Comic Sans MS"/>
                <a:ea typeface="Comic Sans MS"/>
                <a:cs typeface="Comic Sans MS"/>
                <a:sym typeface="Comic Sans MS"/>
              </a:rPr>
              <a:t>, uno de los mejores abonos conocidos. Hasta estas tierras venían los levantinos que se llevaban por toneladas el excremento para los naranjos. </a:t>
            </a:r>
          </a:p>
          <a:p>
            <a:pPr indent="457200" algn="just" rtl="0">
              <a:spcBef>
                <a:spcPts val="0"/>
              </a:spcBef>
              <a:buNone/>
            </a:pPr>
            <a:endParaRPr sz="2400">
              <a:solidFill>
                <a:srgbClr val="000000"/>
              </a:solidFill>
              <a:latin typeface="Comic Sans MS"/>
              <a:ea typeface="Comic Sans MS"/>
              <a:cs typeface="Comic Sans MS"/>
              <a:sym typeface="Comic Sans MS"/>
            </a:endParaRPr>
          </a:p>
          <a:p>
            <a:pPr indent="457200" algn="just" rtl="0">
              <a:spcBef>
                <a:spcPts val="0"/>
              </a:spcBef>
              <a:buNone/>
            </a:pPr>
            <a:endParaRPr sz="2400">
              <a:solidFill>
                <a:srgbClr val="000000"/>
              </a:solidFill>
              <a:latin typeface="Comic Sans MS"/>
              <a:ea typeface="Comic Sans MS"/>
              <a:cs typeface="Comic Sans MS"/>
              <a:sym typeface="Comic Sans MS"/>
            </a:endParaRPr>
          </a:p>
          <a:p>
            <a:pPr indent="457200" algn="just" rtl="0">
              <a:spcBef>
                <a:spcPts val="0"/>
              </a:spcBef>
              <a:buNone/>
            </a:pPr>
            <a:endParaRPr sz="2400">
              <a:solidFill>
                <a:srgbClr val="000000"/>
              </a:solidFill>
              <a:latin typeface="Comic Sans MS"/>
              <a:ea typeface="Comic Sans MS"/>
              <a:cs typeface="Comic Sans MS"/>
              <a:sym typeface="Comic Sans MS"/>
            </a:endParaRPr>
          </a:p>
          <a:p>
            <a:pPr indent="457200" algn="just" rtl="0">
              <a:spcBef>
                <a:spcPts val="0"/>
              </a:spcBef>
              <a:buNone/>
            </a:pPr>
            <a:endParaRPr sz="2400">
              <a:solidFill>
                <a:srgbClr val="000000"/>
              </a:solidFill>
              <a:latin typeface="Comic Sans MS"/>
              <a:ea typeface="Comic Sans MS"/>
              <a:cs typeface="Comic Sans MS"/>
              <a:sym typeface="Comic Sans MS"/>
            </a:endParaRPr>
          </a:p>
          <a:p>
            <a:pPr indent="457200" algn="just" rtl="0">
              <a:spcBef>
                <a:spcPts val="0"/>
              </a:spcBef>
              <a:buNone/>
            </a:pPr>
            <a:endParaRPr sz="2400">
              <a:solidFill>
                <a:srgbClr val="000000"/>
              </a:solidFill>
              <a:latin typeface="Comic Sans MS"/>
              <a:ea typeface="Comic Sans MS"/>
              <a:cs typeface="Comic Sans MS"/>
              <a:sym typeface="Comic Sans MS"/>
            </a:endParaRPr>
          </a:p>
          <a:p>
            <a:pPr marL="0" indent="0" algn="just" rtl="0">
              <a:spcBef>
                <a:spcPts val="0"/>
              </a:spcBef>
              <a:buNone/>
            </a:pPr>
            <a:endParaRPr sz="1800">
              <a:solidFill>
                <a:srgbClr val="000000"/>
              </a:solidFill>
              <a:latin typeface="Comic Sans MS"/>
              <a:ea typeface="Comic Sans MS"/>
              <a:cs typeface="Comic Sans MS"/>
              <a:sym typeface="Comic Sans MS"/>
            </a:endParaRPr>
          </a:p>
          <a:p>
            <a:pPr marL="0" indent="0" algn="just">
              <a:spcBef>
                <a:spcPts val="0"/>
              </a:spcBef>
              <a:buNone/>
            </a:pPr>
            <a:r>
              <a:rPr lang="es" sz="1800">
                <a:solidFill>
                  <a:srgbClr val="000000"/>
                </a:solidFill>
                <a:latin typeface="Comic Sans MS"/>
                <a:ea typeface="Comic Sans MS"/>
                <a:cs typeface="Comic Sans MS"/>
                <a:sym typeface="Comic Sans MS"/>
              </a:rPr>
              <a:t>                                         </a:t>
            </a:r>
          </a:p>
        </p:txBody>
      </p:sp>
      <p:pic>
        <p:nvPicPr>
          <p:cNvPr id="222" name="Shape 222"/>
          <p:cNvPicPr preferRelativeResize="0"/>
          <p:nvPr/>
        </p:nvPicPr>
        <p:blipFill>
          <a:blip r:embed="rId3">
            <a:alphaModFix/>
          </a:blip>
          <a:stretch>
            <a:fillRect/>
          </a:stretch>
        </p:blipFill>
        <p:spPr>
          <a:xfrm>
            <a:off x="2849655" y="3077725"/>
            <a:ext cx="2384050" cy="1789149"/>
          </a:xfrm>
          <a:prstGeom prst="rect">
            <a:avLst/>
          </a:prstGeom>
          <a:noFill/>
          <a:ln>
            <a:noFill/>
          </a:ln>
        </p:spPr>
      </p:pic>
      <p:pic>
        <p:nvPicPr>
          <p:cNvPr id="223" name="Shape 223"/>
          <p:cNvPicPr preferRelativeResize="0"/>
          <p:nvPr/>
        </p:nvPicPr>
        <p:blipFill>
          <a:blip r:embed="rId4">
            <a:alphaModFix/>
          </a:blip>
          <a:stretch>
            <a:fillRect/>
          </a:stretch>
        </p:blipFill>
        <p:spPr>
          <a:xfrm>
            <a:off x="487400" y="3077725"/>
            <a:ext cx="1789149" cy="1789149"/>
          </a:xfrm>
          <a:prstGeom prst="rect">
            <a:avLst/>
          </a:prstGeom>
          <a:noFill/>
          <a:ln>
            <a:noFill/>
          </a:ln>
        </p:spPr>
      </p:pic>
      <p:pic>
        <p:nvPicPr>
          <p:cNvPr id="224" name="Shape 224"/>
          <p:cNvPicPr preferRelativeResize="0"/>
          <p:nvPr/>
        </p:nvPicPr>
        <p:blipFill>
          <a:blip r:embed="rId5">
            <a:alphaModFix/>
          </a:blip>
          <a:stretch>
            <a:fillRect/>
          </a:stretch>
        </p:blipFill>
        <p:spPr>
          <a:xfrm>
            <a:off x="5806800" y="3077725"/>
            <a:ext cx="2975800" cy="17891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311700" y="445025"/>
            <a:ext cx="8520599" cy="4518300"/>
          </a:xfrm>
          <a:prstGeom prst="rect">
            <a:avLst/>
          </a:prstGeom>
        </p:spPr>
        <p:txBody>
          <a:bodyPr lIns="91425" tIns="91425" rIns="91425" bIns="91425" anchor="t" anchorCtr="0">
            <a:noAutofit/>
          </a:bodyPr>
          <a:lstStyle/>
          <a:p>
            <a:pPr indent="457200" algn="just" rtl="0">
              <a:spcBef>
                <a:spcPts val="0"/>
              </a:spcBef>
              <a:buNone/>
            </a:pPr>
            <a:r>
              <a:rPr lang="es" sz="2400">
                <a:solidFill>
                  <a:srgbClr val="000000"/>
                </a:solidFill>
                <a:latin typeface="Comic Sans MS"/>
                <a:ea typeface="Comic Sans MS"/>
                <a:cs typeface="Comic Sans MS"/>
                <a:sym typeface="Comic Sans MS"/>
              </a:rPr>
              <a:t>Se puede decir que no hay dos palomares iguales. Unos son </a:t>
            </a:r>
            <a:r>
              <a:rPr lang="es" sz="2400" b="1">
                <a:solidFill>
                  <a:srgbClr val="000000"/>
                </a:solidFill>
                <a:latin typeface="Comic Sans MS"/>
                <a:ea typeface="Comic Sans MS"/>
                <a:cs typeface="Comic Sans MS"/>
                <a:sym typeface="Comic Sans MS"/>
              </a:rPr>
              <a:t>circulares</a:t>
            </a:r>
            <a:r>
              <a:rPr lang="es" sz="2400">
                <a:solidFill>
                  <a:srgbClr val="000000"/>
                </a:solidFill>
                <a:latin typeface="Comic Sans MS"/>
                <a:ea typeface="Comic Sans MS"/>
                <a:cs typeface="Comic Sans MS"/>
                <a:sym typeface="Comic Sans MS"/>
              </a:rPr>
              <a:t>, como enanas  plazas de toros, o </a:t>
            </a:r>
            <a:r>
              <a:rPr lang="es" sz="2400" b="1">
                <a:solidFill>
                  <a:srgbClr val="000000"/>
                </a:solidFill>
                <a:latin typeface="Comic Sans MS"/>
                <a:ea typeface="Comic Sans MS"/>
                <a:cs typeface="Comic Sans MS"/>
                <a:sym typeface="Comic Sans MS"/>
              </a:rPr>
              <a:t>cuadrados</a:t>
            </a:r>
            <a:r>
              <a:rPr lang="es" sz="2400">
                <a:solidFill>
                  <a:srgbClr val="000000"/>
                </a:solidFill>
                <a:latin typeface="Comic Sans MS"/>
                <a:ea typeface="Comic Sans MS"/>
                <a:cs typeface="Comic Sans MS"/>
                <a:sym typeface="Comic Sans MS"/>
              </a:rPr>
              <a:t>, como ventas del camino.</a:t>
            </a:r>
          </a:p>
          <a:p>
            <a:pPr>
              <a:spcBef>
                <a:spcPts val="0"/>
              </a:spcBef>
              <a:buNone/>
            </a:pPr>
            <a:endParaRPr/>
          </a:p>
        </p:txBody>
      </p:sp>
      <p:pic>
        <p:nvPicPr>
          <p:cNvPr id="230" name="Shape 230"/>
          <p:cNvPicPr preferRelativeResize="0"/>
          <p:nvPr/>
        </p:nvPicPr>
        <p:blipFill>
          <a:blip r:embed="rId3">
            <a:alphaModFix/>
          </a:blip>
          <a:stretch>
            <a:fillRect/>
          </a:stretch>
        </p:blipFill>
        <p:spPr>
          <a:xfrm>
            <a:off x="4827925" y="1841500"/>
            <a:ext cx="3575424" cy="2671724"/>
          </a:xfrm>
          <a:prstGeom prst="rect">
            <a:avLst/>
          </a:prstGeom>
          <a:noFill/>
          <a:ln>
            <a:noFill/>
          </a:ln>
        </p:spPr>
      </p:pic>
      <p:pic>
        <p:nvPicPr>
          <p:cNvPr id="231" name="Shape 231"/>
          <p:cNvPicPr preferRelativeResize="0"/>
          <p:nvPr/>
        </p:nvPicPr>
        <p:blipFill>
          <a:blip r:embed="rId4">
            <a:alphaModFix/>
          </a:blip>
          <a:stretch>
            <a:fillRect/>
          </a:stretch>
        </p:blipFill>
        <p:spPr>
          <a:xfrm>
            <a:off x="638125" y="1841500"/>
            <a:ext cx="3987673" cy="26717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marL="0" indent="457200" algn="just">
              <a:spcBef>
                <a:spcPts val="0"/>
              </a:spcBef>
              <a:buNone/>
            </a:pPr>
            <a:r>
              <a:rPr lang="es" sz="2400">
                <a:solidFill>
                  <a:srgbClr val="000000"/>
                </a:solidFill>
                <a:latin typeface="Comic Sans MS"/>
                <a:ea typeface="Comic Sans MS"/>
                <a:cs typeface="Comic Sans MS"/>
                <a:sym typeface="Comic Sans MS"/>
              </a:rPr>
              <a:t>Otros tienen caprichosas formas que recuerdan palacios árabes, chozos africanos o pagodas orientales. </a:t>
            </a:r>
          </a:p>
        </p:txBody>
      </p:sp>
      <p:pic>
        <p:nvPicPr>
          <p:cNvPr id="237" name="Shape 237"/>
          <p:cNvPicPr preferRelativeResize="0"/>
          <p:nvPr/>
        </p:nvPicPr>
        <p:blipFill rotWithShape="1">
          <a:blip r:embed="rId3">
            <a:alphaModFix/>
          </a:blip>
          <a:srcRect l="9084" t="7885" r="7567" b="9374"/>
          <a:stretch/>
        </p:blipFill>
        <p:spPr>
          <a:xfrm>
            <a:off x="494050" y="1823300"/>
            <a:ext cx="2943824" cy="2568349"/>
          </a:xfrm>
          <a:prstGeom prst="rect">
            <a:avLst/>
          </a:prstGeom>
          <a:noFill/>
          <a:ln>
            <a:noFill/>
          </a:ln>
        </p:spPr>
      </p:pic>
      <p:pic>
        <p:nvPicPr>
          <p:cNvPr id="238" name="Shape 238"/>
          <p:cNvPicPr preferRelativeResize="0"/>
          <p:nvPr/>
        </p:nvPicPr>
        <p:blipFill rotWithShape="1">
          <a:blip r:embed="rId4">
            <a:alphaModFix/>
          </a:blip>
          <a:srcRect l="51011"/>
          <a:stretch/>
        </p:blipFill>
        <p:spPr>
          <a:xfrm>
            <a:off x="3752850" y="1806312"/>
            <a:ext cx="2638050" cy="2568350"/>
          </a:xfrm>
          <a:prstGeom prst="rect">
            <a:avLst/>
          </a:prstGeom>
          <a:noFill/>
          <a:ln>
            <a:noFill/>
          </a:ln>
        </p:spPr>
      </p:pic>
      <p:pic>
        <p:nvPicPr>
          <p:cNvPr id="239" name="Shape 239"/>
          <p:cNvPicPr preferRelativeResize="0"/>
          <p:nvPr/>
        </p:nvPicPr>
        <p:blipFill rotWithShape="1">
          <a:blip r:embed="rId5">
            <a:alphaModFix/>
          </a:blip>
          <a:srcRect l="19685" r="12641"/>
          <a:stretch/>
        </p:blipFill>
        <p:spPr>
          <a:xfrm>
            <a:off x="6618921" y="1806300"/>
            <a:ext cx="2317478" cy="25683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311700" y="3934425"/>
            <a:ext cx="8520599" cy="939300"/>
          </a:xfrm>
          <a:prstGeom prst="rect">
            <a:avLst/>
          </a:prstGeom>
        </p:spPr>
        <p:txBody>
          <a:bodyPr lIns="91425" tIns="91425" rIns="91425" bIns="91425" anchor="t" anchorCtr="0">
            <a:noAutofit/>
          </a:bodyPr>
          <a:lstStyle/>
          <a:p>
            <a:pPr indent="457200" algn="just">
              <a:spcBef>
                <a:spcPts val="0"/>
              </a:spcBef>
              <a:buNone/>
            </a:pPr>
            <a:r>
              <a:rPr lang="es" sz="2400">
                <a:solidFill>
                  <a:srgbClr val="000000"/>
                </a:solidFill>
                <a:latin typeface="Comic Sans MS"/>
                <a:ea typeface="Comic Sans MS"/>
                <a:cs typeface="Comic Sans MS"/>
                <a:sym typeface="Comic Sans MS"/>
              </a:rPr>
              <a:t>Blancos o rojizos, por mucho que se parezcan, cada cual tiene algo que le diferencia del otro. </a:t>
            </a:r>
          </a:p>
        </p:txBody>
      </p:sp>
      <p:pic>
        <p:nvPicPr>
          <p:cNvPr id="245" name="Shape 245"/>
          <p:cNvPicPr preferRelativeResize="0"/>
          <p:nvPr/>
        </p:nvPicPr>
        <p:blipFill>
          <a:blip r:embed="rId3">
            <a:alphaModFix/>
          </a:blip>
          <a:stretch>
            <a:fillRect/>
          </a:stretch>
        </p:blipFill>
        <p:spPr>
          <a:xfrm>
            <a:off x="1230750" y="331723"/>
            <a:ext cx="6682500" cy="33663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404400" y="2324600"/>
            <a:ext cx="8520599" cy="1153200"/>
          </a:xfrm>
          <a:prstGeom prst="rect">
            <a:avLst/>
          </a:prstGeom>
        </p:spPr>
        <p:txBody>
          <a:bodyPr lIns="91425" tIns="91425" rIns="91425" bIns="91425" anchor="t" anchorCtr="0">
            <a:noAutofit/>
          </a:bodyPr>
          <a:lstStyle/>
          <a:p>
            <a:pPr lvl="0" rtl="0">
              <a:spcBef>
                <a:spcPts val="0"/>
              </a:spcBef>
              <a:buNone/>
            </a:pPr>
            <a:endParaRPr/>
          </a:p>
          <a:p>
            <a:pPr rtl="0">
              <a:spcBef>
                <a:spcPts val="0"/>
              </a:spcBef>
              <a:buNone/>
            </a:pPr>
            <a:endParaRPr/>
          </a:p>
          <a:p>
            <a:pPr rtl="0">
              <a:spcBef>
                <a:spcPts val="0"/>
              </a:spcBef>
              <a:buNone/>
            </a:pPr>
            <a:endParaRPr/>
          </a:p>
          <a:p>
            <a:pPr>
              <a:spcBef>
                <a:spcPts val="0"/>
              </a:spcBef>
              <a:buNone/>
            </a:pPr>
            <a:endParaRPr/>
          </a:p>
        </p:txBody>
      </p:sp>
      <p:sp>
        <p:nvSpPr>
          <p:cNvPr id="251" name="Shape 251"/>
          <p:cNvSpPr txBox="1"/>
          <p:nvPr/>
        </p:nvSpPr>
        <p:spPr>
          <a:xfrm>
            <a:off x="0" y="0"/>
            <a:ext cx="8924999" cy="1226699"/>
          </a:xfrm>
          <a:prstGeom prst="rect">
            <a:avLst/>
          </a:prstGeom>
          <a:noFill/>
          <a:ln>
            <a:noFill/>
          </a:ln>
        </p:spPr>
        <p:txBody>
          <a:bodyPr lIns="91425" tIns="91425" rIns="91425" bIns="91425" anchor="ctr" anchorCtr="0">
            <a:noAutofit/>
          </a:bodyPr>
          <a:lstStyle/>
          <a:p>
            <a:pPr marL="0" lvl="0" indent="457200" rtl="0">
              <a:spcBef>
                <a:spcPts val="0"/>
              </a:spcBef>
              <a:buNone/>
            </a:pPr>
            <a:endParaRPr/>
          </a:p>
        </p:txBody>
      </p:sp>
      <p:sp>
        <p:nvSpPr>
          <p:cNvPr id="252" name="Shape 252"/>
          <p:cNvSpPr txBox="1"/>
          <p:nvPr/>
        </p:nvSpPr>
        <p:spPr>
          <a:xfrm>
            <a:off x="311700" y="186350"/>
            <a:ext cx="8520599" cy="1153200"/>
          </a:xfrm>
          <a:prstGeom prst="rect">
            <a:avLst/>
          </a:prstGeom>
          <a:noFill/>
          <a:ln>
            <a:noFill/>
          </a:ln>
        </p:spPr>
        <p:txBody>
          <a:bodyPr lIns="91425" tIns="91425" rIns="91425" bIns="91425" anchor="ctr" anchorCtr="0">
            <a:noAutofit/>
          </a:bodyPr>
          <a:lstStyle/>
          <a:p>
            <a:pPr lvl="0" indent="457200" algn="just" rtl="0">
              <a:spcBef>
                <a:spcPts val="0"/>
              </a:spcBef>
              <a:buNone/>
            </a:pPr>
            <a:r>
              <a:rPr lang="es" sz="2400" dirty="0">
                <a:latin typeface="Comic Sans MS"/>
                <a:ea typeface="Comic Sans MS"/>
                <a:cs typeface="Comic Sans MS"/>
                <a:sym typeface="Comic Sans MS"/>
              </a:rPr>
              <a:t>En </a:t>
            </a:r>
            <a:r>
              <a:rPr lang="es" sz="2400" dirty="0" smtClean="0">
                <a:latin typeface="Comic Sans MS"/>
                <a:ea typeface="Comic Sans MS"/>
                <a:cs typeface="Comic Sans MS"/>
                <a:sym typeface="Comic Sans MS"/>
              </a:rPr>
              <a:t>Valderas </a:t>
            </a:r>
            <a:r>
              <a:rPr lang="es" sz="2400" dirty="0">
                <a:latin typeface="Comic Sans MS"/>
                <a:ea typeface="Comic Sans MS"/>
                <a:cs typeface="Comic Sans MS"/>
                <a:sym typeface="Comic Sans MS"/>
              </a:rPr>
              <a:t>podemos encontrar esta bonita construcción que en sus </a:t>
            </a:r>
            <a:r>
              <a:rPr lang="es" sz="2400" b="1" dirty="0">
                <a:latin typeface="Comic Sans MS"/>
                <a:ea typeface="Comic Sans MS"/>
                <a:cs typeface="Comic Sans MS"/>
                <a:sym typeface="Comic Sans MS"/>
              </a:rPr>
              <a:t>nidales</a:t>
            </a:r>
            <a:r>
              <a:rPr lang="es" sz="2400" dirty="0">
                <a:latin typeface="Comic Sans MS"/>
                <a:ea typeface="Comic Sans MS"/>
                <a:cs typeface="Comic Sans MS"/>
                <a:sym typeface="Comic Sans MS"/>
              </a:rPr>
              <a:t> interiores puede albergar hasta 10.000 palomas. </a:t>
            </a:r>
          </a:p>
        </p:txBody>
      </p:sp>
      <p:pic>
        <p:nvPicPr>
          <p:cNvPr id="253" name="Shape 253"/>
          <p:cNvPicPr preferRelativeResize="0"/>
          <p:nvPr/>
        </p:nvPicPr>
        <p:blipFill rotWithShape="1">
          <a:blip r:embed="rId3">
            <a:alphaModFix/>
          </a:blip>
          <a:srcRect l="19813"/>
          <a:stretch/>
        </p:blipFill>
        <p:spPr>
          <a:xfrm>
            <a:off x="653772" y="1646225"/>
            <a:ext cx="3627875" cy="3009900"/>
          </a:xfrm>
          <a:prstGeom prst="rect">
            <a:avLst/>
          </a:prstGeom>
          <a:noFill/>
          <a:ln>
            <a:noFill/>
          </a:ln>
        </p:spPr>
      </p:pic>
      <p:pic>
        <p:nvPicPr>
          <p:cNvPr id="254" name="Shape 254"/>
          <p:cNvPicPr preferRelativeResize="0"/>
          <p:nvPr/>
        </p:nvPicPr>
        <p:blipFill>
          <a:blip r:embed="rId4">
            <a:alphaModFix/>
          </a:blip>
          <a:stretch>
            <a:fillRect/>
          </a:stretch>
        </p:blipFill>
        <p:spPr>
          <a:xfrm>
            <a:off x="4813693" y="1646225"/>
            <a:ext cx="3828581" cy="3009900"/>
          </a:xfrm>
          <a:prstGeom prst="rect">
            <a:avLst/>
          </a:prstGeom>
          <a:noFill/>
          <a:ln>
            <a:noFill/>
          </a:ln>
        </p:spPr>
      </p:pic>
      <p:pic>
        <p:nvPicPr>
          <p:cNvPr id="255" name="Shape 255"/>
          <p:cNvPicPr preferRelativeResize="0"/>
          <p:nvPr/>
        </p:nvPicPr>
        <p:blipFill>
          <a:blip r:embed="rId5">
            <a:alphaModFix/>
          </a:blip>
          <a:stretch>
            <a:fillRect/>
          </a:stretch>
        </p:blipFill>
        <p:spPr>
          <a:xfrm>
            <a:off x="5976000" y="3681325"/>
            <a:ext cx="1103800" cy="847674"/>
          </a:xfrm>
          <a:prstGeom prst="rect">
            <a:avLst/>
          </a:prstGeom>
          <a:noFill/>
          <a:ln>
            <a:noFill/>
          </a:ln>
        </p:spPr>
      </p:pic>
      <p:pic>
        <p:nvPicPr>
          <p:cNvPr id="256" name="Shape 256"/>
          <p:cNvPicPr preferRelativeResize="0"/>
          <p:nvPr/>
        </p:nvPicPr>
        <p:blipFill>
          <a:blip r:embed="rId5">
            <a:alphaModFix/>
          </a:blip>
          <a:stretch>
            <a:fillRect/>
          </a:stretch>
        </p:blipFill>
        <p:spPr>
          <a:xfrm rot="-6367141">
            <a:off x="7363424" y="2147912"/>
            <a:ext cx="1103800" cy="847674"/>
          </a:xfrm>
          <a:prstGeom prst="rect">
            <a:avLst/>
          </a:prstGeom>
          <a:noFill/>
          <a:ln>
            <a:noFill/>
          </a:ln>
        </p:spPr>
      </p:pic>
      <p:pic>
        <p:nvPicPr>
          <p:cNvPr id="257" name="Shape 257"/>
          <p:cNvPicPr preferRelativeResize="0"/>
          <p:nvPr/>
        </p:nvPicPr>
        <p:blipFill rotWithShape="1">
          <a:blip r:embed="rId5">
            <a:alphaModFix/>
          </a:blip>
          <a:srcRect l="36692" b="44894"/>
          <a:stretch/>
        </p:blipFill>
        <p:spPr>
          <a:xfrm>
            <a:off x="6246425" y="2050450"/>
            <a:ext cx="698800" cy="46712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63">
            <a:alpha val="71920"/>
          </a:srgbClr>
        </a:solidFill>
        <a:effectLst/>
      </p:bgPr>
    </p:bg>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641250" y="486875"/>
            <a:ext cx="7623900" cy="4227599"/>
          </a:xfrm>
          <a:prstGeom prst="rect">
            <a:avLst/>
          </a:prstGeom>
          <a:ln>
            <a:noFill/>
          </a:ln>
        </p:spPr>
        <p:txBody>
          <a:bodyPr lIns="91425" tIns="91425" rIns="91425" bIns="91425" anchor="t" anchorCtr="0">
            <a:noAutofit/>
          </a:bodyPr>
          <a:lstStyle/>
          <a:p>
            <a:pPr rtl="0">
              <a:spcBef>
                <a:spcPts val="0"/>
              </a:spcBef>
              <a:buNone/>
            </a:pPr>
            <a:r>
              <a:rPr lang="es">
                <a:solidFill>
                  <a:srgbClr val="000000"/>
                </a:solidFill>
                <a:latin typeface="Comic Sans MS"/>
                <a:ea typeface="Comic Sans MS"/>
                <a:cs typeface="Comic Sans MS"/>
                <a:sym typeface="Comic Sans MS"/>
              </a:rPr>
              <a:t>               2ª ACTIVIDAD PREVIA</a:t>
            </a:r>
          </a:p>
          <a:p>
            <a:pPr lvl="0" rtl="0">
              <a:spcBef>
                <a:spcPts val="0"/>
              </a:spcBef>
              <a:buNone/>
            </a:pPr>
            <a:endParaRPr>
              <a:solidFill>
                <a:srgbClr val="000000"/>
              </a:solidFill>
              <a:latin typeface="Comic Sans MS"/>
              <a:ea typeface="Comic Sans MS"/>
              <a:cs typeface="Comic Sans MS"/>
              <a:sym typeface="Comic Sans MS"/>
            </a:endParaRPr>
          </a:p>
          <a:p>
            <a:pPr algn="just" rtl="0">
              <a:spcBef>
                <a:spcPts val="0"/>
              </a:spcBef>
              <a:buNone/>
            </a:pPr>
            <a:r>
              <a:rPr lang="es">
                <a:solidFill>
                  <a:srgbClr val="000000"/>
                </a:solidFill>
                <a:latin typeface="Comic Sans MS"/>
                <a:ea typeface="Comic Sans MS"/>
                <a:cs typeface="Comic Sans MS"/>
                <a:sym typeface="Comic Sans MS"/>
              </a:rPr>
              <a:t>	</a:t>
            </a:r>
            <a:r>
              <a:rPr lang="es" sz="2400">
                <a:solidFill>
                  <a:srgbClr val="000000"/>
                </a:solidFill>
                <a:latin typeface="Comic Sans MS"/>
                <a:ea typeface="Comic Sans MS"/>
                <a:cs typeface="Comic Sans MS"/>
                <a:sym typeface="Comic Sans MS"/>
              </a:rPr>
              <a:t>Repartiremos los mapas callejeros entre los alumnos y deberán localizar en los mismos, los siguientes puntos de la visita y trazar el itinerario más corto de la visita.</a:t>
            </a:r>
          </a:p>
          <a:p>
            <a:pPr rtl="0">
              <a:spcBef>
                <a:spcPts val="0"/>
              </a:spcBef>
              <a:buNone/>
            </a:pPr>
            <a:endParaRPr sz="2400">
              <a:solidFill>
                <a:srgbClr val="000000"/>
              </a:solidFill>
              <a:latin typeface="Comic Sans MS"/>
              <a:ea typeface="Comic Sans MS"/>
              <a:cs typeface="Comic Sans MS"/>
              <a:sym typeface="Comic Sans MS"/>
            </a:endParaRPr>
          </a:p>
          <a:p>
            <a:pPr marL="457200" lvl="0" indent="-381000" rtl="0">
              <a:spcBef>
                <a:spcPts val="0"/>
              </a:spcBef>
              <a:buClr>
                <a:srgbClr val="000000"/>
              </a:buClr>
              <a:buSzPct val="100000"/>
              <a:buFont typeface="Comic Sans MS"/>
              <a:buChar char="●"/>
            </a:pPr>
            <a:r>
              <a:rPr lang="es" sz="2400">
                <a:solidFill>
                  <a:srgbClr val="000000"/>
                </a:solidFill>
                <a:latin typeface="Comic Sans MS"/>
                <a:ea typeface="Comic Sans MS"/>
                <a:cs typeface="Comic Sans MS"/>
                <a:sym typeface="Comic Sans MS"/>
              </a:rPr>
              <a:t>Seminario de San Mateo (Salida)</a:t>
            </a:r>
          </a:p>
          <a:p>
            <a:pPr marL="457200" lvl="0" indent="-381000" rtl="0">
              <a:spcBef>
                <a:spcPts val="0"/>
              </a:spcBef>
              <a:buClr>
                <a:srgbClr val="000000"/>
              </a:buClr>
              <a:buSzPct val="100000"/>
              <a:buFont typeface="Comic Sans MS"/>
              <a:buChar char="●"/>
            </a:pPr>
            <a:r>
              <a:rPr lang="es" sz="2400">
                <a:solidFill>
                  <a:srgbClr val="000000"/>
                </a:solidFill>
                <a:latin typeface="Comic Sans MS"/>
                <a:ea typeface="Comic Sans MS"/>
                <a:cs typeface="Comic Sans MS"/>
                <a:sym typeface="Comic Sans MS"/>
              </a:rPr>
              <a:t>Arco de Santiago</a:t>
            </a:r>
          </a:p>
          <a:p>
            <a:pPr marL="457200" lvl="0" indent="-381000" rtl="0">
              <a:spcBef>
                <a:spcPts val="0"/>
              </a:spcBef>
              <a:buClr>
                <a:srgbClr val="000000"/>
              </a:buClr>
              <a:buSzPct val="100000"/>
              <a:buFont typeface="Comic Sans MS"/>
              <a:buChar char="●"/>
            </a:pPr>
            <a:r>
              <a:rPr lang="es" sz="2400">
                <a:solidFill>
                  <a:srgbClr val="000000"/>
                </a:solidFill>
                <a:latin typeface="Comic Sans MS"/>
                <a:ea typeface="Comic Sans MS"/>
                <a:cs typeface="Comic Sans MS"/>
                <a:sym typeface="Comic Sans MS"/>
              </a:rPr>
              <a:t>Mirador de Altafría </a:t>
            </a:r>
          </a:p>
          <a:p>
            <a:pPr rtl="0">
              <a:spcBef>
                <a:spcPts val="0"/>
              </a:spcBef>
              <a:buNone/>
            </a:pPr>
            <a:endParaRPr sz="2400">
              <a:solidFill>
                <a:srgbClr val="000000"/>
              </a:solidFill>
              <a:latin typeface="Comic Sans MS"/>
              <a:ea typeface="Comic Sans MS"/>
              <a:cs typeface="Comic Sans MS"/>
              <a:sym typeface="Comic Sans MS"/>
            </a:endParaRPr>
          </a:p>
          <a:p>
            <a:pPr lvl="0" rtl="0">
              <a:spcBef>
                <a:spcPts val="0"/>
              </a:spcBef>
              <a:buNone/>
            </a:pPr>
            <a:r>
              <a:rPr lang="es" sz="1800">
                <a:solidFill>
                  <a:srgbClr val="000000"/>
                </a:solidFill>
                <a:latin typeface="Comic Sans MS"/>
                <a:ea typeface="Comic Sans MS"/>
                <a:cs typeface="Comic Sans MS"/>
                <a:sym typeface="Comic Sans MS"/>
              </a:rPr>
              <a:t>   </a:t>
            </a:r>
          </a:p>
          <a:p>
            <a:pPr lvl="0" rtl="0">
              <a:spcBef>
                <a:spcPts val="0"/>
              </a:spcBef>
              <a:buNone/>
            </a:pPr>
            <a:r>
              <a:rPr lang="es" sz="1200">
                <a:solidFill>
                  <a:srgbClr val="000000"/>
                </a:solidFill>
                <a:latin typeface="Comic Sans MS"/>
                <a:ea typeface="Comic Sans MS"/>
                <a:cs typeface="Comic Sans MS"/>
                <a:sym typeface="Comic Sans MS"/>
              </a:rPr>
              <a:t>	</a:t>
            </a:r>
          </a:p>
          <a:p>
            <a:pPr lvl="0" rtl="0">
              <a:spcBef>
                <a:spcPts val="0"/>
              </a:spcBef>
              <a:buNone/>
            </a:pPr>
            <a:endParaRPr sz="1200">
              <a:solidFill>
                <a:srgbClr val="000000"/>
              </a:solidFill>
              <a:latin typeface="Comic Sans MS"/>
              <a:ea typeface="Comic Sans MS"/>
              <a:cs typeface="Comic Sans MS"/>
              <a:sym typeface="Comic Sans MS"/>
            </a:endParaRP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Shape 267"/>
          <p:cNvPicPr preferRelativeResize="0"/>
          <p:nvPr/>
        </p:nvPicPr>
        <p:blipFill rotWithShape="1">
          <a:blip r:embed="rId3">
            <a:alphaModFix/>
          </a:blip>
          <a:srcRect l="4251"/>
          <a:stretch/>
        </p:blipFill>
        <p:spPr>
          <a:xfrm>
            <a:off x="1406337" y="549150"/>
            <a:ext cx="6331323" cy="4153499"/>
          </a:xfrm>
          <a:prstGeom prst="rect">
            <a:avLst/>
          </a:prstGeom>
          <a:noFill/>
          <a:ln>
            <a:noFill/>
          </a:ln>
        </p:spPr>
      </p:pic>
      <p:sp>
        <p:nvSpPr>
          <p:cNvPr id="268" name="Shape 268"/>
          <p:cNvSpPr txBox="1"/>
          <p:nvPr/>
        </p:nvSpPr>
        <p:spPr>
          <a:xfrm>
            <a:off x="69625" y="73925"/>
            <a:ext cx="1036499"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A</a:t>
            </a: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Shape 273"/>
          <p:cNvPicPr preferRelativeResize="0"/>
          <p:nvPr/>
        </p:nvPicPr>
        <p:blipFill rotWithShape="1">
          <a:blip r:embed="rId3">
            <a:alphaModFix/>
          </a:blip>
          <a:srcRect l="4251"/>
          <a:stretch/>
        </p:blipFill>
        <p:spPr>
          <a:xfrm>
            <a:off x="1263837" y="495000"/>
            <a:ext cx="6331323" cy="4153499"/>
          </a:xfrm>
          <a:prstGeom prst="rect">
            <a:avLst/>
          </a:prstGeom>
          <a:noFill/>
          <a:ln>
            <a:noFill/>
          </a:ln>
        </p:spPr>
      </p:pic>
      <p:sp>
        <p:nvSpPr>
          <p:cNvPr id="274" name="Shape 274"/>
          <p:cNvSpPr txBox="1"/>
          <p:nvPr/>
        </p:nvSpPr>
        <p:spPr>
          <a:xfrm flipH="1">
            <a:off x="81724" y="73925"/>
            <a:ext cx="1238400"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A´</a:t>
            </a:r>
          </a:p>
        </p:txBody>
      </p:sp>
      <p:sp>
        <p:nvSpPr>
          <p:cNvPr id="275" name="Shape 275"/>
          <p:cNvSpPr/>
          <p:nvPr/>
        </p:nvSpPr>
        <p:spPr>
          <a:xfrm>
            <a:off x="5366700" y="2755850"/>
            <a:ext cx="427499" cy="3711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76" name="Shape 276"/>
          <p:cNvSpPr/>
          <p:nvPr/>
        </p:nvSpPr>
        <p:spPr>
          <a:xfrm>
            <a:off x="3192500" y="2810300"/>
            <a:ext cx="427499" cy="3711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77" name="Shape 277"/>
          <p:cNvSpPr/>
          <p:nvPr/>
        </p:nvSpPr>
        <p:spPr>
          <a:xfrm>
            <a:off x="3014375" y="1136050"/>
            <a:ext cx="427499" cy="3711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278" name="Shape 278"/>
          <p:cNvCxnSpPr>
            <a:stCxn id="275" idx="2"/>
            <a:endCxn id="275" idx="1"/>
          </p:cNvCxnSpPr>
          <p:nvPr/>
        </p:nvCxnSpPr>
        <p:spPr>
          <a:xfrm rot="10800000" flipH="1">
            <a:off x="5366700" y="2810300"/>
            <a:ext cx="62700" cy="131100"/>
          </a:xfrm>
          <a:prstGeom prst="straightConnector1">
            <a:avLst/>
          </a:prstGeom>
          <a:noFill/>
          <a:ln w="9525" cap="flat" cmpd="sng">
            <a:solidFill>
              <a:schemeClr val="dk2"/>
            </a:solidFill>
            <a:prstDash val="solid"/>
            <a:round/>
            <a:headEnd type="none" w="lg" len="lg"/>
            <a:tailEnd type="none" w="lg" len="lg"/>
          </a:ln>
        </p:spPr>
      </p:cxnSp>
      <p:sp>
        <p:nvSpPr>
          <p:cNvPr id="279" name="Shape 279"/>
          <p:cNvSpPr/>
          <p:nvPr/>
        </p:nvSpPr>
        <p:spPr>
          <a:xfrm>
            <a:off x="3390462" y="2636337"/>
            <a:ext cx="2078077" cy="305063"/>
          </a:xfrm>
          <a:custGeom>
            <a:avLst/>
            <a:gdLst/>
            <a:ahLst/>
            <a:cxnLst/>
            <a:rect l="0" t="0" r="0" b="0"/>
            <a:pathLst>
              <a:path w="82652" h="11400" extrusionOk="0">
                <a:moveTo>
                  <a:pt x="82652" y="9975"/>
                </a:moveTo>
                <a:cubicBezTo>
                  <a:pt x="80398" y="10726"/>
                  <a:pt x="77381" y="11458"/>
                  <a:pt x="75527" y="9975"/>
                </a:cubicBezTo>
                <a:cubicBezTo>
                  <a:pt x="73595" y="8429"/>
                  <a:pt x="73216" y="4681"/>
                  <a:pt x="70777" y="4275"/>
                </a:cubicBezTo>
                <a:cubicBezTo>
                  <a:pt x="63585" y="3076"/>
                  <a:pt x="55998" y="6993"/>
                  <a:pt x="48926" y="5225"/>
                </a:cubicBezTo>
                <a:cubicBezTo>
                  <a:pt x="46581" y="4638"/>
                  <a:pt x="45095" y="2011"/>
                  <a:pt x="42751" y="1425"/>
                </a:cubicBezTo>
                <a:cubicBezTo>
                  <a:pt x="40029" y="744"/>
                  <a:pt x="37481" y="3800"/>
                  <a:pt x="34676" y="3800"/>
                </a:cubicBezTo>
                <a:cubicBezTo>
                  <a:pt x="31192" y="3800"/>
                  <a:pt x="27459" y="5093"/>
                  <a:pt x="24225" y="3800"/>
                </a:cubicBezTo>
                <a:cubicBezTo>
                  <a:pt x="22104" y="2952"/>
                  <a:pt x="20808" y="0"/>
                  <a:pt x="18525" y="0"/>
                </a:cubicBezTo>
                <a:cubicBezTo>
                  <a:pt x="16171" y="0"/>
                  <a:pt x="14964" y="3085"/>
                  <a:pt x="13300" y="4750"/>
                </a:cubicBezTo>
                <a:cubicBezTo>
                  <a:pt x="9795" y="8254"/>
                  <a:pt x="4433" y="9183"/>
                  <a:pt x="0" y="11400"/>
                </a:cubicBezTo>
              </a:path>
            </a:pathLst>
          </a:custGeom>
          <a:noFill/>
          <a:ln w="28575" cap="flat" cmpd="sng">
            <a:solidFill>
              <a:srgbClr val="FF0000"/>
            </a:solidFill>
            <a:prstDash val="dashDot"/>
            <a:round/>
            <a:headEnd type="none" w="lg" len="lg"/>
            <a:tailEnd type="none" w="lg" len="lg"/>
          </a:ln>
        </p:spPr>
      </p:sp>
      <p:sp>
        <p:nvSpPr>
          <p:cNvPr id="280" name="Shape 280"/>
          <p:cNvSpPr/>
          <p:nvPr/>
        </p:nvSpPr>
        <p:spPr>
          <a:xfrm>
            <a:off x="2252720" y="1436925"/>
            <a:ext cx="977375" cy="1472525"/>
          </a:xfrm>
          <a:custGeom>
            <a:avLst/>
            <a:gdLst/>
            <a:ahLst/>
            <a:cxnLst/>
            <a:rect l="0" t="0" r="0" b="0"/>
            <a:pathLst>
              <a:path w="39095" h="58901" extrusionOk="0">
                <a:moveTo>
                  <a:pt x="39095" y="58901"/>
                </a:moveTo>
                <a:cubicBezTo>
                  <a:pt x="35666" y="57186"/>
                  <a:pt x="33355" y="53748"/>
                  <a:pt x="30069" y="51776"/>
                </a:cubicBezTo>
                <a:cubicBezTo>
                  <a:pt x="23753" y="47986"/>
                  <a:pt x="16011" y="46695"/>
                  <a:pt x="10119" y="42276"/>
                </a:cubicBezTo>
                <a:cubicBezTo>
                  <a:pt x="7172" y="40066"/>
                  <a:pt x="865" y="41137"/>
                  <a:pt x="143" y="37526"/>
                </a:cubicBezTo>
                <a:cubicBezTo>
                  <a:pt x="-429" y="34662"/>
                  <a:pt x="6221" y="34688"/>
                  <a:pt x="6794" y="31825"/>
                </a:cubicBezTo>
                <a:cubicBezTo>
                  <a:pt x="7353" y="29026"/>
                  <a:pt x="2360" y="26125"/>
                  <a:pt x="3944" y="23750"/>
                </a:cubicBezTo>
                <a:cubicBezTo>
                  <a:pt x="5700" y="21115"/>
                  <a:pt x="9071" y="20028"/>
                  <a:pt x="11544" y="18050"/>
                </a:cubicBezTo>
                <a:cubicBezTo>
                  <a:pt x="18826" y="12224"/>
                  <a:pt x="25159" y="5172"/>
                  <a:pt x="32919" y="0"/>
                </a:cubicBezTo>
              </a:path>
            </a:pathLst>
          </a:custGeom>
          <a:noFill/>
          <a:ln w="28575" cap="flat" cmpd="sng">
            <a:solidFill>
              <a:srgbClr val="FF0000"/>
            </a:solidFill>
            <a:prstDash val="dashDot"/>
            <a:round/>
            <a:headEnd type="none" w="lg" len="lg"/>
            <a:tailEnd type="none" w="lg" len="lg"/>
          </a:ln>
        </p:spPr>
      </p:sp>
      <p:sp>
        <p:nvSpPr>
          <p:cNvPr id="281" name="Shape 281"/>
          <p:cNvSpPr/>
          <p:nvPr/>
        </p:nvSpPr>
        <p:spPr>
          <a:xfrm>
            <a:off x="5795150" y="2821750"/>
            <a:ext cx="977400" cy="3051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s" sz="800" b="1">
                <a:solidFill>
                  <a:srgbClr val="FF0000"/>
                </a:solidFill>
                <a:latin typeface="Comic Sans MS"/>
                <a:ea typeface="Comic Sans MS"/>
                <a:cs typeface="Comic Sans MS"/>
                <a:sym typeface="Comic Sans MS"/>
              </a:rPr>
              <a:t>SEMINARIO</a:t>
            </a:r>
          </a:p>
        </p:txBody>
      </p:sp>
      <p:sp>
        <p:nvSpPr>
          <p:cNvPr id="282" name="Shape 282"/>
          <p:cNvSpPr/>
          <p:nvPr/>
        </p:nvSpPr>
        <p:spPr>
          <a:xfrm>
            <a:off x="3620000" y="2909450"/>
            <a:ext cx="1356300" cy="3051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s" sz="800" b="1">
                <a:solidFill>
                  <a:srgbClr val="FF0000"/>
                </a:solidFill>
                <a:latin typeface="Comic Sans MS"/>
                <a:ea typeface="Comic Sans MS"/>
                <a:cs typeface="Comic Sans MS"/>
                <a:sym typeface="Comic Sans MS"/>
              </a:rPr>
              <a:t>ARCO SANTIAGO</a:t>
            </a:r>
          </a:p>
        </p:txBody>
      </p:sp>
      <p:sp>
        <p:nvSpPr>
          <p:cNvPr id="283" name="Shape 283"/>
          <p:cNvSpPr/>
          <p:nvPr/>
        </p:nvSpPr>
        <p:spPr>
          <a:xfrm>
            <a:off x="3570500" y="1169050"/>
            <a:ext cx="977400" cy="3051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s" sz="800" b="1">
                <a:solidFill>
                  <a:srgbClr val="FF0000"/>
                </a:solidFill>
                <a:latin typeface="Comic Sans MS"/>
                <a:ea typeface="Comic Sans MS"/>
                <a:cs typeface="Comic Sans MS"/>
                <a:sym typeface="Comic Sans MS"/>
              </a:rPr>
              <a:t>ALTAFRÍA</a:t>
            </a:r>
          </a:p>
        </p:txBody>
      </p:sp>
      <p:cxnSp>
        <p:nvCxnSpPr>
          <p:cNvPr id="284" name="Shape 284"/>
          <p:cNvCxnSpPr/>
          <p:nvPr/>
        </p:nvCxnSpPr>
        <p:spPr>
          <a:xfrm flipH="1">
            <a:off x="3620000" y="2694812"/>
            <a:ext cx="288899" cy="188100"/>
          </a:xfrm>
          <a:prstGeom prst="straightConnector1">
            <a:avLst/>
          </a:prstGeom>
          <a:noFill/>
          <a:ln w="38100" cap="flat" cmpd="sng">
            <a:solidFill>
              <a:srgbClr val="FF0000"/>
            </a:solidFill>
            <a:prstDash val="solid"/>
            <a:round/>
            <a:headEnd type="none" w="lg" len="lg"/>
            <a:tailEnd type="triangle" w="lg" len="lg"/>
          </a:ln>
        </p:spPr>
      </p:cxnSp>
      <p:cxnSp>
        <p:nvCxnSpPr>
          <p:cNvPr id="285" name="Shape 285"/>
          <p:cNvCxnSpPr/>
          <p:nvPr/>
        </p:nvCxnSpPr>
        <p:spPr>
          <a:xfrm rot="10800000" flipH="1">
            <a:off x="2753194" y="1436921"/>
            <a:ext cx="364800" cy="316799"/>
          </a:xfrm>
          <a:prstGeom prst="straightConnector1">
            <a:avLst/>
          </a:prstGeom>
          <a:noFill/>
          <a:ln w="38100" cap="flat" cmpd="sng">
            <a:solidFill>
              <a:srgbClr val="FF0000"/>
            </a:solidFill>
            <a:prstDash val="solid"/>
            <a:round/>
            <a:headEnd type="none" w="lg" len="lg"/>
            <a:tailEnd type="triangle" w="lg" len="lg"/>
          </a:ln>
        </p:spPr>
      </p:cxn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802575" y="439375"/>
            <a:ext cx="6029700" cy="4239600"/>
          </a:xfrm>
          <a:prstGeom prst="rect">
            <a:avLst/>
          </a:prstGeom>
          <a:ln>
            <a:noFill/>
          </a:ln>
        </p:spPr>
        <p:txBody>
          <a:bodyPr lIns="91425" tIns="91425" rIns="91425" bIns="91425" anchor="t" anchorCtr="0">
            <a:noAutofit/>
          </a:bodyPr>
          <a:lstStyle/>
          <a:p>
            <a:pPr indent="457200" algn="just">
              <a:spcBef>
                <a:spcPts val="0"/>
              </a:spcBef>
              <a:buNone/>
            </a:pPr>
            <a:r>
              <a:rPr lang="es" sz="2400">
                <a:solidFill>
                  <a:srgbClr val="000000"/>
                </a:solidFill>
                <a:latin typeface="Comic Sans MS"/>
                <a:ea typeface="Comic Sans MS"/>
                <a:cs typeface="Comic Sans MS"/>
                <a:sym typeface="Comic Sans MS"/>
              </a:rPr>
              <a:t>Hola amigos, soy </a:t>
            </a:r>
            <a:r>
              <a:rPr lang="es" sz="2400" b="1">
                <a:solidFill>
                  <a:srgbClr val="000000"/>
                </a:solidFill>
                <a:latin typeface="Comic Sans MS"/>
                <a:ea typeface="Comic Sans MS"/>
                <a:cs typeface="Comic Sans MS"/>
                <a:sym typeface="Comic Sans MS"/>
              </a:rPr>
              <a:t>Napoleón</a:t>
            </a:r>
            <a:r>
              <a:rPr lang="es" sz="2400">
                <a:solidFill>
                  <a:srgbClr val="000000"/>
                </a:solidFill>
                <a:latin typeface="Comic Sans MS"/>
                <a:ea typeface="Comic Sans MS"/>
                <a:cs typeface="Comic Sans MS"/>
                <a:sym typeface="Comic Sans MS"/>
              </a:rPr>
              <a:t> y un 28 de diciembre de 1808 quedé atrapado en la villa de Valderas. El río Esla sufrió una crecida y no pude avanzar con mis soldados hacia Astorga. </a:t>
            </a:r>
          </a:p>
        </p:txBody>
      </p:sp>
      <p:pic>
        <p:nvPicPr>
          <p:cNvPr id="68" name="Shape 68"/>
          <p:cNvPicPr preferRelativeResize="0"/>
          <p:nvPr/>
        </p:nvPicPr>
        <p:blipFill>
          <a:blip r:embed="rId3">
            <a:alphaModFix/>
          </a:blip>
          <a:stretch>
            <a:fillRect/>
          </a:stretch>
        </p:blipFill>
        <p:spPr>
          <a:xfrm>
            <a:off x="341025" y="819900"/>
            <a:ext cx="2243919" cy="3324324"/>
          </a:xfrm>
          <a:prstGeom prst="rect">
            <a:avLst/>
          </a:prstGeom>
          <a:noFill/>
          <a:ln>
            <a:noFill/>
          </a:ln>
        </p:spPr>
      </p:pic>
      <p:pic>
        <p:nvPicPr>
          <p:cNvPr id="69" name="Shape 69"/>
          <p:cNvPicPr preferRelativeResize="0"/>
          <p:nvPr/>
        </p:nvPicPr>
        <p:blipFill>
          <a:blip r:embed="rId4">
            <a:alphaModFix/>
          </a:blip>
          <a:stretch>
            <a:fillRect/>
          </a:stretch>
        </p:blipFill>
        <p:spPr>
          <a:xfrm>
            <a:off x="4626700" y="2733300"/>
            <a:ext cx="2243925" cy="22439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63">
            <a:alpha val="71920"/>
          </a:srgbClr>
        </a:solidFill>
        <a:effectLst/>
      </p:bgPr>
    </p:bg>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641250" y="486875"/>
            <a:ext cx="7932600" cy="4227599"/>
          </a:xfrm>
          <a:prstGeom prst="rect">
            <a:avLst/>
          </a:prstGeom>
          <a:ln>
            <a:noFill/>
          </a:ln>
        </p:spPr>
        <p:txBody>
          <a:bodyPr lIns="91425" tIns="91425" rIns="91425" bIns="91425" anchor="t" anchorCtr="0">
            <a:noAutofit/>
          </a:bodyPr>
          <a:lstStyle/>
          <a:p>
            <a:pPr lvl="0" rtl="0">
              <a:spcBef>
                <a:spcPts val="0"/>
              </a:spcBef>
              <a:buNone/>
            </a:pPr>
            <a:r>
              <a:rPr lang="es">
                <a:solidFill>
                  <a:srgbClr val="000000"/>
                </a:solidFill>
                <a:latin typeface="Comic Sans MS"/>
                <a:ea typeface="Comic Sans MS"/>
                <a:cs typeface="Comic Sans MS"/>
                <a:sym typeface="Comic Sans MS"/>
              </a:rPr>
              <a:t>  1ª ACTIVIDAD DURANTE LA VISITA</a:t>
            </a:r>
          </a:p>
          <a:p>
            <a:pPr lvl="0" rtl="0">
              <a:spcBef>
                <a:spcPts val="0"/>
              </a:spcBef>
              <a:buNone/>
            </a:pPr>
            <a:endParaRPr>
              <a:solidFill>
                <a:srgbClr val="000000"/>
              </a:solidFill>
              <a:latin typeface="Comic Sans MS"/>
              <a:ea typeface="Comic Sans MS"/>
              <a:cs typeface="Comic Sans MS"/>
              <a:sym typeface="Comic Sans MS"/>
            </a:endParaRPr>
          </a:p>
          <a:p>
            <a:pPr algn="just" rtl="0">
              <a:spcBef>
                <a:spcPts val="0"/>
              </a:spcBef>
              <a:buNone/>
            </a:pPr>
            <a:r>
              <a:rPr lang="es">
                <a:solidFill>
                  <a:srgbClr val="000000"/>
                </a:solidFill>
                <a:latin typeface="Comic Sans MS"/>
                <a:ea typeface="Comic Sans MS"/>
                <a:cs typeface="Comic Sans MS"/>
                <a:sym typeface="Comic Sans MS"/>
              </a:rPr>
              <a:t>	Partimos desde el seminario de San Mateo y nos dirigimos hacia el Arco de Santiago. Una vez allí recordaremos las características del arte mudéjar y realizarán las siguientes dos fichas mientras lo observan. </a:t>
            </a:r>
          </a:p>
          <a:p>
            <a:pPr lvl="0" algn="just" rtl="0">
              <a:spcBef>
                <a:spcPts val="0"/>
              </a:spcBef>
              <a:buNone/>
            </a:pPr>
            <a:endParaRPr>
              <a:solidFill>
                <a:srgbClr val="000000"/>
              </a:solidFill>
              <a:latin typeface="Comic Sans MS"/>
              <a:ea typeface="Comic Sans MS"/>
              <a:cs typeface="Comic Sans MS"/>
              <a:sym typeface="Comic Sans MS"/>
            </a:endParaRPr>
          </a:p>
          <a:p>
            <a:pPr lvl="0" rtl="0">
              <a:spcBef>
                <a:spcPts val="0"/>
              </a:spcBef>
              <a:buNone/>
            </a:pPr>
            <a:endParaRPr sz="2400">
              <a:solidFill>
                <a:srgbClr val="000000"/>
              </a:solidFill>
              <a:latin typeface="Comic Sans MS"/>
              <a:ea typeface="Comic Sans MS"/>
              <a:cs typeface="Comic Sans MS"/>
              <a:sym typeface="Comic Sans MS"/>
            </a:endParaRPr>
          </a:p>
          <a:p>
            <a:pPr lvl="0" rtl="0">
              <a:spcBef>
                <a:spcPts val="0"/>
              </a:spcBef>
              <a:buNone/>
            </a:pPr>
            <a:r>
              <a:rPr lang="es" sz="1800">
                <a:solidFill>
                  <a:srgbClr val="000000"/>
                </a:solidFill>
                <a:latin typeface="Comic Sans MS"/>
                <a:ea typeface="Comic Sans MS"/>
                <a:cs typeface="Comic Sans MS"/>
                <a:sym typeface="Comic Sans MS"/>
              </a:rPr>
              <a:t>   </a:t>
            </a:r>
          </a:p>
          <a:p>
            <a:pPr lvl="0" rtl="0">
              <a:spcBef>
                <a:spcPts val="0"/>
              </a:spcBef>
              <a:buNone/>
            </a:pPr>
            <a:r>
              <a:rPr lang="es" sz="1200">
                <a:solidFill>
                  <a:srgbClr val="000000"/>
                </a:solidFill>
                <a:latin typeface="Comic Sans MS"/>
                <a:ea typeface="Comic Sans MS"/>
                <a:cs typeface="Comic Sans MS"/>
                <a:sym typeface="Comic Sans MS"/>
              </a:rPr>
              <a:t>	</a:t>
            </a:r>
          </a:p>
          <a:p>
            <a:pPr lvl="0" rtl="0">
              <a:spcBef>
                <a:spcPts val="0"/>
              </a:spcBef>
              <a:buNone/>
            </a:pPr>
            <a:endParaRPr sz="1200">
              <a:solidFill>
                <a:srgbClr val="000000"/>
              </a:solidFill>
              <a:latin typeface="Comic Sans MS"/>
              <a:ea typeface="Comic Sans MS"/>
              <a:cs typeface="Comic Sans MS"/>
              <a:sym typeface="Comic Sans MS"/>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311700" y="445025"/>
            <a:ext cx="8520599" cy="4317000"/>
          </a:xfrm>
          <a:prstGeom prst="rect">
            <a:avLst/>
          </a:prstGeom>
        </p:spPr>
        <p:txBody>
          <a:bodyPr lIns="91425" tIns="91425" rIns="91425" bIns="91425" anchor="t" anchorCtr="0">
            <a:noAutofit/>
          </a:bodyPr>
          <a:lstStyle/>
          <a:p>
            <a:pPr lvl="0" indent="457200" algn="ctr" rtl="0">
              <a:spcBef>
                <a:spcPts val="0"/>
              </a:spcBef>
              <a:buNone/>
            </a:pPr>
            <a:r>
              <a:rPr lang="es" sz="2400" u="sng" dirty="0">
                <a:solidFill>
                  <a:srgbClr val="000000"/>
                </a:solidFill>
                <a:latin typeface="Comic Sans MS"/>
                <a:ea typeface="Comic Sans MS"/>
                <a:cs typeface="Comic Sans MS"/>
                <a:sym typeface="Comic Sans MS"/>
              </a:rPr>
              <a:t>SEÑALA  LA  RESPUESTA  CORRECTA</a:t>
            </a:r>
          </a:p>
          <a:p>
            <a:pPr indent="457200" rtl="0">
              <a:spcBef>
                <a:spcPts val="0"/>
              </a:spcBef>
              <a:buNone/>
            </a:pPr>
            <a:endParaRPr sz="2400" dirty="0"/>
          </a:p>
          <a:p>
            <a:pPr lvl="0" rtl="0">
              <a:spcBef>
                <a:spcPts val="0"/>
              </a:spcBef>
              <a:buNone/>
            </a:pPr>
            <a:r>
              <a:rPr lang="es" sz="1100" dirty="0">
                <a:solidFill>
                  <a:srgbClr val="000000"/>
                </a:solidFill>
                <a:latin typeface="Comic Sans MS"/>
                <a:ea typeface="Comic Sans MS"/>
                <a:cs typeface="Comic Sans MS"/>
                <a:sym typeface="Comic Sans MS"/>
              </a:rPr>
              <a:t> 1. ¿De qué material está construído?</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De piedra</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De yeso</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De ladrillo</a:t>
            </a:r>
          </a:p>
          <a:p>
            <a:pPr rtl="0">
              <a:spcBef>
                <a:spcPts val="0"/>
              </a:spcBef>
              <a:buNone/>
            </a:pPr>
            <a:endParaRPr sz="1100" dirty="0">
              <a:solidFill>
                <a:srgbClr val="000000"/>
              </a:solidFill>
              <a:latin typeface="Comic Sans MS"/>
              <a:ea typeface="Comic Sans MS"/>
              <a:cs typeface="Comic Sans MS"/>
              <a:sym typeface="Comic Sans MS"/>
            </a:endParaRPr>
          </a:p>
          <a:p>
            <a:pPr rtl="0">
              <a:spcBef>
                <a:spcPts val="0"/>
              </a:spcBef>
              <a:buNone/>
            </a:pPr>
            <a:r>
              <a:rPr lang="es" sz="1100" dirty="0">
                <a:solidFill>
                  <a:srgbClr val="000000"/>
                </a:solidFill>
                <a:latin typeface="Comic Sans MS"/>
                <a:ea typeface="Comic Sans MS"/>
                <a:cs typeface="Comic Sans MS"/>
                <a:sym typeface="Comic Sans MS"/>
              </a:rPr>
              <a:t>2. ¿Qué forma tiene? </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Peraltado elíptico</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Ojival o apuntado</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Herradura</a:t>
            </a:r>
          </a:p>
          <a:p>
            <a:pPr rtl="0">
              <a:spcBef>
                <a:spcPts val="0"/>
              </a:spcBef>
              <a:buNone/>
            </a:pPr>
            <a:endParaRPr sz="1100" dirty="0">
              <a:solidFill>
                <a:srgbClr val="000000"/>
              </a:solidFill>
              <a:latin typeface="Comic Sans MS"/>
              <a:ea typeface="Comic Sans MS"/>
              <a:cs typeface="Comic Sans MS"/>
              <a:sym typeface="Comic Sans MS"/>
            </a:endParaRPr>
          </a:p>
          <a:p>
            <a:pPr rtl="0">
              <a:spcBef>
                <a:spcPts val="0"/>
              </a:spcBef>
              <a:buNone/>
            </a:pPr>
            <a:r>
              <a:rPr lang="es" sz="1100" dirty="0">
                <a:solidFill>
                  <a:srgbClr val="000000"/>
                </a:solidFill>
                <a:latin typeface="Comic Sans MS"/>
                <a:ea typeface="Comic Sans MS"/>
                <a:cs typeface="Comic Sans MS"/>
                <a:sym typeface="Comic Sans MS"/>
              </a:rPr>
              <a:t>3. Los mudéjares eran…</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Musulmanes expulsados del territorio cristiano</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Cristianos convertidos al Islam</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Musulmanes que permanecieron en territorio cristiano conservando su religión.</a:t>
            </a:r>
          </a:p>
          <a:p>
            <a:pPr rtl="0">
              <a:spcBef>
                <a:spcPts val="0"/>
              </a:spcBef>
              <a:buNone/>
            </a:pPr>
            <a:endParaRPr sz="1100" dirty="0">
              <a:solidFill>
                <a:srgbClr val="000000"/>
              </a:solidFill>
              <a:latin typeface="Comic Sans MS"/>
              <a:ea typeface="Comic Sans MS"/>
              <a:cs typeface="Comic Sans MS"/>
              <a:sym typeface="Comic Sans MS"/>
            </a:endParaRPr>
          </a:p>
          <a:p>
            <a:pPr rtl="0">
              <a:spcBef>
                <a:spcPts val="0"/>
              </a:spcBef>
              <a:buNone/>
            </a:pPr>
            <a:r>
              <a:rPr lang="es" sz="1100" dirty="0">
                <a:solidFill>
                  <a:srgbClr val="000000"/>
                </a:solidFill>
                <a:latin typeface="Comic Sans MS"/>
                <a:ea typeface="Comic Sans MS"/>
                <a:cs typeface="Comic Sans MS"/>
                <a:sym typeface="Comic Sans MS"/>
              </a:rPr>
              <a:t>4. Al estilo mudéjar en </a:t>
            </a:r>
            <a:r>
              <a:rPr lang="es" sz="1100" dirty="0" smtClean="0">
                <a:solidFill>
                  <a:srgbClr val="000000"/>
                </a:solidFill>
                <a:latin typeface="Comic Sans MS"/>
                <a:ea typeface="Comic Sans MS"/>
                <a:cs typeface="Comic Sans MS"/>
                <a:sym typeface="Comic Sans MS"/>
              </a:rPr>
              <a:t>Tierra </a:t>
            </a:r>
            <a:r>
              <a:rPr lang="es" sz="1100" dirty="0">
                <a:solidFill>
                  <a:srgbClr val="000000"/>
                </a:solidFill>
                <a:latin typeface="Comic Sans MS"/>
                <a:ea typeface="Comic Sans MS"/>
                <a:cs typeface="Comic Sans MS"/>
                <a:sym typeface="Comic Sans MS"/>
              </a:rPr>
              <a:t>de Campos también se le conoce como…</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Renacimiento italiano</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Románico pobre</a:t>
            </a:r>
          </a:p>
          <a:p>
            <a:pPr marL="457200" lvl="0" indent="-298450" rtl="0">
              <a:spcBef>
                <a:spcPts val="0"/>
              </a:spcBef>
              <a:buClr>
                <a:srgbClr val="000000"/>
              </a:buClr>
              <a:buSzPct val="100000"/>
              <a:buFont typeface="Comic Sans MS"/>
              <a:buChar char="❏"/>
            </a:pPr>
            <a:r>
              <a:rPr lang="es" sz="1100" dirty="0">
                <a:solidFill>
                  <a:srgbClr val="000000"/>
                </a:solidFill>
                <a:latin typeface="Comic Sans MS"/>
                <a:ea typeface="Comic Sans MS"/>
                <a:cs typeface="Comic Sans MS"/>
                <a:sym typeface="Comic Sans MS"/>
              </a:rPr>
              <a:t>Gótico mudéjar</a:t>
            </a:r>
          </a:p>
          <a:p>
            <a:pPr lvl="0" rtl="0">
              <a:spcBef>
                <a:spcPts val="0"/>
              </a:spcBef>
              <a:buNone/>
            </a:pPr>
            <a:r>
              <a:rPr lang="es" sz="1100" dirty="0">
                <a:solidFill>
                  <a:srgbClr val="000000"/>
                </a:solidFill>
                <a:latin typeface="Comic Sans MS"/>
                <a:ea typeface="Comic Sans MS"/>
                <a:cs typeface="Comic Sans MS"/>
                <a:sym typeface="Comic Sans MS"/>
              </a:rPr>
              <a:t> </a:t>
            </a:r>
          </a:p>
          <a:p>
            <a:pPr lvl="0">
              <a:spcBef>
                <a:spcPts val="0"/>
              </a:spcBef>
              <a:buNone/>
            </a:pPr>
            <a:endParaRPr sz="2400" dirty="0">
              <a:solidFill>
                <a:srgbClr val="000000"/>
              </a:solidFill>
              <a:latin typeface="Comic Sans MS"/>
              <a:ea typeface="Comic Sans MS"/>
              <a:cs typeface="Comic Sans MS"/>
              <a:sym typeface="Comic Sans MS"/>
            </a:endParaRPr>
          </a:p>
        </p:txBody>
      </p:sp>
      <p:sp>
        <p:nvSpPr>
          <p:cNvPr id="296" name="Shape 296"/>
          <p:cNvSpPr txBox="1"/>
          <p:nvPr/>
        </p:nvSpPr>
        <p:spPr>
          <a:xfrm>
            <a:off x="69625" y="73925"/>
            <a:ext cx="1036499" cy="371100"/>
          </a:xfrm>
          <a:prstGeom prst="rect">
            <a:avLst/>
          </a:prstGeom>
          <a:solidFill>
            <a:srgbClr val="FFFD63">
              <a:alpha val="71920"/>
            </a:srgbClr>
          </a:solidFill>
          <a:ln>
            <a:noFill/>
          </a:ln>
        </p:spPr>
        <p:txBody>
          <a:bodyPr lIns="91425" tIns="91425" rIns="91425" bIns="91425" anchor="t" anchorCtr="0">
            <a:noAutofit/>
          </a:bodyPr>
          <a:lstStyle/>
          <a:p>
            <a:pPr>
              <a:spcBef>
                <a:spcPts val="0"/>
              </a:spcBef>
              <a:buNone/>
            </a:pPr>
            <a:r>
              <a:rPr lang="es">
                <a:latin typeface="Comic Sans MS"/>
                <a:ea typeface="Comic Sans MS"/>
                <a:cs typeface="Comic Sans MS"/>
                <a:sym typeface="Comic Sans MS"/>
              </a:rPr>
              <a:t>FICHA  B</a:t>
            </a: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311700" y="445025"/>
            <a:ext cx="8520599" cy="4317000"/>
          </a:xfrm>
          <a:prstGeom prst="rect">
            <a:avLst/>
          </a:prstGeom>
        </p:spPr>
        <p:txBody>
          <a:bodyPr lIns="91425" tIns="91425" rIns="91425" bIns="91425" anchor="t" anchorCtr="0">
            <a:noAutofit/>
          </a:bodyPr>
          <a:lstStyle/>
          <a:p>
            <a:pPr lvl="0" indent="457200" algn="ctr" rtl="0">
              <a:spcBef>
                <a:spcPts val="0"/>
              </a:spcBef>
              <a:buNone/>
            </a:pPr>
            <a:r>
              <a:rPr lang="es" sz="2400" u="sng">
                <a:solidFill>
                  <a:srgbClr val="000000"/>
                </a:solidFill>
                <a:latin typeface="Comic Sans MS"/>
                <a:ea typeface="Comic Sans MS"/>
                <a:cs typeface="Comic Sans MS"/>
                <a:sym typeface="Comic Sans MS"/>
              </a:rPr>
              <a:t>SEÑALA  LA  RESPUESTA  CORRECTA</a:t>
            </a:r>
          </a:p>
          <a:p>
            <a:pPr lvl="0" indent="457200" rtl="0">
              <a:spcBef>
                <a:spcPts val="0"/>
              </a:spcBef>
              <a:buNone/>
            </a:pPr>
            <a:endParaRPr sz="2400"/>
          </a:p>
          <a:p>
            <a:pPr lvl="0" rtl="0">
              <a:spcBef>
                <a:spcPts val="0"/>
              </a:spcBef>
              <a:buNone/>
            </a:pPr>
            <a:r>
              <a:rPr lang="es" sz="1100">
                <a:solidFill>
                  <a:srgbClr val="000000"/>
                </a:solidFill>
                <a:latin typeface="Comic Sans MS"/>
                <a:ea typeface="Comic Sans MS"/>
                <a:cs typeface="Comic Sans MS"/>
                <a:sym typeface="Comic Sans MS"/>
              </a:rPr>
              <a:t> 1. ¿De qué material está construído?</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De piedra</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De yeso</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De ladrillo</a:t>
            </a:r>
          </a:p>
          <a:p>
            <a:pPr lvl="0" rtl="0">
              <a:spcBef>
                <a:spcPts val="0"/>
              </a:spcBef>
              <a:buNone/>
            </a:pPr>
            <a:endParaRPr sz="1100">
              <a:solidFill>
                <a:srgbClr val="000000"/>
              </a:solidFill>
              <a:latin typeface="Comic Sans MS"/>
              <a:ea typeface="Comic Sans MS"/>
              <a:cs typeface="Comic Sans MS"/>
              <a:sym typeface="Comic Sans MS"/>
            </a:endParaRPr>
          </a:p>
          <a:p>
            <a:pPr lvl="0" rtl="0">
              <a:spcBef>
                <a:spcPts val="0"/>
              </a:spcBef>
              <a:buNone/>
            </a:pPr>
            <a:r>
              <a:rPr lang="es" sz="1100">
                <a:solidFill>
                  <a:srgbClr val="000000"/>
                </a:solidFill>
                <a:latin typeface="Comic Sans MS"/>
                <a:ea typeface="Comic Sans MS"/>
                <a:cs typeface="Comic Sans MS"/>
                <a:sym typeface="Comic Sans MS"/>
              </a:rPr>
              <a:t>2. ¿Qué forma tiene? </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Peraltado elíptico</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Ojival o apuntado</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Herradura</a:t>
            </a:r>
          </a:p>
          <a:p>
            <a:pPr lvl="0" rtl="0">
              <a:spcBef>
                <a:spcPts val="0"/>
              </a:spcBef>
              <a:buNone/>
            </a:pPr>
            <a:endParaRPr sz="1100">
              <a:solidFill>
                <a:srgbClr val="000000"/>
              </a:solidFill>
              <a:latin typeface="Comic Sans MS"/>
              <a:ea typeface="Comic Sans MS"/>
              <a:cs typeface="Comic Sans MS"/>
              <a:sym typeface="Comic Sans MS"/>
            </a:endParaRPr>
          </a:p>
          <a:p>
            <a:pPr lvl="0" rtl="0">
              <a:spcBef>
                <a:spcPts val="0"/>
              </a:spcBef>
              <a:buNone/>
            </a:pPr>
            <a:r>
              <a:rPr lang="es" sz="1100">
                <a:solidFill>
                  <a:srgbClr val="000000"/>
                </a:solidFill>
                <a:latin typeface="Comic Sans MS"/>
                <a:ea typeface="Comic Sans MS"/>
                <a:cs typeface="Comic Sans MS"/>
                <a:sym typeface="Comic Sans MS"/>
              </a:rPr>
              <a:t>3. Los mudéjares eran…</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Musulmanes expulsados del territorio cristiano</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Cristianos convertidos al Islam</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Musulmanes que permanecieron en territorio cristiano conservando su religión.</a:t>
            </a:r>
          </a:p>
          <a:p>
            <a:pPr lvl="0" rtl="0">
              <a:spcBef>
                <a:spcPts val="0"/>
              </a:spcBef>
              <a:buNone/>
            </a:pPr>
            <a:endParaRPr sz="1100">
              <a:solidFill>
                <a:srgbClr val="000000"/>
              </a:solidFill>
              <a:latin typeface="Comic Sans MS"/>
              <a:ea typeface="Comic Sans MS"/>
              <a:cs typeface="Comic Sans MS"/>
              <a:sym typeface="Comic Sans MS"/>
            </a:endParaRPr>
          </a:p>
          <a:p>
            <a:pPr lvl="0" rtl="0">
              <a:spcBef>
                <a:spcPts val="0"/>
              </a:spcBef>
              <a:buNone/>
            </a:pPr>
            <a:r>
              <a:rPr lang="es" sz="1100">
                <a:solidFill>
                  <a:srgbClr val="000000"/>
                </a:solidFill>
                <a:latin typeface="Comic Sans MS"/>
                <a:ea typeface="Comic Sans MS"/>
                <a:cs typeface="Comic Sans MS"/>
                <a:sym typeface="Comic Sans MS"/>
              </a:rPr>
              <a:t>4. Al estilo mudéjar en Tiera de Campos también se le conoce como…</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Renacimiento italiano</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Románico pobre</a:t>
            </a:r>
          </a:p>
          <a:p>
            <a:pPr marL="457200" lvl="0" indent="-298450" rtl="0">
              <a:spcBef>
                <a:spcPts val="0"/>
              </a:spcBef>
              <a:buClr>
                <a:srgbClr val="000000"/>
              </a:buClr>
              <a:buSzPct val="100000"/>
              <a:buFont typeface="Comic Sans MS"/>
              <a:buChar char="❏"/>
            </a:pPr>
            <a:r>
              <a:rPr lang="es" sz="1100">
                <a:solidFill>
                  <a:srgbClr val="000000"/>
                </a:solidFill>
                <a:latin typeface="Comic Sans MS"/>
                <a:ea typeface="Comic Sans MS"/>
                <a:cs typeface="Comic Sans MS"/>
                <a:sym typeface="Comic Sans MS"/>
              </a:rPr>
              <a:t>Gótico mudéjar</a:t>
            </a:r>
          </a:p>
          <a:p>
            <a:pPr lvl="0" rtl="0">
              <a:spcBef>
                <a:spcPts val="0"/>
              </a:spcBef>
              <a:buNone/>
            </a:pPr>
            <a:r>
              <a:rPr lang="es" sz="1100">
                <a:solidFill>
                  <a:srgbClr val="000000"/>
                </a:solidFill>
                <a:latin typeface="Comic Sans MS"/>
                <a:ea typeface="Comic Sans MS"/>
                <a:cs typeface="Comic Sans MS"/>
                <a:sym typeface="Comic Sans MS"/>
              </a:rPr>
              <a:t> </a:t>
            </a:r>
          </a:p>
          <a:p>
            <a:pPr lvl="0" rtl="0">
              <a:spcBef>
                <a:spcPts val="0"/>
              </a:spcBef>
              <a:buNone/>
            </a:pPr>
            <a:endParaRPr sz="2400">
              <a:solidFill>
                <a:srgbClr val="000000"/>
              </a:solidFill>
              <a:latin typeface="Comic Sans MS"/>
              <a:ea typeface="Comic Sans MS"/>
              <a:cs typeface="Comic Sans MS"/>
              <a:sym typeface="Comic Sans MS"/>
            </a:endParaRPr>
          </a:p>
        </p:txBody>
      </p:sp>
      <p:sp>
        <p:nvSpPr>
          <p:cNvPr id="302" name="Shape 302"/>
          <p:cNvSpPr txBox="1"/>
          <p:nvPr/>
        </p:nvSpPr>
        <p:spPr>
          <a:xfrm>
            <a:off x="69625" y="73925"/>
            <a:ext cx="1113599"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B´</a:t>
            </a:r>
          </a:p>
        </p:txBody>
      </p:sp>
      <p:sp>
        <p:nvSpPr>
          <p:cNvPr id="303" name="Shape 303"/>
          <p:cNvSpPr/>
          <p:nvPr/>
        </p:nvSpPr>
        <p:spPr>
          <a:xfrm>
            <a:off x="475975" y="1781300"/>
            <a:ext cx="223800" cy="189899"/>
          </a:xfrm>
          <a:prstGeom prst="flowChartSummingJunction">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4" name="Shape 304"/>
          <p:cNvSpPr/>
          <p:nvPr/>
        </p:nvSpPr>
        <p:spPr>
          <a:xfrm>
            <a:off x="475975" y="3477500"/>
            <a:ext cx="223800" cy="189899"/>
          </a:xfrm>
          <a:prstGeom prst="flowChartSummingJunction">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5" name="Shape 305"/>
          <p:cNvSpPr/>
          <p:nvPr/>
        </p:nvSpPr>
        <p:spPr>
          <a:xfrm>
            <a:off x="475975" y="2476800"/>
            <a:ext cx="223800" cy="189899"/>
          </a:xfrm>
          <a:prstGeom prst="flowChartSummingJunction">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6" name="Shape 306"/>
          <p:cNvSpPr/>
          <p:nvPr/>
        </p:nvSpPr>
        <p:spPr>
          <a:xfrm>
            <a:off x="475975" y="4162300"/>
            <a:ext cx="223800" cy="189899"/>
          </a:xfrm>
          <a:prstGeom prst="flowChartSummingJunction">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311700" y="445025"/>
            <a:ext cx="8520599" cy="4543800"/>
          </a:xfrm>
          <a:prstGeom prst="rect">
            <a:avLst/>
          </a:prstGeom>
        </p:spPr>
        <p:txBody>
          <a:bodyPr lIns="91425" tIns="91425" rIns="91425" bIns="91425" anchor="t" anchorCtr="0">
            <a:noAutofit/>
          </a:bodyPr>
          <a:lstStyle/>
          <a:p>
            <a:pPr algn="ctr" rtl="0">
              <a:spcBef>
                <a:spcPts val="0"/>
              </a:spcBef>
              <a:buNone/>
            </a:pPr>
            <a:r>
              <a:rPr lang="es" sz="2400" u="sng">
                <a:solidFill>
                  <a:srgbClr val="000000"/>
                </a:solidFill>
                <a:latin typeface="Comic Sans MS"/>
                <a:ea typeface="Comic Sans MS"/>
                <a:cs typeface="Comic Sans MS"/>
                <a:sym typeface="Comic Sans MS"/>
              </a:rPr>
              <a:t>EN EL ARCO SE ENCUENTRAN  REPRESENTADAS TRES DE TODAS ESTAS IMÁGENES. RODEALAS</a:t>
            </a:r>
          </a:p>
          <a:p>
            <a:pPr algn="ctr">
              <a:spcBef>
                <a:spcPts val="0"/>
              </a:spcBef>
              <a:buNone/>
            </a:pPr>
            <a:endParaRPr sz="2400" u="sng">
              <a:solidFill>
                <a:srgbClr val="000000"/>
              </a:solidFill>
              <a:latin typeface="Comic Sans MS"/>
              <a:ea typeface="Comic Sans MS"/>
              <a:cs typeface="Comic Sans MS"/>
              <a:sym typeface="Comic Sans MS"/>
            </a:endParaRPr>
          </a:p>
        </p:txBody>
      </p:sp>
      <p:pic>
        <p:nvPicPr>
          <p:cNvPr id="312" name="Shape 312"/>
          <p:cNvPicPr preferRelativeResize="0"/>
          <p:nvPr/>
        </p:nvPicPr>
        <p:blipFill>
          <a:blip r:embed="rId3">
            <a:alphaModFix/>
          </a:blip>
          <a:stretch>
            <a:fillRect/>
          </a:stretch>
        </p:blipFill>
        <p:spPr>
          <a:xfrm>
            <a:off x="572275" y="1555675"/>
            <a:ext cx="969900" cy="1221924"/>
          </a:xfrm>
          <a:prstGeom prst="rect">
            <a:avLst/>
          </a:prstGeom>
          <a:noFill/>
          <a:ln>
            <a:noFill/>
          </a:ln>
        </p:spPr>
      </p:pic>
      <p:pic>
        <p:nvPicPr>
          <p:cNvPr id="313" name="Shape 313"/>
          <p:cNvPicPr preferRelativeResize="0"/>
          <p:nvPr/>
        </p:nvPicPr>
        <p:blipFill rotWithShape="1">
          <a:blip r:embed="rId4">
            <a:alphaModFix/>
          </a:blip>
          <a:srcRect r="16832"/>
          <a:stretch/>
        </p:blipFill>
        <p:spPr>
          <a:xfrm>
            <a:off x="2238362" y="3466812"/>
            <a:ext cx="1016250" cy="1221924"/>
          </a:xfrm>
          <a:prstGeom prst="rect">
            <a:avLst/>
          </a:prstGeom>
          <a:noFill/>
          <a:ln>
            <a:noFill/>
          </a:ln>
        </p:spPr>
      </p:pic>
      <p:pic>
        <p:nvPicPr>
          <p:cNvPr id="314" name="Shape 314"/>
          <p:cNvPicPr preferRelativeResize="0"/>
          <p:nvPr/>
        </p:nvPicPr>
        <p:blipFill>
          <a:blip r:embed="rId5">
            <a:alphaModFix/>
          </a:blip>
          <a:stretch>
            <a:fillRect/>
          </a:stretch>
        </p:blipFill>
        <p:spPr>
          <a:xfrm>
            <a:off x="5158975" y="1616675"/>
            <a:ext cx="1273551" cy="1221925"/>
          </a:xfrm>
          <a:prstGeom prst="rect">
            <a:avLst/>
          </a:prstGeom>
          <a:noFill/>
          <a:ln>
            <a:noFill/>
          </a:ln>
        </p:spPr>
      </p:pic>
      <p:pic>
        <p:nvPicPr>
          <p:cNvPr id="315" name="Shape 315"/>
          <p:cNvPicPr preferRelativeResize="0"/>
          <p:nvPr/>
        </p:nvPicPr>
        <p:blipFill>
          <a:blip r:embed="rId6">
            <a:alphaModFix/>
          </a:blip>
          <a:stretch>
            <a:fillRect/>
          </a:stretch>
        </p:blipFill>
        <p:spPr>
          <a:xfrm>
            <a:off x="7071074" y="1662925"/>
            <a:ext cx="1064399" cy="1401899"/>
          </a:xfrm>
          <a:prstGeom prst="rect">
            <a:avLst/>
          </a:prstGeom>
          <a:noFill/>
          <a:ln>
            <a:noFill/>
          </a:ln>
        </p:spPr>
      </p:pic>
      <p:pic>
        <p:nvPicPr>
          <p:cNvPr id="316" name="Shape 316"/>
          <p:cNvPicPr preferRelativeResize="0"/>
          <p:nvPr/>
        </p:nvPicPr>
        <p:blipFill>
          <a:blip r:embed="rId7">
            <a:alphaModFix/>
          </a:blip>
          <a:stretch>
            <a:fillRect/>
          </a:stretch>
        </p:blipFill>
        <p:spPr>
          <a:xfrm>
            <a:off x="572275" y="3030599"/>
            <a:ext cx="1226043" cy="1572350"/>
          </a:xfrm>
          <a:prstGeom prst="rect">
            <a:avLst/>
          </a:prstGeom>
          <a:noFill/>
          <a:ln>
            <a:noFill/>
          </a:ln>
        </p:spPr>
      </p:pic>
      <p:pic>
        <p:nvPicPr>
          <p:cNvPr id="317" name="Shape 317"/>
          <p:cNvPicPr preferRelativeResize="0"/>
          <p:nvPr/>
        </p:nvPicPr>
        <p:blipFill>
          <a:blip r:embed="rId8">
            <a:alphaModFix/>
          </a:blip>
          <a:stretch>
            <a:fillRect/>
          </a:stretch>
        </p:blipFill>
        <p:spPr>
          <a:xfrm>
            <a:off x="5287625" y="3136111"/>
            <a:ext cx="1016249" cy="1773987"/>
          </a:xfrm>
          <a:prstGeom prst="rect">
            <a:avLst/>
          </a:prstGeom>
          <a:noFill/>
          <a:ln>
            <a:noFill/>
          </a:ln>
        </p:spPr>
      </p:pic>
      <p:pic>
        <p:nvPicPr>
          <p:cNvPr id="318" name="Shape 318"/>
          <p:cNvPicPr preferRelativeResize="0"/>
          <p:nvPr/>
        </p:nvPicPr>
        <p:blipFill>
          <a:blip r:embed="rId9">
            <a:alphaModFix/>
          </a:blip>
          <a:stretch>
            <a:fillRect/>
          </a:stretch>
        </p:blipFill>
        <p:spPr>
          <a:xfrm>
            <a:off x="2283125" y="1555674"/>
            <a:ext cx="926725" cy="1630174"/>
          </a:xfrm>
          <a:prstGeom prst="rect">
            <a:avLst/>
          </a:prstGeom>
          <a:noFill/>
          <a:ln>
            <a:noFill/>
          </a:ln>
        </p:spPr>
      </p:pic>
      <p:pic>
        <p:nvPicPr>
          <p:cNvPr id="319" name="Shape 319"/>
          <p:cNvPicPr preferRelativeResize="0"/>
          <p:nvPr/>
        </p:nvPicPr>
        <p:blipFill>
          <a:blip r:embed="rId10">
            <a:alphaModFix/>
          </a:blip>
          <a:stretch>
            <a:fillRect/>
          </a:stretch>
        </p:blipFill>
        <p:spPr>
          <a:xfrm>
            <a:off x="7023049" y="3316698"/>
            <a:ext cx="1273550" cy="1522151"/>
          </a:xfrm>
          <a:prstGeom prst="rect">
            <a:avLst/>
          </a:prstGeom>
          <a:noFill/>
          <a:ln>
            <a:noFill/>
          </a:ln>
        </p:spPr>
      </p:pic>
      <p:pic>
        <p:nvPicPr>
          <p:cNvPr id="320" name="Shape 320"/>
          <p:cNvPicPr preferRelativeResize="0"/>
          <p:nvPr/>
        </p:nvPicPr>
        <p:blipFill>
          <a:blip r:embed="rId11">
            <a:alphaModFix/>
          </a:blip>
          <a:stretch>
            <a:fillRect/>
          </a:stretch>
        </p:blipFill>
        <p:spPr>
          <a:xfrm>
            <a:off x="3413239" y="2323942"/>
            <a:ext cx="1431761" cy="1707375"/>
          </a:xfrm>
          <a:prstGeom prst="rect">
            <a:avLst/>
          </a:prstGeom>
          <a:noFill/>
          <a:ln>
            <a:noFill/>
          </a:ln>
        </p:spPr>
      </p:pic>
      <p:sp>
        <p:nvSpPr>
          <p:cNvPr id="321" name="Shape 321"/>
          <p:cNvSpPr txBox="1"/>
          <p:nvPr/>
        </p:nvSpPr>
        <p:spPr>
          <a:xfrm>
            <a:off x="61900" y="73925"/>
            <a:ext cx="1036499"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C</a:t>
            </a:r>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311700" y="445025"/>
            <a:ext cx="8520599" cy="4543800"/>
          </a:xfrm>
          <a:prstGeom prst="rect">
            <a:avLst/>
          </a:prstGeom>
        </p:spPr>
        <p:txBody>
          <a:bodyPr lIns="91425" tIns="91425" rIns="91425" bIns="91425" anchor="t" anchorCtr="0">
            <a:noAutofit/>
          </a:bodyPr>
          <a:lstStyle/>
          <a:p>
            <a:pPr lvl="0" algn="ctr" rtl="0">
              <a:spcBef>
                <a:spcPts val="0"/>
              </a:spcBef>
              <a:buNone/>
            </a:pPr>
            <a:r>
              <a:rPr lang="es" sz="2400" u="sng">
                <a:solidFill>
                  <a:srgbClr val="000000"/>
                </a:solidFill>
                <a:latin typeface="Comic Sans MS"/>
                <a:ea typeface="Comic Sans MS"/>
                <a:cs typeface="Comic Sans MS"/>
                <a:sym typeface="Comic Sans MS"/>
              </a:rPr>
              <a:t>EN EL ARCO SE ENCUENTRAN  REPRESENTADAS TRES DE TODAS ESTAS IMÁGENES. RODEALAS</a:t>
            </a:r>
          </a:p>
          <a:p>
            <a:pPr lvl="0" algn="ctr" rtl="0">
              <a:spcBef>
                <a:spcPts val="0"/>
              </a:spcBef>
              <a:buNone/>
            </a:pPr>
            <a:endParaRPr sz="2400" u="sng">
              <a:solidFill>
                <a:srgbClr val="000000"/>
              </a:solidFill>
              <a:latin typeface="Comic Sans MS"/>
              <a:ea typeface="Comic Sans MS"/>
              <a:cs typeface="Comic Sans MS"/>
              <a:sym typeface="Comic Sans MS"/>
            </a:endParaRPr>
          </a:p>
        </p:txBody>
      </p:sp>
      <p:pic>
        <p:nvPicPr>
          <p:cNvPr id="327" name="Shape 327"/>
          <p:cNvPicPr preferRelativeResize="0"/>
          <p:nvPr/>
        </p:nvPicPr>
        <p:blipFill>
          <a:blip r:embed="rId3">
            <a:alphaModFix/>
          </a:blip>
          <a:stretch>
            <a:fillRect/>
          </a:stretch>
        </p:blipFill>
        <p:spPr>
          <a:xfrm>
            <a:off x="677424" y="1648557"/>
            <a:ext cx="1064399" cy="1340980"/>
          </a:xfrm>
          <a:prstGeom prst="rect">
            <a:avLst/>
          </a:prstGeom>
          <a:noFill/>
          <a:ln>
            <a:noFill/>
          </a:ln>
        </p:spPr>
      </p:pic>
      <p:pic>
        <p:nvPicPr>
          <p:cNvPr id="328" name="Shape 328"/>
          <p:cNvPicPr preferRelativeResize="0"/>
          <p:nvPr/>
        </p:nvPicPr>
        <p:blipFill rotWithShape="1">
          <a:blip r:embed="rId4">
            <a:alphaModFix/>
          </a:blip>
          <a:srcRect r="16832"/>
          <a:stretch/>
        </p:blipFill>
        <p:spPr>
          <a:xfrm>
            <a:off x="2238362" y="3466812"/>
            <a:ext cx="1016250" cy="1221924"/>
          </a:xfrm>
          <a:prstGeom prst="rect">
            <a:avLst/>
          </a:prstGeom>
          <a:noFill/>
          <a:ln>
            <a:noFill/>
          </a:ln>
        </p:spPr>
      </p:pic>
      <p:pic>
        <p:nvPicPr>
          <p:cNvPr id="329" name="Shape 329"/>
          <p:cNvPicPr preferRelativeResize="0"/>
          <p:nvPr/>
        </p:nvPicPr>
        <p:blipFill>
          <a:blip r:embed="rId5">
            <a:alphaModFix/>
          </a:blip>
          <a:stretch>
            <a:fillRect/>
          </a:stretch>
        </p:blipFill>
        <p:spPr>
          <a:xfrm>
            <a:off x="5158975" y="1616675"/>
            <a:ext cx="1273551" cy="1221925"/>
          </a:xfrm>
          <a:prstGeom prst="rect">
            <a:avLst/>
          </a:prstGeom>
          <a:noFill/>
          <a:ln>
            <a:noFill/>
          </a:ln>
        </p:spPr>
      </p:pic>
      <p:pic>
        <p:nvPicPr>
          <p:cNvPr id="330" name="Shape 330"/>
          <p:cNvPicPr preferRelativeResize="0"/>
          <p:nvPr/>
        </p:nvPicPr>
        <p:blipFill>
          <a:blip r:embed="rId6">
            <a:alphaModFix/>
          </a:blip>
          <a:stretch>
            <a:fillRect/>
          </a:stretch>
        </p:blipFill>
        <p:spPr>
          <a:xfrm>
            <a:off x="7071074" y="1662925"/>
            <a:ext cx="1064399" cy="1401899"/>
          </a:xfrm>
          <a:prstGeom prst="rect">
            <a:avLst/>
          </a:prstGeom>
          <a:noFill/>
          <a:ln>
            <a:noFill/>
          </a:ln>
        </p:spPr>
      </p:pic>
      <p:pic>
        <p:nvPicPr>
          <p:cNvPr id="331" name="Shape 331"/>
          <p:cNvPicPr preferRelativeResize="0"/>
          <p:nvPr/>
        </p:nvPicPr>
        <p:blipFill>
          <a:blip r:embed="rId7">
            <a:alphaModFix/>
          </a:blip>
          <a:stretch>
            <a:fillRect/>
          </a:stretch>
        </p:blipFill>
        <p:spPr>
          <a:xfrm>
            <a:off x="596600" y="3416474"/>
            <a:ext cx="1226043" cy="1572350"/>
          </a:xfrm>
          <a:prstGeom prst="rect">
            <a:avLst/>
          </a:prstGeom>
          <a:noFill/>
          <a:ln>
            <a:noFill/>
          </a:ln>
        </p:spPr>
      </p:pic>
      <p:pic>
        <p:nvPicPr>
          <p:cNvPr id="332" name="Shape 332"/>
          <p:cNvPicPr preferRelativeResize="0"/>
          <p:nvPr/>
        </p:nvPicPr>
        <p:blipFill>
          <a:blip r:embed="rId8">
            <a:alphaModFix/>
          </a:blip>
          <a:stretch>
            <a:fillRect/>
          </a:stretch>
        </p:blipFill>
        <p:spPr>
          <a:xfrm>
            <a:off x="5287625" y="3136111"/>
            <a:ext cx="1016249" cy="1773987"/>
          </a:xfrm>
          <a:prstGeom prst="rect">
            <a:avLst/>
          </a:prstGeom>
          <a:noFill/>
          <a:ln>
            <a:noFill/>
          </a:ln>
        </p:spPr>
      </p:pic>
      <p:pic>
        <p:nvPicPr>
          <p:cNvPr id="333" name="Shape 333"/>
          <p:cNvPicPr preferRelativeResize="0"/>
          <p:nvPr/>
        </p:nvPicPr>
        <p:blipFill>
          <a:blip r:embed="rId9">
            <a:alphaModFix/>
          </a:blip>
          <a:stretch>
            <a:fillRect/>
          </a:stretch>
        </p:blipFill>
        <p:spPr>
          <a:xfrm>
            <a:off x="2283125" y="1555674"/>
            <a:ext cx="926725" cy="1630174"/>
          </a:xfrm>
          <a:prstGeom prst="rect">
            <a:avLst/>
          </a:prstGeom>
          <a:noFill/>
          <a:ln>
            <a:noFill/>
          </a:ln>
        </p:spPr>
      </p:pic>
      <p:pic>
        <p:nvPicPr>
          <p:cNvPr id="334" name="Shape 334"/>
          <p:cNvPicPr preferRelativeResize="0"/>
          <p:nvPr/>
        </p:nvPicPr>
        <p:blipFill>
          <a:blip r:embed="rId10">
            <a:alphaModFix/>
          </a:blip>
          <a:stretch>
            <a:fillRect/>
          </a:stretch>
        </p:blipFill>
        <p:spPr>
          <a:xfrm>
            <a:off x="7023049" y="3316698"/>
            <a:ext cx="1273550" cy="1522151"/>
          </a:xfrm>
          <a:prstGeom prst="rect">
            <a:avLst/>
          </a:prstGeom>
          <a:noFill/>
          <a:ln>
            <a:noFill/>
          </a:ln>
        </p:spPr>
      </p:pic>
      <p:pic>
        <p:nvPicPr>
          <p:cNvPr id="335" name="Shape 335"/>
          <p:cNvPicPr preferRelativeResize="0"/>
          <p:nvPr/>
        </p:nvPicPr>
        <p:blipFill>
          <a:blip r:embed="rId11">
            <a:alphaModFix/>
          </a:blip>
          <a:stretch>
            <a:fillRect/>
          </a:stretch>
        </p:blipFill>
        <p:spPr>
          <a:xfrm>
            <a:off x="3413239" y="2323942"/>
            <a:ext cx="1431761" cy="1707375"/>
          </a:xfrm>
          <a:prstGeom prst="rect">
            <a:avLst/>
          </a:prstGeom>
          <a:noFill/>
          <a:ln>
            <a:noFill/>
          </a:ln>
        </p:spPr>
      </p:pic>
      <p:sp>
        <p:nvSpPr>
          <p:cNvPr id="336" name="Shape 336"/>
          <p:cNvSpPr txBox="1"/>
          <p:nvPr/>
        </p:nvSpPr>
        <p:spPr>
          <a:xfrm>
            <a:off x="61900" y="73925"/>
            <a:ext cx="1133700"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C´</a:t>
            </a:r>
          </a:p>
        </p:txBody>
      </p:sp>
      <p:sp>
        <p:nvSpPr>
          <p:cNvPr id="337" name="Shape 337"/>
          <p:cNvSpPr/>
          <p:nvPr/>
        </p:nvSpPr>
        <p:spPr>
          <a:xfrm>
            <a:off x="2006711" y="1555675"/>
            <a:ext cx="1352699" cy="17073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8" name="Shape 338"/>
          <p:cNvSpPr/>
          <p:nvPr/>
        </p:nvSpPr>
        <p:spPr>
          <a:xfrm>
            <a:off x="466375" y="1465387"/>
            <a:ext cx="1486499" cy="17073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9" name="Shape 339"/>
          <p:cNvSpPr/>
          <p:nvPr/>
        </p:nvSpPr>
        <p:spPr>
          <a:xfrm>
            <a:off x="6803325" y="1476925"/>
            <a:ext cx="1599899" cy="17739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63">
            <a:alpha val="71920"/>
          </a:srgbClr>
        </a:solidFill>
        <a:effectLst/>
      </p:bgPr>
    </p:bg>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605700" y="232025"/>
            <a:ext cx="7932600" cy="618900"/>
          </a:xfrm>
          <a:prstGeom prst="rect">
            <a:avLst/>
          </a:prstGeom>
          <a:ln>
            <a:noFill/>
          </a:ln>
        </p:spPr>
        <p:txBody>
          <a:bodyPr lIns="91425" tIns="91425" rIns="91425" bIns="91425" anchor="t" anchorCtr="0">
            <a:noAutofit/>
          </a:bodyPr>
          <a:lstStyle/>
          <a:p>
            <a:pPr rtl="0">
              <a:spcBef>
                <a:spcPts val="0"/>
              </a:spcBef>
              <a:buNone/>
            </a:pPr>
            <a:r>
              <a:rPr lang="es">
                <a:solidFill>
                  <a:srgbClr val="000000"/>
                </a:solidFill>
                <a:latin typeface="Comic Sans MS"/>
                <a:ea typeface="Comic Sans MS"/>
                <a:cs typeface="Comic Sans MS"/>
                <a:sym typeface="Comic Sans MS"/>
              </a:rPr>
              <a:t>2º  ACTIVIDAD DURANTE LA VISITA </a:t>
            </a:r>
          </a:p>
          <a:p>
            <a:pPr rtl="0">
              <a:spcBef>
                <a:spcPts val="0"/>
              </a:spcBef>
              <a:buNone/>
            </a:pPr>
            <a:endParaRPr>
              <a:solidFill>
                <a:srgbClr val="000000"/>
              </a:solidFill>
              <a:latin typeface="Comic Sans MS"/>
              <a:ea typeface="Comic Sans MS"/>
              <a:cs typeface="Comic Sans MS"/>
              <a:sym typeface="Comic Sans MS"/>
            </a:endParaRPr>
          </a:p>
          <a:p>
            <a:pPr lvl="0" algn="just" rtl="0">
              <a:spcBef>
                <a:spcPts val="0"/>
              </a:spcBef>
              <a:buNone/>
            </a:pPr>
            <a:endParaRPr>
              <a:solidFill>
                <a:srgbClr val="000000"/>
              </a:solidFill>
              <a:latin typeface="Comic Sans MS"/>
              <a:ea typeface="Comic Sans MS"/>
              <a:cs typeface="Comic Sans MS"/>
              <a:sym typeface="Comic Sans MS"/>
            </a:endParaRPr>
          </a:p>
          <a:p>
            <a:pPr lvl="0" rtl="0">
              <a:spcBef>
                <a:spcPts val="0"/>
              </a:spcBef>
              <a:buNone/>
            </a:pPr>
            <a:endParaRPr sz="2400">
              <a:solidFill>
                <a:srgbClr val="000000"/>
              </a:solidFill>
              <a:latin typeface="Comic Sans MS"/>
              <a:ea typeface="Comic Sans MS"/>
              <a:cs typeface="Comic Sans MS"/>
              <a:sym typeface="Comic Sans MS"/>
            </a:endParaRPr>
          </a:p>
          <a:p>
            <a:pPr lvl="0" rtl="0">
              <a:spcBef>
                <a:spcPts val="0"/>
              </a:spcBef>
              <a:buNone/>
            </a:pPr>
            <a:r>
              <a:rPr lang="es" sz="1800">
                <a:solidFill>
                  <a:srgbClr val="000000"/>
                </a:solidFill>
                <a:latin typeface="Comic Sans MS"/>
                <a:ea typeface="Comic Sans MS"/>
                <a:cs typeface="Comic Sans MS"/>
                <a:sym typeface="Comic Sans MS"/>
              </a:rPr>
              <a:t>   </a:t>
            </a:r>
          </a:p>
          <a:p>
            <a:pPr lvl="0" rtl="0">
              <a:spcBef>
                <a:spcPts val="0"/>
              </a:spcBef>
              <a:buNone/>
            </a:pPr>
            <a:r>
              <a:rPr lang="es" sz="1200">
                <a:solidFill>
                  <a:srgbClr val="000000"/>
                </a:solidFill>
                <a:latin typeface="Comic Sans MS"/>
                <a:ea typeface="Comic Sans MS"/>
                <a:cs typeface="Comic Sans MS"/>
                <a:sym typeface="Comic Sans MS"/>
              </a:rPr>
              <a:t>	</a:t>
            </a:r>
          </a:p>
          <a:p>
            <a:pPr lvl="0" rtl="0">
              <a:spcBef>
                <a:spcPts val="0"/>
              </a:spcBef>
              <a:buNone/>
            </a:pPr>
            <a:endParaRPr sz="1200">
              <a:solidFill>
                <a:srgbClr val="000000"/>
              </a:solidFill>
              <a:latin typeface="Comic Sans MS"/>
              <a:ea typeface="Comic Sans MS"/>
              <a:cs typeface="Comic Sans MS"/>
              <a:sym typeface="Comic Sans MS"/>
            </a:endParaRPr>
          </a:p>
        </p:txBody>
      </p:sp>
      <p:pic>
        <p:nvPicPr>
          <p:cNvPr id="345" name="Shape 345"/>
          <p:cNvPicPr preferRelativeResize="0"/>
          <p:nvPr/>
        </p:nvPicPr>
        <p:blipFill>
          <a:blip r:embed="rId3">
            <a:alphaModFix/>
          </a:blip>
          <a:stretch>
            <a:fillRect/>
          </a:stretch>
        </p:blipFill>
        <p:spPr>
          <a:xfrm>
            <a:off x="2769000" y="897224"/>
            <a:ext cx="6118053" cy="4011373"/>
          </a:xfrm>
          <a:prstGeom prst="rect">
            <a:avLst/>
          </a:prstGeom>
          <a:noFill/>
          <a:ln>
            <a:noFill/>
          </a:ln>
        </p:spPr>
      </p:pic>
      <p:sp>
        <p:nvSpPr>
          <p:cNvPr id="346" name="Shape 346"/>
          <p:cNvSpPr txBox="1"/>
          <p:nvPr/>
        </p:nvSpPr>
        <p:spPr>
          <a:xfrm>
            <a:off x="213275" y="850929"/>
            <a:ext cx="2397599" cy="4057799"/>
          </a:xfrm>
          <a:prstGeom prst="rect">
            <a:avLst/>
          </a:prstGeom>
          <a:noFill/>
          <a:ln>
            <a:noFill/>
          </a:ln>
        </p:spPr>
        <p:txBody>
          <a:bodyPr lIns="91425" tIns="91425" rIns="91425" bIns="91425" anchor="t" anchorCtr="0">
            <a:noAutofit/>
          </a:bodyPr>
          <a:lstStyle/>
          <a:p>
            <a:pPr marL="0" indent="457200" algn="just" rtl="0">
              <a:spcBef>
                <a:spcPts val="0"/>
              </a:spcBef>
              <a:buNone/>
            </a:pPr>
            <a:r>
              <a:rPr lang="es" sz="1800">
                <a:solidFill>
                  <a:srgbClr val="231F20"/>
                </a:solidFill>
                <a:latin typeface="Comic Sans MS"/>
                <a:ea typeface="Comic Sans MS"/>
                <a:cs typeface="Comic Sans MS"/>
                <a:sym typeface="Comic Sans MS"/>
              </a:rPr>
              <a:t>Nos dirigiremos a continuación a la</a:t>
            </a:r>
            <a:r>
              <a:rPr lang="es" sz="1800" b="1">
                <a:solidFill>
                  <a:srgbClr val="231F20"/>
                </a:solidFill>
                <a:latin typeface="Comic Sans MS"/>
                <a:ea typeface="Comic Sans MS"/>
                <a:cs typeface="Comic Sans MS"/>
                <a:sym typeface="Comic Sans MS"/>
              </a:rPr>
              <a:t> </a:t>
            </a:r>
            <a:r>
              <a:rPr lang="es" sz="1800">
                <a:solidFill>
                  <a:srgbClr val="231F20"/>
                </a:solidFill>
                <a:latin typeface="Comic Sans MS"/>
                <a:ea typeface="Comic Sans MS"/>
                <a:cs typeface="Comic Sans MS"/>
                <a:sym typeface="Comic Sans MS"/>
              </a:rPr>
              <a:t>parte más alta del pueblo. En el Castillo se encuentra el </a:t>
            </a:r>
            <a:r>
              <a:rPr lang="es" sz="1800" b="1">
                <a:solidFill>
                  <a:srgbClr val="231F20"/>
                </a:solidFill>
                <a:latin typeface="Comic Sans MS"/>
                <a:ea typeface="Comic Sans MS"/>
                <a:cs typeface="Comic Sans MS"/>
                <a:sym typeface="Comic Sans MS"/>
              </a:rPr>
              <a:t>mirador de Altafría</a:t>
            </a:r>
            <a:r>
              <a:rPr lang="es" sz="1800">
                <a:solidFill>
                  <a:srgbClr val="231F20"/>
                </a:solidFill>
                <a:latin typeface="Comic Sans MS"/>
                <a:ea typeface="Comic Sans MS"/>
                <a:cs typeface="Comic Sans MS"/>
                <a:sym typeface="Comic Sans MS"/>
              </a:rPr>
              <a:t>  donde tenemos una privilegiada vista.</a:t>
            </a:r>
          </a:p>
          <a:p>
            <a:pPr marL="0" indent="457200" algn="just" rtl="0">
              <a:spcBef>
                <a:spcPts val="0"/>
              </a:spcBef>
              <a:buNone/>
            </a:pPr>
            <a:r>
              <a:rPr lang="es" sz="1800">
                <a:solidFill>
                  <a:srgbClr val="231F20"/>
                </a:solidFill>
                <a:latin typeface="Comic Sans MS"/>
                <a:ea typeface="Comic Sans MS"/>
                <a:cs typeface="Comic Sans MS"/>
                <a:sym typeface="Comic Sans MS"/>
              </a:rPr>
              <a:t>Mientras disfr</a:t>
            </a:r>
            <a:r>
              <a:rPr lang="es" sz="1800" u="sng">
                <a:solidFill>
                  <a:srgbClr val="231F20"/>
                </a:solidFill>
                <a:latin typeface="Comic Sans MS"/>
                <a:ea typeface="Comic Sans MS"/>
                <a:cs typeface="Comic Sans MS"/>
                <a:sym typeface="Comic Sans MS"/>
              </a:rPr>
              <a:t>u</a:t>
            </a:r>
            <a:r>
              <a:rPr lang="es" sz="1800">
                <a:solidFill>
                  <a:srgbClr val="231F20"/>
                </a:solidFill>
                <a:latin typeface="Comic Sans MS"/>
                <a:ea typeface="Comic Sans MS"/>
                <a:cs typeface="Comic Sans MS"/>
                <a:sym typeface="Comic Sans MS"/>
              </a:rPr>
              <a:t> tan del paisaje,  recordarán en la siguiente ficha algunos aspectos del entorno natural.</a:t>
            </a:r>
          </a:p>
          <a:p>
            <a:pPr marL="0" indent="457200" algn="just" rtl="0">
              <a:spcBef>
                <a:spcPts val="0"/>
              </a:spcBef>
              <a:buNone/>
            </a:pPr>
            <a:endParaRPr sz="1800">
              <a:solidFill>
                <a:srgbClr val="231F20"/>
              </a:solidFill>
              <a:latin typeface="Comic Sans MS"/>
              <a:ea typeface="Comic Sans MS"/>
              <a:cs typeface="Comic Sans MS"/>
              <a:sym typeface="Comic Sans MS"/>
            </a:endParaRPr>
          </a:p>
          <a:p>
            <a:pPr marL="0" indent="457200" algn="just" rtl="0">
              <a:spcBef>
                <a:spcPts val="0"/>
              </a:spcBef>
              <a:buNone/>
            </a:pPr>
            <a:endParaRPr sz="1800">
              <a:solidFill>
                <a:srgbClr val="231F20"/>
              </a:solidFill>
              <a:latin typeface="Comic Sans MS"/>
              <a:ea typeface="Comic Sans MS"/>
              <a:cs typeface="Comic Sans MS"/>
              <a:sym typeface="Comic Sans MS"/>
            </a:endParaRPr>
          </a:p>
          <a:p>
            <a:pPr marL="0" indent="457200" algn="just" rtl="0">
              <a:spcBef>
                <a:spcPts val="0"/>
              </a:spcBef>
              <a:buNone/>
            </a:pPr>
            <a:r>
              <a:rPr lang="es" sz="1800">
                <a:solidFill>
                  <a:srgbClr val="231F20"/>
                </a:solidFill>
                <a:latin typeface="Comic Sans MS"/>
                <a:ea typeface="Comic Sans MS"/>
                <a:cs typeface="Comic Sans MS"/>
                <a:sym typeface="Comic Sans MS"/>
              </a:rPr>
              <a:t> </a:t>
            </a:r>
          </a:p>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273125" y="570025"/>
            <a:ext cx="8559300" cy="4358100"/>
          </a:xfrm>
          <a:prstGeom prst="rect">
            <a:avLst/>
          </a:prstGeom>
        </p:spPr>
        <p:txBody>
          <a:bodyPr lIns="91425" tIns="91425" rIns="91425" bIns="91425" anchor="t" anchorCtr="0">
            <a:noAutofit/>
          </a:bodyPr>
          <a:lstStyle/>
          <a:p>
            <a:pPr algn="ctr" rtl="0">
              <a:spcBef>
                <a:spcPts val="0"/>
              </a:spcBef>
              <a:buNone/>
            </a:pPr>
            <a:r>
              <a:rPr lang="es" u="sng" dirty="0">
                <a:solidFill>
                  <a:srgbClr val="000000"/>
                </a:solidFill>
                <a:latin typeface="Comic Sans MS"/>
                <a:ea typeface="Comic Sans MS"/>
                <a:cs typeface="Comic Sans MS"/>
                <a:sym typeface="Comic Sans MS"/>
              </a:rPr>
              <a:t>Completa el siguiente </a:t>
            </a:r>
            <a:r>
              <a:rPr lang="es" u="sng" dirty="0" smtClean="0">
                <a:solidFill>
                  <a:srgbClr val="000000"/>
                </a:solidFill>
                <a:latin typeface="Comic Sans MS"/>
                <a:ea typeface="Comic Sans MS"/>
                <a:cs typeface="Comic Sans MS"/>
                <a:sym typeface="Comic Sans MS"/>
              </a:rPr>
              <a:t>texto</a:t>
            </a:r>
            <a:br>
              <a:rPr lang="es" u="sng" dirty="0" smtClean="0">
                <a:solidFill>
                  <a:srgbClr val="000000"/>
                </a:solidFill>
                <a:latin typeface="Comic Sans MS"/>
                <a:ea typeface="Comic Sans MS"/>
                <a:cs typeface="Comic Sans MS"/>
                <a:sym typeface="Comic Sans MS"/>
              </a:rPr>
            </a:br>
            <a:endParaRPr lang="es" sz="1200" u="sng" dirty="0">
              <a:solidFill>
                <a:srgbClr val="000000"/>
              </a:solidFill>
              <a:latin typeface="Comic Sans MS"/>
              <a:ea typeface="Comic Sans MS"/>
              <a:cs typeface="Comic Sans MS"/>
              <a:sym typeface="Comic Sans MS"/>
            </a:endParaRPr>
          </a:p>
          <a:p>
            <a:pPr algn="l" rtl="0">
              <a:spcBef>
                <a:spcPts val="0"/>
              </a:spcBef>
              <a:buNone/>
            </a:pPr>
            <a:r>
              <a:rPr lang="es" sz="1800" dirty="0">
                <a:solidFill>
                  <a:srgbClr val="000000"/>
                </a:solidFill>
                <a:latin typeface="Comic Sans MS"/>
                <a:ea typeface="Comic Sans MS"/>
                <a:cs typeface="Comic Sans MS"/>
                <a:sym typeface="Comic Sans MS"/>
              </a:rPr>
              <a:t> </a:t>
            </a:r>
            <a:r>
              <a:rPr lang="es" sz="1800" dirty="0" smtClean="0">
                <a:solidFill>
                  <a:srgbClr val="000000"/>
                </a:solidFill>
                <a:latin typeface="Comic Sans MS"/>
                <a:ea typeface="Comic Sans MS"/>
                <a:cs typeface="Comic Sans MS"/>
                <a:sym typeface="Comic Sans MS"/>
              </a:rPr>
              <a:t>      Te </a:t>
            </a:r>
            <a:r>
              <a:rPr lang="es" sz="1800" dirty="0">
                <a:solidFill>
                  <a:srgbClr val="000000"/>
                </a:solidFill>
                <a:latin typeface="Comic Sans MS"/>
                <a:ea typeface="Comic Sans MS"/>
                <a:cs typeface="Comic Sans MS"/>
                <a:sym typeface="Comic Sans MS"/>
              </a:rPr>
              <a:t>encuentras situado en el mirador de………………. a una altitud de ………….. .</a:t>
            </a:r>
          </a:p>
          <a:p>
            <a:pPr algn="l" rtl="0">
              <a:spcBef>
                <a:spcPts val="0"/>
              </a:spcBef>
              <a:buNone/>
            </a:pPr>
            <a:r>
              <a:rPr lang="es" sz="1800" dirty="0">
                <a:solidFill>
                  <a:srgbClr val="000000"/>
                </a:solidFill>
                <a:latin typeface="Comic Sans MS"/>
                <a:ea typeface="Comic Sans MS"/>
                <a:cs typeface="Comic Sans MS"/>
                <a:sym typeface="Comic Sans MS"/>
              </a:rPr>
              <a:t> </a:t>
            </a:r>
          </a:p>
          <a:p>
            <a:pPr indent="457200" algn="just" rtl="0">
              <a:spcBef>
                <a:spcPts val="0"/>
              </a:spcBef>
              <a:buNone/>
            </a:pPr>
            <a:r>
              <a:rPr lang="es" sz="1800" dirty="0">
                <a:solidFill>
                  <a:srgbClr val="000000"/>
                </a:solidFill>
                <a:latin typeface="Comic Sans MS"/>
                <a:ea typeface="Comic Sans MS"/>
                <a:cs typeface="Comic Sans MS"/>
                <a:sym typeface="Comic Sans MS"/>
              </a:rPr>
              <a:t>Desde aquí puedes observar bosquetes de ………………. y …………… . También algunos cultivos de ………………… y …………….. . Por lo tanto te encuentras situado en la margen ………………. del río ……….. .</a:t>
            </a:r>
          </a:p>
          <a:p>
            <a:pPr indent="457200" algn="l" rtl="0">
              <a:spcBef>
                <a:spcPts val="0"/>
              </a:spcBef>
              <a:buNone/>
            </a:pPr>
            <a:endParaRPr sz="1800" dirty="0">
              <a:solidFill>
                <a:srgbClr val="000000"/>
              </a:solidFill>
              <a:latin typeface="Comic Sans MS"/>
              <a:ea typeface="Comic Sans MS"/>
              <a:cs typeface="Comic Sans MS"/>
              <a:sym typeface="Comic Sans MS"/>
            </a:endParaRPr>
          </a:p>
          <a:p>
            <a:pPr indent="457200" algn="just" rtl="0">
              <a:spcBef>
                <a:spcPts val="0"/>
              </a:spcBef>
              <a:buNone/>
            </a:pPr>
            <a:r>
              <a:rPr lang="es" sz="1800" dirty="0">
                <a:solidFill>
                  <a:srgbClr val="000000"/>
                </a:solidFill>
                <a:latin typeface="Comic Sans MS"/>
                <a:ea typeface="Comic Sans MS"/>
                <a:cs typeface="Comic Sans MS"/>
                <a:sym typeface="Comic Sans MS"/>
              </a:rPr>
              <a:t> En la margen contraria, sólo hay cultivos de ……………. . Pero la presencia de ………………… estacionales, en la zona ………. se pueden formar algunas …………… esteparias de forma esporádica. Esta particularidad  hace que sea un lugar propicio para el hábitat de muchas especies de aves,  de ahí que esté integrada dentro de lo que se conoce con el nombre …………………………………………………………………. </a:t>
            </a:r>
          </a:p>
          <a:p>
            <a:pPr algn="just" rtl="0">
              <a:spcBef>
                <a:spcPts val="0"/>
              </a:spcBef>
              <a:buNone/>
            </a:pPr>
            <a:endParaRPr sz="1800" dirty="0">
              <a:solidFill>
                <a:srgbClr val="000000"/>
              </a:solidFill>
              <a:latin typeface="Comic Sans MS"/>
              <a:ea typeface="Comic Sans MS"/>
              <a:cs typeface="Comic Sans MS"/>
              <a:sym typeface="Comic Sans MS"/>
            </a:endParaRPr>
          </a:p>
          <a:p>
            <a:pPr algn="l" rtl="0">
              <a:spcBef>
                <a:spcPts val="0"/>
              </a:spcBef>
              <a:buNone/>
            </a:pPr>
            <a:r>
              <a:rPr lang="es" sz="1800" dirty="0">
                <a:solidFill>
                  <a:srgbClr val="000000"/>
                </a:solidFill>
                <a:latin typeface="Comic Sans MS"/>
                <a:ea typeface="Comic Sans MS"/>
                <a:cs typeface="Comic Sans MS"/>
                <a:sym typeface="Comic Sans MS"/>
              </a:rPr>
              <a:t>	</a:t>
            </a:r>
          </a:p>
          <a:p>
            <a:pPr>
              <a:spcBef>
                <a:spcPts val="0"/>
              </a:spcBef>
              <a:buNone/>
            </a:pPr>
            <a:endParaRPr dirty="0"/>
          </a:p>
        </p:txBody>
      </p:sp>
      <p:sp>
        <p:nvSpPr>
          <p:cNvPr id="352" name="Shape 352"/>
          <p:cNvSpPr txBox="1"/>
          <p:nvPr/>
        </p:nvSpPr>
        <p:spPr>
          <a:xfrm>
            <a:off x="69625" y="73925"/>
            <a:ext cx="1036499"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D</a:t>
            </a:r>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273125" y="570025"/>
            <a:ext cx="8559300" cy="4358100"/>
          </a:xfrm>
          <a:prstGeom prst="rect">
            <a:avLst/>
          </a:prstGeom>
        </p:spPr>
        <p:txBody>
          <a:bodyPr lIns="91425" tIns="91425" rIns="91425" bIns="91425" anchor="t" anchorCtr="0">
            <a:noAutofit/>
          </a:bodyPr>
          <a:lstStyle/>
          <a:p>
            <a:pPr lvl="0" algn="ctr" rtl="0">
              <a:spcBef>
                <a:spcPts val="0"/>
              </a:spcBef>
              <a:buNone/>
            </a:pPr>
            <a:r>
              <a:rPr lang="es" u="sng" dirty="0">
                <a:solidFill>
                  <a:srgbClr val="000000"/>
                </a:solidFill>
                <a:latin typeface="Comic Sans MS"/>
                <a:ea typeface="Comic Sans MS"/>
                <a:cs typeface="Comic Sans MS"/>
                <a:sym typeface="Comic Sans MS"/>
              </a:rPr>
              <a:t>Completa el siguiente </a:t>
            </a:r>
            <a:r>
              <a:rPr lang="es" u="sng" dirty="0" smtClean="0">
                <a:solidFill>
                  <a:srgbClr val="000000"/>
                </a:solidFill>
                <a:latin typeface="Comic Sans MS"/>
                <a:ea typeface="Comic Sans MS"/>
                <a:cs typeface="Comic Sans MS"/>
                <a:sym typeface="Comic Sans MS"/>
              </a:rPr>
              <a:t>texto</a:t>
            </a:r>
            <a:br>
              <a:rPr lang="es" u="sng" dirty="0" smtClean="0">
                <a:solidFill>
                  <a:srgbClr val="000000"/>
                </a:solidFill>
                <a:latin typeface="Comic Sans MS"/>
                <a:ea typeface="Comic Sans MS"/>
                <a:cs typeface="Comic Sans MS"/>
                <a:sym typeface="Comic Sans MS"/>
              </a:rPr>
            </a:br>
            <a:endParaRPr lang="es" sz="1200" u="sng" dirty="0">
              <a:solidFill>
                <a:srgbClr val="000000"/>
              </a:solidFill>
              <a:latin typeface="Comic Sans MS"/>
              <a:ea typeface="Comic Sans MS"/>
              <a:cs typeface="Comic Sans MS"/>
              <a:sym typeface="Comic Sans MS"/>
            </a:endParaRPr>
          </a:p>
          <a:p>
            <a:pPr lvl="0" algn="l" rtl="0">
              <a:spcBef>
                <a:spcPts val="0"/>
              </a:spcBef>
              <a:buNone/>
            </a:pPr>
            <a:r>
              <a:rPr lang="es" sz="1800" dirty="0" smtClean="0">
                <a:solidFill>
                  <a:srgbClr val="000000"/>
                </a:solidFill>
                <a:latin typeface="Comic Sans MS"/>
                <a:ea typeface="Comic Sans MS"/>
                <a:cs typeface="Comic Sans MS"/>
                <a:sym typeface="Comic Sans MS"/>
              </a:rPr>
              <a:t>     Te </a:t>
            </a:r>
            <a:r>
              <a:rPr lang="es" sz="1800" dirty="0">
                <a:solidFill>
                  <a:srgbClr val="000000"/>
                </a:solidFill>
                <a:latin typeface="Comic Sans MS"/>
                <a:ea typeface="Comic Sans MS"/>
                <a:cs typeface="Comic Sans MS"/>
                <a:sym typeface="Comic Sans MS"/>
              </a:rPr>
              <a:t>encuentras situado en el mirador de </a:t>
            </a:r>
            <a:r>
              <a:rPr lang="es" sz="1800" dirty="0">
                <a:solidFill>
                  <a:srgbClr val="FF0000"/>
                </a:solidFill>
                <a:latin typeface="Comic Sans MS"/>
                <a:ea typeface="Comic Sans MS"/>
                <a:cs typeface="Comic Sans MS"/>
                <a:sym typeface="Comic Sans MS"/>
              </a:rPr>
              <a:t>Altafría</a:t>
            </a:r>
            <a:r>
              <a:rPr lang="es" sz="1800" dirty="0">
                <a:solidFill>
                  <a:srgbClr val="000000"/>
                </a:solidFill>
                <a:latin typeface="Comic Sans MS"/>
                <a:ea typeface="Comic Sans MS"/>
                <a:cs typeface="Comic Sans MS"/>
                <a:sym typeface="Comic Sans MS"/>
              </a:rPr>
              <a:t> a una altitud de </a:t>
            </a:r>
            <a:r>
              <a:rPr lang="es" sz="1800" dirty="0">
                <a:solidFill>
                  <a:srgbClr val="FF0000"/>
                </a:solidFill>
                <a:latin typeface="Comic Sans MS"/>
                <a:ea typeface="Comic Sans MS"/>
                <a:cs typeface="Comic Sans MS"/>
                <a:sym typeface="Comic Sans MS"/>
              </a:rPr>
              <a:t>738 m</a:t>
            </a:r>
            <a:r>
              <a:rPr lang="es" sz="1800" dirty="0">
                <a:solidFill>
                  <a:srgbClr val="000000"/>
                </a:solidFill>
                <a:latin typeface="Comic Sans MS"/>
                <a:ea typeface="Comic Sans MS"/>
                <a:cs typeface="Comic Sans MS"/>
                <a:sym typeface="Comic Sans MS"/>
              </a:rPr>
              <a:t> .</a:t>
            </a:r>
          </a:p>
          <a:p>
            <a:pPr lvl="0" algn="l" rtl="0">
              <a:spcBef>
                <a:spcPts val="0"/>
              </a:spcBef>
              <a:buNone/>
            </a:pPr>
            <a:r>
              <a:rPr lang="es" sz="1800" dirty="0">
                <a:solidFill>
                  <a:srgbClr val="000000"/>
                </a:solidFill>
                <a:latin typeface="Comic Sans MS"/>
                <a:ea typeface="Comic Sans MS"/>
                <a:cs typeface="Comic Sans MS"/>
                <a:sym typeface="Comic Sans MS"/>
              </a:rPr>
              <a:t> </a:t>
            </a:r>
          </a:p>
          <a:p>
            <a:pPr lvl="0" indent="457200" algn="just" rtl="0">
              <a:spcBef>
                <a:spcPts val="0"/>
              </a:spcBef>
              <a:buNone/>
            </a:pPr>
            <a:r>
              <a:rPr lang="es" sz="1800" dirty="0">
                <a:solidFill>
                  <a:srgbClr val="000000"/>
                </a:solidFill>
                <a:latin typeface="Comic Sans MS"/>
                <a:ea typeface="Comic Sans MS"/>
                <a:cs typeface="Comic Sans MS"/>
                <a:sym typeface="Comic Sans MS"/>
              </a:rPr>
              <a:t>Desde aquí puedes observar bosquetes de </a:t>
            </a:r>
            <a:r>
              <a:rPr lang="es" sz="1800" dirty="0">
                <a:solidFill>
                  <a:srgbClr val="FF0000"/>
                </a:solidFill>
                <a:latin typeface="Comic Sans MS"/>
                <a:ea typeface="Comic Sans MS"/>
                <a:cs typeface="Comic Sans MS"/>
                <a:sym typeface="Comic Sans MS"/>
              </a:rPr>
              <a:t>pinos</a:t>
            </a:r>
            <a:r>
              <a:rPr lang="es" sz="1800" dirty="0">
                <a:solidFill>
                  <a:srgbClr val="000000"/>
                </a:solidFill>
                <a:latin typeface="Comic Sans MS"/>
                <a:ea typeface="Comic Sans MS"/>
                <a:cs typeface="Comic Sans MS"/>
                <a:sym typeface="Comic Sans MS"/>
              </a:rPr>
              <a:t> y </a:t>
            </a:r>
            <a:r>
              <a:rPr lang="es" sz="1800" dirty="0">
                <a:solidFill>
                  <a:srgbClr val="FF0000"/>
                </a:solidFill>
                <a:latin typeface="Comic Sans MS"/>
                <a:ea typeface="Comic Sans MS"/>
                <a:cs typeface="Comic Sans MS"/>
                <a:sym typeface="Comic Sans MS"/>
              </a:rPr>
              <a:t>encinas</a:t>
            </a:r>
            <a:r>
              <a:rPr lang="es" sz="1800" dirty="0">
                <a:solidFill>
                  <a:srgbClr val="000000"/>
                </a:solidFill>
                <a:latin typeface="Comic Sans MS"/>
                <a:ea typeface="Comic Sans MS"/>
                <a:cs typeface="Comic Sans MS"/>
                <a:sym typeface="Comic Sans MS"/>
              </a:rPr>
              <a:t> . También algunos cultivos de </a:t>
            </a:r>
            <a:r>
              <a:rPr lang="es" sz="1800" dirty="0">
                <a:solidFill>
                  <a:srgbClr val="FF0000"/>
                </a:solidFill>
                <a:latin typeface="Comic Sans MS"/>
                <a:ea typeface="Comic Sans MS"/>
                <a:cs typeface="Comic Sans MS"/>
                <a:sym typeface="Comic Sans MS"/>
              </a:rPr>
              <a:t>cereales</a:t>
            </a:r>
            <a:r>
              <a:rPr lang="es" sz="1800" dirty="0">
                <a:solidFill>
                  <a:srgbClr val="000000"/>
                </a:solidFill>
                <a:latin typeface="Comic Sans MS"/>
                <a:ea typeface="Comic Sans MS"/>
                <a:cs typeface="Comic Sans MS"/>
                <a:sym typeface="Comic Sans MS"/>
              </a:rPr>
              <a:t> y </a:t>
            </a:r>
            <a:r>
              <a:rPr lang="es" sz="1800" dirty="0">
                <a:solidFill>
                  <a:srgbClr val="FF0000"/>
                </a:solidFill>
                <a:latin typeface="Comic Sans MS"/>
                <a:ea typeface="Comic Sans MS"/>
                <a:cs typeface="Comic Sans MS"/>
                <a:sym typeface="Comic Sans MS"/>
              </a:rPr>
              <a:t>viñedos</a:t>
            </a:r>
            <a:r>
              <a:rPr lang="es" sz="1800" dirty="0">
                <a:solidFill>
                  <a:srgbClr val="000000"/>
                </a:solidFill>
                <a:latin typeface="Comic Sans MS"/>
                <a:ea typeface="Comic Sans MS"/>
                <a:cs typeface="Comic Sans MS"/>
                <a:sym typeface="Comic Sans MS"/>
              </a:rPr>
              <a:t> . Por lo tanto te encuentras situado en la margen </a:t>
            </a:r>
            <a:r>
              <a:rPr lang="es" sz="1800" dirty="0">
                <a:solidFill>
                  <a:srgbClr val="FF0000"/>
                </a:solidFill>
                <a:latin typeface="Comic Sans MS"/>
                <a:ea typeface="Comic Sans MS"/>
                <a:cs typeface="Comic Sans MS"/>
                <a:sym typeface="Comic Sans MS"/>
              </a:rPr>
              <a:t>derecha</a:t>
            </a:r>
            <a:r>
              <a:rPr lang="es" sz="1800" dirty="0">
                <a:solidFill>
                  <a:srgbClr val="000000"/>
                </a:solidFill>
                <a:latin typeface="Comic Sans MS"/>
                <a:ea typeface="Comic Sans MS"/>
                <a:cs typeface="Comic Sans MS"/>
                <a:sym typeface="Comic Sans MS"/>
              </a:rPr>
              <a:t> del río </a:t>
            </a:r>
            <a:r>
              <a:rPr lang="es" sz="1800" dirty="0">
                <a:solidFill>
                  <a:srgbClr val="FF0000"/>
                </a:solidFill>
                <a:latin typeface="Comic Sans MS"/>
                <a:ea typeface="Comic Sans MS"/>
                <a:cs typeface="Comic Sans MS"/>
                <a:sym typeface="Comic Sans MS"/>
              </a:rPr>
              <a:t>Cea</a:t>
            </a:r>
            <a:r>
              <a:rPr lang="es" sz="1800" dirty="0">
                <a:solidFill>
                  <a:srgbClr val="000000"/>
                </a:solidFill>
                <a:latin typeface="Comic Sans MS"/>
                <a:ea typeface="Comic Sans MS"/>
                <a:cs typeface="Comic Sans MS"/>
                <a:sym typeface="Comic Sans MS"/>
              </a:rPr>
              <a:t> .</a:t>
            </a:r>
          </a:p>
          <a:p>
            <a:pPr lvl="0" indent="457200" algn="l" rtl="0">
              <a:spcBef>
                <a:spcPts val="0"/>
              </a:spcBef>
              <a:buNone/>
            </a:pPr>
            <a:endParaRPr sz="1800" dirty="0">
              <a:solidFill>
                <a:srgbClr val="000000"/>
              </a:solidFill>
              <a:latin typeface="Comic Sans MS"/>
              <a:ea typeface="Comic Sans MS"/>
              <a:cs typeface="Comic Sans MS"/>
              <a:sym typeface="Comic Sans MS"/>
            </a:endParaRPr>
          </a:p>
          <a:p>
            <a:pPr lvl="0" indent="457200" algn="just" rtl="0">
              <a:spcBef>
                <a:spcPts val="0"/>
              </a:spcBef>
              <a:buNone/>
            </a:pPr>
            <a:r>
              <a:rPr lang="es" sz="1800" dirty="0">
                <a:solidFill>
                  <a:srgbClr val="000000"/>
                </a:solidFill>
                <a:latin typeface="Comic Sans MS"/>
                <a:ea typeface="Comic Sans MS"/>
                <a:cs typeface="Comic Sans MS"/>
                <a:sym typeface="Comic Sans MS"/>
              </a:rPr>
              <a:t> En la margen contraria, sólo hay cultivos de </a:t>
            </a:r>
            <a:r>
              <a:rPr lang="es" sz="1800" dirty="0">
                <a:solidFill>
                  <a:srgbClr val="FF0000"/>
                </a:solidFill>
                <a:latin typeface="Comic Sans MS"/>
                <a:ea typeface="Comic Sans MS"/>
                <a:cs typeface="Comic Sans MS"/>
                <a:sym typeface="Comic Sans MS"/>
              </a:rPr>
              <a:t>cereales</a:t>
            </a:r>
            <a:r>
              <a:rPr lang="es" sz="1800" dirty="0">
                <a:solidFill>
                  <a:srgbClr val="000000"/>
                </a:solidFill>
                <a:latin typeface="Comic Sans MS"/>
                <a:ea typeface="Comic Sans MS"/>
                <a:cs typeface="Comic Sans MS"/>
                <a:sym typeface="Comic Sans MS"/>
              </a:rPr>
              <a:t> . Pero la presencia de </a:t>
            </a:r>
            <a:r>
              <a:rPr lang="es" sz="1800" dirty="0">
                <a:solidFill>
                  <a:srgbClr val="FF0000"/>
                </a:solidFill>
                <a:latin typeface="Comic Sans MS"/>
                <a:ea typeface="Comic Sans MS"/>
                <a:cs typeface="Comic Sans MS"/>
                <a:sym typeface="Comic Sans MS"/>
              </a:rPr>
              <a:t>arroyos</a:t>
            </a:r>
            <a:r>
              <a:rPr lang="es" sz="1800" dirty="0">
                <a:solidFill>
                  <a:srgbClr val="000000"/>
                </a:solidFill>
                <a:latin typeface="Comic Sans MS"/>
                <a:ea typeface="Comic Sans MS"/>
                <a:cs typeface="Comic Sans MS"/>
                <a:sym typeface="Comic Sans MS"/>
              </a:rPr>
              <a:t> estacionales, en la zona </a:t>
            </a:r>
            <a:r>
              <a:rPr lang="es" sz="1800" dirty="0">
                <a:solidFill>
                  <a:srgbClr val="FF0000"/>
                </a:solidFill>
                <a:latin typeface="Comic Sans MS"/>
                <a:ea typeface="Comic Sans MS"/>
                <a:cs typeface="Comic Sans MS"/>
                <a:sym typeface="Comic Sans MS"/>
              </a:rPr>
              <a:t>sur</a:t>
            </a:r>
            <a:r>
              <a:rPr lang="es" sz="1800" dirty="0">
                <a:solidFill>
                  <a:srgbClr val="000000"/>
                </a:solidFill>
                <a:latin typeface="Comic Sans MS"/>
                <a:ea typeface="Comic Sans MS"/>
                <a:cs typeface="Comic Sans MS"/>
                <a:sym typeface="Comic Sans MS"/>
              </a:rPr>
              <a:t> se pueden formar algunas </a:t>
            </a:r>
            <a:r>
              <a:rPr lang="es" sz="1800" dirty="0">
                <a:solidFill>
                  <a:srgbClr val="FF0000"/>
                </a:solidFill>
                <a:latin typeface="Comic Sans MS"/>
                <a:ea typeface="Comic Sans MS"/>
                <a:cs typeface="Comic Sans MS"/>
                <a:sym typeface="Comic Sans MS"/>
              </a:rPr>
              <a:t>lagunas</a:t>
            </a:r>
            <a:r>
              <a:rPr lang="es" sz="1800" dirty="0">
                <a:solidFill>
                  <a:srgbClr val="000000"/>
                </a:solidFill>
                <a:latin typeface="Comic Sans MS"/>
                <a:ea typeface="Comic Sans MS"/>
                <a:cs typeface="Comic Sans MS"/>
                <a:sym typeface="Comic Sans MS"/>
              </a:rPr>
              <a:t> esteparias de forma esporádica. Esta particularidad  hace que sea un lugar propicio para el hábitat de muchas especies de aves,  de ahí que esté integrada dentro de lo que se conoce con el nombre </a:t>
            </a:r>
            <a:r>
              <a:rPr lang="es" sz="1800" dirty="0" smtClean="0">
                <a:solidFill>
                  <a:srgbClr val="FF0000"/>
                </a:solidFill>
                <a:latin typeface="Comic Sans MS"/>
                <a:ea typeface="Comic Sans MS"/>
                <a:cs typeface="Comic Sans MS"/>
                <a:sym typeface="Comic Sans MS"/>
              </a:rPr>
              <a:t>ZEPA penillanuras Campos-Norte</a:t>
            </a:r>
            <a:r>
              <a:rPr lang="es" sz="2400" b="1" dirty="0" smtClean="0">
                <a:solidFill>
                  <a:srgbClr val="000000"/>
                </a:solidFill>
                <a:latin typeface="Comic Sans MS"/>
                <a:ea typeface="Comic Sans MS"/>
                <a:cs typeface="Comic Sans MS"/>
                <a:sym typeface="Comic Sans MS"/>
              </a:rPr>
              <a:t>.</a:t>
            </a:r>
            <a:endParaRPr lang="es" sz="2400" b="1" dirty="0">
              <a:solidFill>
                <a:srgbClr val="000000"/>
              </a:solidFill>
              <a:latin typeface="Comic Sans MS"/>
              <a:ea typeface="Comic Sans MS"/>
              <a:cs typeface="Comic Sans MS"/>
              <a:sym typeface="Comic Sans MS"/>
            </a:endParaRPr>
          </a:p>
          <a:p>
            <a:pPr lvl="0" indent="457200" algn="just" rtl="0">
              <a:spcBef>
                <a:spcPts val="0"/>
              </a:spcBef>
              <a:buNone/>
            </a:pPr>
            <a:endParaRPr sz="1800" dirty="0">
              <a:solidFill>
                <a:srgbClr val="FF0000"/>
              </a:solidFill>
              <a:latin typeface="Comic Sans MS"/>
              <a:ea typeface="Comic Sans MS"/>
              <a:cs typeface="Comic Sans MS"/>
              <a:sym typeface="Comic Sans MS"/>
            </a:endParaRPr>
          </a:p>
          <a:p>
            <a:pPr lvl="0" algn="just" rtl="0">
              <a:spcBef>
                <a:spcPts val="0"/>
              </a:spcBef>
              <a:buNone/>
            </a:pPr>
            <a:endParaRPr sz="1800" dirty="0">
              <a:solidFill>
                <a:srgbClr val="000000"/>
              </a:solidFill>
              <a:latin typeface="Comic Sans MS"/>
              <a:ea typeface="Comic Sans MS"/>
              <a:cs typeface="Comic Sans MS"/>
              <a:sym typeface="Comic Sans MS"/>
            </a:endParaRPr>
          </a:p>
          <a:p>
            <a:pPr lvl="0" algn="l" rtl="0">
              <a:spcBef>
                <a:spcPts val="0"/>
              </a:spcBef>
              <a:buNone/>
            </a:pPr>
            <a:r>
              <a:rPr lang="es" sz="1800" dirty="0">
                <a:solidFill>
                  <a:srgbClr val="000000"/>
                </a:solidFill>
                <a:latin typeface="Comic Sans MS"/>
                <a:ea typeface="Comic Sans MS"/>
                <a:cs typeface="Comic Sans MS"/>
                <a:sym typeface="Comic Sans MS"/>
              </a:rPr>
              <a:t>	</a:t>
            </a:r>
          </a:p>
          <a:p>
            <a:pPr lvl="0" rtl="0">
              <a:spcBef>
                <a:spcPts val="0"/>
              </a:spcBef>
              <a:buNone/>
            </a:pPr>
            <a:endParaRPr dirty="0"/>
          </a:p>
        </p:txBody>
      </p:sp>
      <p:sp>
        <p:nvSpPr>
          <p:cNvPr id="358" name="Shape 358"/>
          <p:cNvSpPr txBox="1"/>
          <p:nvPr/>
        </p:nvSpPr>
        <p:spPr>
          <a:xfrm>
            <a:off x="69625" y="73925"/>
            <a:ext cx="1125899"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D´</a:t>
            </a:r>
          </a:p>
        </p:txBody>
      </p:sp>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63">
            <a:alpha val="71920"/>
          </a:srgbClr>
        </a:solidFill>
        <a:effectLst/>
      </p:bgPr>
    </p:bg>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lgn="ctr">
              <a:spcBef>
                <a:spcPts val="0"/>
              </a:spcBef>
              <a:buNone/>
            </a:pPr>
            <a:r>
              <a:rPr lang="es">
                <a:solidFill>
                  <a:srgbClr val="000000"/>
                </a:solidFill>
                <a:latin typeface="Comic Sans MS"/>
                <a:ea typeface="Comic Sans MS"/>
                <a:cs typeface="Comic Sans MS"/>
                <a:sym typeface="Comic Sans MS"/>
              </a:rPr>
              <a:t>3º  ACTIVIDAD DURANTE LA VISITA</a:t>
            </a:r>
          </a:p>
        </p:txBody>
      </p:sp>
      <p:sp>
        <p:nvSpPr>
          <p:cNvPr id="364" name="Shape 364"/>
          <p:cNvSpPr txBox="1"/>
          <p:nvPr/>
        </p:nvSpPr>
        <p:spPr>
          <a:xfrm>
            <a:off x="1092525" y="2054425"/>
            <a:ext cx="2419500" cy="451199"/>
          </a:xfrm>
          <a:prstGeom prst="rect">
            <a:avLst/>
          </a:prstGeom>
          <a:noFill/>
          <a:ln>
            <a:noFill/>
          </a:ln>
        </p:spPr>
        <p:txBody>
          <a:bodyPr lIns="91425" tIns="91425" rIns="91425" bIns="91425" anchor="t" anchorCtr="0">
            <a:noAutofit/>
          </a:bodyPr>
          <a:lstStyle/>
          <a:p>
            <a:pPr>
              <a:spcBef>
                <a:spcPts val="0"/>
              </a:spcBef>
              <a:buNone/>
            </a:pPr>
            <a:endParaRPr/>
          </a:p>
        </p:txBody>
      </p:sp>
      <p:sp>
        <p:nvSpPr>
          <p:cNvPr id="365" name="Shape 365"/>
          <p:cNvSpPr txBox="1"/>
          <p:nvPr/>
        </p:nvSpPr>
        <p:spPr>
          <a:xfrm>
            <a:off x="311700" y="1464825"/>
            <a:ext cx="8300999" cy="933900"/>
          </a:xfrm>
          <a:prstGeom prst="rect">
            <a:avLst/>
          </a:prstGeom>
          <a:noFill/>
          <a:ln>
            <a:noFill/>
          </a:ln>
        </p:spPr>
        <p:txBody>
          <a:bodyPr lIns="91425" tIns="91425" rIns="91425" bIns="91425" anchor="ctr" anchorCtr="0">
            <a:noAutofit/>
          </a:bodyPr>
          <a:lstStyle/>
          <a:p>
            <a:pPr lvl="0" rtl="0">
              <a:spcBef>
                <a:spcPts val="0"/>
              </a:spcBef>
              <a:buNone/>
            </a:pPr>
            <a:endParaRPr sz="1100"/>
          </a:p>
        </p:txBody>
      </p:sp>
      <p:sp>
        <p:nvSpPr>
          <p:cNvPr id="366" name="Shape 366"/>
          <p:cNvSpPr txBox="1"/>
          <p:nvPr/>
        </p:nvSpPr>
        <p:spPr>
          <a:xfrm>
            <a:off x="311700" y="1221325"/>
            <a:ext cx="8520599" cy="973800"/>
          </a:xfrm>
          <a:prstGeom prst="rect">
            <a:avLst/>
          </a:prstGeom>
          <a:noFill/>
          <a:ln>
            <a:noFill/>
          </a:ln>
        </p:spPr>
        <p:txBody>
          <a:bodyPr lIns="91425" tIns="91425" rIns="91425" bIns="91425" anchor="t" anchorCtr="0">
            <a:noAutofit/>
          </a:bodyPr>
          <a:lstStyle/>
          <a:p>
            <a:pPr indent="457200" algn="just">
              <a:spcBef>
                <a:spcPts val="0"/>
              </a:spcBef>
              <a:buNone/>
            </a:pPr>
            <a:r>
              <a:rPr lang="es" sz="2400" dirty="0">
                <a:latin typeface="Comic Sans MS"/>
                <a:ea typeface="Comic Sans MS"/>
                <a:cs typeface="Comic Sans MS"/>
                <a:sym typeface="Comic Sans MS"/>
              </a:rPr>
              <a:t>Desde el mirador de Altafría nos desplazaremos, esta vez en bici, hasta uno de los tres palomares que tiene Valderas. En el siguiente enlace se puede ver la ruta más apropiada. </a:t>
            </a:r>
            <a:endParaRPr lang="es" sz="2400" dirty="0" smtClean="0">
              <a:latin typeface="Comic Sans MS"/>
              <a:ea typeface="Comic Sans MS"/>
              <a:cs typeface="Comic Sans MS"/>
              <a:sym typeface="Comic Sans MS"/>
            </a:endParaRPr>
          </a:p>
          <a:p>
            <a:pPr indent="457200" algn="just">
              <a:spcBef>
                <a:spcPts val="0"/>
              </a:spcBef>
              <a:buNone/>
            </a:pPr>
            <a:endParaRPr lang="es" sz="2400" dirty="0" smtClean="0">
              <a:latin typeface="Comic Sans MS"/>
              <a:ea typeface="Comic Sans MS"/>
              <a:cs typeface="Comic Sans MS"/>
              <a:sym typeface="Comic Sans MS"/>
            </a:endParaRPr>
          </a:p>
          <a:p>
            <a:pPr indent="457200" algn="just">
              <a:spcBef>
                <a:spcPts val="0"/>
              </a:spcBef>
              <a:buNone/>
            </a:pPr>
            <a:endParaRPr lang="es" sz="2400" dirty="0">
              <a:latin typeface="Comic Sans MS"/>
              <a:ea typeface="Comic Sans MS"/>
              <a:cs typeface="Comic Sans MS"/>
              <a:sym typeface="Comic Sans MS"/>
            </a:endParaRPr>
          </a:p>
        </p:txBody>
      </p:sp>
      <p:sp>
        <p:nvSpPr>
          <p:cNvPr id="367" name="Shape 367"/>
          <p:cNvSpPr txBox="1"/>
          <p:nvPr/>
        </p:nvSpPr>
        <p:spPr>
          <a:xfrm>
            <a:off x="421499" y="2885062"/>
            <a:ext cx="8300999" cy="846000"/>
          </a:xfrm>
          <a:prstGeom prst="rect">
            <a:avLst/>
          </a:prstGeom>
          <a:noFill/>
          <a:ln>
            <a:noFill/>
          </a:ln>
        </p:spPr>
        <p:txBody>
          <a:bodyPr lIns="91425" tIns="91425" rIns="91425" bIns="91425" anchor="ctr" anchorCtr="0">
            <a:noAutofit/>
          </a:bodyPr>
          <a:lstStyle/>
          <a:p>
            <a:pPr algn="just" rtl="0">
              <a:spcBef>
                <a:spcPts val="0"/>
              </a:spcBef>
              <a:buNone/>
            </a:pPr>
            <a:r>
              <a:rPr lang="es" u="sng" dirty="0">
                <a:solidFill>
                  <a:schemeClr val="hlink"/>
                </a:solidFill>
                <a:hlinkClick r:id="rId3"/>
              </a:rPr>
              <a:t>https://www.google.es/maps/dir/Calle+Castillos,+24220+Valderas,+Le%C3%B3n/42.1001093,-5.4564347/@42.0894889,-5.4714733,4505m/am=t/data=!3m2!1e3!4b1!4m9!4m8!1m5!1m1!1s0xd3840f1d159728d:0xd14422f211261a9f!2m2!1d-5.4530122!2d42.0795878!1m0!3e2?hl=es</a:t>
            </a:r>
          </a:p>
          <a:p>
            <a:pPr lvl="0" rtl="0">
              <a:spcBef>
                <a:spcPts val="0"/>
              </a:spcBef>
              <a:buNone/>
            </a:pPr>
            <a:endParaRPr dirty="0"/>
          </a:p>
        </p:txBody>
      </p:sp>
      <p:pic>
        <p:nvPicPr>
          <p:cNvPr id="368" name="Shape 368"/>
          <p:cNvPicPr preferRelativeResize="0"/>
          <p:nvPr/>
        </p:nvPicPr>
        <p:blipFill>
          <a:blip r:embed="rId4">
            <a:alphaModFix/>
          </a:blip>
          <a:stretch>
            <a:fillRect/>
          </a:stretch>
        </p:blipFill>
        <p:spPr>
          <a:xfrm>
            <a:off x="543400" y="3731062"/>
            <a:ext cx="1009774" cy="1241674"/>
          </a:xfrm>
          <a:prstGeom prst="rect">
            <a:avLst/>
          </a:prstGeom>
          <a:noFill/>
          <a:ln>
            <a:noFill/>
          </a:ln>
        </p:spPr>
      </p:pic>
      <p:sp>
        <p:nvSpPr>
          <p:cNvPr id="369" name="Shape 369"/>
          <p:cNvSpPr txBox="1"/>
          <p:nvPr/>
        </p:nvSpPr>
        <p:spPr>
          <a:xfrm>
            <a:off x="1508150" y="4065550"/>
            <a:ext cx="7435199" cy="572699"/>
          </a:xfrm>
          <a:prstGeom prst="rect">
            <a:avLst/>
          </a:prstGeom>
          <a:noFill/>
          <a:ln>
            <a:noFill/>
          </a:ln>
        </p:spPr>
        <p:txBody>
          <a:bodyPr lIns="91425" tIns="91425" rIns="91425" bIns="91425" anchor="t" anchorCtr="0">
            <a:noAutofit/>
          </a:bodyPr>
          <a:lstStyle/>
          <a:p>
            <a:pPr>
              <a:spcBef>
                <a:spcPts val="0"/>
              </a:spcBef>
              <a:buNone/>
            </a:pPr>
            <a:r>
              <a:rPr lang="es" dirty="0"/>
              <a:t>	</a:t>
            </a:r>
            <a:r>
              <a:rPr lang="es" sz="2400" dirty="0">
                <a:latin typeface="Comic Sans MS"/>
                <a:ea typeface="Comic Sans MS"/>
                <a:cs typeface="Comic Sans MS"/>
                <a:sym typeface="Comic Sans MS"/>
              </a:rPr>
              <a:t>Una vez allí completamos las siguientes fichas:</a:t>
            </a:r>
            <a:r>
              <a:rPr lang="es" dirty="0"/>
              <a:t> </a:t>
            </a:r>
          </a:p>
        </p:txBody>
      </p:sp>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p:nvPr/>
        </p:nvSpPr>
        <p:spPr>
          <a:xfrm>
            <a:off x="0" y="593300"/>
            <a:ext cx="9093900" cy="518700"/>
          </a:xfrm>
          <a:prstGeom prst="rect">
            <a:avLst/>
          </a:prstGeom>
          <a:noFill/>
          <a:ln>
            <a:noFill/>
          </a:ln>
        </p:spPr>
        <p:txBody>
          <a:bodyPr lIns="91425" tIns="91425" rIns="91425" bIns="91425" anchor="t" anchorCtr="0">
            <a:noAutofit/>
          </a:bodyPr>
          <a:lstStyle/>
          <a:p>
            <a:pPr algn="ctr" rtl="0">
              <a:spcBef>
                <a:spcPts val="0"/>
              </a:spcBef>
              <a:buNone/>
            </a:pPr>
            <a:r>
              <a:rPr lang="es" sz="2300" u="sng">
                <a:latin typeface="Comic Sans MS"/>
                <a:ea typeface="Comic Sans MS"/>
                <a:cs typeface="Comic Sans MS"/>
                <a:sym typeface="Comic Sans MS"/>
              </a:rPr>
              <a:t>Sitúate frente al palomar y escoge las opciónes más adecuadas.</a:t>
            </a:r>
          </a:p>
        </p:txBody>
      </p:sp>
      <p:pic>
        <p:nvPicPr>
          <p:cNvPr id="375" name="Shape 375"/>
          <p:cNvPicPr preferRelativeResize="0"/>
          <p:nvPr/>
        </p:nvPicPr>
        <p:blipFill rotWithShape="1">
          <a:blip r:embed="rId3">
            <a:alphaModFix/>
          </a:blip>
          <a:srcRect l="18573"/>
          <a:stretch/>
        </p:blipFill>
        <p:spPr>
          <a:xfrm>
            <a:off x="2440975" y="1180450"/>
            <a:ext cx="4368149" cy="35687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5148064" y="873017"/>
            <a:ext cx="3832800" cy="4239600"/>
          </a:xfrm>
          <a:prstGeom prst="rect">
            <a:avLst/>
          </a:prstGeom>
        </p:spPr>
        <p:txBody>
          <a:bodyPr lIns="91425" tIns="91425" rIns="91425" bIns="91425" anchor="t" anchorCtr="0">
            <a:noAutofit/>
          </a:bodyPr>
          <a:lstStyle/>
          <a:p>
            <a:pPr indent="457200" algn="just">
              <a:spcBef>
                <a:spcPts val="0"/>
              </a:spcBef>
              <a:buNone/>
            </a:pPr>
            <a:r>
              <a:rPr lang="es" sz="2200" b="1" dirty="0">
                <a:solidFill>
                  <a:schemeClr val="tx2">
                    <a:lumMod val="10000"/>
                  </a:schemeClr>
                </a:solidFill>
                <a:latin typeface="Comic Sans MS"/>
                <a:ea typeface="Comic Sans MS"/>
                <a:cs typeface="Comic Sans MS"/>
                <a:sym typeface="Comic Sans MS"/>
              </a:rPr>
              <a:t>Valderas</a:t>
            </a:r>
            <a:r>
              <a:rPr lang="es" sz="2200" dirty="0">
                <a:solidFill>
                  <a:schemeClr val="tx2">
                    <a:lumMod val="10000"/>
                  </a:schemeClr>
                </a:solidFill>
                <a:latin typeface="Comic Sans MS"/>
                <a:ea typeface="Comic Sans MS"/>
                <a:cs typeface="Comic Sans MS"/>
                <a:sym typeface="Comic Sans MS"/>
              </a:rPr>
              <a:t> es un </a:t>
            </a:r>
            <a:r>
              <a:rPr lang="es" sz="2200" dirty="0" smtClean="0">
                <a:solidFill>
                  <a:schemeClr val="tx2">
                    <a:lumMod val="10000"/>
                  </a:schemeClr>
                </a:solidFill>
                <a:latin typeface="Comic Sans MS"/>
                <a:ea typeface="Comic Sans MS"/>
                <a:cs typeface="Comic Sans MS"/>
                <a:sym typeface="Comic Sans MS"/>
              </a:rPr>
              <a:t> municipio </a:t>
            </a:r>
            <a:r>
              <a:rPr lang="es" sz="2200" dirty="0">
                <a:solidFill>
                  <a:schemeClr val="tx2">
                    <a:lumMod val="10000"/>
                  </a:schemeClr>
                </a:solidFill>
                <a:latin typeface="Comic Sans MS"/>
                <a:ea typeface="Comic Sans MS"/>
                <a:cs typeface="Comic Sans MS"/>
                <a:sym typeface="Comic Sans MS"/>
              </a:rPr>
              <a:t>y localidad de </a:t>
            </a:r>
            <a:r>
              <a:rPr lang="es" sz="2200" dirty="0" smtClean="0">
                <a:solidFill>
                  <a:schemeClr val="tx2">
                    <a:lumMod val="10000"/>
                  </a:schemeClr>
                </a:solidFill>
                <a:latin typeface="Comic Sans MS"/>
                <a:ea typeface="Comic Sans MS"/>
                <a:cs typeface="Comic Sans MS"/>
                <a:sym typeface="Comic Sans MS"/>
              </a:rPr>
              <a:t> España </a:t>
            </a:r>
            <a:r>
              <a:rPr lang="es" sz="2200" dirty="0">
                <a:solidFill>
                  <a:schemeClr val="tx2">
                    <a:lumMod val="10000"/>
                  </a:schemeClr>
                </a:solidFill>
                <a:latin typeface="Comic Sans MS"/>
                <a:ea typeface="Comic Sans MS"/>
                <a:cs typeface="Comic Sans MS"/>
                <a:sym typeface="Comic Sans MS"/>
              </a:rPr>
              <a:t>situados al sur de la </a:t>
            </a:r>
            <a:r>
              <a:rPr lang="es" sz="2200" dirty="0" smtClean="0">
                <a:solidFill>
                  <a:schemeClr val="tx2">
                    <a:lumMod val="10000"/>
                  </a:schemeClr>
                </a:solidFill>
                <a:latin typeface="Comic Sans MS"/>
                <a:ea typeface="Comic Sans MS"/>
                <a:cs typeface="Comic Sans MS"/>
                <a:sym typeface="Comic Sans MS"/>
              </a:rPr>
              <a:t> </a:t>
            </a:r>
            <a:r>
              <a:rPr lang="es" sz="2200" dirty="0" smtClean="0">
                <a:solidFill>
                  <a:schemeClr val="tx1"/>
                </a:solidFill>
                <a:latin typeface="Comic Sans MS"/>
                <a:ea typeface="Comic Sans MS"/>
                <a:cs typeface="Comic Sans MS"/>
                <a:sym typeface="Comic Sans MS"/>
              </a:rPr>
              <a:t>provincia de León</a:t>
            </a:r>
            <a:r>
              <a:rPr lang="es" sz="2200" dirty="0" smtClean="0">
                <a:solidFill>
                  <a:schemeClr val="tx2">
                    <a:lumMod val="10000"/>
                  </a:schemeClr>
                </a:solidFill>
                <a:latin typeface="Comic Sans MS"/>
                <a:ea typeface="Comic Sans MS"/>
                <a:cs typeface="Comic Sans MS"/>
                <a:sym typeface="Comic Sans MS"/>
              </a:rPr>
              <a:t>, </a:t>
            </a:r>
            <a:r>
              <a:rPr lang="es" sz="2200" dirty="0">
                <a:solidFill>
                  <a:schemeClr val="tx2">
                    <a:lumMod val="10000"/>
                  </a:schemeClr>
                </a:solidFill>
                <a:latin typeface="Comic Sans MS"/>
                <a:ea typeface="Comic Sans MS"/>
                <a:cs typeface="Comic Sans MS"/>
                <a:sym typeface="Comic Sans MS"/>
              </a:rPr>
              <a:t>en la zona noroccidental de la </a:t>
            </a:r>
            <a:r>
              <a:rPr lang="es" sz="2200" dirty="0" smtClean="0">
                <a:solidFill>
                  <a:schemeClr val="tx2">
                    <a:lumMod val="10000"/>
                  </a:schemeClr>
                </a:solidFill>
                <a:latin typeface="Comic Sans MS"/>
                <a:ea typeface="Comic Sans MS"/>
                <a:cs typeface="Comic Sans MS"/>
                <a:sym typeface="Comic Sans MS"/>
              </a:rPr>
              <a:t>comunidad autónoma de</a:t>
            </a:r>
            <a:r>
              <a:rPr lang="es" sz="2200" dirty="0" smtClean="0">
                <a:solidFill>
                  <a:schemeClr val="tx2">
                    <a:lumMod val="10000"/>
                  </a:schemeClr>
                </a:solidFill>
                <a:latin typeface="Comic Sans MS"/>
                <a:ea typeface="Comic Sans MS"/>
                <a:cs typeface="Comic Sans MS"/>
                <a:sym typeface="Comic Sans MS"/>
                <a:hlinkClick r:id="rId3"/>
              </a:rPr>
              <a:t> </a:t>
            </a:r>
            <a:r>
              <a:rPr lang="es" sz="2200" dirty="0" smtClean="0">
                <a:solidFill>
                  <a:schemeClr val="tx2">
                    <a:lumMod val="10000"/>
                  </a:schemeClr>
                </a:solidFill>
                <a:latin typeface="Comic Sans MS"/>
                <a:ea typeface="Comic Sans MS"/>
                <a:cs typeface="Comic Sans MS"/>
                <a:sym typeface="Comic Sans MS"/>
              </a:rPr>
              <a:t/>
            </a:r>
            <a:br>
              <a:rPr lang="es" sz="2200" dirty="0" smtClean="0">
                <a:solidFill>
                  <a:schemeClr val="tx2">
                    <a:lumMod val="10000"/>
                  </a:schemeClr>
                </a:solidFill>
                <a:latin typeface="Comic Sans MS"/>
                <a:ea typeface="Comic Sans MS"/>
                <a:cs typeface="Comic Sans MS"/>
                <a:sym typeface="Comic Sans MS"/>
              </a:rPr>
            </a:br>
            <a:r>
              <a:rPr lang="es" sz="2200" dirty="0">
                <a:solidFill>
                  <a:schemeClr val="tx2">
                    <a:lumMod val="10000"/>
                  </a:schemeClr>
                </a:solidFill>
                <a:latin typeface="Comic Sans MS"/>
                <a:ea typeface="Comic Sans MS"/>
                <a:cs typeface="Comic Sans MS"/>
                <a:sym typeface="Comic Sans MS"/>
              </a:rPr>
              <a:t> </a:t>
            </a:r>
            <a:r>
              <a:rPr lang="es" sz="2200" dirty="0" smtClean="0">
                <a:solidFill>
                  <a:schemeClr val="tx2">
                    <a:lumMod val="10000"/>
                  </a:schemeClr>
                </a:solidFill>
                <a:latin typeface="Comic Sans MS"/>
                <a:ea typeface="Comic Sans MS"/>
                <a:cs typeface="Comic Sans MS"/>
                <a:sym typeface="Comic Sans MS"/>
              </a:rPr>
              <a:t>Castilla y León. Se encuentra en la comarca natural de </a:t>
            </a:r>
            <a:r>
              <a:rPr lang="es" sz="2200" b="1" dirty="0" smtClean="0">
                <a:solidFill>
                  <a:schemeClr val="tx2">
                    <a:lumMod val="10000"/>
                  </a:schemeClr>
                </a:solidFill>
                <a:latin typeface="Comic Sans MS"/>
                <a:ea typeface="Comic Sans MS"/>
                <a:cs typeface="Comic Sans MS"/>
                <a:sym typeface="Comic Sans MS"/>
              </a:rPr>
              <a:t>Tierra de Campos.</a:t>
            </a:r>
            <a:endParaRPr lang="es" sz="2200" b="1" dirty="0">
              <a:solidFill>
                <a:schemeClr val="tx2">
                  <a:lumMod val="10000"/>
                </a:schemeClr>
              </a:solidFill>
              <a:latin typeface="Comic Sans MS"/>
              <a:ea typeface="Comic Sans MS"/>
              <a:cs typeface="Comic Sans MS"/>
              <a:sym typeface="Comic Sans MS"/>
            </a:endParaRPr>
          </a:p>
        </p:txBody>
      </p:sp>
      <p:pic>
        <p:nvPicPr>
          <p:cNvPr id="75" name="Shape 75"/>
          <p:cNvPicPr preferRelativeResize="0"/>
          <p:nvPr/>
        </p:nvPicPr>
        <p:blipFill>
          <a:blip r:embed="rId4">
            <a:alphaModFix/>
          </a:blip>
          <a:stretch>
            <a:fillRect/>
          </a:stretch>
        </p:blipFill>
        <p:spPr>
          <a:xfrm>
            <a:off x="109450" y="646800"/>
            <a:ext cx="4915600" cy="3849899"/>
          </a:xfrm>
          <a:prstGeom prst="rect">
            <a:avLst/>
          </a:prstGeom>
          <a:noFill/>
          <a:ln>
            <a:noFill/>
          </a:ln>
        </p:spPr>
      </p:pic>
      <p:cxnSp>
        <p:nvCxnSpPr>
          <p:cNvPr id="76" name="Shape 76"/>
          <p:cNvCxnSpPr/>
          <p:nvPr/>
        </p:nvCxnSpPr>
        <p:spPr>
          <a:xfrm>
            <a:off x="1339325" y="1699475"/>
            <a:ext cx="322500" cy="456900"/>
          </a:xfrm>
          <a:prstGeom prst="straightConnector1">
            <a:avLst/>
          </a:prstGeom>
          <a:noFill/>
          <a:ln w="38100" cap="flat" cmpd="sng">
            <a:solidFill>
              <a:srgbClr val="000000"/>
            </a:solidFill>
            <a:prstDash val="solid"/>
            <a:round/>
            <a:headEnd type="none" w="lg" len="lg"/>
            <a:tailEnd type="stealth" w="lg" len="lg"/>
          </a:ln>
        </p:spPr>
      </p:cxnSp>
      <p:sp>
        <p:nvSpPr>
          <p:cNvPr id="77" name="Shape 77"/>
          <p:cNvSpPr/>
          <p:nvPr/>
        </p:nvSpPr>
        <p:spPr>
          <a:xfrm>
            <a:off x="357050" y="4625775"/>
            <a:ext cx="213899" cy="2025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8" name="Shape 78"/>
          <p:cNvSpPr txBox="1"/>
          <p:nvPr/>
        </p:nvSpPr>
        <p:spPr>
          <a:xfrm>
            <a:off x="911575" y="1451975"/>
            <a:ext cx="862800" cy="247500"/>
          </a:xfrm>
          <a:prstGeom prst="rect">
            <a:avLst/>
          </a:prstGeom>
          <a:noFill/>
          <a:ln>
            <a:noFill/>
          </a:ln>
        </p:spPr>
        <p:txBody>
          <a:bodyPr lIns="91425" tIns="91425" rIns="91425" bIns="91425" anchor="t" anchorCtr="0">
            <a:noAutofit/>
          </a:bodyPr>
          <a:lstStyle/>
          <a:p>
            <a:pPr>
              <a:spcBef>
                <a:spcPts val="0"/>
              </a:spcBef>
              <a:buNone/>
            </a:pPr>
            <a:r>
              <a:rPr lang="es" sz="800">
                <a:latin typeface="Comic Sans MS"/>
                <a:ea typeface="Comic Sans MS"/>
                <a:cs typeface="Comic Sans MS"/>
                <a:sym typeface="Comic Sans MS"/>
              </a:rPr>
              <a:t>VALDERAS</a:t>
            </a:r>
          </a:p>
        </p:txBody>
      </p:sp>
      <p:sp>
        <p:nvSpPr>
          <p:cNvPr id="79" name="Shape 79"/>
          <p:cNvSpPr txBox="1"/>
          <p:nvPr/>
        </p:nvSpPr>
        <p:spPr>
          <a:xfrm>
            <a:off x="496112" y="4569500"/>
            <a:ext cx="3196500" cy="202500"/>
          </a:xfrm>
          <a:prstGeom prst="rect">
            <a:avLst/>
          </a:prstGeom>
          <a:noFill/>
          <a:ln>
            <a:noFill/>
          </a:ln>
        </p:spPr>
        <p:txBody>
          <a:bodyPr lIns="91425" tIns="91425" rIns="91425" bIns="91425" anchor="t" anchorCtr="0">
            <a:noAutofit/>
          </a:bodyPr>
          <a:lstStyle/>
          <a:p>
            <a:pPr>
              <a:spcBef>
                <a:spcPts val="0"/>
              </a:spcBef>
              <a:buNone/>
            </a:pPr>
            <a:r>
              <a:rPr lang="es" sz="800"/>
              <a:t>COMARCA NATURAL DE TIERRA DE CAMPOS</a:t>
            </a:r>
          </a:p>
        </p:txBody>
      </p:sp>
      <p:sp>
        <p:nvSpPr>
          <p:cNvPr id="80" name="Shape 80"/>
          <p:cNvSpPr txBox="1"/>
          <p:nvPr/>
        </p:nvSpPr>
        <p:spPr>
          <a:xfrm>
            <a:off x="999775" y="1125475"/>
            <a:ext cx="686399" cy="123899"/>
          </a:xfrm>
          <a:prstGeom prst="rect">
            <a:avLst/>
          </a:prstGeom>
          <a:noFill/>
          <a:ln>
            <a:noFill/>
          </a:ln>
        </p:spPr>
        <p:txBody>
          <a:bodyPr lIns="91425" tIns="91425" rIns="91425" bIns="91425" anchor="t" anchorCtr="0">
            <a:noAutofit/>
          </a:bodyPr>
          <a:lstStyle/>
          <a:p>
            <a:pPr>
              <a:spcBef>
                <a:spcPts val="0"/>
              </a:spcBef>
              <a:buNone/>
            </a:pPr>
            <a:r>
              <a:rPr lang="es" b="1"/>
              <a:t>LEÓN</a:t>
            </a:r>
          </a:p>
        </p:txBody>
      </p:sp>
      <p:sp>
        <p:nvSpPr>
          <p:cNvPr id="81" name="Shape 81"/>
          <p:cNvSpPr txBox="1"/>
          <p:nvPr/>
        </p:nvSpPr>
        <p:spPr>
          <a:xfrm rot="-1678170">
            <a:off x="1477530" y="2374199"/>
            <a:ext cx="2758839" cy="395100"/>
          </a:xfrm>
          <a:prstGeom prst="rect">
            <a:avLst/>
          </a:prstGeom>
          <a:noFill/>
          <a:ln>
            <a:noFill/>
          </a:ln>
        </p:spPr>
        <p:txBody>
          <a:bodyPr lIns="91425" tIns="91425" rIns="91425" bIns="91425" anchor="t" anchorCtr="0">
            <a:noAutofit/>
          </a:bodyPr>
          <a:lstStyle/>
          <a:p>
            <a:pPr>
              <a:spcBef>
                <a:spcPts val="0"/>
              </a:spcBef>
              <a:buNone/>
            </a:pPr>
            <a:r>
              <a:rPr lang="es"/>
              <a:t>CASTILLA Y LEÓN</a:t>
            </a:r>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Shape 380"/>
          <p:cNvPicPr preferRelativeResize="0"/>
          <p:nvPr/>
        </p:nvPicPr>
        <p:blipFill rotWithShape="1">
          <a:blip r:embed="rId3">
            <a:alphaModFix/>
          </a:blip>
          <a:srcRect l="17287" t="13790" r="21755" b="7270"/>
          <a:stretch/>
        </p:blipFill>
        <p:spPr>
          <a:xfrm>
            <a:off x="1786573" y="506800"/>
            <a:ext cx="5570852" cy="4512900"/>
          </a:xfrm>
          <a:prstGeom prst="rect">
            <a:avLst/>
          </a:prstGeom>
          <a:noFill/>
          <a:ln>
            <a:noFill/>
          </a:ln>
        </p:spPr>
      </p:pic>
      <p:sp>
        <p:nvSpPr>
          <p:cNvPr id="381" name="Shape 381"/>
          <p:cNvSpPr txBox="1"/>
          <p:nvPr/>
        </p:nvSpPr>
        <p:spPr>
          <a:xfrm>
            <a:off x="217900" y="135700"/>
            <a:ext cx="1036499"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E</a:t>
            </a:r>
          </a:p>
        </p:txBody>
      </p:sp>
      <p:sp>
        <p:nvSpPr>
          <p:cNvPr id="382" name="Shape 382"/>
          <p:cNvSpPr/>
          <p:nvPr/>
        </p:nvSpPr>
        <p:spPr>
          <a:xfrm>
            <a:off x="5703925" y="3262950"/>
            <a:ext cx="1571699" cy="1656600"/>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p:nvPr/>
        </p:nvSpPr>
        <p:spPr>
          <a:xfrm>
            <a:off x="217900" y="135700"/>
            <a:ext cx="1201799"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E´</a:t>
            </a:r>
          </a:p>
        </p:txBody>
      </p:sp>
      <p:sp>
        <p:nvSpPr>
          <p:cNvPr id="388" name="Shape 388"/>
          <p:cNvSpPr txBox="1"/>
          <p:nvPr/>
        </p:nvSpPr>
        <p:spPr>
          <a:xfrm rot="10800000">
            <a:off x="3300324" y="1170724"/>
            <a:ext cx="236400" cy="635100"/>
          </a:xfrm>
          <a:prstGeom prst="rect">
            <a:avLst/>
          </a:prstGeom>
          <a:noFill/>
          <a:ln>
            <a:noFill/>
          </a:ln>
        </p:spPr>
        <p:txBody>
          <a:bodyPr lIns="91425" tIns="91425" rIns="91425" bIns="91425" anchor="t" anchorCtr="0">
            <a:noAutofit/>
          </a:bodyPr>
          <a:lstStyle/>
          <a:p>
            <a:pPr lvl="0" algn="l" rtl="0">
              <a:spcBef>
                <a:spcPts val="0"/>
              </a:spcBef>
              <a:buNone/>
            </a:pPr>
            <a:endParaRPr sz="2300" u="sng">
              <a:latin typeface="Comic Sans MS"/>
              <a:ea typeface="Comic Sans MS"/>
              <a:cs typeface="Comic Sans MS"/>
              <a:sym typeface="Comic Sans MS"/>
            </a:endParaRPr>
          </a:p>
        </p:txBody>
      </p:sp>
      <p:pic>
        <p:nvPicPr>
          <p:cNvPr id="389" name="Shape 389"/>
          <p:cNvPicPr preferRelativeResize="0"/>
          <p:nvPr/>
        </p:nvPicPr>
        <p:blipFill rotWithShape="1">
          <a:blip r:embed="rId3">
            <a:alphaModFix/>
          </a:blip>
          <a:srcRect l="17287" t="13790" r="21755" b="7270"/>
          <a:stretch/>
        </p:blipFill>
        <p:spPr>
          <a:xfrm>
            <a:off x="1530914" y="506799"/>
            <a:ext cx="5570834" cy="4512900"/>
          </a:xfrm>
          <a:prstGeom prst="rect">
            <a:avLst/>
          </a:prstGeom>
          <a:noFill/>
          <a:ln>
            <a:noFill/>
          </a:ln>
        </p:spPr>
      </p:pic>
      <p:sp>
        <p:nvSpPr>
          <p:cNvPr id="390" name="Shape 390"/>
          <p:cNvSpPr/>
          <p:nvPr/>
        </p:nvSpPr>
        <p:spPr>
          <a:xfrm>
            <a:off x="5417500" y="3250500"/>
            <a:ext cx="1571699" cy="1656600"/>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91" name="Shape 391"/>
          <p:cNvSpPr/>
          <p:nvPr/>
        </p:nvSpPr>
        <p:spPr>
          <a:xfrm>
            <a:off x="6004475" y="2187700"/>
            <a:ext cx="236400" cy="247500"/>
          </a:xfrm>
          <a:prstGeom prst="flowChartSummingJunction">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a:blip r:embed="rId3">
            <a:alphaModFix/>
          </a:blip>
          <a:stretch>
            <a:fillRect/>
          </a:stretch>
        </p:blipFill>
        <p:spPr>
          <a:xfrm>
            <a:off x="1519425" y="204150"/>
            <a:ext cx="6368350" cy="4871825"/>
          </a:xfrm>
          <a:prstGeom prst="rect">
            <a:avLst/>
          </a:prstGeom>
          <a:noFill/>
          <a:ln>
            <a:noFill/>
          </a:ln>
        </p:spPr>
      </p:pic>
      <p:sp>
        <p:nvSpPr>
          <p:cNvPr id="397" name="Shape 397"/>
          <p:cNvSpPr txBox="1"/>
          <p:nvPr/>
        </p:nvSpPr>
        <p:spPr>
          <a:xfrm>
            <a:off x="217900" y="135700"/>
            <a:ext cx="1036499"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F</a:t>
            </a:r>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Shape 402"/>
          <p:cNvPicPr preferRelativeResize="0"/>
          <p:nvPr/>
        </p:nvPicPr>
        <p:blipFill>
          <a:blip r:embed="rId3">
            <a:alphaModFix/>
          </a:blip>
          <a:stretch>
            <a:fillRect/>
          </a:stretch>
        </p:blipFill>
        <p:spPr>
          <a:xfrm>
            <a:off x="1519425" y="204150"/>
            <a:ext cx="6368350" cy="4871825"/>
          </a:xfrm>
          <a:prstGeom prst="rect">
            <a:avLst/>
          </a:prstGeom>
          <a:noFill/>
          <a:ln>
            <a:noFill/>
          </a:ln>
        </p:spPr>
      </p:pic>
      <p:sp>
        <p:nvSpPr>
          <p:cNvPr id="403" name="Shape 403"/>
          <p:cNvSpPr txBox="1"/>
          <p:nvPr/>
        </p:nvSpPr>
        <p:spPr>
          <a:xfrm>
            <a:off x="217900" y="135700"/>
            <a:ext cx="1127099"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F´</a:t>
            </a:r>
          </a:p>
        </p:txBody>
      </p:sp>
      <p:sp>
        <p:nvSpPr>
          <p:cNvPr id="404" name="Shape 404"/>
          <p:cNvSpPr/>
          <p:nvPr/>
        </p:nvSpPr>
        <p:spPr>
          <a:xfrm>
            <a:off x="5357350" y="562750"/>
            <a:ext cx="236400" cy="247500"/>
          </a:xfrm>
          <a:prstGeom prst="flowChartSummingJunction">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p:nvPr/>
        </p:nvSpPr>
        <p:spPr>
          <a:xfrm>
            <a:off x="217900" y="135700"/>
            <a:ext cx="1036499"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G</a:t>
            </a:r>
          </a:p>
        </p:txBody>
      </p:sp>
      <p:pic>
        <p:nvPicPr>
          <p:cNvPr id="410" name="Shape 410"/>
          <p:cNvPicPr preferRelativeResize="0"/>
          <p:nvPr/>
        </p:nvPicPr>
        <p:blipFill>
          <a:blip r:embed="rId3">
            <a:alphaModFix/>
          </a:blip>
          <a:stretch>
            <a:fillRect/>
          </a:stretch>
        </p:blipFill>
        <p:spPr>
          <a:xfrm>
            <a:off x="0" y="641524"/>
            <a:ext cx="9143998" cy="42205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p:nvPr/>
        </p:nvSpPr>
        <p:spPr>
          <a:xfrm>
            <a:off x="217900" y="135700"/>
            <a:ext cx="1114800"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G´</a:t>
            </a:r>
          </a:p>
        </p:txBody>
      </p:sp>
      <p:pic>
        <p:nvPicPr>
          <p:cNvPr id="416" name="Shape 416"/>
          <p:cNvPicPr preferRelativeResize="0"/>
          <p:nvPr/>
        </p:nvPicPr>
        <p:blipFill>
          <a:blip r:embed="rId3">
            <a:alphaModFix/>
          </a:blip>
          <a:stretch>
            <a:fillRect/>
          </a:stretch>
        </p:blipFill>
        <p:spPr>
          <a:xfrm>
            <a:off x="0" y="641524"/>
            <a:ext cx="9143998" cy="4220599"/>
          </a:xfrm>
          <a:prstGeom prst="rect">
            <a:avLst/>
          </a:prstGeom>
          <a:noFill/>
          <a:ln>
            <a:noFill/>
          </a:ln>
        </p:spPr>
      </p:pic>
      <p:sp>
        <p:nvSpPr>
          <p:cNvPr id="417" name="Shape 417"/>
          <p:cNvSpPr/>
          <p:nvPr/>
        </p:nvSpPr>
        <p:spPr>
          <a:xfrm>
            <a:off x="5616200" y="1688225"/>
            <a:ext cx="236400" cy="247500"/>
          </a:xfrm>
          <a:prstGeom prst="flowChartSummingJunction">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D63">
            <a:alpha val="71920"/>
          </a:srgbClr>
        </a:solidFill>
        <a:effectLst/>
      </p:bgPr>
    </p:bg>
    <p:spTree>
      <p:nvGrpSpPr>
        <p:cNvPr id="1" name="Shape 421"/>
        <p:cNvGrpSpPr/>
        <p:nvPr/>
      </p:nvGrpSpPr>
      <p:grpSpPr>
        <a:xfrm>
          <a:off x="0" y="0"/>
          <a:ext cx="0" cy="0"/>
          <a:chOff x="0" y="0"/>
          <a:chExt cx="0" cy="0"/>
        </a:xfrm>
      </p:grpSpPr>
      <p:sp>
        <p:nvSpPr>
          <p:cNvPr id="422" name="Shape 422"/>
          <p:cNvSpPr txBox="1"/>
          <p:nvPr/>
        </p:nvSpPr>
        <p:spPr>
          <a:xfrm>
            <a:off x="143250" y="168825"/>
            <a:ext cx="8857500" cy="675299"/>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s" sz="3000">
                <a:latin typeface="Comic Sans MS"/>
                <a:ea typeface="Comic Sans MS"/>
                <a:cs typeface="Comic Sans MS"/>
                <a:sym typeface="Comic Sans MS"/>
              </a:rPr>
              <a:t>1ª ACTIVIDAD POSTERIOR</a:t>
            </a:r>
          </a:p>
        </p:txBody>
      </p:sp>
      <p:sp>
        <p:nvSpPr>
          <p:cNvPr id="423" name="Shape 423"/>
          <p:cNvSpPr txBox="1"/>
          <p:nvPr/>
        </p:nvSpPr>
        <p:spPr>
          <a:xfrm>
            <a:off x="731600" y="922900"/>
            <a:ext cx="7777200" cy="3871799"/>
          </a:xfrm>
          <a:prstGeom prst="rect">
            <a:avLst/>
          </a:prstGeom>
          <a:noFill/>
          <a:ln>
            <a:noFill/>
          </a:ln>
        </p:spPr>
        <p:txBody>
          <a:bodyPr lIns="91425" tIns="91425" rIns="91425" bIns="91425" anchor="t" anchorCtr="0">
            <a:noAutofit/>
          </a:bodyPr>
          <a:lstStyle/>
          <a:p>
            <a:pPr>
              <a:spcBef>
                <a:spcPts val="0"/>
              </a:spcBef>
              <a:buNone/>
            </a:pPr>
            <a:endParaRPr/>
          </a:p>
        </p:txBody>
      </p:sp>
      <p:sp>
        <p:nvSpPr>
          <p:cNvPr id="424" name="Shape 424"/>
          <p:cNvSpPr txBox="1"/>
          <p:nvPr/>
        </p:nvSpPr>
        <p:spPr>
          <a:xfrm>
            <a:off x="236350" y="686525"/>
            <a:ext cx="8711400" cy="1924499"/>
          </a:xfrm>
          <a:prstGeom prst="rect">
            <a:avLst/>
          </a:prstGeom>
          <a:noFill/>
          <a:ln>
            <a:noFill/>
          </a:ln>
        </p:spPr>
        <p:txBody>
          <a:bodyPr lIns="91425" tIns="91425" rIns="91425" bIns="91425" anchor="t" anchorCtr="0">
            <a:noAutofit/>
          </a:bodyPr>
          <a:lstStyle/>
          <a:p>
            <a:pPr algn="just">
              <a:spcBef>
                <a:spcPts val="0"/>
              </a:spcBef>
              <a:buNone/>
            </a:pPr>
            <a:r>
              <a:rPr lang="es" sz="2400">
                <a:latin typeface="Comic Sans MS"/>
                <a:ea typeface="Comic Sans MS"/>
                <a:cs typeface="Comic Sans MS"/>
                <a:sym typeface="Comic Sans MS"/>
              </a:rPr>
              <a:t>	Presentamos a los alumnos la fotografía del Arco de Santiago. Esta vez desde el lado donde está la hornacina con las tres imágenes representadas en los dibujos seleccionados en la Ficha C. Daremos pistas de cada una de ellas y deberán adivinar de cuál se trata.</a:t>
            </a:r>
          </a:p>
        </p:txBody>
      </p:sp>
      <p:pic>
        <p:nvPicPr>
          <p:cNvPr id="425" name="Shape 425"/>
          <p:cNvPicPr preferRelativeResize="0"/>
          <p:nvPr/>
        </p:nvPicPr>
        <p:blipFill>
          <a:blip r:embed="rId3">
            <a:alphaModFix/>
          </a:blip>
          <a:stretch>
            <a:fillRect/>
          </a:stretch>
        </p:blipFill>
        <p:spPr>
          <a:xfrm>
            <a:off x="1775212" y="2701175"/>
            <a:ext cx="5324475" cy="226695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p:nvPr/>
        </p:nvSpPr>
        <p:spPr>
          <a:xfrm>
            <a:off x="371400" y="596500"/>
            <a:ext cx="8362499" cy="4344599"/>
          </a:xfrm>
          <a:prstGeom prst="rect">
            <a:avLst/>
          </a:prstGeom>
          <a:noFill/>
          <a:ln>
            <a:noFill/>
          </a:ln>
        </p:spPr>
        <p:txBody>
          <a:bodyPr lIns="91425" tIns="91425" rIns="91425" bIns="91425" anchor="t" anchorCtr="0">
            <a:noAutofit/>
          </a:bodyPr>
          <a:lstStyle/>
          <a:p>
            <a:pPr rtl="0">
              <a:spcBef>
                <a:spcPts val="0"/>
              </a:spcBef>
              <a:buNone/>
            </a:pPr>
            <a:r>
              <a:rPr lang="es" sz="2400" b="1">
                <a:latin typeface="Comic Sans MS"/>
                <a:ea typeface="Comic Sans MS"/>
                <a:cs typeface="Comic Sans MS"/>
                <a:sym typeface="Comic Sans MS"/>
              </a:rPr>
              <a:t>SANTIAGO APÓSTOL:</a:t>
            </a:r>
            <a:r>
              <a:rPr lang="es" sz="2400">
                <a:latin typeface="Comic Sans MS"/>
                <a:ea typeface="Comic Sans MS"/>
                <a:cs typeface="Comic Sans MS"/>
                <a:sym typeface="Comic Sans MS"/>
              </a:rPr>
              <a:t> Sobre un caballo blanco cabalga con la cruz-espada   roja.   </a:t>
            </a:r>
          </a:p>
          <a:p>
            <a:pPr rtl="0">
              <a:spcBef>
                <a:spcPts val="0"/>
              </a:spcBef>
              <a:buNone/>
            </a:pPr>
            <a:endParaRPr sz="2400">
              <a:latin typeface="Comic Sans MS"/>
              <a:ea typeface="Comic Sans MS"/>
              <a:cs typeface="Comic Sans MS"/>
              <a:sym typeface="Comic Sans MS"/>
            </a:endParaRPr>
          </a:p>
          <a:p>
            <a:pPr rtl="0">
              <a:spcBef>
                <a:spcPts val="0"/>
              </a:spcBef>
              <a:buNone/>
            </a:pPr>
            <a:r>
              <a:rPr lang="es" sz="2400" b="1">
                <a:latin typeface="Comic Sans MS"/>
                <a:ea typeface="Comic Sans MS"/>
                <a:cs typeface="Comic Sans MS"/>
                <a:sym typeface="Comic Sans MS"/>
              </a:rPr>
              <a:t>ESCUDO DE LOS OSORIO:</a:t>
            </a:r>
            <a:r>
              <a:rPr lang="es" sz="2400">
                <a:latin typeface="Comic Sans MS"/>
                <a:ea typeface="Comic Sans MS"/>
                <a:cs typeface="Comic Sans MS"/>
                <a:sym typeface="Comic Sans MS"/>
              </a:rPr>
              <a:t>  En campo de oro dos lobos desollados y puestos en palo. Bordura de gules con ocho aspas de oro</a:t>
            </a:r>
          </a:p>
          <a:p>
            <a:pPr rtl="0">
              <a:spcBef>
                <a:spcPts val="0"/>
              </a:spcBef>
              <a:buNone/>
            </a:pPr>
            <a:endParaRPr sz="2400">
              <a:latin typeface="Comic Sans MS"/>
              <a:ea typeface="Comic Sans MS"/>
              <a:cs typeface="Comic Sans MS"/>
              <a:sym typeface="Comic Sans MS"/>
            </a:endParaRPr>
          </a:p>
          <a:p>
            <a:pPr>
              <a:spcBef>
                <a:spcPts val="0"/>
              </a:spcBef>
              <a:buNone/>
            </a:pPr>
            <a:r>
              <a:rPr lang="es" sz="2400" b="1">
                <a:latin typeface="Comic Sans MS"/>
                <a:ea typeface="Comic Sans MS"/>
                <a:cs typeface="Comic Sans MS"/>
                <a:sym typeface="Comic Sans MS"/>
              </a:rPr>
              <a:t>ESCUDO DE VALDERAS:</a:t>
            </a:r>
            <a:r>
              <a:rPr lang="es" sz="2400">
                <a:latin typeface="Comic Sans MS"/>
                <a:ea typeface="Comic Sans MS"/>
                <a:cs typeface="Comic Sans MS"/>
                <a:sym typeface="Comic Sans MS"/>
              </a:rPr>
              <a:t>En su centro un brazo que sale de las llamas y cuya mano rescata una bandera sobre la que se ven 4 estrellas y una cara</a:t>
            </a:r>
          </a:p>
        </p:txBody>
      </p:sp>
      <p:sp>
        <p:nvSpPr>
          <p:cNvPr id="431" name="Shape 431"/>
          <p:cNvSpPr txBox="1"/>
          <p:nvPr/>
        </p:nvSpPr>
        <p:spPr>
          <a:xfrm>
            <a:off x="217900" y="135700"/>
            <a:ext cx="1036499"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H</a:t>
            </a:r>
          </a:p>
        </p:txBody>
      </p:sp>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Shape 436"/>
          <p:cNvPicPr preferRelativeResize="0"/>
          <p:nvPr/>
        </p:nvPicPr>
        <p:blipFill>
          <a:blip r:embed="rId3">
            <a:alphaModFix/>
          </a:blip>
          <a:stretch>
            <a:fillRect/>
          </a:stretch>
        </p:blipFill>
        <p:spPr>
          <a:xfrm>
            <a:off x="356225" y="635150"/>
            <a:ext cx="8427150" cy="4091925"/>
          </a:xfrm>
          <a:prstGeom prst="rect">
            <a:avLst/>
          </a:prstGeom>
          <a:noFill/>
          <a:ln>
            <a:noFill/>
          </a:ln>
        </p:spPr>
      </p:pic>
      <p:sp>
        <p:nvSpPr>
          <p:cNvPr id="437" name="Shape 437"/>
          <p:cNvSpPr txBox="1"/>
          <p:nvPr/>
        </p:nvSpPr>
        <p:spPr>
          <a:xfrm>
            <a:off x="731575" y="3601575"/>
            <a:ext cx="1620900" cy="742500"/>
          </a:xfrm>
          <a:prstGeom prst="rect">
            <a:avLst/>
          </a:prstGeom>
          <a:noFill/>
          <a:ln>
            <a:noFill/>
          </a:ln>
        </p:spPr>
        <p:txBody>
          <a:bodyPr lIns="91425" tIns="91425" rIns="91425" bIns="91425" anchor="t" anchorCtr="0">
            <a:noAutofit/>
          </a:bodyPr>
          <a:lstStyle/>
          <a:p>
            <a:pPr>
              <a:spcBef>
                <a:spcPts val="0"/>
              </a:spcBef>
              <a:buNone/>
            </a:pPr>
            <a:endParaRPr/>
          </a:p>
        </p:txBody>
      </p:sp>
      <p:sp>
        <p:nvSpPr>
          <p:cNvPr id="438" name="Shape 438"/>
          <p:cNvSpPr txBox="1"/>
          <p:nvPr/>
        </p:nvSpPr>
        <p:spPr>
          <a:xfrm>
            <a:off x="979175" y="3601575"/>
            <a:ext cx="1204199" cy="416399"/>
          </a:xfrm>
          <a:prstGeom prst="rect">
            <a:avLst/>
          </a:prstGeom>
          <a:noFill/>
          <a:ln>
            <a:noFill/>
          </a:ln>
        </p:spPr>
        <p:txBody>
          <a:bodyPr lIns="91425" tIns="91425" rIns="91425" bIns="91425" anchor="t" anchorCtr="0">
            <a:noAutofit/>
          </a:bodyPr>
          <a:lstStyle/>
          <a:p>
            <a:pPr lvl="0" rtl="0">
              <a:spcBef>
                <a:spcPts val="0"/>
              </a:spcBef>
              <a:buNone/>
            </a:pPr>
            <a:r>
              <a:rPr lang="es" sz="1800" b="1">
                <a:solidFill>
                  <a:srgbClr val="FF0000"/>
                </a:solidFill>
                <a:latin typeface="Comic Sans MS"/>
                <a:ea typeface="Comic Sans MS"/>
                <a:cs typeface="Comic Sans MS"/>
                <a:sym typeface="Comic Sans MS"/>
              </a:rPr>
              <a:t>OSORIO</a:t>
            </a:r>
          </a:p>
        </p:txBody>
      </p:sp>
      <p:sp>
        <p:nvSpPr>
          <p:cNvPr id="439" name="Shape 439"/>
          <p:cNvSpPr txBox="1"/>
          <p:nvPr/>
        </p:nvSpPr>
        <p:spPr>
          <a:xfrm>
            <a:off x="1812050" y="3882950"/>
            <a:ext cx="6482700" cy="756299"/>
          </a:xfrm>
          <a:prstGeom prst="rect">
            <a:avLst/>
          </a:prstGeom>
          <a:noFill/>
          <a:ln>
            <a:noFill/>
          </a:ln>
        </p:spPr>
        <p:txBody>
          <a:bodyPr lIns="91425" tIns="91425" rIns="91425" bIns="91425" anchor="t" anchorCtr="0">
            <a:noAutofit/>
          </a:bodyPr>
          <a:lstStyle/>
          <a:p>
            <a:pPr lvl="0" rtl="0">
              <a:spcBef>
                <a:spcPts val="0"/>
              </a:spcBef>
              <a:buNone/>
            </a:pPr>
            <a:endParaRPr>
              <a:solidFill>
                <a:srgbClr val="FF0000"/>
              </a:solidFill>
            </a:endParaRPr>
          </a:p>
        </p:txBody>
      </p:sp>
      <p:sp>
        <p:nvSpPr>
          <p:cNvPr id="440" name="Shape 440"/>
          <p:cNvSpPr txBox="1"/>
          <p:nvPr/>
        </p:nvSpPr>
        <p:spPr>
          <a:xfrm>
            <a:off x="3362037" y="4344075"/>
            <a:ext cx="2738099" cy="371100"/>
          </a:xfrm>
          <a:prstGeom prst="rect">
            <a:avLst/>
          </a:prstGeom>
          <a:noFill/>
          <a:ln>
            <a:noFill/>
          </a:ln>
        </p:spPr>
        <p:txBody>
          <a:bodyPr lIns="91425" tIns="91425" rIns="91425" bIns="91425" anchor="t" anchorCtr="0">
            <a:noAutofit/>
          </a:bodyPr>
          <a:lstStyle/>
          <a:p>
            <a:pPr lvl="0" rtl="0">
              <a:spcBef>
                <a:spcPts val="0"/>
              </a:spcBef>
              <a:buNone/>
            </a:pPr>
            <a:r>
              <a:rPr lang="es" sz="1800" b="1">
                <a:solidFill>
                  <a:srgbClr val="FF0000"/>
                </a:solidFill>
                <a:latin typeface="Comic Sans MS"/>
                <a:ea typeface="Comic Sans MS"/>
                <a:cs typeface="Comic Sans MS"/>
                <a:sym typeface="Comic Sans MS"/>
              </a:rPr>
              <a:t>APÓSTOL SANTIAGO</a:t>
            </a:r>
          </a:p>
        </p:txBody>
      </p:sp>
      <p:sp>
        <p:nvSpPr>
          <p:cNvPr id="441" name="Shape 441"/>
          <p:cNvSpPr txBox="1"/>
          <p:nvPr/>
        </p:nvSpPr>
        <p:spPr>
          <a:xfrm>
            <a:off x="7207775" y="3685850"/>
            <a:ext cx="1575600" cy="416399"/>
          </a:xfrm>
          <a:prstGeom prst="rect">
            <a:avLst/>
          </a:prstGeom>
          <a:noFill/>
          <a:ln>
            <a:noFill/>
          </a:ln>
        </p:spPr>
        <p:txBody>
          <a:bodyPr lIns="91425" tIns="91425" rIns="91425" bIns="91425" anchor="t" anchorCtr="0">
            <a:noAutofit/>
          </a:bodyPr>
          <a:lstStyle/>
          <a:p>
            <a:pPr lvl="0" rtl="0">
              <a:spcBef>
                <a:spcPts val="0"/>
              </a:spcBef>
              <a:buNone/>
            </a:pPr>
            <a:r>
              <a:rPr lang="es" sz="1800" b="1">
                <a:solidFill>
                  <a:srgbClr val="FF0000"/>
                </a:solidFill>
                <a:latin typeface="Comic Sans MS"/>
                <a:ea typeface="Comic Sans MS"/>
                <a:cs typeface="Comic Sans MS"/>
                <a:sym typeface="Comic Sans MS"/>
              </a:rPr>
              <a:t>VALDERAS</a:t>
            </a:r>
          </a:p>
        </p:txBody>
      </p:sp>
      <p:sp>
        <p:nvSpPr>
          <p:cNvPr id="442" name="Shape 442"/>
          <p:cNvSpPr txBox="1"/>
          <p:nvPr/>
        </p:nvSpPr>
        <p:spPr>
          <a:xfrm>
            <a:off x="217900" y="135700"/>
            <a:ext cx="1152000" cy="371100"/>
          </a:xfrm>
          <a:prstGeom prst="rect">
            <a:avLst/>
          </a:prstGeom>
          <a:solidFill>
            <a:srgbClr val="FFFD63">
              <a:alpha val="71920"/>
            </a:srgbClr>
          </a:solidFill>
          <a:ln>
            <a:noFill/>
          </a:ln>
        </p:spPr>
        <p:txBody>
          <a:bodyPr lIns="91425" tIns="91425" rIns="91425" bIns="91425" anchor="t" anchorCtr="0">
            <a:noAutofit/>
          </a:bodyPr>
          <a:lstStyle/>
          <a:p>
            <a:pPr lvl="0" rtl="0">
              <a:spcBef>
                <a:spcPts val="0"/>
              </a:spcBef>
              <a:buNone/>
            </a:pPr>
            <a:r>
              <a:rPr lang="es">
                <a:latin typeface="Comic Sans MS"/>
                <a:ea typeface="Comic Sans MS"/>
                <a:cs typeface="Comic Sans MS"/>
                <a:sym typeface="Comic Sans MS"/>
              </a:rPr>
              <a:t>FICHA  H´</a:t>
            </a:r>
          </a:p>
        </p:txBody>
      </p: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D63">
            <a:alpha val="71920"/>
          </a:srgbClr>
        </a:solidFill>
        <a:effectLst/>
      </p:bgPr>
    </p:bg>
    <p:spTree>
      <p:nvGrpSpPr>
        <p:cNvPr id="1" name="Shape 446"/>
        <p:cNvGrpSpPr/>
        <p:nvPr/>
      </p:nvGrpSpPr>
      <p:grpSpPr>
        <a:xfrm>
          <a:off x="0" y="0"/>
          <a:ext cx="0" cy="0"/>
          <a:chOff x="0" y="0"/>
          <a:chExt cx="0" cy="0"/>
        </a:xfrm>
      </p:grpSpPr>
      <p:sp>
        <p:nvSpPr>
          <p:cNvPr id="447" name="Shape 447"/>
          <p:cNvSpPr txBox="1"/>
          <p:nvPr/>
        </p:nvSpPr>
        <p:spPr>
          <a:xfrm>
            <a:off x="1876500" y="303900"/>
            <a:ext cx="5391000" cy="607800"/>
          </a:xfrm>
          <a:prstGeom prst="rect">
            <a:avLst/>
          </a:prstGeom>
          <a:noFill/>
          <a:ln>
            <a:noFill/>
          </a:ln>
        </p:spPr>
        <p:txBody>
          <a:bodyPr lIns="91425" tIns="91425" rIns="91425" bIns="91425" anchor="t" anchorCtr="0">
            <a:noAutofit/>
          </a:bodyPr>
          <a:lstStyle/>
          <a:p>
            <a:pPr lvl="0" rtl="0">
              <a:spcBef>
                <a:spcPts val="0"/>
              </a:spcBef>
              <a:buNone/>
            </a:pPr>
            <a:r>
              <a:rPr lang="es" sz="3000">
                <a:latin typeface="Comic Sans MS"/>
                <a:ea typeface="Comic Sans MS"/>
                <a:cs typeface="Comic Sans MS"/>
                <a:sym typeface="Comic Sans MS"/>
              </a:rPr>
              <a:t>2º ACTIVIDAD POSTERIOR</a:t>
            </a:r>
          </a:p>
        </p:txBody>
      </p:sp>
      <p:sp>
        <p:nvSpPr>
          <p:cNvPr id="448" name="Shape 448"/>
          <p:cNvSpPr txBox="1"/>
          <p:nvPr/>
        </p:nvSpPr>
        <p:spPr>
          <a:xfrm>
            <a:off x="396300" y="911700"/>
            <a:ext cx="8351399" cy="38828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449" name="Shape 449"/>
          <p:cNvSpPr txBox="1"/>
          <p:nvPr/>
        </p:nvSpPr>
        <p:spPr>
          <a:xfrm>
            <a:off x="495200" y="1035450"/>
            <a:ext cx="7979699" cy="3815400"/>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450" name="Shape 450"/>
          <p:cNvSpPr txBox="1"/>
          <p:nvPr/>
        </p:nvSpPr>
        <p:spPr>
          <a:xfrm>
            <a:off x="300750" y="911700"/>
            <a:ext cx="8542500" cy="990299"/>
          </a:xfrm>
          <a:prstGeom prst="rect">
            <a:avLst/>
          </a:prstGeom>
          <a:noFill/>
          <a:ln>
            <a:noFill/>
          </a:ln>
        </p:spPr>
        <p:txBody>
          <a:bodyPr lIns="91425" tIns="91425" rIns="91425" bIns="91425" anchor="t" anchorCtr="0">
            <a:noAutofit/>
          </a:bodyPr>
          <a:lstStyle/>
          <a:p>
            <a:pPr lvl="0" rtl="0">
              <a:spcBef>
                <a:spcPts val="0"/>
              </a:spcBef>
              <a:buNone/>
            </a:pPr>
            <a:r>
              <a:rPr lang="es" dirty="0"/>
              <a:t>	</a:t>
            </a:r>
            <a:r>
              <a:rPr lang="es" sz="1800" dirty="0"/>
              <a:t>Observarán minuciosamente los siguientes dibujos. Se trata de las aves más significativas de la </a:t>
            </a:r>
            <a:r>
              <a:rPr lang="es" sz="1800" dirty="0">
                <a:latin typeface="Comic Sans MS"/>
                <a:ea typeface="Comic Sans MS"/>
                <a:cs typeface="Comic Sans MS"/>
                <a:sym typeface="Comic Sans MS"/>
              </a:rPr>
              <a:t> </a:t>
            </a:r>
            <a:r>
              <a:rPr lang="es" sz="1800" b="1" dirty="0" smtClean="0">
                <a:latin typeface="Comic Sans MS"/>
                <a:ea typeface="Comic Sans MS"/>
                <a:cs typeface="Comic Sans MS"/>
                <a:sym typeface="Comic Sans MS"/>
              </a:rPr>
              <a:t>ZEPA Penillanuras Campos-Norte. </a:t>
            </a:r>
            <a:r>
              <a:rPr lang="es" sz="1800" dirty="0">
                <a:latin typeface="Comic Sans MS"/>
                <a:ea typeface="Comic Sans MS"/>
                <a:cs typeface="Comic Sans MS"/>
                <a:sym typeface="Comic Sans MS"/>
              </a:rPr>
              <a:t>Deberán identificar cuál es cada una, por sus características morfológicas externas. </a:t>
            </a:r>
          </a:p>
        </p:txBody>
      </p:sp>
      <p:pic>
        <p:nvPicPr>
          <p:cNvPr id="451" name="Shape 451"/>
          <p:cNvPicPr preferRelativeResize="0"/>
          <p:nvPr/>
        </p:nvPicPr>
        <p:blipFill>
          <a:blip r:embed="rId3">
            <a:alphaModFix/>
          </a:blip>
          <a:stretch>
            <a:fillRect/>
          </a:stretch>
        </p:blipFill>
        <p:spPr>
          <a:xfrm>
            <a:off x="157550" y="2352825"/>
            <a:ext cx="1305599" cy="1788500"/>
          </a:xfrm>
          <a:prstGeom prst="rect">
            <a:avLst/>
          </a:prstGeom>
          <a:noFill/>
          <a:ln>
            <a:noFill/>
          </a:ln>
        </p:spPr>
      </p:pic>
      <p:pic>
        <p:nvPicPr>
          <p:cNvPr id="452" name="Shape 452"/>
          <p:cNvPicPr preferRelativeResize="0"/>
          <p:nvPr/>
        </p:nvPicPr>
        <p:blipFill>
          <a:blip r:embed="rId4">
            <a:alphaModFix/>
          </a:blip>
          <a:stretch>
            <a:fillRect/>
          </a:stretch>
        </p:blipFill>
        <p:spPr>
          <a:xfrm>
            <a:off x="4970600" y="2339425"/>
            <a:ext cx="2082424" cy="1815300"/>
          </a:xfrm>
          <a:prstGeom prst="rect">
            <a:avLst/>
          </a:prstGeom>
          <a:noFill/>
          <a:ln>
            <a:noFill/>
          </a:ln>
        </p:spPr>
      </p:pic>
      <p:pic>
        <p:nvPicPr>
          <p:cNvPr id="453" name="Shape 453"/>
          <p:cNvPicPr preferRelativeResize="0"/>
          <p:nvPr/>
        </p:nvPicPr>
        <p:blipFill rotWithShape="1">
          <a:blip r:embed="rId5">
            <a:alphaModFix/>
          </a:blip>
          <a:srcRect l="17523" r="15569"/>
          <a:stretch/>
        </p:blipFill>
        <p:spPr>
          <a:xfrm>
            <a:off x="1463137" y="2352825"/>
            <a:ext cx="1650175" cy="1788499"/>
          </a:xfrm>
          <a:prstGeom prst="rect">
            <a:avLst/>
          </a:prstGeom>
          <a:noFill/>
          <a:ln>
            <a:noFill/>
          </a:ln>
        </p:spPr>
      </p:pic>
      <p:pic>
        <p:nvPicPr>
          <p:cNvPr id="454" name="Shape 454"/>
          <p:cNvPicPr preferRelativeResize="0"/>
          <p:nvPr/>
        </p:nvPicPr>
        <p:blipFill>
          <a:blip r:embed="rId6">
            <a:alphaModFix/>
          </a:blip>
          <a:stretch>
            <a:fillRect/>
          </a:stretch>
        </p:blipFill>
        <p:spPr>
          <a:xfrm>
            <a:off x="2966975" y="2352825"/>
            <a:ext cx="2082399" cy="1788499"/>
          </a:xfrm>
          <a:prstGeom prst="rect">
            <a:avLst/>
          </a:prstGeom>
          <a:noFill/>
          <a:ln>
            <a:noFill/>
          </a:ln>
        </p:spPr>
      </p:pic>
      <p:pic>
        <p:nvPicPr>
          <p:cNvPr id="455" name="Shape 455"/>
          <p:cNvPicPr preferRelativeResize="0"/>
          <p:nvPr/>
        </p:nvPicPr>
        <p:blipFill rotWithShape="1">
          <a:blip r:embed="rId7">
            <a:alphaModFix/>
          </a:blip>
          <a:srcRect l="10213" r="19349"/>
          <a:stretch/>
        </p:blipFill>
        <p:spPr>
          <a:xfrm>
            <a:off x="7053025" y="2352825"/>
            <a:ext cx="1790990" cy="17884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225600" y="973775"/>
            <a:ext cx="4643399" cy="3419999"/>
          </a:xfrm>
          <a:prstGeom prst="rect">
            <a:avLst/>
          </a:prstGeom>
        </p:spPr>
        <p:txBody>
          <a:bodyPr lIns="91425" tIns="91425" rIns="91425" bIns="91425" anchor="t" anchorCtr="0">
            <a:noAutofit/>
          </a:bodyPr>
          <a:lstStyle/>
          <a:p>
            <a:pPr indent="457200" algn="just" rtl="0">
              <a:spcBef>
                <a:spcPts val="0"/>
              </a:spcBef>
              <a:buNone/>
            </a:pPr>
            <a:r>
              <a:rPr lang="es" sz="2400">
                <a:solidFill>
                  <a:srgbClr val="000000"/>
                </a:solidFill>
                <a:latin typeface="Comic Sans MS"/>
                <a:ea typeface="Comic Sans MS"/>
                <a:cs typeface="Comic Sans MS"/>
                <a:sym typeface="Comic Sans MS"/>
              </a:rPr>
              <a:t>Me alojé durante unos días en el </a:t>
            </a:r>
            <a:r>
              <a:rPr lang="es" sz="2400" b="1">
                <a:solidFill>
                  <a:srgbClr val="000000"/>
                </a:solidFill>
                <a:latin typeface="Comic Sans MS"/>
                <a:ea typeface="Comic Sans MS"/>
                <a:cs typeface="Comic Sans MS"/>
                <a:sym typeface="Comic Sans MS"/>
              </a:rPr>
              <a:t>Seminario de San Mateo</a:t>
            </a:r>
            <a:r>
              <a:rPr lang="es" sz="2400">
                <a:solidFill>
                  <a:srgbClr val="000000"/>
                </a:solidFill>
                <a:latin typeface="Comic Sans MS"/>
                <a:ea typeface="Comic Sans MS"/>
                <a:cs typeface="Comic Sans MS"/>
                <a:sym typeface="Comic Sans MS"/>
              </a:rPr>
              <a:t>. En este lugar venían muchos niños como vosotros a estudiar.</a:t>
            </a:r>
          </a:p>
          <a:p>
            <a:pPr algn="just" rtl="0">
              <a:spcBef>
                <a:spcPts val="0"/>
              </a:spcBef>
              <a:buNone/>
            </a:pPr>
            <a:endParaRPr sz="2400">
              <a:solidFill>
                <a:srgbClr val="000000"/>
              </a:solidFill>
              <a:latin typeface="Comic Sans MS"/>
              <a:ea typeface="Comic Sans MS"/>
              <a:cs typeface="Comic Sans MS"/>
              <a:sym typeface="Comic Sans MS"/>
            </a:endParaRPr>
          </a:p>
          <a:p>
            <a:pPr indent="457200" algn="just" rtl="0">
              <a:spcBef>
                <a:spcPts val="0"/>
              </a:spcBef>
              <a:buNone/>
            </a:pPr>
            <a:r>
              <a:rPr lang="es" sz="2400">
                <a:solidFill>
                  <a:srgbClr val="000000"/>
                </a:solidFill>
                <a:latin typeface="Comic Sans MS"/>
                <a:ea typeface="Comic Sans MS"/>
                <a:cs typeface="Comic Sans MS"/>
                <a:sym typeface="Comic Sans MS"/>
              </a:rPr>
              <a:t>Es un edificio muy bonito, ¿verdad?, pero lo que más me sorprendió de Valderas fueron estas tres cosas:</a:t>
            </a:r>
          </a:p>
          <a:p>
            <a:pPr rtl="0">
              <a:spcBef>
                <a:spcPts val="0"/>
              </a:spcBef>
              <a:buNone/>
            </a:pPr>
            <a:endParaRPr sz="2400">
              <a:solidFill>
                <a:srgbClr val="000000"/>
              </a:solidFill>
              <a:latin typeface="Comic Sans MS"/>
              <a:ea typeface="Comic Sans MS"/>
              <a:cs typeface="Comic Sans MS"/>
              <a:sym typeface="Comic Sans MS"/>
            </a:endParaRPr>
          </a:p>
          <a:p>
            <a:pPr rtl="0">
              <a:spcBef>
                <a:spcPts val="0"/>
              </a:spcBef>
              <a:buNone/>
            </a:pPr>
            <a:endParaRPr sz="2400">
              <a:solidFill>
                <a:srgbClr val="000000"/>
              </a:solidFill>
              <a:latin typeface="Comic Sans MS"/>
              <a:ea typeface="Comic Sans MS"/>
              <a:cs typeface="Comic Sans MS"/>
              <a:sym typeface="Comic Sans MS"/>
            </a:endParaRPr>
          </a:p>
          <a:p>
            <a:pPr>
              <a:spcBef>
                <a:spcPts val="0"/>
              </a:spcBef>
              <a:buNone/>
            </a:pPr>
            <a:endParaRPr sz="2400">
              <a:solidFill>
                <a:srgbClr val="000000"/>
              </a:solidFill>
              <a:latin typeface="Comic Sans MS"/>
              <a:ea typeface="Comic Sans MS"/>
              <a:cs typeface="Comic Sans MS"/>
              <a:sym typeface="Comic Sans MS"/>
            </a:endParaRPr>
          </a:p>
        </p:txBody>
      </p:sp>
      <p:pic>
        <p:nvPicPr>
          <p:cNvPr id="87" name="Shape 87"/>
          <p:cNvPicPr preferRelativeResize="0"/>
          <p:nvPr/>
        </p:nvPicPr>
        <p:blipFill>
          <a:blip r:embed="rId3">
            <a:alphaModFix/>
          </a:blip>
          <a:stretch>
            <a:fillRect/>
          </a:stretch>
        </p:blipFill>
        <p:spPr>
          <a:xfrm>
            <a:off x="5085825" y="1187525"/>
            <a:ext cx="3651300" cy="3075724"/>
          </a:xfrm>
          <a:prstGeom prst="rect">
            <a:avLst/>
          </a:prstGeom>
          <a:noFill/>
          <a:ln>
            <a:noFill/>
          </a:ln>
        </p:spPr>
      </p:pic>
      <p:sp>
        <p:nvSpPr>
          <p:cNvPr id="88" name="Shape 88"/>
          <p:cNvSpPr txBox="1"/>
          <p:nvPr/>
        </p:nvSpPr>
        <p:spPr>
          <a:xfrm>
            <a:off x="2683825" y="1460675"/>
            <a:ext cx="6840300" cy="798000"/>
          </a:xfrm>
          <a:prstGeom prst="rect">
            <a:avLst/>
          </a:prstGeom>
          <a:noFill/>
          <a:ln>
            <a:noFill/>
          </a:ln>
        </p:spPr>
        <p:txBody>
          <a:bodyPr lIns="91425" tIns="91425" rIns="91425" bIns="91425" anchor="t"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9"/>
        <p:cNvGrpSpPr/>
        <p:nvPr/>
      </p:nvGrpSpPr>
      <p:grpSpPr>
        <a:xfrm>
          <a:off x="0" y="0"/>
          <a:ext cx="0" cy="0"/>
          <a:chOff x="0" y="0"/>
          <a:chExt cx="0" cy="0"/>
        </a:xfrm>
      </p:grpSpPr>
      <p:sp>
        <p:nvSpPr>
          <p:cNvPr id="460" name="Shape 460"/>
          <p:cNvSpPr txBox="1"/>
          <p:nvPr/>
        </p:nvSpPr>
        <p:spPr>
          <a:xfrm>
            <a:off x="300750" y="303900"/>
            <a:ext cx="1162499" cy="438900"/>
          </a:xfrm>
          <a:prstGeom prst="rect">
            <a:avLst/>
          </a:prstGeom>
          <a:noFill/>
          <a:ln>
            <a:noFill/>
          </a:ln>
        </p:spPr>
        <p:txBody>
          <a:bodyPr lIns="91425" tIns="91425" rIns="91425" bIns="91425" anchor="t" anchorCtr="0">
            <a:noAutofit/>
          </a:bodyPr>
          <a:lstStyle/>
          <a:p>
            <a:pPr lvl="0" rtl="0">
              <a:spcBef>
                <a:spcPts val="0"/>
              </a:spcBef>
              <a:buNone/>
            </a:pPr>
            <a:endParaRPr sz="3000">
              <a:latin typeface="Comic Sans MS"/>
              <a:ea typeface="Comic Sans MS"/>
              <a:cs typeface="Comic Sans MS"/>
              <a:sym typeface="Comic Sans MS"/>
            </a:endParaRPr>
          </a:p>
        </p:txBody>
      </p:sp>
      <p:sp>
        <p:nvSpPr>
          <p:cNvPr id="461" name="Shape 461"/>
          <p:cNvSpPr txBox="1"/>
          <p:nvPr/>
        </p:nvSpPr>
        <p:spPr>
          <a:xfrm>
            <a:off x="396300" y="911700"/>
            <a:ext cx="8351399" cy="38828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462" name="Shape 462"/>
          <p:cNvSpPr txBox="1"/>
          <p:nvPr/>
        </p:nvSpPr>
        <p:spPr>
          <a:xfrm>
            <a:off x="0" y="3961725"/>
            <a:ext cx="8958899" cy="371100"/>
          </a:xfrm>
          <a:prstGeom prst="rect">
            <a:avLst/>
          </a:prstGeom>
          <a:noFill/>
          <a:ln>
            <a:noFill/>
          </a:ln>
        </p:spPr>
        <p:txBody>
          <a:bodyPr lIns="91425" tIns="91425" rIns="91425" bIns="91425" anchor="t" anchorCtr="0">
            <a:noAutofit/>
          </a:bodyPr>
          <a:lstStyle/>
          <a:p>
            <a:pPr lvl="0" rtl="0">
              <a:spcBef>
                <a:spcPts val="0"/>
              </a:spcBef>
              <a:buNone/>
            </a:pPr>
            <a:r>
              <a:rPr lang="es" sz="1200" b="1">
                <a:solidFill>
                  <a:srgbClr val="FF0000"/>
                </a:solidFill>
                <a:latin typeface="Comic Sans MS"/>
                <a:ea typeface="Comic Sans MS"/>
                <a:cs typeface="Comic Sans MS"/>
                <a:sym typeface="Comic Sans MS"/>
              </a:rPr>
              <a:t>  </a:t>
            </a:r>
            <a:r>
              <a:rPr lang="es" b="1">
                <a:solidFill>
                  <a:srgbClr val="FF0000"/>
                </a:solidFill>
                <a:latin typeface="Comic Sans MS"/>
                <a:ea typeface="Comic Sans MS"/>
                <a:cs typeface="Comic Sans MS"/>
                <a:sym typeface="Comic Sans MS"/>
              </a:rPr>
              <a:t>AVUTARDA                              GANGA-ORTEGA                                  SISÓN</a:t>
            </a:r>
            <a:r>
              <a:rPr lang="es" sz="1200" b="1">
                <a:solidFill>
                  <a:srgbClr val="FF0000"/>
                </a:solidFill>
                <a:latin typeface="Comic Sans MS"/>
                <a:ea typeface="Comic Sans MS"/>
                <a:cs typeface="Comic Sans MS"/>
                <a:sym typeface="Comic Sans MS"/>
              </a:rPr>
              <a:t> </a:t>
            </a:r>
          </a:p>
        </p:txBody>
      </p:sp>
      <p:sp>
        <p:nvSpPr>
          <p:cNvPr id="463" name="Shape 463"/>
          <p:cNvSpPr txBox="1"/>
          <p:nvPr/>
        </p:nvSpPr>
        <p:spPr>
          <a:xfrm>
            <a:off x="300750" y="911700"/>
            <a:ext cx="8542500" cy="990299"/>
          </a:xfrm>
          <a:prstGeom prst="rect">
            <a:avLst/>
          </a:prstGeom>
          <a:noFill/>
          <a:ln>
            <a:noFill/>
          </a:ln>
        </p:spPr>
        <p:txBody>
          <a:bodyPr lIns="91425" tIns="91425" rIns="91425" bIns="91425" anchor="t" anchorCtr="0">
            <a:noAutofit/>
          </a:bodyPr>
          <a:lstStyle/>
          <a:p>
            <a:pPr lvl="0" rtl="0">
              <a:spcBef>
                <a:spcPts val="0"/>
              </a:spcBef>
              <a:buNone/>
            </a:pPr>
            <a:r>
              <a:rPr lang="es" sz="1800">
                <a:latin typeface="Comic Sans MS"/>
                <a:ea typeface="Comic Sans MS"/>
                <a:cs typeface="Comic Sans MS"/>
                <a:sym typeface="Comic Sans MS"/>
              </a:rPr>
              <a:t> </a:t>
            </a:r>
          </a:p>
        </p:txBody>
      </p:sp>
      <p:pic>
        <p:nvPicPr>
          <p:cNvPr id="464" name="Shape 464"/>
          <p:cNvPicPr preferRelativeResize="0"/>
          <p:nvPr/>
        </p:nvPicPr>
        <p:blipFill>
          <a:blip r:embed="rId3">
            <a:alphaModFix/>
          </a:blip>
          <a:stretch>
            <a:fillRect/>
          </a:stretch>
        </p:blipFill>
        <p:spPr>
          <a:xfrm>
            <a:off x="157550" y="1958900"/>
            <a:ext cx="1305599" cy="1788500"/>
          </a:xfrm>
          <a:prstGeom prst="rect">
            <a:avLst/>
          </a:prstGeom>
          <a:noFill/>
          <a:ln>
            <a:noFill/>
          </a:ln>
        </p:spPr>
      </p:pic>
      <p:pic>
        <p:nvPicPr>
          <p:cNvPr id="465" name="Shape 465"/>
          <p:cNvPicPr preferRelativeResize="0"/>
          <p:nvPr/>
        </p:nvPicPr>
        <p:blipFill>
          <a:blip r:embed="rId4">
            <a:alphaModFix/>
          </a:blip>
          <a:stretch>
            <a:fillRect/>
          </a:stretch>
        </p:blipFill>
        <p:spPr>
          <a:xfrm>
            <a:off x="4970600" y="1958900"/>
            <a:ext cx="2082424" cy="1815300"/>
          </a:xfrm>
          <a:prstGeom prst="rect">
            <a:avLst/>
          </a:prstGeom>
          <a:noFill/>
          <a:ln>
            <a:noFill/>
          </a:ln>
        </p:spPr>
      </p:pic>
      <p:pic>
        <p:nvPicPr>
          <p:cNvPr id="466" name="Shape 466"/>
          <p:cNvPicPr preferRelativeResize="0"/>
          <p:nvPr/>
        </p:nvPicPr>
        <p:blipFill rotWithShape="1">
          <a:blip r:embed="rId5">
            <a:alphaModFix/>
          </a:blip>
          <a:srcRect l="17523" r="15569"/>
          <a:stretch/>
        </p:blipFill>
        <p:spPr>
          <a:xfrm>
            <a:off x="1463137" y="1972300"/>
            <a:ext cx="1650175" cy="1788499"/>
          </a:xfrm>
          <a:prstGeom prst="rect">
            <a:avLst/>
          </a:prstGeom>
          <a:noFill/>
          <a:ln>
            <a:noFill/>
          </a:ln>
        </p:spPr>
      </p:pic>
      <p:pic>
        <p:nvPicPr>
          <p:cNvPr id="467" name="Shape 467"/>
          <p:cNvPicPr preferRelativeResize="0"/>
          <p:nvPr/>
        </p:nvPicPr>
        <p:blipFill>
          <a:blip r:embed="rId6">
            <a:alphaModFix/>
          </a:blip>
          <a:stretch>
            <a:fillRect/>
          </a:stretch>
        </p:blipFill>
        <p:spPr>
          <a:xfrm>
            <a:off x="2944450" y="1972300"/>
            <a:ext cx="2082399" cy="1788499"/>
          </a:xfrm>
          <a:prstGeom prst="rect">
            <a:avLst/>
          </a:prstGeom>
          <a:noFill/>
          <a:ln>
            <a:noFill/>
          </a:ln>
        </p:spPr>
      </p:pic>
      <p:pic>
        <p:nvPicPr>
          <p:cNvPr id="468" name="Shape 468"/>
          <p:cNvPicPr preferRelativeResize="0"/>
          <p:nvPr/>
        </p:nvPicPr>
        <p:blipFill rotWithShape="1">
          <a:blip r:embed="rId7">
            <a:alphaModFix/>
          </a:blip>
          <a:srcRect l="10213" r="19349"/>
          <a:stretch/>
        </p:blipFill>
        <p:spPr>
          <a:xfrm>
            <a:off x="7053025" y="1958900"/>
            <a:ext cx="1790990" cy="1788499"/>
          </a:xfrm>
          <a:prstGeom prst="rect">
            <a:avLst/>
          </a:prstGeom>
          <a:noFill/>
          <a:ln>
            <a:noFill/>
          </a:ln>
        </p:spPr>
      </p:pic>
      <p:sp>
        <p:nvSpPr>
          <p:cNvPr id="469" name="Shape 469"/>
          <p:cNvSpPr txBox="1"/>
          <p:nvPr/>
        </p:nvSpPr>
        <p:spPr>
          <a:xfrm>
            <a:off x="217900" y="1373475"/>
            <a:ext cx="6287399" cy="371100"/>
          </a:xfrm>
          <a:prstGeom prst="rect">
            <a:avLst/>
          </a:prstGeom>
          <a:noFill/>
          <a:ln>
            <a:noFill/>
          </a:ln>
        </p:spPr>
        <p:txBody>
          <a:bodyPr lIns="91425" tIns="91425" rIns="91425" bIns="91425" anchor="t" anchorCtr="0">
            <a:noAutofit/>
          </a:bodyPr>
          <a:lstStyle/>
          <a:p>
            <a:pPr lvl="0" rtl="0">
              <a:spcBef>
                <a:spcPts val="0"/>
              </a:spcBef>
              <a:buNone/>
            </a:pPr>
            <a:r>
              <a:rPr lang="es" sz="1200" b="1">
                <a:solidFill>
                  <a:srgbClr val="FF0000"/>
                </a:solidFill>
                <a:latin typeface="Comic Sans MS"/>
                <a:ea typeface="Comic Sans MS"/>
                <a:cs typeface="Comic Sans MS"/>
                <a:sym typeface="Comic Sans MS"/>
              </a:rPr>
              <a:t>              CERNÍCALO PRIMILLA                          AGUILUCHO CENIZO</a:t>
            </a:r>
          </a:p>
        </p:txBody>
      </p:sp>
      <p:sp>
        <p:nvSpPr>
          <p:cNvPr id="470" name="Shape 470"/>
          <p:cNvSpPr/>
          <p:nvPr/>
        </p:nvSpPr>
        <p:spPr>
          <a:xfrm>
            <a:off x="1958350" y="1733250"/>
            <a:ext cx="179999" cy="225599"/>
          </a:xfrm>
          <a:prstGeom prst="down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1" name="Shape 471"/>
          <p:cNvSpPr/>
          <p:nvPr/>
        </p:nvSpPr>
        <p:spPr>
          <a:xfrm>
            <a:off x="5430950" y="1733250"/>
            <a:ext cx="179999" cy="225599"/>
          </a:xfrm>
          <a:prstGeom prst="down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2" name="Shape 472"/>
          <p:cNvSpPr/>
          <p:nvPr/>
        </p:nvSpPr>
        <p:spPr>
          <a:xfrm>
            <a:off x="557650" y="3804300"/>
            <a:ext cx="179999" cy="225599"/>
          </a:xfrm>
          <a:prstGeom prst="up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3" name="Shape 473"/>
          <p:cNvSpPr/>
          <p:nvPr/>
        </p:nvSpPr>
        <p:spPr>
          <a:xfrm>
            <a:off x="3895650" y="3804300"/>
            <a:ext cx="179999" cy="225599"/>
          </a:xfrm>
          <a:prstGeom prst="up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4" name="Shape 474"/>
          <p:cNvSpPr/>
          <p:nvPr/>
        </p:nvSpPr>
        <p:spPr>
          <a:xfrm>
            <a:off x="7858525" y="3804300"/>
            <a:ext cx="179999" cy="225599"/>
          </a:xfrm>
          <a:prstGeom prst="up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D63">
            <a:alpha val="71920"/>
          </a:srgbClr>
        </a:solidFill>
        <a:effectLst/>
      </p:bgPr>
    </p:bg>
    <p:spTree>
      <p:nvGrpSpPr>
        <p:cNvPr id="1" name="Shape 478"/>
        <p:cNvGrpSpPr/>
        <p:nvPr/>
      </p:nvGrpSpPr>
      <p:grpSpPr>
        <a:xfrm>
          <a:off x="0" y="0"/>
          <a:ext cx="0" cy="0"/>
          <a:chOff x="0" y="0"/>
          <a:chExt cx="0" cy="0"/>
        </a:xfrm>
      </p:grpSpPr>
      <p:sp>
        <p:nvSpPr>
          <p:cNvPr id="479" name="Shape 479"/>
          <p:cNvSpPr txBox="1"/>
          <p:nvPr/>
        </p:nvSpPr>
        <p:spPr>
          <a:xfrm>
            <a:off x="1553175" y="348900"/>
            <a:ext cx="5391000" cy="756299"/>
          </a:xfrm>
          <a:prstGeom prst="rect">
            <a:avLst/>
          </a:prstGeom>
          <a:noFill/>
          <a:ln>
            <a:noFill/>
          </a:ln>
        </p:spPr>
        <p:txBody>
          <a:bodyPr lIns="91425" tIns="91425" rIns="91425" bIns="91425" anchor="t" anchorCtr="0">
            <a:noAutofit/>
          </a:bodyPr>
          <a:lstStyle/>
          <a:p>
            <a:pPr>
              <a:spcBef>
                <a:spcPts val="0"/>
              </a:spcBef>
              <a:buNone/>
            </a:pPr>
            <a:r>
              <a:rPr lang="es" sz="3000">
                <a:latin typeface="Comic Sans MS"/>
                <a:ea typeface="Comic Sans MS"/>
                <a:cs typeface="Comic Sans MS"/>
                <a:sym typeface="Comic Sans MS"/>
              </a:rPr>
              <a:t>3ª ACTIVIDAD POSTERIOR</a:t>
            </a:r>
          </a:p>
        </p:txBody>
      </p:sp>
      <p:sp>
        <p:nvSpPr>
          <p:cNvPr id="480" name="Shape 480"/>
          <p:cNvSpPr txBox="1"/>
          <p:nvPr/>
        </p:nvSpPr>
        <p:spPr>
          <a:xfrm>
            <a:off x="78775" y="1053100"/>
            <a:ext cx="8958899" cy="3723299"/>
          </a:xfrm>
          <a:prstGeom prst="rect">
            <a:avLst/>
          </a:prstGeom>
          <a:noFill/>
          <a:ln>
            <a:noFill/>
          </a:ln>
        </p:spPr>
        <p:txBody>
          <a:bodyPr lIns="91425" tIns="91425" rIns="91425" bIns="91425" anchor="t" anchorCtr="0">
            <a:noAutofit/>
          </a:bodyPr>
          <a:lstStyle/>
          <a:p>
            <a:pPr indent="457200" algn="ctr">
              <a:spcBef>
                <a:spcPts val="0"/>
              </a:spcBef>
              <a:buNone/>
            </a:pPr>
            <a:r>
              <a:rPr lang="es" sz="2400">
                <a:latin typeface="Comic Sans MS"/>
                <a:ea typeface="Comic Sans MS"/>
                <a:cs typeface="Comic Sans MS"/>
                <a:sym typeface="Comic Sans MS"/>
              </a:rPr>
              <a:t>Con los siguientes materiales, moldearemos un palomar similar al de fotografía.</a:t>
            </a:r>
          </a:p>
        </p:txBody>
      </p:sp>
      <p:pic>
        <p:nvPicPr>
          <p:cNvPr id="481" name="Shape 481"/>
          <p:cNvPicPr preferRelativeResize="0"/>
          <p:nvPr/>
        </p:nvPicPr>
        <p:blipFill>
          <a:blip r:embed="rId3">
            <a:alphaModFix/>
          </a:blip>
          <a:stretch>
            <a:fillRect/>
          </a:stretch>
        </p:blipFill>
        <p:spPr>
          <a:xfrm>
            <a:off x="182550" y="2126175"/>
            <a:ext cx="1967151" cy="1520424"/>
          </a:xfrm>
          <a:prstGeom prst="rect">
            <a:avLst/>
          </a:prstGeom>
          <a:noFill/>
          <a:ln>
            <a:noFill/>
          </a:ln>
        </p:spPr>
      </p:pic>
      <p:pic>
        <p:nvPicPr>
          <p:cNvPr id="482" name="Shape 482"/>
          <p:cNvPicPr preferRelativeResize="0"/>
          <p:nvPr/>
        </p:nvPicPr>
        <p:blipFill>
          <a:blip r:embed="rId4">
            <a:alphaModFix/>
          </a:blip>
          <a:stretch>
            <a:fillRect/>
          </a:stretch>
        </p:blipFill>
        <p:spPr>
          <a:xfrm>
            <a:off x="2560225" y="2154550"/>
            <a:ext cx="1411250" cy="1520424"/>
          </a:xfrm>
          <a:prstGeom prst="rect">
            <a:avLst/>
          </a:prstGeom>
          <a:noFill/>
          <a:ln>
            <a:noFill/>
          </a:ln>
        </p:spPr>
      </p:pic>
      <p:pic>
        <p:nvPicPr>
          <p:cNvPr id="483" name="Shape 483"/>
          <p:cNvPicPr preferRelativeResize="0"/>
          <p:nvPr/>
        </p:nvPicPr>
        <p:blipFill>
          <a:blip r:embed="rId5">
            <a:alphaModFix/>
          </a:blip>
          <a:stretch>
            <a:fillRect/>
          </a:stretch>
        </p:blipFill>
        <p:spPr>
          <a:xfrm>
            <a:off x="4441375" y="2154550"/>
            <a:ext cx="1253623" cy="1520425"/>
          </a:xfrm>
          <a:prstGeom prst="rect">
            <a:avLst/>
          </a:prstGeom>
          <a:noFill/>
          <a:ln>
            <a:noFill/>
          </a:ln>
        </p:spPr>
      </p:pic>
      <p:sp>
        <p:nvSpPr>
          <p:cNvPr id="484" name="Shape 484"/>
          <p:cNvSpPr/>
          <p:nvPr/>
        </p:nvSpPr>
        <p:spPr>
          <a:xfrm>
            <a:off x="2149700" y="2694839"/>
            <a:ext cx="360299" cy="383100"/>
          </a:xfrm>
          <a:prstGeom prst="mathPlus">
            <a:avLst>
              <a:gd name="adj1" fmla="val 2352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5" name="Shape 485"/>
          <p:cNvSpPr/>
          <p:nvPr/>
        </p:nvSpPr>
        <p:spPr>
          <a:xfrm>
            <a:off x="4021700" y="2723202"/>
            <a:ext cx="360299" cy="383100"/>
          </a:xfrm>
          <a:prstGeom prst="mathPlus">
            <a:avLst>
              <a:gd name="adj1" fmla="val 2352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6" name="Shape 486"/>
          <p:cNvSpPr/>
          <p:nvPr/>
        </p:nvSpPr>
        <p:spPr>
          <a:xfrm>
            <a:off x="5863825" y="2802475"/>
            <a:ext cx="461399" cy="275399"/>
          </a:xfrm>
          <a:prstGeom prst="mathEqual">
            <a:avLst>
              <a:gd name="adj1" fmla="val 23520"/>
              <a:gd name="adj2" fmla="val 1176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487" name="Shape 487"/>
          <p:cNvPicPr preferRelativeResize="0"/>
          <p:nvPr/>
        </p:nvPicPr>
        <p:blipFill>
          <a:blip r:embed="rId6">
            <a:alphaModFix/>
          </a:blip>
          <a:stretch>
            <a:fillRect/>
          </a:stretch>
        </p:blipFill>
        <p:spPr>
          <a:xfrm>
            <a:off x="6494049" y="1676999"/>
            <a:ext cx="2270698" cy="30275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3" name="Shape 493"/>
          <p:cNvSpPr txBox="1"/>
          <p:nvPr/>
        </p:nvSpPr>
        <p:spPr>
          <a:xfrm>
            <a:off x="148275" y="1284725"/>
            <a:ext cx="5226900" cy="3472200"/>
          </a:xfrm>
          <a:prstGeom prst="rect">
            <a:avLst/>
          </a:prstGeom>
          <a:noFill/>
          <a:ln>
            <a:noFill/>
          </a:ln>
        </p:spPr>
        <p:txBody>
          <a:bodyPr lIns="91425" tIns="91425" rIns="91425" bIns="91425" anchor="t" anchorCtr="0">
            <a:noAutofit/>
          </a:bodyPr>
          <a:lstStyle/>
          <a:p>
            <a:pPr indent="457200" algn="just">
              <a:spcBef>
                <a:spcPts val="0"/>
              </a:spcBef>
              <a:buNone/>
            </a:pPr>
            <a:r>
              <a:rPr lang="es" sz="3200" smtClean="0">
                <a:latin typeface="Comic Sans MS"/>
                <a:ea typeface="Comic Sans MS"/>
                <a:cs typeface="Comic Sans MS"/>
                <a:sym typeface="Comic Sans MS"/>
              </a:rPr>
              <a:t>Bueno </a:t>
            </a:r>
            <a:r>
              <a:rPr lang="es" sz="3200" dirty="0">
                <a:latin typeface="Comic Sans MS"/>
                <a:ea typeface="Comic Sans MS"/>
                <a:cs typeface="Comic Sans MS"/>
                <a:sym typeface="Comic Sans MS"/>
              </a:rPr>
              <a:t>amigos, espero que hayáis disfrutado Valderas tanto </a:t>
            </a:r>
            <a:r>
              <a:rPr lang="es" sz="3200" dirty="0" smtClean="0">
                <a:latin typeface="Comic Sans MS"/>
                <a:ea typeface="Comic Sans MS"/>
                <a:cs typeface="Comic Sans MS"/>
                <a:sym typeface="Comic Sans MS"/>
              </a:rPr>
              <a:t>como yo. </a:t>
            </a:r>
            <a:r>
              <a:rPr lang="es" sz="3200" dirty="0">
                <a:latin typeface="Comic Sans MS"/>
                <a:ea typeface="Comic Sans MS"/>
                <a:cs typeface="Comic Sans MS"/>
                <a:sym typeface="Comic Sans MS"/>
              </a:rPr>
              <a:t>Y </a:t>
            </a:r>
            <a:r>
              <a:rPr lang="es" sz="3200" dirty="0" smtClean="0">
                <a:latin typeface="Comic Sans MS"/>
                <a:ea typeface="Comic Sans MS"/>
                <a:cs typeface="Comic Sans MS"/>
                <a:sym typeface="Comic Sans MS"/>
              </a:rPr>
              <a:t>sobre todo </a:t>
            </a:r>
            <a:r>
              <a:rPr lang="es" sz="3200" dirty="0">
                <a:latin typeface="Comic Sans MS"/>
                <a:ea typeface="Comic Sans MS"/>
                <a:cs typeface="Comic Sans MS"/>
                <a:sym typeface="Comic Sans MS"/>
              </a:rPr>
              <a:t>no olvidéis todo lo que habéis aprendido. Adios </a:t>
            </a:r>
            <a:r>
              <a:rPr lang="es" dirty="0"/>
              <a:t>	</a:t>
            </a:r>
          </a:p>
        </p:txBody>
      </p:sp>
      <p:sp>
        <p:nvSpPr>
          <p:cNvPr id="494" name="Shape 494"/>
          <p:cNvSpPr/>
          <p:nvPr/>
        </p:nvSpPr>
        <p:spPr>
          <a:xfrm rot="-5400000">
            <a:off x="4287322" y="-528925"/>
            <a:ext cx="946200" cy="26811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95" name="Shape 495"/>
          <p:cNvSpPr txBox="1"/>
          <p:nvPr/>
        </p:nvSpPr>
        <p:spPr>
          <a:xfrm>
            <a:off x="3506272" y="465575"/>
            <a:ext cx="2508299" cy="6921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s" sz="3000" dirty="0"/>
              <a:t>AU REVOIR!</a:t>
            </a:r>
          </a:p>
          <a:p>
            <a:pPr>
              <a:spcBef>
                <a:spcPts val="0"/>
              </a:spcBef>
              <a:buNone/>
            </a:pPr>
            <a:endParaRPr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39" r="7269"/>
          <a:stretch/>
        </p:blipFill>
        <p:spPr bwMode="auto">
          <a:xfrm>
            <a:off x="6400801" y="465575"/>
            <a:ext cx="2351314" cy="396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0B373">
            <a:alpha val="84230"/>
          </a:srgbClr>
        </a:solidFill>
        <a:effectLst/>
      </p:bgPr>
    </p:bg>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3636575" y="306050"/>
            <a:ext cx="1706100" cy="923399"/>
          </a:xfrm>
          <a:prstGeom prst="rect">
            <a:avLst/>
          </a:prstGeom>
        </p:spPr>
        <p:txBody>
          <a:bodyPr lIns="91425" tIns="91425" rIns="91425" bIns="91425" anchor="t" anchorCtr="0">
            <a:noAutofit/>
          </a:bodyPr>
          <a:lstStyle/>
          <a:p>
            <a:pPr lvl="0" rtl="0">
              <a:spcBef>
                <a:spcPts val="0"/>
              </a:spcBef>
              <a:buNone/>
            </a:pPr>
            <a:r>
              <a:rPr lang="es" sz="6000" b="1">
                <a:solidFill>
                  <a:srgbClr val="B45F06"/>
                </a:solidFill>
                <a:latin typeface="Comic Sans MS"/>
                <a:ea typeface="Comic Sans MS"/>
                <a:cs typeface="Comic Sans MS"/>
                <a:sym typeface="Comic Sans MS"/>
              </a:rPr>
              <a:t>FIN</a:t>
            </a:r>
          </a:p>
        </p:txBody>
      </p:sp>
      <p:sp>
        <p:nvSpPr>
          <p:cNvPr id="501" name="Shape 501"/>
          <p:cNvSpPr txBox="1"/>
          <p:nvPr/>
        </p:nvSpPr>
        <p:spPr>
          <a:xfrm>
            <a:off x="1761850" y="2977525"/>
            <a:ext cx="5690700" cy="1180500"/>
          </a:xfrm>
          <a:prstGeom prst="rect">
            <a:avLst/>
          </a:prstGeom>
          <a:noFill/>
          <a:ln>
            <a:noFill/>
          </a:ln>
        </p:spPr>
        <p:txBody>
          <a:bodyPr lIns="91425" tIns="91425" rIns="91425" bIns="91425" anchor="t" anchorCtr="0">
            <a:noAutofit/>
          </a:bodyPr>
          <a:lstStyle/>
          <a:p>
            <a:pPr>
              <a:spcBef>
                <a:spcPts val="0"/>
              </a:spcBef>
              <a:buNone/>
            </a:pPr>
            <a:endParaRPr/>
          </a:p>
        </p:txBody>
      </p:sp>
      <p:sp>
        <p:nvSpPr>
          <p:cNvPr id="502" name="Shape 502"/>
          <p:cNvSpPr txBox="1"/>
          <p:nvPr/>
        </p:nvSpPr>
        <p:spPr>
          <a:xfrm>
            <a:off x="1425050" y="2731325"/>
            <a:ext cx="6027600" cy="1603199"/>
          </a:xfrm>
          <a:prstGeom prst="rect">
            <a:avLst/>
          </a:prstGeom>
          <a:noFill/>
          <a:ln>
            <a:noFill/>
          </a:ln>
        </p:spPr>
        <p:txBody>
          <a:bodyPr lIns="91425" tIns="91425" rIns="91425" bIns="91425" anchor="t" anchorCtr="0">
            <a:noAutofit/>
          </a:bodyPr>
          <a:lstStyle/>
          <a:p>
            <a:pPr>
              <a:spcBef>
                <a:spcPts val="0"/>
              </a:spcBef>
              <a:buNone/>
            </a:pPr>
            <a:endParaRPr/>
          </a:p>
        </p:txBody>
      </p:sp>
      <p:sp>
        <p:nvSpPr>
          <p:cNvPr id="503" name="Shape 503"/>
          <p:cNvSpPr txBox="1"/>
          <p:nvPr/>
        </p:nvSpPr>
        <p:spPr>
          <a:xfrm>
            <a:off x="5842650" y="3954475"/>
            <a:ext cx="2482200" cy="85500"/>
          </a:xfrm>
          <a:prstGeom prst="rect">
            <a:avLst/>
          </a:prstGeom>
          <a:noFill/>
          <a:ln>
            <a:noFill/>
          </a:ln>
        </p:spPr>
        <p:txBody>
          <a:bodyPr lIns="91425" tIns="91425" rIns="91425" bIns="91425" anchor="t" anchorCtr="0">
            <a:noAutofit/>
          </a:bodyPr>
          <a:lstStyle/>
          <a:p>
            <a:pPr>
              <a:spcBef>
                <a:spcPts val="0"/>
              </a:spcBef>
              <a:buNone/>
            </a:pPr>
            <a:endParaRPr/>
          </a:p>
        </p:txBody>
      </p:sp>
      <p:pic>
        <p:nvPicPr>
          <p:cNvPr id="504" name="Shape 504"/>
          <p:cNvPicPr preferRelativeResize="0"/>
          <p:nvPr/>
        </p:nvPicPr>
        <p:blipFill>
          <a:blip r:embed="rId3">
            <a:alphaModFix/>
          </a:blip>
          <a:stretch>
            <a:fillRect/>
          </a:stretch>
        </p:blipFill>
        <p:spPr>
          <a:xfrm>
            <a:off x="128600" y="2204250"/>
            <a:ext cx="8886825" cy="2827174"/>
          </a:xfrm>
          <a:prstGeom prst="rect">
            <a:avLst/>
          </a:prstGeom>
          <a:noFill/>
          <a:ln>
            <a:noFill/>
          </a:ln>
        </p:spPr>
      </p:pic>
      <p:sp>
        <p:nvSpPr>
          <p:cNvPr id="505" name="Shape 505"/>
          <p:cNvSpPr txBox="1"/>
          <p:nvPr/>
        </p:nvSpPr>
        <p:spPr>
          <a:xfrm>
            <a:off x="524744" y="1203598"/>
            <a:ext cx="8322025" cy="784500"/>
          </a:xfrm>
          <a:prstGeom prst="rect">
            <a:avLst/>
          </a:prstGeom>
          <a:noFill/>
          <a:ln>
            <a:noFill/>
          </a:ln>
        </p:spPr>
        <p:txBody>
          <a:bodyPr lIns="91425" tIns="91425" rIns="91425" bIns="91425" anchor="t" anchorCtr="0">
            <a:noAutofit/>
          </a:bodyPr>
          <a:lstStyle/>
          <a:p>
            <a:pPr algn="ctr">
              <a:spcBef>
                <a:spcPts val="0"/>
              </a:spcBef>
              <a:buNone/>
            </a:pPr>
            <a:r>
              <a:rPr lang="es" sz="3000" i="1" dirty="0">
                <a:solidFill>
                  <a:srgbClr val="B45F06"/>
                </a:solidFill>
                <a:latin typeface="Comic Sans MS"/>
                <a:ea typeface="Comic Sans MS"/>
                <a:cs typeface="Comic Sans MS"/>
                <a:sym typeface="Comic Sans MS"/>
              </a:rPr>
              <a:t>Confringet arma et scuta comburet</a:t>
            </a:r>
          </a:p>
        </p:txBody>
      </p:sp>
      <p:sp>
        <p:nvSpPr>
          <p:cNvPr id="2" name="1 CuadroTexto"/>
          <p:cNvSpPr txBox="1"/>
          <p:nvPr/>
        </p:nvSpPr>
        <p:spPr>
          <a:xfrm>
            <a:off x="5364088" y="1888104"/>
            <a:ext cx="3651337" cy="307777"/>
          </a:xfrm>
          <a:prstGeom prst="rect">
            <a:avLst/>
          </a:prstGeom>
          <a:noFill/>
        </p:spPr>
        <p:txBody>
          <a:bodyPr wrap="square" rtlCol="0">
            <a:spAutoFit/>
          </a:bodyPr>
          <a:lstStyle/>
          <a:p>
            <a:r>
              <a:rPr lang="es-ES" dirty="0" smtClean="0">
                <a:solidFill>
                  <a:srgbClr val="CC3300"/>
                </a:solidFill>
              </a:rPr>
              <a:t>(</a:t>
            </a:r>
            <a:r>
              <a:rPr lang="es-ES" sz="1000" dirty="0" smtClean="0">
                <a:solidFill>
                  <a:srgbClr val="CC3300"/>
                </a:solidFill>
                <a:latin typeface="Comic Sans MS" panose="030F0702030302020204" pitchFamily="66" charset="0"/>
              </a:rPr>
              <a:t>Quebrarán </a:t>
            </a:r>
            <a:r>
              <a:rPr lang="es-ES" sz="1000" dirty="0">
                <a:solidFill>
                  <a:srgbClr val="CC3300"/>
                </a:solidFill>
                <a:latin typeface="Comic Sans MS" panose="030F0702030302020204" pitchFamily="66" charset="0"/>
              </a:rPr>
              <a:t>las armas y quemarán en el fuego los </a:t>
            </a:r>
            <a:r>
              <a:rPr lang="es-ES" sz="1000" dirty="0" smtClean="0">
                <a:solidFill>
                  <a:srgbClr val="CC3300"/>
                </a:solidFill>
                <a:latin typeface="Comic Sans MS" panose="030F0702030302020204" pitchFamily="66" charset="0"/>
              </a:rPr>
              <a:t>escudos</a:t>
            </a:r>
            <a:r>
              <a:rPr lang="es-ES" dirty="0" smtClean="0">
                <a:solidFill>
                  <a:srgbClr val="CC3300"/>
                </a:solidFill>
                <a:latin typeface="Comic Sans MS" panose="030F0702030302020204" pitchFamily="66" charset="0"/>
              </a:rPr>
              <a:t>)</a:t>
            </a:r>
            <a:endParaRPr lang="es-ES" dirty="0">
              <a:solidFill>
                <a:srgbClr val="CC3300"/>
              </a:solidFill>
              <a:latin typeface="Comic Sans MS" panose="030F0702030302020204" pitchFamily="66" charset="0"/>
            </a:endParaRPr>
          </a:p>
        </p:txBody>
      </p:sp>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solidFill>
                  <a:srgbClr val="CC6600"/>
                </a:solidFill>
                <a:effectLst>
                  <a:outerShdw blurRad="38100" dist="38100" dir="2700000" algn="tl">
                    <a:srgbClr val="000000">
                      <a:alpha val="43137"/>
                    </a:srgbClr>
                  </a:outerShdw>
                </a:effectLst>
                <a:latin typeface="Comic Sans MS" panose="030F0702030302020204" pitchFamily="66" charset="0"/>
              </a:rPr>
              <a:t>WEBGRAFÍA</a:t>
            </a:r>
            <a:endParaRPr lang="es-ES" dirty="0">
              <a:solidFill>
                <a:srgbClr val="CC6600"/>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texto"/>
          <p:cNvSpPr>
            <a:spLocks noGrp="1"/>
          </p:cNvSpPr>
          <p:nvPr>
            <p:ph type="body" idx="1"/>
          </p:nvPr>
        </p:nvSpPr>
        <p:spPr>
          <a:xfrm>
            <a:off x="311700" y="1152474"/>
            <a:ext cx="8520599" cy="3651523"/>
          </a:xfrm>
        </p:spPr>
        <p:txBody>
          <a:bodyPr/>
          <a:lstStyle/>
          <a:p>
            <a:r>
              <a:rPr lang="es-ES" dirty="0" smtClean="0"/>
              <a:t>Destacan </a:t>
            </a:r>
            <a:r>
              <a:rPr lang="es-ES" dirty="0"/>
              <a:t>entre otros, los siguientes enlaces web</a:t>
            </a:r>
            <a:r>
              <a:rPr lang="es-ES" dirty="0" smtClean="0"/>
              <a:t>:</a:t>
            </a:r>
            <a:endParaRPr lang="es-ES" dirty="0"/>
          </a:p>
          <a:p>
            <a:r>
              <a:rPr lang="es-ES" sz="1400" u="sng" dirty="0">
                <a:solidFill>
                  <a:schemeClr val="tx1"/>
                </a:solidFill>
                <a:latin typeface="Comic Sans MS" panose="030F0702030302020204" pitchFamily="66" charset="0"/>
              </a:rPr>
              <a:t>http://www.aytovalderas.es</a:t>
            </a:r>
            <a:r>
              <a:rPr lang="es-ES" sz="1400" u="sng" dirty="0" smtClean="0">
                <a:solidFill>
                  <a:schemeClr val="tx1"/>
                </a:solidFill>
                <a:latin typeface="Comic Sans MS" panose="030F0702030302020204" pitchFamily="66" charset="0"/>
              </a:rPr>
              <a:t>/</a:t>
            </a:r>
            <a:endParaRPr lang="es-ES" sz="1400" dirty="0">
              <a:solidFill>
                <a:schemeClr val="tx1"/>
              </a:solidFill>
              <a:latin typeface="Comic Sans MS" panose="030F0702030302020204" pitchFamily="66" charset="0"/>
            </a:endParaRPr>
          </a:p>
          <a:p>
            <a:r>
              <a:rPr lang="es-ES" sz="1400" u="sng" dirty="0">
                <a:solidFill>
                  <a:schemeClr val="tx1"/>
                </a:solidFill>
                <a:latin typeface="Comic Sans MS" panose="030F0702030302020204" pitchFamily="66" charset="0"/>
              </a:rPr>
              <a:t>http://porelamoralarte.blogspot.com.es/</a:t>
            </a:r>
            <a:endParaRPr lang="es-ES" sz="1400" dirty="0">
              <a:solidFill>
                <a:schemeClr val="tx1"/>
              </a:solidFill>
              <a:latin typeface="Comic Sans MS" panose="030F0702030302020204" pitchFamily="66" charset="0"/>
            </a:endParaRPr>
          </a:p>
          <a:p>
            <a:r>
              <a:rPr lang="es-ES" sz="1400" u="sng" dirty="0">
                <a:solidFill>
                  <a:schemeClr val="tx1"/>
                </a:solidFill>
                <a:latin typeface="Comic Sans MS" panose="030F0702030302020204" pitchFamily="66" charset="0"/>
              </a:rPr>
              <a:t>http://www.naturadescas.com/municipio.shtml?idmunicipio=37</a:t>
            </a:r>
            <a:endParaRPr lang="es-ES" sz="1400" dirty="0">
              <a:solidFill>
                <a:schemeClr val="tx1"/>
              </a:solidFill>
              <a:latin typeface="Comic Sans MS" panose="030F0702030302020204" pitchFamily="66" charset="0"/>
            </a:endParaRPr>
          </a:p>
          <a:p>
            <a:r>
              <a:rPr lang="es-ES" sz="1400" u="sng" dirty="0">
                <a:solidFill>
                  <a:schemeClr val="tx1"/>
                </a:solidFill>
                <a:latin typeface="Comic Sans MS" panose="030F0702030302020204" pitchFamily="66" charset="0"/>
              </a:rPr>
              <a:t>http://</a:t>
            </a:r>
            <a:r>
              <a:rPr lang="es-ES" sz="1400" u="sng" dirty="0" smtClean="0">
                <a:solidFill>
                  <a:schemeClr val="tx1"/>
                </a:solidFill>
                <a:latin typeface="Comic Sans MS" panose="030F0702030302020204" pitchFamily="66" charset="0"/>
              </a:rPr>
              <a:t>www.proyectoavutarda.mncn.csic.es/wp-content/uploads/2011/06/gif_ppal_alta.gif</a:t>
            </a:r>
            <a:endParaRPr lang="es-ES" sz="1400" dirty="0">
              <a:solidFill>
                <a:schemeClr val="tx1"/>
              </a:solidFill>
              <a:latin typeface="Comic Sans MS" panose="030F0702030302020204" pitchFamily="66" charset="0"/>
            </a:endParaRPr>
          </a:p>
          <a:p>
            <a:r>
              <a:rPr lang="es-ES" sz="1400" u="sng" dirty="0">
                <a:solidFill>
                  <a:schemeClr val="tx1"/>
                </a:solidFill>
                <a:latin typeface="Comic Sans MS" panose="030F0702030302020204" pitchFamily="66" charset="0"/>
              </a:rPr>
              <a:t>http://www.eldiariodelasmascotas.com/Abecedario%20Animal/A%20del%20abecedario/aguiluchos.html</a:t>
            </a:r>
            <a:endParaRPr lang="es-ES" sz="1400" dirty="0">
              <a:solidFill>
                <a:schemeClr val="tx1"/>
              </a:solidFill>
              <a:latin typeface="Comic Sans MS" panose="030F0702030302020204" pitchFamily="66" charset="0"/>
            </a:endParaRPr>
          </a:p>
          <a:p>
            <a:r>
              <a:rPr lang="es-ES" sz="1400" u="sng" dirty="0">
                <a:solidFill>
                  <a:schemeClr val="tx1"/>
                </a:solidFill>
                <a:latin typeface="Comic Sans MS" panose="030F0702030302020204" pitchFamily="66" charset="0"/>
              </a:rPr>
              <a:t>http://</a:t>
            </a:r>
            <a:r>
              <a:rPr lang="es-ES" sz="1400" u="sng" dirty="0" smtClean="0">
                <a:solidFill>
                  <a:schemeClr val="tx1"/>
                </a:solidFill>
                <a:latin typeface="Comic Sans MS" panose="030F0702030302020204" pitchFamily="66" charset="0"/>
              </a:rPr>
              <a:t>unmundofeliz-irma.blogspot.com.es/2011/08/salvemos-los-palomares-de-leon.htm</a:t>
            </a:r>
            <a:endParaRPr lang="es-ES" sz="1400" dirty="0">
              <a:solidFill>
                <a:schemeClr val="tx1"/>
              </a:solidFill>
              <a:latin typeface="Comic Sans MS" panose="030F0702030302020204" pitchFamily="66" charset="0"/>
            </a:endParaRPr>
          </a:p>
          <a:p>
            <a:endParaRPr lang="es-ES" dirty="0"/>
          </a:p>
        </p:txBody>
      </p:sp>
    </p:spTree>
    <p:extLst>
      <p:ext uri="{BB962C8B-B14F-4D97-AF65-F5344CB8AC3E}">
        <p14:creationId xmlns:p14="http://schemas.microsoft.com/office/powerpoint/2010/main" val="21144254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8840" y="483518"/>
            <a:ext cx="5417296" cy="572699"/>
          </a:xfrm>
        </p:spPr>
        <p:txBody>
          <a:bodyPr/>
          <a:lstStyle/>
          <a:p>
            <a:pPr algn="ctr"/>
            <a:r>
              <a:rPr lang="es-ES" dirty="0" smtClean="0">
                <a:solidFill>
                  <a:srgbClr val="CC6600"/>
                </a:solidFill>
                <a:effectLst>
                  <a:outerShdw blurRad="38100" dist="38100" dir="2700000" algn="tl">
                    <a:srgbClr val="000000">
                      <a:alpha val="43137"/>
                    </a:srgbClr>
                  </a:outerShdw>
                </a:effectLst>
                <a:latin typeface="Comic Sans MS" panose="030F0702030302020204" pitchFamily="66" charset="0"/>
              </a:rPr>
              <a:t>  AGRADECIMIENTOS</a:t>
            </a:r>
            <a:endParaRPr lang="es-ES" dirty="0">
              <a:solidFill>
                <a:srgbClr val="CC6600"/>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texto"/>
          <p:cNvSpPr>
            <a:spLocks noGrp="1"/>
          </p:cNvSpPr>
          <p:nvPr>
            <p:ph type="body" idx="1"/>
          </p:nvPr>
        </p:nvSpPr>
        <p:spPr>
          <a:xfrm>
            <a:off x="311701" y="1419622"/>
            <a:ext cx="5772467" cy="2808311"/>
          </a:xfrm>
        </p:spPr>
        <p:txBody>
          <a:bodyPr/>
          <a:lstStyle/>
          <a:p>
            <a:pPr algn="just"/>
            <a:r>
              <a:rPr lang="es-ES" dirty="0" smtClean="0">
                <a:latin typeface="Comic Sans MS" panose="030F0702030302020204" pitchFamily="66" charset="0"/>
              </a:rPr>
              <a:t>	A </a:t>
            </a:r>
            <a:r>
              <a:rPr lang="es-ES" b="1" dirty="0" smtClean="0">
                <a:latin typeface="Comic Sans MS" panose="030F0702030302020204" pitchFamily="66" charset="0"/>
              </a:rPr>
              <a:t>Raquel </a:t>
            </a:r>
            <a:r>
              <a:rPr lang="es-ES" b="1" dirty="0">
                <a:latin typeface="Comic Sans MS" panose="030F0702030302020204" pitchFamily="66" charset="0"/>
              </a:rPr>
              <a:t>Meléndez Barrientos</a:t>
            </a:r>
            <a:r>
              <a:rPr lang="es-ES" dirty="0">
                <a:latin typeface="Comic Sans MS" panose="030F0702030302020204" pitchFamily="66" charset="0"/>
              </a:rPr>
              <a:t>, </a:t>
            </a:r>
            <a:r>
              <a:rPr lang="es-ES" dirty="0" err="1" smtClean="0">
                <a:latin typeface="Comic Sans MS" panose="030F0702030302020204" pitchFamily="66" charset="0"/>
              </a:rPr>
              <a:t>valderense</a:t>
            </a:r>
            <a:r>
              <a:rPr lang="es-ES" dirty="0" smtClean="0">
                <a:latin typeface="Comic Sans MS" panose="030F0702030302020204" pitchFamily="66" charset="0"/>
              </a:rPr>
              <a:t>  </a:t>
            </a:r>
            <a:r>
              <a:rPr lang="es-ES" dirty="0">
                <a:latin typeface="Comic Sans MS" panose="030F0702030302020204" pitchFamily="66" charset="0"/>
              </a:rPr>
              <a:t>de “nacimiento y vocación”, directora de  LEON SUR DIGITAL y responsable de la web VALDERAS TURISMO y perfiles sociales de la localidad. </a:t>
            </a:r>
            <a:endParaRPr lang="es-ES" dirty="0" smtClean="0">
              <a:latin typeface="Comic Sans MS" panose="030F0702030302020204" pitchFamily="66" charset="0"/>
            </a:endParaRPr>
          </a:p>
          <a:p>
            <a:pPr algn="just"/>
            <a:r>
              <a:rPr lang="es-ES" dirty="0">
                <a:latin typeface="Comic Sans MS" panose="030F0702030302020204" pitchFamily="66" charset="0"/>
              </a:rPr>
              <a:t>	</a:t>
            </a:r>
            <a:r>
              <a:rPr lang="es-ES" dirty="0" smtClean="0">
                <a:latin typeface="Comic Sans MS" panose="030F0702030302020204" pitchFamily="66" charset="0"/>
              </a:rPr>
              <a:t>Y </a:t>
            </a:r>
            <a:r>
              <a:rPr lang="es-ES" dirty="0">
                <a:latin typeface="Comic Sans MS" panose="030F0702030302020204" pitchFamily="66" charset="0"/>
              </a:rPr>
              <a:t>una vez </a:t>
            </a:r>
            <a:r>
              <a:rPr lang="es-ES" dirty="0" smtClean="0">
                <a:latin typeface="Comic Sans MS" panose="030F0702030302020204" pitchFamily="66" charset="0"/>
              </a:rPr>
              <a:t>más, a </a:t>
            </a:r>
            <a:r>
              <a:rPr lang="es-ES" b="1" dirty="0">
                <a:latin typeface="Comic Sans MS" panose="030F0702030302020204" pitchFamily="66" charset="0"/>
              </a:rPr>
              <a:t>Miguel Ángel Millán Abad</a:t>
            </a:r>
            <a:r>
              <a:rPr lang="es-ES" dirty="0">
                <a:latin typeface="Comic Sans MS" panose="030F0702030302020204" pitchFamily="66" charset="0"/>
              </a:rPr>
              <a:t>, cronista oficial de Valencia de D. </a:t>
            </a:r>
            <a:r>
              <a:rPr lang="es-ES" dirty="0" smtClean="0">
                <a:latin typeface="Comic Sans MS" panose="030F0702030302020204" pitchFamily="66" charset="0"/>
              </a:rPr>
              <a:t>Juan, por su buen saber y mejor ser. </a:t>
            </a:r>
            <a:endParaRPr lang="es-ES"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967548"/>
            <a:ext cx="2860132" cy="4057213"/>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3983">
            <a:off x="5565506" y="749924"/>
            <a:ext cx="1630886" cy="56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rot="1201595">
            <a:off x="5529784" y="769333"/>
            <a:ext cx="1431730" cy="523220"/>
          </a:xfrm>
          <a:prstGeom prst="rect">
            <a:avLst/>
          </a:prstGeom>
          <a:noFill/>
        </p:spPr>
        <p:txBody>
          <a:bodyPr wrap="square" rtlCol="0">
            <a:spAutoFit/>
          </a:bodyPr>
          <a:lstStyle/>
          <a:p>
            <a:pPr algn="ctr"/>
            <a:r>
              <a:rPr lang="es-ES" sz="2800" dirty="0" smtClean="0"/>
              <a:t>MERCI!</a:t>
            </a:r>
          </a:p>
        </p:txBody>
      </p:sp>
    </p:spTree>
    <p:extLst>
      <p:ext uri="{BB962C8B-B14F-4D97-AF65-F5344CB8AC3E}">
        <p14:creationId xmlns:p14="http://schemas.microsoft.com/office/powerpoint/2010/main" val="3861725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1258775" y="445025"/>
            <a:ext cx="6365100" cy="669300"/>
          </a:xfrm>
          <a:prstGeom prst="rect">
            <a:avLst/>
          </a:prstGeom>
          <a:solidFill>
            <a:srgbClr val="E6B8AF"/>
          </a:solidFill>
        </p:spPr>
        <p:txBody>
          <a:bodyPr lIns="91425" tIns="91425" rIns="91425" bIns="91425" anchor="t" anchorCtr="0">
            <a:noAutofit/>
          </a:bodyPr>
          <a:lstStyle/>
          <a:p>
            <a:pPr lvl="0" algn="l">
              <a:spcBef>
                <a:spcPts val="0"/>
              </a:spcBef>
              <a:buNone/>
            </a:pPr>
            <a:r>
              <a:rPr lang="es">
                <a:solidFill>
                  <a:srgbClr val="000000"/>
                </a:solidFill>
                <a:latin typeface="Comic Sans MS"/>
                <a:ea typeface="Comic Sans MS"/>
                <a:cs typeface="Comic Sans MS"/>
                <a:sym typeface="Comic Sans MS"/>
              </a:rPr>
              <a:t>     LA PUERTA DE SANTIAGO</a:t>
            </a:r>
          </a:p>
        </p:txBody>
      </p:sp>
      <p:pic>
        <p:nvPicPr>
          <p:cNvPr id="94" name="Shape 94"/>
          <p:cNvPicPr preferRelativeResize="0"/>
          <p:nvPr/>
        </p:nvPicPr>
        <p:blipFill>
          <a:blip r:embed="rId3">
            <a:alphaModFix/>
          </a:blip>
          <a:stretch>
            <a:fillRect/>
          </a:stretch>
        </p:blipFill>
        <p:spPr>
          <a:xfrm>
            <a:off x="4681237" y="1461450"/>
            <a:ext cx="2243919" cy="3324324"/>
          </a:xfrm>
          <a:prstGeom prst="rect">
            <a:avLst/>
          </a:prstGeom>
          <a:noFill/>
          <a:ln>
            <a:noFill/>
          </a:ln>
        </p:spPr>
      </p:pic>
      <p:pic>
        <p:nvPicPr>
          <p:cNvPr id="95" name="Shape 95"/>
          <p:cNvPicPr preferRelativeResize="0"/>
          <p:nvPr/>
        </p:nvPicPr>
        <p:blipFill>
          <a:blip r:embed="rId4">
            <a:alphaModFix/>
          </a:blip>
          <a:stretch>
            <a:fillRect/>
          </a:stretch>
        </p:blipFill>
        <p:spPr>
          <a:xfrm>
            <a:off x="1863950" y="2827825"/>
            <a:ext cx="1693650" cy="1516149"/>
          </a:xfrm>
          <a:prstGeom prst="rect">
            <a:avLst/>
          </a:prstGeom>
          <a:noFill/>
          <a:ln>
            <a:noFill/>
          </a:ln>
        </p:spPr>
      </p:pic>
      <p:sp>
        <p:nvSpPr>
          <p:cNvPr id="96" name="Shape 96"/>
          <p:cNvSpPr/>
          <p:nvPr/>
        </p:nvSpPr>
        <p:spPr>
          <a:xfrm rot="-5400000">
            <a:off x="3471499" y="1884124"/>
            <a:ext cx="946200" cy="13815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7" name="Shape 97"/>
          <p:cNvSpPr txBox="1"/>
          <p:nvPr/>
        </p:nvSpPr>
        <p:spPr>
          <a:xfrm>
            <a:off x="3226325" y="2090825"/>
            <a:ext cx="1270500" cy="308699"/>
          </a:xfrm>
          <a:prstGeom prst="rect">
            <a:avLst/>
          </a:prstGeom>
          <a:noFill/>
          <a:ln>
            <a:noFill/>
          </a:ln>
        </p:spPr>
        <p:txBody>
          <a:bodyPr lIns="91425" tIns="91425" rIns="91425" bIns="91425" anchor="t" anchorCtr="0">
            <a:noAutofit/>
          </a:bodyPr>
          <a:lstStyle/>
          <a:p>
            <a:pPr>
              <a:spcBef>
                <a:spcPts val="0"/>
              </a:spcBef>
              <a:buNone/>
            </a:pPr>
            <a:r>
              <a:rPr lang="es" sz="4800"/>
              <a:t> UN</a:t>
            </a:r>
          </a:p>
        </p:txBody>
      </p:sp>
      <p:pic>
        <p:nvPicPr>
          <p:cNvPr id="98" name="Shape 98"/>
          <p:cNvPicPr preferRelativeResize="0"/>
          <p:nvPr/>
        </p:nvPicPr>
        <p:blipFill rotWithShape="1">
          <a:blip r:embed="rId5">
            <a:alphaModFix/>
          </a:blip>
          <a:srcRect l="2665" r="65139" b="40159"/>
          <a:stretch/>
        </p:blipFill>
        <p:spPr>
          <a:xfrm>
            <a:off x="5003262" y="1594662"/>
            <a:ext cx="1599874" cy="13010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860750" y="942750"/>
            <a:ext cx="4701300" cy="3167099"/>
          </a:xfrm>
          <a:prstGeom prst="rect">
            <a:avLst/>
          </a:prstGeom>
        </p:spPr>
        <p:txBody>
          <a:bodyPr lIns="91425" tIns="91425" rIns="91425" bIns="91425" anchor="t" anchorCtr="0">
            <a:noAutofit/>
          </a:bodyPr>
          <a:lstStyle/>
          <a:p>
            <a:pPr indent="457200" algn="just" rtl="0">
              <a:spcBef>
                <a:spcPts val="0"/>
              </a:spcBef>
              <a:buNone/>
            </a:pPr>
            <a:r>
              <a:rPr lang="es" sz="2400">
                <a:solidFill>
                  <a:srgbClr val="000000"/>
                </a:solidFill>
                <a:latin typeface="Comic Sans MS"/>
                <a:ea typeface="Comic Sans MS"/>
                <a:cs typeface="Comic Sans MS"/>
                <a:sym typeface="Comic Sans MS"/>
              </a:rPr>
              <a:t>Recordad que antiguamente, la mayor parte de las villas y ciudades estaban protegidas por una </a:t>
            </a:r>
            <a:r>
              <a:rPr lang="es" sz="2400" b="1">
                <a:solidFill>
                  <a:srgbClr val="000000"/>
                </a:solidFill>
                <a:latin typeface="Comic Sans MS"/>
                <a:ea typeface="Comic Sans MS"/>
                <a:cs typeface="Comic Sans MS"/>
                <a:sym typeface="Comic Sans MS"/>
              </a:rPr>
              <a:t>muralla</a:t>
            </a:r>
            <a:r>
              <a:rPr lang="es" sz="2400">
                <a:solidFill>
                  <a:srgbClr val="000000"/>
                </a:solidFill>
                <a:latin typeface="Comic Sans MS"/>
                <a:ea typeface="Comic Sans MS"/>
                <a:cs typeface="Comic Sans MS"/>
                <a:sym typeface="Comic Sans MS"/>
              </a:rPr>
              <a:t>. Para salir o entrar se utilizaban las </a:t>
            </a:r>
            <a:r>
              <a:rPr lang="es" sz="2400" b="1">
                <a:solidFill>
                  <a:srgbClr val="000000"/>
                </a:solidFill>
                <a:latin typeface="Comic Sans MS"/>
                <a:ea typeface="Comic Sans MS"/>
                <a:cs typeface="Comic Sans MS"/>
                <a:sym typeface="Comic Sans MS"/>
              </a:rPr>
              <a:t>puertas</a:t>
            </a:r>
            <a:r>
              <a:rPr lang="es" sz="2400">
                <a:solidFill>
                  <a:srgbClr val="000000"/>
                </a:solidFill>
                <a:latin typeface="Comic Sans MS"/>
                <a:ea typeface="Comic Sans MS"/>
                <a:cs typeface="Comic Sans MS"/>
                <a:sym typeface="Comic Sans MS"/>
              </a:rPr>
              <a:t> que normalmente se cerraban por la noche y siempre estaban protegidas por un centinela.</a:t>
            </a:r>
          </a:p>
          <a:p>
            <a:pPr rtl="0">
              <a:spcBef>
                <a:spcPts val="0"/>
              </a:spcBef>
              <a:buNone/>
            </a:pPr>
            <a:endParaRPr sz="1100">
              <a:solidFill>
                <a:srgbClr val="000000"/>
              </a:solidFill>
              <a:latin typeface="Arial"/>
              <a:ea typeface="Arial"/>
              <a:cs typeface="Arial"/>
              <a:sym typeface="Arial"/>
            </a:endParaRPr>
          </a:p>
          <a:p>
            <a:pPr>
              <a:spcBef>
                <a:spcPts val="0"/>
              </a:spcBef>
              <a:buNone/>
            </a:pPr>
            <a:endParaRPr/>
          </a:p>
        </p:txBody>
      </p:sp>
      <p:pic>
        <p:nvPicPr>
          <p:cNvPr id="104" name="Shape 104"/>
          <p:cNvPicPr preferRelativeResize="0"/>
          <p:nvPr/>
        </p:nvPicPr>
        <p:blipFill>
          <a:blip r:embed="rId3">
            <a:alphaModFix/>
          </a:blip>
          <a:stretch>
            <a:fillRect/>
          </a:stretch>
        </p:blipFill>
        <p:spPr>
          <a:xfrm>
            <a:off x="811037" y="644475"/>
            <a:ext cx="2771775" cy="401955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90000" y="3823850"/>
            <a:ext cx="8846999" cy="1175700"/>
          </a:xfrm>
          <a:prstGeom prst="rect">
            <a:avLst/>
          </a:prstGeom>
        </p:spPr>
        <p:txBody>
          <a:bodyPr lIns="91425" tIns="91425" rIns="91425" bIns="91425" anchor="t" anchorCtr="0">
            <a:noAutofit/>
          </a:bodyPr>
          <a:lstStyle/>
          <a:p>
            <a:pPr indent="457200" algn="just" rtl="0">
              <a:spcBef>
                <a:spcPts val="0"/>
              </a:spcBef>
              <a:buNone/>
            </a:pPr>
            <a:r>
              <a:rPr lang="es" sz="2400">
                <a:solidFill>
                  <a:srgbClr val="000000"/>
                </a:solidFill>
                <a:latin typeface="Comic Sans MS"/>
                <a:ea typeface="Comic Sans MS"/>
                <a:cs typeface="Comic Sans MS"/>
                <a:sym typeface="Comic Sans MS"/>
              </a:rPr>
              <a:t>Pues bien, una de esas entradas a Valderas, es lo que se conoce con el nombre de la Puerta de Santiago, un </a:t>
            </a:r>
            <a:r>
              <a:rPr lang="es" sz="2400" b="1">
                <a:solidFill>
                  <a:srgbClr val="000000"/>
                </a:solidFill>
                <a:latin typeface="Comic Sans MS"/>
                <a:ea typeface="Comic Sans MS"/>
                <a:cs typeface="Comic Sans MS"/>
                <a:sym typeface="Comic Sans MS"/>
              </a:rPr>
              <a:t>arco mudéjar</a:t>
            </a:r>
            <a:r>
              <a:rPr lang="es" sz="2400">
                <a:solidFill>
                  <a:srgbClr val="000000"/>
                </a:solidFill>
                <a:latin typeface="Comic Sans MS"/>
                <a:ea typeface="Comic Sans MS"/>
                <a:cs typeface="Comic Sans MS"/>
                <a:sym typeface="Comic Sans MS"/>
              </a:rPr>
              <a:t> del siglo XIV.</a:t>
            </a:r>
          </a:p>
          <a:p>
            <a:pPr rtl="0">
              <a:spcBef>
                <a:spcPts val="0"/>
              </a:spcBef>
              <a:buNone/>
            </a:pPr>
            <a:r>
              <a:rPr lang="es" sz="2400">
                <a:solidFill>
                  <a:srgbClr val="000000"/>
                </a:solidFill>
                <a:latin typeface="Comic Sans MS"/>
                <a:ea typeface="Comic Sans MS"/>
                <a:cs typeface="Comic Sans MS"/>
                <a:sym typeface="Comic Sans MS"/>
              </a:rPr>
              <a:t> </a:t>
            </a:r>
          </a:p>
          <a:p>
            <a:pPr rtl="0">
              <a:spcBef>
                <a:spcPts val="0"/>
              </a:spcBef>
              <a:buNone/>
            </a:pPr>
            <a:endParaRPr sz="1100">
              <a:solidFill>
                <a:srgbClr val="000000"/>
              </a:solidFill>
              <a:latin typeface="Arial"/>
              <a:ea typeface="Arial"/>
              <a:cs typeface="Arial"/>
              <a:sym typeface="Arial"/>
            </a:endParaRPr>
          </a:p>
          <a:p>
            <a:pPr>
              <a:spcBef>
                <a:spcPts val="0"/>
              </a:spcBef>
              <a:buNone/>
            </a:pPr>
            <a:endParaRPr sz="2400">
              <a:solidFill>
                <a:srgbClr val="000000"/>
              </a:solidFill>
              <a:latin typeface="Comic Sans MS"/>
              <a:ea typeface="Comic Sans MS"/>
              <a:cs typeface="Comic Sans MS"/>
              <a:sym typeface="Comic Sans MS"/>
            </a:endParaRPr>
          </a:p>
        </p:txBody>
      </p:sp>
      <p:pic>
        <p:nvPicPr>
          <p:cNvPr id="110" name="Shape 110"/>
          <p:cNvPicPr preferRelativeResize="0"/>
          <p:nvPr/>
        </p:nvPicPr>
        <p:blipFill rotWithShape="1">
          <a:blip r:embed="rId3">
            <a:alphaModFix/>
          </a:blip>
          <a:srcRect l="12686" t="13669" r="5197" b="15908"/>
          <a:stretch/>
        </p:blipFill>
        <p:spPr>
          <a:xfrm>
            <a:off x="2882437" y="332674"/>
            <a:ext cx="3253824" cy="34911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237575" y="185350"/>
            <a:ext cx="4062600" cy="4683300"/>
          </a:xfrm>
          <a:prstGeom prst="rect">
            <a:avLst/>
          </a:prstGeom>
        </p:spPr>
        <p:txBody>
          <a:bodyPr lIns="91425" tIns="91425" rIns="91425" bIns="91425" anchor="t" anchorCtr="0">
            <a:noAutofit/>
          </a:bodyPr>
          <a:lstStyle/>
          <a:p>
            <a:pPr algn="just" rtl="0">
              <a:spcBef>
                <a:spcPts val="0"/>
              </a:spcBef>
              <a:buNone/>
            </a:pPr>
            <a:endParaRPr sz="2400">
              <a:solidFill>
                <a:srgbClr val="000000"/>
              </a:solidFill>
              <a:latin typeface="Comic Sans MS"/>
              <a:ea typeface="Comic Sans MS"/>
              <a:cs typeface="Comic Sans MS"/>
              <a:sym typeface="Comic Sans MS"/>
            </a:endParaRPr>
          </a:p>
          <a:p>
            <a:pPr indent="457200" algn="just" rtl="0">
              <a:spcBef>
                <a:spcPts val="0"/>
              </a:spcBef>
              <a:buNone/>
            </a:pPr>
            <a:r>
              <a:rPr lang="es" sz="2400" b="1">
                <a:solidFill>
                  <a:srgbClr val="000000"/>
                </a:solidFill>
                <a:latin typeface="Comic Sans MS"/>
                <a:ea typeface="Comic Sans MS"/>
                <a:cs typeface="Comic Sans MS"/>
                <a:sym typeface="Comic Sans MS"/>
              </a:rPr>
              <a:t>«Mudéjar»</a:t>
            </a:r>
            <a:r>
              <a:rPr lang="es" sz="2400">
                <a:solidFill>
                  <a:srgbClr val="000000"/>
                </a:solidFill>
                <a:latin typeface="Comic Sans MS"/>
                <a:ea typeface="Comic Sans MS"/>
                <a:cs typeface="Comic Sans MS"/>
                <a:sym typeface="Comic Sans MS"/>
              </a:rPr>
              <a:t> es un término utilizado para referirse a la población musulmana que permaneció en territorio cristiano tras el avance de la Reconquista conservando su religión y su rica cultura propia. </a:t>
            </a:r>
          </a:p>
          <a:p>
            <a:pPr indent="457200" algn="just">
              <a:spcBef>
                <a:spcPts val="0"/>
              </a:spcBef>
              <a:buNone/>
            </a:pPr>
            <a:r>
              <a:rPr lang="es" sz="2400">
                <a:solidFill>
                  <a:srgbClr val="000000"/>
                </a:solidFill>
                <a:latin typeface="Comic Sans MS"/>
                <a:ea typeface="Comic Sans MS"/>
                <a:cs typeface="Comic Sans MS"/>
                <a:sym typeface="Comic Sans MS"/>
              </a:rPr>
              <a:t>La convivencia era respetuosa y enriquecedora.</a:t>
            </a:r>
          </a:p>
        </p:txBody>
      </p:sp>
      <p:pic>
        <p:nvPicPr>
          <p:cNvPr id="116" name="Shape 116"/>
          <p:cNvPicPr preferRelativeResize="0"/>
          <p:nvPr/>
        </p:nvPicPr>
        <p:blipFill>
          <a:blip r:embed="rId3">
            <a:alphaModFix/>
          </a:blip>
          <a:stretch>
            <a:fillRect/>
          </a:stretch>
        </p:blipFill>
        <p:spPr>
          <a:xfrm>
            <a:off x="4955050" y="403137"/>
            <a:ext cx="3361899" cy="43372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gameda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112</TotalTime>
  <Words>1647</Words>
  <Application>Microsoft Office PowerPoint</Application>
  <PresentationFormat>Presentación en pantalla (16:9)</PresentationFormat>
  <Paragraphs>341</Paragraphs>
  <Slides>55</Slides>
  <Notes>53</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55</vt:i4>
      </vt:variant>
    </vt:vector>
  </HeadingPairs>
  <TitlesOfParts>
    <vt:vector size="60" baseType="lpstr">
      <vt:lpstr>Arial</vt:lpstr>
      <vt:lpstr>Proxima Nova</vt:lpstr>
      <vt:lpstr>Alfa Slab One</vt:lpstr>
      <vt:lpstr>Comic Sans MS</vt:lpstr>
      <vt:lpstr>gameday</vt:lpstr>
      <vt:lpstr>Presentación de PowerPoint</vt:lpstr>
      <vt:lpstr>              1ª ACTIVIDAD PREVIA     Breve presentación del lugar que vamos a visitar y descripción del estilo mudéjar, del entorno natural y de los palomares.    </vt:lpstr>
      <vt:lpstr>Hola amigos, soy Napoleón y un 28 de diciembre de 1808 quedé atrapado en la villa de Valderas. El río Esla sufrió una crecida y no pude avanzar con mis soldados hacia Astorga. </vt:lpstr>
      <vt:lpstr>Valderas es un  municipio y localidad de  España situados al sur de la  provincia de León, en la zona noroccidental de la comunidad autónoma de   Castilla y León. Se encuentra en la comarca natural de Tierra de Campos.</vt:lpstr>
      <vt:lpstr>Me alojé durante unos días en el Seminario de San Mateo. En este lugar venían muchos niños como vosotros a estudiar.  Es un edificio muy bonito, ¿verdad?, pero lo que más me sorprendió de Valderas fueron estas tres cosas:   </vt:lpstr>
      <vt:lpstr>     LA PUERTA DE SANTIAGO</vt:lpstr>
      <vt:lpstr>Recordad que antiguamente, la mayor parte de las villas y ciudades estaban protegidas por una muralla. Para salir o entrar se utilizaban las puertas que normalmente se cerraban por la noche y siempre estaban protegidas por un centinela.  </vt:lpstr>
      <vt:lpstr>Pues bien, una de esas entradas a Valderas, es lo que se conoce con el nombre de la Puerta de Santiago, un arco mudéjar del siglo XIV.    </vt:lpstr>
      <vt:lpstr> «Mudéjar» es un término utilizado para referirse a la población musulmana que permaneció en territorio cristiano tras el avance de la Reconquista conservando su religión y su rica cultura propia.  La convivencia era respetuosa y enriquecedora.</vt:lpstr>
      <vt:lpstr> Los mudéjares construían sus edificios utilizando los siguientes materiales:        LADRILLO          YESO           AZULEJOS      MADERA  </vt:lpstr>
      <vt:lpstr>Un elemento indispensable en ese tipo de construcciones eran los arcos, que podían ser de diversas formas. Cada uno de ellos recibe un nombre.</vt:lpstr>
      <vt:lpstr>El estilo mudéjar es considerado como el románico pobre y si no, fijaros en estas dos iglesias:                 Iglesia de San Martín (Frómista)                 Iglesia San Tirso (Sahagún)         </vt:lpstr>
      <vt:lpstr>EL ENTORNO NATURAL </vt:lpstr>
      <vt:lpstr>El casco histórico de Valderas se sitúa sobre un cerro, a una altitud de 738 m y junto al  río Cea</vt:lpstr>
      <vt:lpstr>Es este rió Cea, el que divide al municipio en dos partes bien diferenciadas en cuanto al paisaje. </vt:lpstr>
      <vt:lpstr>En la margen derecha predominan los  bosquetes de encinas (Dehesa) y pinos, frente a cultivos esporádicos  de viñedos y cereales.  En cambio, en la margen izquierda la mayor parte del paisaje corresponde a cultivos de cereales.  </vt:lpstr>
      <vt:lpstr>Debido a la presencia de arroyos estacionales, en la zona sur se pueden formar algunas lagunas esteparias de forma esporádica. Esta particularidad  hace que sea un lugar propicio para el hábitat de muchas especies de aves,  de ahí que esté integrada dentro de lo que se conoce con el nombre ZEPA Penillanuras Campos-Norte</vt:lpstr>
      <vt:lpstr>Las dos especies más características por las que se declaró ZEPA son:                AVUTARDA                   AGUILUCHO CENIZO   </vt:lpstr>
      <vt:lpstr>Otras especies de interés son:            CERNÍCALO PRIMILLA                 SISÓN                        GANGA-ORTEGA </vt:lpstr>
      <vt:lpstr>LOS PALOMARES </vt:lpstr>
      <vt:lpstr> . </vt:lpstr>
      <vt:lpstr>Desde la época romana, los palomares sirvieron de ayuda a la economía familiar. Dos provechos han tenido los palomares tradicionalmente: por un lado, la cría del pichón como alimento  y por otro, la palomina, uno de los mejores abonos conocidos. Hasta estas tierras venían los levantinos que se llevaban por toneladas el excremento para los naranjos.                                                 </vt:lpstr>
      <vt:lpstr>Se puede decir que no hay dos palomares iguales. Unos son circulares, como enanas  plazas de toros, o cuadrados, como ventas del camino. </vt:lpstr>
      <vt:lpstr>Otros tienen caprichosas formas que recuerdan palacios árabes, chozos africanos o pagodas orientales. </vt:lpstr>
      <vt:lpstr>Blancos o rojizos, por mucho que se parezcan, cada cual tiene algo que le diferencia del otro. </vt:lpstr>
      <vt:lpstr>   </vt:lpstr>
      <vt:lpstr>               2ª ACTIVIDAD PREVIA   Repartiremos los mapas callejeros entre los alumnos y deberán localizar en los mismos, los siguientes puntos de la visita y trazar el itinerario más corto de la visita.  Seminario de San Mateo (Salida) Arco de Santiago Mirador de Altafría         </vt:lpstr>
      <vt:lpstr>Presentación de PowerPoint</vt:lpstr>
      <vt:lpstr>Presentación de PowerPoint</vt:lpstr>
      <vt:lpstr>  1ª ACTIVIDAD DURANTE LA VISITA   Partimos desde el seminario de San Mateo y nos dirigimos hacia el Arco de Santiago. Una vez allí recordaremos las características del arte mudéjar y realizarán las siguientes dos fichas mientras lo observan.          </vt:lpstr>
      <vt:lpstr>SEÑALA  LA  RESPUESTA  CORRECTA   1. ¿De qué material está construído? De piedra De yeso De ladrillo  2. ¿Qué forma tiene?  Peraltado elíptico Ojival o apuntado Herradura  3. Los mudéjares eran… Musulmanes expulsados del territorio cristiano Cristianos convertidos al Islam Musulmanes que permanecieron en territorio cristiano conservando su religión.  4. Al estilo mudéjar en Tierra de Campos también se le conoce como… Renacimiento italiano Románico pobre Gótico mudéjar   </vt:lpstr>
      <vt:lpstr>SEÑALA  LA  RESPUESTA  CORRECTA   1. ¿De qué material está construído? De piedra De yeso De ladrillo  2. ¿Qué forma tiene?  Peraltado elíptico Ojival o apuntado Herradura  3. Los mudéjares eran… Musulmanes expulsados del territorio cristiano Cristianos convertidos al Islam Musulmanes que permanecieron en territorio cristiano conservando su religión.  4. Al estilo mudéjar en Tiera de Campos también se le conoce como… Renacimiento italiano Románico pobre Gótico mudéjar   </vt:lpstr>
      <vt:lpstr>EN EL ARCO SE ENCUENTRAN  REPRESENTADAS TRES DE TODAS ESTAS IMÁGENES. RODEALAS </vt:lpstr>
      <vt:lpstr>EN EL ARCO SE ENCUENTRAN  REPRESENTADAS TRES DE TODAS ESTAS IMÁGENES. RODEALAS </vt:lpstr>
      <vt:lpstr>2º  ACTIVIDAD DURANTE LA VISITA           </vt:lpstr>
      <vt:lpstr>Completa el siguiente texto         Te encuentras situado en el mirador de………………. a una altitud de ………….. .   Desde aquí puedes observar bosquetes de ………………. y …………… . También algunos cultivos de ………………… y …………….. . Por lo tanto te encuentras situado en la margen ………………. del río ……….. .   En la margen contraria, sólo hay cultivos de ……………. . Pero la presencia de ………………… estacionales, en la zona ………. se pueden formar algunas …………… esteparias de forma esporádica. Esta particularidad  hace que sea un lugar propicio para el hábitat de muchas especies de aves,  de ahí que esté integrada dentro de lo que se conoce con el nombre ………………………………………………………………….     </vt:lpstr>
      <vt:lpstr>Completa el siguiente texto       Te encuentras situado en el mirador de Altafría a una altitud de 738 m .   Desde aquí puedes observar bosquetes de pinos y encinas . También algunos cultivos de cereales y viñedos . Por lo tanto te encuentras situado en la margen derecha del río Cea .   En la margen contraria, sólo hay cultivos de cereales . Pero la presencia de arroyos estacionales, en la zona sur se pueden formar algunas lagunas esteparias de forma esporádica. Esta particularidad  hace que sea un lugar propicio para el hábitat de muchas especies de aves,  de ahí que esté integrada dentro de lo que se conoce con el nombre ZEPA penillanuras Campos-Norte.     </vt:lpstr>
      <vt:lpstr>3º  ACTIVIDAD DURANTE LA VISITA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FIN</vt:lpstr>
      <vt:lpstr>WEBGRAFÍA</vt:lpstr>
      <vt:lpstr>  AGRADECIMIENTOS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Marta</dc:creator>
  <cp:lastModifiedBy>Marta</cp:lastModifiedBy>
  <cp:revision>17</cp:revision>
  <dcterms:modified xsi:type="dcterms:W3CDTF">2015-11-28T22:15:26Z</dcterms:modified>
</cp:coreProperties>
</file>