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69" r:id="rId6"/>
    <p:sldId id="263" r:id="rId7"/>
    <p:sldId id="264" r:id="rId8"/>
    <p:sldId id="265" r:id="rId9"/>
    <p:sldId id="266" r:id="rId10"/>
    <p:sldId id="258" r:id="rId11"/>
    <p:sldId id="259" r:id="rId12"/>
    <p:sldId id="260" r:id="rId13"/>
    <p:sldId id="261" r:id="rId14"/>
    <p:sldId id="262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7" autoAdjust="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49884-7BB7-4BAA-8F26-0DB46049E1E4}" type="datetimeFigureOut">
              <a:rPr lang="es-ES_tradnl" smtClean="0"/>
              <a:pPr/>
              <a:t>15/02/2016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BBC71-A5E3-4ACC-B902-879A5DB4D14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 orientación</a:t>
            </a:r>
            <a:r>
              <a:rPr lang="es-E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adecuada suele ser la sur o sureste, o suroeste. Quizás la menos apropiada se la norte-norte.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tu terraza está situada al norte planta hortalizas que soporten bien el frio como las fresas. Hay que plantarlas al final del invierno, y como son perennes sólo es preciso renovar la planta en unos años, cuando dé menos frutos o se estropee por falta de agua en verano. Las frambuesas también pueden darnos buen resultado a la sombra, si cuentan con una 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buena maceta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pues necesitan más tierra. Es perenne y se puede encontrar en primavera en los viveros, aunque el primer año dé poca fructificación (en verano). Al ser unos frutos de origen nórdico necesitan la sombra.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Lechugas, lombardas, canónigos y espinacas crecen con luminosidad y sin sol. Es cierto que no estarán tan grandes como aquellas cultivadas al sol, pero sí igual de sabrosas y sanas.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Otras especies muy interesantes que podemos plantar si nuestro balcón da al norte son las cebollas, puerros y rábanos que podemos plantar en primavera u otoño. Algunas hierbas aromáticas que también crecen sin sol directo son el cebollino y la 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albahaca.</a:t>
            </a:r>
            <a:endParaRPr lang="es-E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BBC71-A5E3-4ACC-B902-879A5DB4D145}" type="slidenum">
              <a:rPr lang="es-ES_tradnl" smtClean="0"/>
              <a:pPr/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dirty="0" smtClean="0"/>
              <a:t>1º delimitar el terreno</a:t>
            </a:r>
          </a:p>
          <a:p>
            <a:pPr eaLnBrk="1" hangingPunct="1">
              <a:spcBef>
                <a:spcPct val="0"/>
              </a:spcBef>
            </a:pPr>
            <a:r>
              <a:rPr lang="es-ES_tradnl" dirty="0" smtClean="0"/>
              <a:t>2º  roturar</a:t>
            </a:r>
            <a:r>
              <a:rPr lang="es-ES_tradnl" baseline="0" dirty="0" smtClean="0"/>
              <a:t> levemente el terreno.</a:t>
            </a:r>
            <a:endParaRPr lang="es-ES" dirty="0" smtClean="0"/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8D3C91-1008-44FE-B32B-FA97295227EF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dirty="0" smtClean="0"/>
              <a:t>3º delimitar bancales</a:t>
            </a:r>
          </a:p>
          <a:p>
            <a:pPr eaLnBrk="1" hangingPunct="1">
              <a:spcBef>
                <a:spcPct val="0"/>
              </a:spcBef>
            </a:pPr>
            <a:r>
              <a:rPr lang="es-ES_tradnl" dirty="0" smtClean="0"/>
              <a:t>4º dar forma a los bancales, RASTRILLAR Y NIVELAR</a:t>
            </a:r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65B246-5E12-44AA-902A-C2E6B0D183A7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dirty="0" smtClean="0"/>
              <a:t>6º CAPA DE COMPOST DE ENTRE 0.5 Y 2 CM</a:t>
            </a:r>
          </a:p>
          <a:p>
            <a:pPr eaLnBrk="1" hangingPunct="1">
              <a:spcBef>
                <a:spcPct val="0"/>
              </a:spcBef>
            </a:pPr>
            <a:r>
              <a:rPr lang="es-ES_tradnl" dirty="0" smtClean="0"/>
              <a:t>7º INSTALACION DE RIEGO POR GOTEO: 3 O 4 MANGERAS POR BANCAL, CON UNA SEPARACION DE 25-35 CM ENTRE ELLAS Y CON UNA SEPARACION ENTRE GOTEROS DE 30 A 35 CM, Y SI PUEDE SER COLOCADOS A TRESBOLILLO</a:t>
            </a:r>
          </a:p>
          <a:p>
            <a:pPr eaLnBrk="1" hangingPunct="1">
              <a:spcBef>
                <a:spcPct val="0"/>
              </a:spcBef>
            </a:pPr>
            <a:r>
              <a:rPr lang="es-ES_tradnl" dirty="0" smtClean="0"/>
              <a:t>8º siembra o </a:t>
            </a:r>
            <a:r>
              <a:rPr lang="es-ES_tradnl" dirty="0" err="1" smtClean="0"/>
              <a:t>plantacion</a:t>
            </a:r>
            <a:endParaRPr lang="es-ES" dirty="0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33E929-8A09-44FC-9A6E-BA6173531574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9º MULCHING!!!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8157-1731-482F-B22C-549F98FFD5EC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831904" y="1340768"/>
            <a:ext cx="3276600" cy="5544616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3528" y="4725144"/>
            <a:ext cx="5400600" cy="194421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35229" y="59051"/>
            <a:ext cx="42735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HUERTOS ESCOLARES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Daniel Rivadulla Alba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a00d593c2221e8210a5fcb9d11c545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5220072" cy="3238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ES_tradnl" dirty="0" smtClean="0"/>
              <a:t>CULTIVO DE BANCALES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16832"/>
            <a:ext cx="5364088" cy="4104456"/>
          </a:xfrm>
        </p:spPr>
        <p:txBody>
          <a:bodyPr/>
          <a:lstStyle/>
          <a:p>
            <a:r>
              <a:rPr lang="es-ES_tradnl" dirty="0" smtClean="0"/>
              <a:t>Bancales profundos:</a:t>
            </a:r>
          </a:p>
          <a:p>
            <a:pPr lvl="1"/>
            <a:r>
              <a:rPr lang="es-ES_tradnl" dirty="0" smtClean="0"/>
              <a:t>Elevar el terreno haciendo caballones</a:t>
            </a:r>
          </a:p>
          <a:p>
            <a:pPr lvl="1"/>
            <a:r>
              <a:rPr lang="es-ES_tradnl" dirty="0" smtClean="0"/>
              <a:t>Trabajo inicial mayor</a:t>
            </a:r>
          </a:p>
          <a:p>
            <a:pPr lvl="1"/>
            <a:r>
              <a:rPr lang="es-ES_tradnl" dirty="0" smtClean="0"/>
              <a:t>Riego por goteo</a:t>
            </a:r>
          </a:p>
          <a:p>
            <a:pPr lvl="1"/>
            <a:r>
              <a:rPr lang="es-ES_tradnl" dirty="0" smtClean="0"/>
              <a:t> Anchura 1.2</a:t>
            </a:r>
          </a:p>
          <a:p>
            <a:pPr lvl="1"/>
            <a:r>
              <a:rPr lang="es-ES_tradnl" dirty="0" smtClean="0"/>
              <a:t> 4-6 m largo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s-ES_tradnl" sz="3000" smtClean="0"/>
              <a:t>PASOS BANCAL PROFUNDO</a:t>
            </a:r>
            <a:endParaRPr lang="es-ES" sz="3000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765175"/>
            <a:ext cx="3924300" cy="4238625"/>
          </a:xfrm>
          <a:noFill/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765175"/>
            <a:ext cx="485933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5 CuadroTexto"/>
          <p:cNvSpPr txBox="1">
            <a:spLocks noChangeArrowheads="1"/>
          </p:cNvSpPr>
          <p:nvPr/>
        </p:nvSpPr>
        <p:spPr bwMode="auto">
          <a:xfrm>
            <a:off x="323850" y="4365625"/>
            <a:ext cx="5381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/>
              <a:t>1º</a:t>
            </a:r>
            <a:endParaRPr lang="es-ES" sz="3000"/>
          </a:p>
        </p:txBody>
      </p:sp>
      <p:sp>
        <p:nvSpPr>
          <p:cNvPr id="14342" name="6 CuadroTexto"/>
          <p:cNvSpPr txBox="1">
            <a:spLocks noChangeArrowheads="1"/>
          </p:cNvSpPr>
          <p:nvPr/>
        </p:nvSpPr>
        <p:spPr bwMode="auto">
          <a:xfrm>
            <a:off x="4572000" y="4149725"/>
            <a:ext cx="19415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/>
              <a:t>2º </a:t>
            </a:r>
            <a:r>
              <a:rPr lang="es-ES_tradnl" sz="2000"/>
              <a:t>(30-40 CM)</a:t>
            </a:r>
            <a:endParaRPr lang="es-ES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1916113"/>
            <a:ext cx="54483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1 Título"/>
          <p:cNvSpPr>
            <a:spLocks noGrp="1"/>
          </p:cNvSpPr>
          <p:nvPr>
            <p:ph type="title"/>
          </p:nvPr>
        </p:nvSpPr>
        <p:spPr>
          <a:xfrm>
            <a:off x="0" y="-315913"/>
            <a:ext cx="8229600" cy="1143001"/>
          </a:xfrm>
        </p:spPr>
        <p:txBody>
          <a:bodyPr/>
          <a:lstStyle/>
          <a:p>
            <a:pPr algn="l" eaLnBrk="1" hangingPunct="1"/>
            <a:r>
              <a:rPr lang="es-ES_tradnl" sz="3000" smtClean="0"/>
              <a:t>PASOS BANCAL PROFUNDO</a:t>
            </a:r>
            <a:endParaRPr lang="es-ES" sz="3000" smtClean="0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76250"/>
            <a:ext cx="4697413" cy="4525963"/>
          </a:xfrm>
          <a:noFill/>
        </p:spPr>
      </p:pic>
      <p:sp>
        <p:nvSpPr>
          <p:cNvPr id="15365" name="4 CuadroTexto"/>
          <p:cNvSpPr txBox="1">
            <a:spLocks noChangeArrowheads="1"/>
          </p:cNvSpPr>
          <p:nvPr/>
        </p:nvSpPr>
        <p:spPr bwMode="auto">
          <a:xfrm>
            <a:off x="250825" y="4365625"/>
            <a:ext cx="5397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/>
              <a:t>3º</a:t>
            </a:r>
            <a:endParaRPr lang="es-ES" sz="3000"/>
          </a:p>
        </p:txBody>
      </p:sp>
      <p:sp>
        <p:nvSpPr>
          <p:cNvPr id="15366" name="6 CuadroTexto"/>
          <p:cNvSpPr txBox="1">
            <a:spLocks noChangeArrowheads="1"/>
          </p:cNvSpPr>
          <p:nvPr/>
        </p:nvSpPr>
        <p:spPr bwMode="auto">
          <a:xfrm>
            <a:off x="4427538" y="5732463"/>
            <a:ext cx="13509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/>
              <a:t>4º Y 5º</a:t>
            </a:r>
            <a:endParaRPr lang="es-ES"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425" y="2343150"/>
            <a:ext cx="53625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1 Título"/>
          <p:cNvSpPr>
            <a:spLocks noGrp="1"/>
          </p:cNvSpPr>
          <p:nvPr>
            <p:ph type="title"/>
          </p:nvPr>
        </p:nvSpPr>
        <p:spPr>
          <a:xfrm>
            <a:off x="0" y="-171450"/>
            <a:ext cx="8229600" cy="1143000"/>
          </a:xfrm>
        </p:spPr>
        <p:txBody>
          <a:bodyPr/>
          <a:lstStyle/>
          <a:p>
            <a:pPr algn="l" eaLnBrk="1" hangingPunct="1"/>
            <a:r>
              <a:rPr lang="es-ES_tradnl" sz="3000" smtClean="0"/>
              <a:t>PASOS BANCAL PROFUNDO</a:t>
            </a:r>
            <a:endParaRPr lang="es-ES" sz="3000" smtClean="0"/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620713"/>
            <a:ext cx="5349875" cy="4525962"/>
          </a:xfrm>
          <a:noFill/>
        </p:spPr>
      </p:pic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611188" y="4437063"/>
            <a:ext cx="18827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/>
              <a:t>6º </a:t>
            </a:r>
            <a:r>
              <a:rPr lang="es-ES_tradnl" sz="2000"/>
              <a:t>(0.5- 2 cm)</a:t>
            </a:r>
            <a:endParaRPr lang="es-ES" sz="2000"/>
          </a:p>
        </p:txBody>
      </p:sp>
      <p:sp>
        <p:nvSpPr>
          <p:cNvPr id="16390" name="6 CuadroTexto"/>
          <p:cNvSpPr txBox="1">
            <a:spLocks noChangeArrowheads="1"/>
          </p:cNvSpPr>
          <p:nvPr/>
        </p:nvSpPr>
        <p:spPr bwMode="auto">
          <a:xfrm>
            <a:off x="4787900" y="5805488"/>
            <a:ext cx="14081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/>
              <a:t>7º y 8º </a:t>
            </a:r>
            <a:endParaRPr lang="es-ES"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-171450"/>
            <a:ext cx="8229600" cy="1143000"/>
          </a:xfrm>
        </p:spPr>
        <p:txBody>
          <a:bodyPr/>
          <a:lstStyle/>
          <a:p>
            <a:pPr algn="l" eaLnBrk="1" hangingPunct="1"/>
            <a:r>
              <a:rPr lang="es-ES_tradnl" sz="3000" dirty="0" smtClean="0"/>
              <a:t>PASOS BANCAL PROFUNDO</a:t>
            </a:r>
            <a:endParaRPr lang="es-ES" sz="3000" dirty="0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49275"/>
            <a:ext cx="5353050" cy="4525963"/>
          </a:xfrm>
          <a:noFill/>
        </p:spPr>
      </p:pic>
      <p:sp>
        <p:nvSpPr>
          <p:cNvPr id="17412" name="4 CuadroTexto"/>
          <p:cNvSpPr txBox="1">
            <a:spLocks noChangeArrowheads="1"/>
          </p:cNvSpPr>
          <p:nvPr/>
        </p:nvSpPr>
        <p:spPr bwMode="auto">
          <a:xfrm>
            <a:off x="4211638" y="3933825"/>
            <a:ext cx="539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000"/>
              <a:t>9º</a:t>
            </a:r>
            <a:endParaRPr lang="es-ES" sz="300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692150"/>
            <a:ext cx="377983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Imagen" descr="proyectohuerto13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175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/>
          <a:lstStyle/>
          <a:p>
            <a:r>
              <a:rPr lang="es-ES_tradnl" dirty="0" smtClean="0"/>
              <a:t>OBJETIVOS: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4932040" cy="514543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S" dirty="0" smtClean="0"/>
              <a:t>Construcción de huertos escolares, en lugares de pequeñas dimensiones, de bajo coste.</a:t>
            </a:r>
          </a:p>
          <a:p>
            <a:pPr lvl="0"/>
            <a:r>
              <a:rPr lang="es-ES" dirty="0" smtClean="0"/>
              <a:t>Uso de materiales reciclados para construcción de huertos o jardines.</a:t>
            </a:r>
          </a:p>
          <a:p>
            <a:pPr lvl="0"/>
            <a:r>
              <a:rPr lang="es-ES" dirty="0" smtClean="0"/>
              <a:t>Conocimiento de especies de fácil cultivo.</a:t>
            </a:r>
          </a:p>
          <a:p>
            <a:pPr lvl="0"/>
            <a:r>
              <a:rPr lang="es-ES" dirty="0" smtClean="0"/>
              <a:t>Alimentar el interés de los niños y niñas por los productos de la huerta.</a:t>
            </a:r>
          </a:p>
          <a:p>
            <a:pPr lvl="0"/>
            <a:r>
              <a:rPr lang="es-ES" dirty="0" smtClean="0"/>
              <a:t>Refuerzo del trabajo en grupo.</a:t>
            </a:r>
          </a:p>
          <a:p>
            <a:pPr lvl="0"/>
            <a:r>
              <a:rPr lang="es-ES" dirty="0" smtClean="0"/>
              <a:t>Respeto al medioambiente.</a:t>
            </a:r>
          </a:p>
          <a:p>
            <a:endParaRPr lang="es-ES_tradnl" dirty="0"/>
          </a:p>
        </p:txBody>
      </p:sp>
      <p:pic>
        <p:nvPicPr>
          <p:cNvPr id="4" name="3 Imagen" descr="bolsas bas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268760"/>
            <a:ext cx="4191000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4643438" cy="12684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ES_tradnl" sz="3000" smtClean="0"/>
              <a:t>AGRICULTURA ECOLÓGICA</a:t>
            </a:r>
            <a:br>
              <a:rPr lang="es-ES_tradnl" sz="3000" smtClean="0"/>
            </a:br>
            <a:r>
              <a:rPr lang="es-ES_tradnl" sz="3000" smtClean="0"/>
              <a:t>(aspectos)</a:t>
            </a:r>
            <a:br>
              <a:rPr lang="es-ES_tradnl" sz="3000" smtClean="0"/>
            </a:br>
            <a:endParaRPr lang="es-ES" sz="300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052513"/>
            <a:ext cx="5292725" cy="3889375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900" dirty="0" smtClean="0">
                <a:solidFill>
                  <a:schemeClr val="tx1"/>
                </a:solidFill>
              </a:rPr>
              <a:t>La mínima dependencia de insumos externos.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900" dirty="0" smtClean="0">
                <a:solidFill>
                  <a:schemeClr val="tx1"/>
                </a:solidFill>
              </a:rPr>
              <a:t> Respeta la naturaleza, trabaja con ella y no en su contra.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900" dirty="0" smtClean="0">
                <a:solidFill>
                  <a:schemeClr val="tx1"/>
                </a:solidFill>
              </a:rPr>
              <a:t> Se utilizan y manejan adecuadamente los recursos naturales .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900" dirty="0" smtClean="0">
                <a:solidFill>
                  <a:schemeClr val="tx1"/>
                </a:solidFill>
              </a:rPr>
              <a:t> Promueve la diversificación de cultivos .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900" dirty="0" smtClean="0">
                <a:solidFill>
                  <a:schemeClr val="tx1"/>
                </a:solidFill>
              </a:rPr>
              <a:t>Integración de agricultura, ganadería, agua, y recursos forestales. 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900" dirty="0" smtClean="0">
                <a:solidFill>
                  <a:schemeClr val="tx1"/>
                </a:solidFill>
              </a:rPr>
              <a:t>Produce para el autoconsumo y el mercado.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900" dirty="0" smtClean="0">
                <a:solidFill>
                  <a:schemeClr val="tx1"/>
                </a:solidFill>
              </a:rPr>
              <a:t> Se obtienen productos de alta calidad.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1900" dirty="0" smtClean="0">
                <a:solidFill>
                  <a:schemeClr val="tx1"/>
                </a:solidFill>
              </a:rPr>
              <a:t> Se utilizan técnicas sencillas de producción</a:t>
            </a:r>
          </a:p>
        </p:txBody>
      </p:sp>
      <p:pic>
        <p:nvPicPr>
          <p:cNvPr id="9220" name="3 Imagen" descr="naturaleza-en-las-man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0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http://www.madrimasd.org/blogs/universo/wp-content/blogs.dir/42/files/163/lombrices-de-tierra-gran-biomasa-en-muchos-suelos-blog-el-abicu-lib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275" y="3429000"/>
            <a:ext cx="40227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5 Imagen" descr="descarg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724400"/>
            <a:ext cx="26479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4 Imagen" descr="RecolecciónChafuNitiAgos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5796136" cy="864096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es-ES_tradnl" sz="3000" dirty="0" smtClean="0">
                <a:solidFill>
                  <a:schemeClr val="bg1"/>
                </a:solidFill>
              </a:rPr>
              <a:t>Aspectos de la agricultura ecológica</a:t>
            </a:r>
            <a:endParaRPr lang="es-ES" sz="3000" dirty="0" smtClean="0">
              <a:solidFill>
                <a:schemeClr val="bg1"/>
              </a:solidFill>
            </a:endParaRPr>
          </a:p>
        </p:txBody>
      </p:sp>
      <p:sp>
        <p:nvSpPr>
          <p:cNvPr id="11268" name="2 Marcador de contenido"/>
          <p:cNvSpPr>
            <a:spLocks noGrp="1"/>
          </p:cNvSpPr>
          <p:nvPr>
            <p:ph idx="1"/>
          </p:nvPr>
        </p:nvSpPr>
        <p:spPr>
          <a:xfrm>
            <a:off x="0" y="1341438"/>
            <a:ext cx="4859338" cy="4784725"/>
          </a:xfrm>
        </p:spPr>
        <p:txBody>
          <a:bodyPr/>
          <a:lstStyle/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ES" dirty="0" smtClean="0">
                <a:ln>
                  <a:solidFill>
                    <a:srgbClr val="FF0000"/>
                  </a:solidFill>
                </a:ln>
              </a:rPr>
              <a:t>Asociación y rotación de cultivos: NO monocultivo.</a:t>
            </a:r>
          </a:p>
          <a:p>
            <a:pPr lvl="1" eaLnBrk="1" hangingPunct="1"/>
            <a:r>
              <a:rPr lang="es-ES_tradnl" dirty="0" smtClean="0">
                <a:ln>
                  <a:solidFill>
                    <a:srgbClr val="FF0000"/>
                  </a:solidFill>
                </a:ln>
              </a:rPr>
              <a:t>Biodiversidad (leñas, depredadores, artesanía,  medicina, etc.)</a:t>
            </a:r>
          </a:p>
        </p:txBody>
      </p:sp>
      <p:pic>
        <p:nvPicPr>
          <p:cNvPr id="11269" name="3 Imagen" descr="agroquimic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338" y="0"/>
            <a:ext cx="2252662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erca vi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2660" y="3284681"/>
            <a:ext cx="5231340" cy="3573319"/>
          </a:xfrm>
          <a:prstGeom prst="rect">
            <a:avLst/>
          </a:prstGeom>
        </p:spPr>
      </p:pic>
      <p:pic>
        <p:nvPicPr>
          <p:cNvPr id="12292" name="3 Imagen" descr="carbone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5" y="692696"/>
            <a:ext cx="44164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0" y="-171450"/>
            <a:ext cx="8229600" cy="1143000"/>
          </a:xfrm>
        </p:spPr>
        <p:txBody>
          <a:bodyPr/>
          <a:lstStyle/>
          <a:p>
            <a:pPr algn="l" eaLnBrk="1" hangingPunct="1"/>
            <a:r>
              <a:rPr lang="es-ES_tradnl" sz="3000" smtClean="0"/>
              <a:t>Aspectos de la agricultura ecológica</a:t>
            </a:r>
            <a:endParaRPr lang="es-ES" sz="3000" smtClean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457200" y="692150"/>
            <a:ext cx="4402138" cy="5434013"/>
          </a:xfrm>
          <a:solidFill>
            <a:schemeClr val="bg2">
              <a:lumMod val="75000"/>
            </a:schemeClr>
          </a:solidFill>
        </p:spPr>
        <p:txBody>
          <a:bodyPr>
            <a:normAutofit fontScale="92500"/>
          </a:bodyPr>
          <a:lstStyle/>
          <a:p>
            <a:pPr eaLnBrk="1" hangingPunct="1"/>
            <a:r>
              <a:rPr lang="es-ES" dirty="0" smtClean="0"/>
              <a:t>Se respetan los árboles y demás elementos del entorno natural.</a:t>
            </a:r>
          </a:p>
          <a:p>
            <a:pPr lvl="1" eaLnBrk="1" hangingPunct="1"/>
            <a:r>
              <a:rPr lang="es-ES_tradnl" dirty="0" smtClean="0"/>
              <a:t>Biodiversidad</a:t>
            </a:r>
          </a:p>
          <a:p>
            <a:pPr lvl="1" eaLnBrk="1" hangingPunct="1"/>
            <a:r>
              <a:rPr lang="es-ES_tradnl" dirty="0" smtClean="0"/>
              <a:t>Protección</a:t>
            </a:r>
            <a:endParaRPr lang="es-ES" dirty="0" smtClean="0"/>
          </a:p>
          <a:p>
            <a:pPr eaLnBrk="1" hangingPunct="1"/>
            <a:r>
              <a:rPr lang="es-ES" dirty="0" smtClean="0"/>
              <a:t>Conservación de suelo y agua: construcción de terrazas, zanjas, acequias, barreras vivas.</a:t>
            </a:r>
          </a:p>
          <a:p>
            <a:pPr eaLnBrk="1" hangingPunct="1"/>
            <a:endParaRPr lang="es-E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La orientación del huerto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ORIENTACIÓN S, SE, SW.</a:t>
            </a:r>
          </a:p>
          <a:p>
            <a:r>
              <a:rPr lang="es-ES_tradnl" dirty="0" smtClean="0"/>
              <a:t>Especies que aguantan orientación N:</a:t>
            </a:r>
          </a:p>
          <a:p>
            <a:pPr lvl="1"/>
            <a:r>
              <a:rPr lang="es-ES_tradnl" dirty="0" smtClean="0"/>
              <a:t>Frambuesas</a:t>
            </a:r>
          </a:p>
          <a:p>
            <a:pPr lvl="1"/>
            <a:r>
              <a:rPr lang="es-ES_tradnl" dirty="0" smtClean="0"/>
              <a:t>Lechugas</a:t>
            </a:r>
          </a:p>
          <a:p>
            <a:pPr lvl="1"/>
            <a:r>
              <a:rPr lang="es-ES_tradnl" dirty="0" smtClean="0"/>
              <a:t>Lombardas</a:t>
            </a:r>
          </a:p>
          <a:p>
            <a:pPr lvl="1"/>
            <a:r>
              <a:rPr lang="es-ES_tradnl" dirty="0" smtClean="0"/>
              <a:t>Canónigos</a:t>
            </a:r>
          </a:p>
          <a:p>
            <a:pPr lvl="1"/>
            <a:r>
              <a:rPr lang="es-ES_tradnl" dirty="0" smtClean="0"/>
              <a:t>Espinacas</a:t>
            </a:r>
          </a:p>
          <a:p>
            <a:pPr lvl="1"/>
            <a:r>
              <a:rPr lang="es-ES_tradnl" dirty="0" smtClean="0"/>
              <a:t>Cebollas</a:t>
            </a:r>
          </a:p>
          <a:p>
            <a:pPr lvl="1"/>
            <a:r>
              <a:rPr lang="es-ES_tradnl" dirty="0" smtClean="0"/>
              <a:t>Puerros</a:t>
            </a:r>
          </a:p>
          <a:p>
            <a:pPr lvl="1"/>
            <a:r>
              <a:rPr lang="es-ES_tradnl" dirty="0" smtClean="0"/>
              <a:t>Rábanos</a:t>
            </a:r>
          </a:p>
          <a:p>
            <a:pPr lvl="1"/>
            <a:r>
              <a:rPr lang="es-ES_tradnl" dirty="0" smtClean="0"/>
              <a:t>Cebollino</a:t>
            </a:r>
          </a:p>
          <a:p>
            <a:pPr lvl="1"/>
            <a:r>
              <a:rPr lang="es-ES_tradnl" dirty="0" smtClean="0"/>
              <a:t>Albahaca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MATERIALES</a:t>
            </a: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 rot="1768333">
            <a:off x="1331640" y="172665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PALA</a:t>
            </a:r>
            <a:endParaRPr lang="es-ES_tradnl" dirty="0"/>
          </a:p>
        </p:txBody>
      </p:sp>
      <p:sp>
        <p:nvSpPr>
          <p:cNvPr id="6" name="5 CuadroTexto"/>
          <p:cNvSpPr txBox="1"/>
          <p:nvPr/>
        </p:nvSpPr>
        <p:spPr>
          <a:xfrm rot="1794867">
            <a:off x="4067944" y="20608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PICO</a:t>
            </a:r>
            <a:endParaRPr lang="es-ES_tradnl" dirty="0"/>
          </a:p>
        </p:txBody>
      </p:sp>
      <p:sp>
        <p:nvSpPr>
          <p:cNvPr id="7" name="6 CuadroTexto"/>
          <p:cNvSpPr txBox="1"/>
          <p:nvPr/>
        </p:nvSpPr>
        <p:spPr>
          <a:xfrm rot="18971829">
            <a:off x="2915816" y="44371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BOTELLAS</a:t>
            </a:r>
            <a:endParaRPr lang="es-ES_tradnl" sz="2400" dirty="0"/>
          </a:p>
        </p:txBody>
      </p:sp>
      <p:sp>
        <p:nvSpPr>
          <p:cNvPr id="8" name="7 CuadroTexto"/>
          <p:cNvSpPr txBox="1"/>
          <p:nvPr/>
        </p:nvSpPr>
        <p:spPr>
          <a:xfrm rot="20034357">
            <a:off x="2195736" y="285293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BRICKS LECHE Y ZUMO</a:t>
            </a:r>
            <a:endParaRPr lang="es-ES_tradnl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12160" y="126876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HUEVOS Y HUEVERAS</a:t>
            </a:r>
          </a:p>
        </p:txBody>
      </p:sp>
      <p:sp>
        <p:nvSpPr>
          <p:cNvPr id="11" name="10 CuadroTexto"/>
          <p:cNvSpPr txBox="1"/>
          <p:nvPr/>
        </p:nvSpPr>
        <p:spPr>
          <a:xfrm rot="19376273">
            <a:off x="5409971" y="281495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AGUA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827584" y="530120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TIJERAS</a:t>
            </a:r>
            <a:endParaRPr lang="es-ES_tradn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92080" y="537321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CUERDA</a:t>
            </a:r>
            <a:endParaRPr lang="es-ES_tradn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092280" y="371703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LATAS TOMATE</a:t>
            </a:r>
            <a:endParaRPr lang="es-ES_tradnl" sz="2400" dirty="0"/>
          </a:p>
        </p:txBody>
      </p:sp>
      <p:sp>
        <p:nvSpPr>
          <p:cNvPr id="15" name="14 CuadroTexto"/>
          <p:cNvSpPr txBox="1"/>
          <p:nvPr/>
        </p:nvSpPr>
        <p:spPr>
          <a:xfrm rot="1701819">
            <a:off x="6732240" y="575909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PALETS</a:t>
            </a:r>
            <a:endParaRPr lang="es-ES_tradnl" sz="2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95536" y="357301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ROPA Y CALZADO</a:t>
            </a:r>
            <a:endParaRPr lang="es-ES_tradnl" sz="2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971600" y="256490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CAJAS</a:t>
            </a:r>
            <a:endParaRPr lang="es-ES_tradnl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lantas-pantalones-vaque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64088" cy="4826000"/>
          </a:xfrm>
          <a:prstGeom prst="rect">
            <a:avLst/>
          </a:prstGeom>
        </p:spPr>
      </p:pic>
      <p:pic>
        <p:nvPicPr>
          <p:cNvPr id="9" name="8 Imagen" descr="planta en tarro.jpg"/>
          <p:cNvPicPr>
            <a:picLocks noChangeAspect="1"/>
          </p:cNvPicPr>
          <p:nvPr/>
        </p:nvPicPr>
        <p:blipFill>
          <a:blip r:embed="rId3" cstate="print"/>
          <a:srcRect l="12600" r="8651"/>
          <a:stretch>
            <a:fillRect/>
          </a:stretch>
        </p:blipFill>
        <p:spPr>
          <a:xfrm>
            <a:off x="5148064" y="0"/>
            <a:ext cx="3995936" cy="4869160"/>
          </a:xfrm>
          <a:prstGeom prst="rect">
            <a:avLst/>
          </a:prstGeom>
        </p:spPr>
      </p:pic>
      <p:pic>
        <p:nvPicPr>
          <p:cNvPr id="11" name="10 Imagen" descr="Convierte-tus-botas-de-agua-en-resultonas-macet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7239000" cy="3212976"/>
          </a:xfrm>
          <a:prstGeom prst="rect">
            <a:avLst/>
          </a:prstGeom>
        </p:spPr>
      </p:pic>
      <p:pic>
        <p:nvPicPr>
          <p:cNvPr id="10" name="9 Imagen" descr="tubo pvc.jpg"/>
          <p:cNvPicPr>
            <a:picLocks noChangeAspect="1"/>
          </p:cNvPicPr>
          <p:nvPr/>
        </p:nvPicPr>
        <p:blipFill>
          <a:blip r:embed="rId5" cstate="print"/>
          <a:srcRect t="45800" r="50000" b="8001"/>
          <a:stretch>
            <a:fillRect/>
          </a:stretch>
        </p:blipFill>
        <p:spPr>
          <a:xfrm>
            <a:off x="6805508" y="3645024"/>
            <a:ext cx="2338492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3 Marcador de contenido" descr="HUERTO EN CAJ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35384" y="0"/>
            <a:ext cx="3408616" cy="4525963"/>
          </a:xfrm>
        </p:spPr>
      </p:pic>
      <p:pic>
        <p:nvPicPr>
          <p:cNvPr id="5" name="4 Imagen" descr="HUERTO EN RIN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43275"/>
            <a:ext cx="5724128" cy="3514725"/>
          </a:xfrm>
          <a:prstGeom prst="rect">
            <a:avLst/>
          </a:prstGeom>
        </p:spPr>
      </p:pic>
      <p:pic>
        <p:nvPicPr>
          <p:cNvPr id="6" name="5 Imagen" descr="jardines en freido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356992"/>
            <a:ext cx="3419872" cy="3501008"/>
          </a:xfrm>
          <a:prstGeom prst="rect">
            <a:avLst/>
          </a:prstGeom>
        </p:spPr>
      </p:pic>
      <p:pic>
        <p:nvPicPr>
          <p:cNvPr id="1026" name="Picture 2" descr="C:\Users\Equipo\Documents\memoria huertos escolares\cultivo-de-fresa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415728" cy="3356992"/>
          </a:xfrm>
          <a:prstGeom prst="rect">
            <a:avLst/>
          </a:prstGeom>
          <a:noFill/>
        </p:spPr>
      </p:pic>
      <p:pic>
        <p:nvPicPr>
          <p:cNvPr id="1027" name="Picture 3" descr="C:\Users\Equipo\Documents\memoria huertos escolares\jardin canalon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0"/>
            <a:ext cx="28194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302</Words>
  <Application>Microsoft Office PowerPoint</Application>
  <PresentationFormat>Presentación en pantalla (4:3)</PresentationFormat>
  <Paragraphs>89</Paragraphs>
  <Slides>15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OBJETIVOS:</vt:lpstr>
      <vt:lpstr>AGRICULTURA ECOLÓGICA (aspectos) </vt:lpstr>
      <vt:lpstr>Aspectos de la agricultura ecológica</vt:lpstr>
      <vt:lpstr>Aspectos de la agricultura ecológica</vt:lpstr>
      <vt:lpstr>La orientación del huerto</vt:lpstr>
      <vt:lpstr>MATERIALES</vt:lpstr>
      <vt:lpstr>Diapositiva 8</vt:lpstr>
      <vt:lpstr>Diapositiva 9</vt:lpstr>
      <vt:lpstr>CULTIVO DE BANCALES</vt:lpstr>
      <vt:lpstr>PASOS BANCAL PROFUNDO</vt:lpstr>
      <vt:lpstr>PASOS BANCAL PROFUNDO</vt:lpstr>
      <vt:lpstr>PASOS BANCAL PROFUNDO</vt:lpstr>
      <vt:lpstr>PASOS BANCAL PROFUNDO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Equipo</dc:creator>
  <cp:lastModifiedBy>Usuario</cp:lastModifiedBy>
  <cp:revision>28</cp:revision>
  <dcterms:created xsi:type="dcterms:W3CDTF">2016-02-03T14:07:19Z</dcterms:created>
  <dcterms:modified xsi:type="dcterms:W3CDTF">2016-02-15T14:22:58Z</dcterms:modified>
</cp:coreProperties>
</file>