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5"/>
  </p:notesMasterIdLst>
  <p:sldIdLst>
    <p:sldId id="256" r:id="rId2"/>
    <p:sldId id="257" r:id="rId3"/>
    <p:sldId id="258" r:id="rId4"/>
    <p:sldId id="311" r:id="rId5"/>
    <p:sldId id="264" r:id="rId6"/>
    <p:sldId id="259" r:id="rId7"/>
    <p:sldId id="260" r:id="rId8"/>
    <p:sldId id="261" r:id="rId9"/>
    <p:sldId id="268" r:id="rId10"/>
    <p:sldId id="297" r:id="rId11"/>
    <p:sldId id="266" r:id="rId12"/>
    <p:sldId id="267" r:id="rId13"/>
    <p:sldId id="289" r:id="rId14"/>
    <p:sldId id="271" r:id="rId15"/>
    <p:sldId id="312" r:id="rId16"/>
    <p:sldId id="273" r:id="rId17"/>
    <p:sldId id="274" r:id="rId18"/>
    <p:sldId id="302" r:id="rId19"/>
    <p:sldId id="285" r:id="rId20"/>
    <p:sldId id="286" r:id="rId21"/>
    <p:sldId id="283" r:id="rId22"/>
    <p:sldId id="299" r:id="rId23"/>
    <p:sldId id="305" r:id="rId24"/>
    <p:sldId id="298" r:id="rId25"/>
    <p:sldId id="276" r:id="rId26"/>
    <p:sldId id="296" r:id="rId27"/>
    <p:sldId id="277" r:id="rId28"/>
    <p:sldId id="278" r:id="rId29"/>
    <p:sldId id="280" r:id="rId30"/>
    <p:sldId id="281" r:id="rId31"/>
    <p:sldId id="288" r:id="rId32"/>
    <p:sldId id="291" r:id="rId33"/>
    <p:sldId id="282" r:id="rId34"/>
    <p:sldId id="292" r:id="rId35"/>
    <p:sldId id="293" r:id="rId36"/>
    <p:sldId id="306" r:id="rId37"/>
    <p:sldId id="310" r:id="rId38"/>
    <p:sldId id="313" r:id="rId39"/>
    <p:sldId id="294" r:id="rId40"/>
    <p:sldId id="295" r:id="rId41"/>
    <p:sldId id="307" r:id="rId42"/>
    <p:sldId id="308" r:id="rId43"/>
    <p:sldId id="309" r:id="rId4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40815-FFA0-4A39-95B2-BEC44CE1BE59}" type="datetimeFigureOut">
              <a:rPr lang="es-ES" smtClean="0"/>
              <a:pPr/>
              <a:t>26/04/2015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9FFBE-7465-4D99-B240-2BF03D3F39D0}"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8D9FFBE-7465-4D99-B240-2BF03D3F39D0}" type="slidenum">
              <a:rPr lang="es-ES" smtClean="0"/>
              <a:pPr/>
              <a:t>27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C164D331-E799-4F35-AB1A-47C9BE1F065B}" type="datetimeFigureOut">
              <a:rPr lang="es-ES" smtClean="0"/>
              <a:pPr/>
              <a:t>26/04/2015</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3471158B-9409-43BF-8B03-BEA691C2FAA7}"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C164D331-E799-4F35-AB1A-47C9BE1F065B}" type="datetimeFigureOut">
              <a:rPr lang="es-ES" smtClean="0"/>
              <a:pPr/>
              <a:t>26/04/2015</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C164D331-E799-4F35-AB1A-47C9BE1F065B}" type="datetimeFigureOut">
              <a:rPr lang="es-ES" smtClean="0"/>
              <a:pPr/>
              <a:t>26/04/2015</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471158B-9409-43BF-8B03-BEA691C2FAA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C164D331-E799-4F35-AB1A-47C9BE1F065B}" type="datetimeFigureOut">
              <a:rPr lang="es-ES" smtClean="0"/>
              <a:pPr/>
              <a:t>26/04/2015</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3471158B-9409-43BF-8B03-BEA691C2FAA7}"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64D331-E799-4F35-AB1A-47C9BE1F065B}" type="datetimeFigureOut">
              <a:rPr lang="es-ES" smtClean="0"/>
              <a:pPr/>
              <a:t>26/04/2015</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471158B-9409-43BF-8B03-BEA691C2FAA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hyperlink" Target="https://www.google.es/maps/@41.8031525,-5.5632711,11z?hl=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groms.de/" TargetMode="External"/><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blog.brokei.es" TargetMode="External"/><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jpeg"/><Relationship Id="rId1" Type="http://schemas.openxmlformats.org/officeDocument/2006/relationships/slideLayout" Target="../slideLayouts/slideLayout6.xml"/><Relationship Id="rId6" Type="http://schemas.openxmlformats.org/officeDocument/2006/relationships/hyperlink" Target="http://www.naturaleza-espontanea/" TargetMode="External"/><Relationship Id="rId5" Type="http://schemas.openxmlformats.org/officeDocument/2006/relationships/image" Target="../media/image44.jpe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_tradnl" dirty="0" smtClean="0"/>
              <a:t>RESERVA NATURAL</a:t>
            </a:r>
            <a:br>
              <a:rPr lang="es-ES_tradnl" dirty="0" smtClean="0"/>
            </a:br>
            <a:r>
              <a:rPr lang="es-ES_tradnl" dirty="0" smtClean="0"/>
              <a:t> LAS LAGUNAS DE VILLAFÁFILA</a:t>
            </a:r>
            <a:endParaRPr lang="es-ES" dirty="0"/>
          </a:p>
        </p:txBody>
      </p:sp>
      <p:sp>
        <p:nvSpPr>
          <p:cNvPr id="3" name="2 Subtítulo"/>
          <p:cNvSpPr>
            <a:spLocks noGrp="1"/>
          </p:cNvSpPr>
          <p:nvPr>
            <p:ph type="subTitle" idx="1"/>
          </p:nvPr>
        </p:nvSpPr>
        <p:spPr/>
        <p:txBody>
          <a:bodyPr>
            <a:normAutofit fontScale="77500" lnSpcReduction="20000"/>
          </a:bodyPr>
          <a:lstStyle/>
          <a:p>
            <a:endParaRPr lang="es-ES_tradnl" sz="1800" dirty="0" smtClean="0"/>
          </a:p>
          <a:p>
            <a:endParaRPr lang="es-ES_tradnl" sz="1800" dirty="0" smtClean="0"/>
          </a:p>
          <a:p>
            <a:endParaRPr lang="es-ES_tradnl" sz="1800" dirty="0" smtClean="0"/>
          </a:p>
          <a:p>
            <a:r>
              <a:rPr lang="es-ES_tradnl" sz="1800" dirty="0" smtClean="0"/>
              <a:t>Noemí Pérez de la Iglesia</a:t>
            </a:r>
          </a:p>
          <a:p>
            <a:r>
              <a:rPr lang="es-ES_tradnl" sz="1800" dirty="0" smtClean="0"/>
              <a:t>I.E.S. </a:t>
            </a:r>
            <a:r>
              <a:rPr lang="es-ES_tradnl" sz="1800" dirty="0" err="1" smtClean="0"/>
              <a:t>Ornia</a:t>
            </a:r>
            <a:endParaRPr lang="es-ES" sz="1800" dirty="0"/>
          </a:p>
        </p:txBody>
      </p:sp>
      <p:pic>
        <p:nvPicPr>
          <p:cNvPr id="21506" name="Picture 2" descr="http://www.miespacionatural.es/files/images/villafafila.jpg"/>
          <p:cNvPicPr>
            <a:picLocks noChangeAspect="1" noChangeArrowheads="1"/>
          </p:cNvPicPr>
          <p:nvPr/>
        </p:nvPicPr>
        <p:blipFill>
          <a:blip r:embed="rId2" cstate="print"/>
          <a:srcRect/>
          <a:stretch>
            <a:fillRect/>
          </a:stretch>
        </p:blipFill>
        <p:spPr bwMode="auto">
          <a:xfrm>
            <a:off x="683568" y="908720"/>
            <a:ext cx="2592288" cy="25922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35280" cy="1143000"/>
          </a:xfrm>
        </p:spPr>
        <p:txBody>
          <a:bodyPr>
            <a:normAutofit fontScale="90000"/>
          </a:bodyPr>
          <a:lstStyle/>
          <a:p>
            <a:r>
              <a:rPr lang="es-ES_tradnl" dirty="0" smtClean="0"/>
              <a:t>Vegetación de los prados salinos</a:t>
            </a:r>
            <a:endParaRPr lang="es-ES" dirty="0"/>
          </a:p>
        </p:txBody>
      </p:sp>
      <p:sp>
        <p:nvSpPr>
          <p:cNvPr id="5" name="4 CuadroTexto"/>
          <p:cNvSpPr txBox="1"/>
          <p:nvPr/>
        </p:nvSpPr>
        <p:spPr>
          <a:xfrm>
            <a:off x="5220072" y="1628800"/>
            <a:ext cx="3744416" cy="3046988"/>
          </a:xfrm>
          <a:prstGeom prst="rect">
            <a:avLst/>
          </a:prstGeom>
          <a:noFill/>
        </p:spPr>
        <p:txBody>
          <a:bodyPr wrap="square" rtlCol="0">
            <a:spAutoFit/>
          </a:bodyPr>
          <a:lstStyle/>
          <a:p>
            <a:r>
              <a:rPr lang="es-ES_tradnl" dirty="0" smtClean="0"/>
              <a:t>Destaca el </a:t>
            </a:r>
            <a:r>
              <a:rPr lang="es-ES_tradnl" b="1" dirty="0" err="1" smtClean="0"/>
              <a:t>guarrapo</a:t>
            </a:r>
            <a:r>
              <a:rPr lang="es-ES_tradnl" b="1" dirty="0" smtClean="0"/>
              <a:t>, </a:t>
            </a:r>
            <a:r>
              <a:rPr lang="es-ES_tradnl" i="1" dirty="0" err="1" smtClean="0"/>
              <a:t>Suadeda</a:t>
            </a:r>
            <a:r>
              <a:rPr lang="es-ES_tradnl" i="1" dirty="0" smtClean="0"/>
              <a:t> vera, </a:t>
            </a:r>
            <a:r>
              <a:rPr lang="es-ES_tradnl" dirty="0" smtClean="0"/>
              <a:t>planta </a:t>
            </a:r>
            <a:r>
              <a:rPr lang="es-ES_tradnl" dirty="0" err="1" smtClean="0"/>
              <a:t>halófita</a:t>
            </a:r>
            <a:r>
              <a:rPr lang="es-ES_tradnl" dirty="0" smtClean="0"/>
              <a:t>, adaptada a suelos salinos. Es importante en la fijación del suelo, impidiendo su erosión</a:t>
            </a:r>
            <a:r>
              <a:rPr lang="es-ES_tradnl" i="1" dirty="0" smtClean="0"/>
              <a:t>.</a:t>
            </a:r>
          </a:p>
          <a:p>
            <a:endParaRPr lang="es-ES_tradnl" i="1" dirty="0" smtClean="0"/>
          </a:p>
          <a:p>
            <a:r>
              <a:rPr lang="es-ES_tradnl" i="1" dirty="0" smtClean="0"/>
              <a:t> </a:t>
            </a:r>
            <a:r>
              <a:rPr lang="es-ES_tradnl" dirty="0" smtClean="0"/>
              <a:t>Antiguamente se utilizaba para la obtención de lejía.</a:t>
            </a:r>
          </a:p>
          <a:p>
            <a:endParaRPr lang="es-ES_tradnl" i="1" dirty="0" smtClean="0"/>
          </a:p>
          <a:p>
            <a:endParaRPr lang="es-ES_tradnl" i="1" dirty="0" smtClean="0"/>
          </a:p>
          <a:p>
            <a:r>
              <a:rPr lang="es-ES" sz="1200" i="1" dirty="0" smtClean="0"/>
              <a:t>http://ambiental-hitos.investea.org/</a:t>
            </a:r>
            <a:endParaRPr lang="es-ES" sz="1200" i="1" dirty="0"/>
          </a:p>
        </p:txBody>
      </p:sp>
      <p:pic>
        <p:nvPicPr>
          <p:cNvPr id="1028" name="Picture 4" descr="Suaeda vera"/>
          <p:cNvPicPr>
            <a:picLocks noChangeAspect="1" noChangeArrowheads="1"/>
          </p:cNvPicPr>
          <p:nvPr/>
        </p:nvPicPr>
        <p:blipFill>
          <a:blip r:embed="rId2" cstate="print"/>
          <a:srcRect/>
          <a:stretch>
            <a:fillRect/>
          </a:stretch>
        </p:blipFill>
        <p:spPr bwMode="auto">
          <a:xfrm>
            <a:off x="395536" y="1628800"/>
            <a:ext cx="4709152" cy="352839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Noemi\Documents\TIERRA CAMPOS\_vyr_347scirpus-lacustris-1.jpg"/>
          <p:cNvPicPr>
            <a:picLocks noGrp="1" noChangeAspect="1" noChangeArrowheads="1"/>
          </p:cNvPicPr>
          <p:nvPr>
            <p:ph sz="half" idx="1"/>
          </p:nvPr>
        </p:nvPicPr>
        <p:blipFill>
          <a:blip r:embed="rId2" cstate="print"/>
          <a:srcRect/>
          <a:stretch>
            <a:fillRect/>
          </a:stretch>
        </p:blipFill>
        <p:spPr bwMode="auto">
          <a:xfrm>
            <a:off x="755576" y="1268760"/>
            <a:ext cx="3395320" cy="4525962"/>
          </a:xfrm>
          <a:prstGeom prst="rect">
            <a:avLst/>
          </a:prstGeom>
          <a:noFill/>
        </p:spPr>
      </p:pic>
      <p:sp>
        <p:nvSpPr>
          <p:cNvPr id="3" name="2 Marcador de contenido"/>
          <p:cNvSpPr>
            <a:spLocks noGrp="1"/>
          </p:cNvSpPr>
          <p:nvPr>
            <p:ph sz="half" idx="2"/>
          </p:nvPr>
        </p:nvSpPr>
        <p:spPr>
          <a:xfrm>
            <a:off x="4644008" y="1340768"/>
            <a:ext cx="4038600" cy="4525963"/>
          </a:xfrm>
        </p:spPr>
        <p:txBody>
          <a:bodyPr/>
          <a:lstStyle/>
          <a:p>
            <a:r>
              <a:rPr lang="es-ES_tradnl" dirty="0" smtClean="0"/>
              <a:t>Juncia o castañuela</a:t>
            </a:r>
          </a:p>
          <a:p>
            <a:pPr>
              <a:buNone/>
            </a:pPr>
            <a:r>
              <a:rPr lang="es-ES_tradnl" i="1" dirty="0" smtClean="0"/>
              <a:t>  </a:t>
            </a:r>
            <a:r>
              <a:rPr lang="es-ES_tradnl" i="1" dirty="0" err="1" smtClean="0"/>
              <a:t>Scirpus</a:t>
            </a:r>
            <a:r>
              <a:rPr lang="es-ES_tradnl" i="1" dirty="0" smtClean="0"/>
              <a:t> </a:t>
            </a:r>
            <a:r>
              <a:rPr lang="es-ES_tradnl" i="1" dirty="0" err="1" smtClean="0"/>
              <a:t>lacustris</a:t>
            </a:r>
            <a:endParaRPr lang="es-ES_tradnl" i="1" dirty="0" smtClean="0"/>
          </a:p>
          <a:p>
            <a:pPr algn="ctr">
              <a:buNone/>
            </a:pPr>
            <a:endParaRPr lang="es-ES_tradnl" i="1" dirty="0" smtClean="0"/>
          </a:p>
          <a:p>
            <a:pPr algn="ctr">
              <a:buNone/>
            </a:pPr>
            <a:r>
              <a:rPr lang="es-ES_tradnl" dirty="0" smtClean="0"/>
              <a:t>Especie más característica de la zona lagunar</a:t>
            </a:r>
            <a:endParaRPr lang="es-ES" dirty="0"/>
          </a:p>
        </p:txBody>
      </p:sp>
      <p:sp>
        <p:nvSpPr>
          <p:cNvPr id="4" name="3 Título"/>
          <p:cNvSpPr>
            <a:spLocks noGrp="1"/>
          </p:cNvSpPr>
          <p:nvPr>
            <p:ph type="title"/>
          </p:nvPr>
        </p:nvSpPr>
        <p:spPr/>
        <p:txBody>
          <a:bodyPr/>
          <a:lstStyle/>
          <a:p>
            <a:r>
              <a:rPr lang="es-ES_tradnl" dirty="0" smtClean="0"/>
              <a:t>Vegetación acuática</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oemi\Documents\TIERRA CAMPOS\lenteja de agua.jpg"/>
          <p:cNvPicPr>
            <a:picLocks noGrp="1" noChangeAspect="1" noChangeArrowheads="1"/>
          </p:cNvPicPr>
          <p:nvPr>
            <p:ph sz="half" idx="1"/>
          </p:nvPr>
        </p:nvPicPr>
        <p:blipFill>
          <a:blip r:embed="rId2" cstate="print"/>
          <a:srcRect/>
          <a:stretch>
            <a:fillRect/>
          </a:stretch>
        </p:blipFill>
        <p:spPr bwMode="auto">
          <a:xfrm>
            <a:off x="683568" y="1052736"/>
            <a:ext cx="3240360" cy="2430270"/>
          </a:xfrm>
          <a:prstGeom prst="rect">
            <a:avLst/>
          </a:prstGeom>
          <a:noFill/>
        </p:spPr>
      </p:pic>
      <p:sp>
        <p:nvSpPr>
          <p:cNvPr id="3" name="2 Marcador de contenido"/>
          <p:cNvSpPr>
            <a:spLocks noGrp="1"/>
          </p:cNvSpPr>
          <p:nvPr>
            <p:ph sz="half" idx="2"/>
          </p:nvPr>
        </p:nvSpPr>
        <p:spPr>
          <a:xfrm>
            <a:off x="4572000" y="1340768"/>
            <a:ext cx="4114800" cy="4666523"/>
          </a:xfrm>
        </p:spPr>
        <p:txBody>
          <a:bodyPr/>
          <a:lstStyle/>
          <a:p>
            <a:pPr>
              <a:buNone/>
            </a:pPr>
            <a:r>
              <a:rPr lang="es-ES_tradnl" dirty="0" smtClean="0"/>
              <a:t>Lenteja de agua</a:t>
            </a:r>
          </a:p>
          <a:p>
            <a:pPr>
              <a:buNone/>
            </a:pPr>
            <a:r>
              <a:rPr lang="es-ES_tradnl" i="1" dirty="0" smtClean="0"/>
              <a:t> </a:t>
            </a:r>
            <a:r>
              <a:rPr lang="es-ES_tradnl" i="1" dirty="0" err="1" smtClean="0"/>
              <a:t>Lemna</a:t>
            </a:r>
            <a:r>
              <a:rPr lang="es-ES_tradnl" i="1" dirty="0" smtClean="0"/>
              <a:t> </a:t>
            </a:r>
            <a:r>
              <a:rPr lang="es-ES_tradnl" i="1" dirty="0" err="1" smtClean="0"/>
              <a:t>minor</a:t>
            </a:r>
            <a:endParaRPr lang="es-ES_tradnl" i="1" dirty="0" smtClean="0"/>
          </a:p>
          <a:p>
            <a:pPr>
              <a:buNone/>
            </a:pPr>
            <a:endParaRPr lang="es-ES_tradnl" i="1" dirty="0" smtClean="0"/>
          </a:p>
          <a:p>
            <a:pPr>
              <a:buNone/>
            </a:pPr>
            <a:endParaRPr lang="es-ES_tradnl" i="1" dirty="0" smtClean="0"/>
          </a:p>
          <a:p>
            <a:pPr>
              <a:buNone/>
            </a:pPr>
            <a:endParaRPr lang="es-ES_tradnl" i="1" dirty="0" smtClean="0"/>
          </a:p>
          <a:p>
            <a:pPr>
              <a:buNone/>
            </a:pPr>
            <a:endParaRPr lang="es-ES_tradnl" i="1" dirty="0" smtClean="0"/>
          </a:p>
          <a:p>
            <a:pPr>
              <a:buNone/>
            </a:pPr>
            <a:r>
              <a:rPr lang="es-ES_tradnl" i="1" dirty="0" smtClean="0"/>
              <a:t>Espadaña</a:t>
            </a:r>
          </a:p>
          <a:p>
            <a:pPr>
              <a:buNone/>
            </a:pPr>
            <a:r>
              <a:rPr lang="es-ES_tradnl" i="1" dirty="0" err="1" smtClean="0"/>
              <a:t>Typha</a:t>
            </a:r>
            <a:r>
              <a:rPr lang="es-ES_tradnl" i="1" dirty="0" smtClean="0"/>
              <a:t> </a:t>
            </a:r>
            <a:r>
              <a:rPr lang="es-ES_tradnl" i="1" dirty="0" err="1" smtClean="0"/>
              <a:t>latipholia</a:t>
            </a:r>
            <a:endParaRPr lang="es-ES" i="1" dirty="0"/>
          </a:p>
        </p:txBody>
      </p:sp>
      <p:sp>
        <p:nvSpPr>
          <p:cNvPr id="4" name="3 Título"/>
          <p:cNvSpPr>
            <a:spLocks noGrp="1"/>
          </p:cNvSpPr>
          <p:nvPr>
            <p:ph type="title"/>
          </p:nvPr>
        </p:nvSpPr>
        <p:spPr/>
        <p:txBody>
          <a:bodyPr>
            <a:normAutofit fontScale="90000"/>
          </a:bodyPr>
          <a:lstStyle/>
          <a:p>
            <a:r>
              <a:rPr lang="es-ES_tradnl" dirty="0" smtClean="0"/>
              <a:t>Vegetación acuática</a:t>
            </a:r>
            <a:br>
              <a:rPr lang="es-ES_tradnl" dirty="0" smtClean="0"/>
            </a:br>
            <a:endParaRPr lang="es-ES" dirty="0"/>
          </a:p>
        </p:txBody>
      </p:sp>
      <p:pic>
        <p:nvPicPr>
          <p:cNvPr id="1027" name="Picture 3" descr="C:\Users\Noemi\Documents\TIERRA CAMPOS\typha-latifolia.jpg"/>
          <p:cNvPicPr>
            <a:picLocks noChangeAspect="1" noChangeArrowheads="1"/>
          </p:cNvPicPr>
          <p:nvPr/>
        </p:nvPicPr>
        <p:blipFill>
          <a:blip r:embed="rId3" cstate="print"/>
          <a:srcRect/>
          <a:stretch>
            <a:fillRect/>
          </a:stretch>
        </p:blipFill>
        <p:spPr bwMode="auto">
          <a:xfrm>
            <a:off x="755576" y="3645024"/>
            <a:ext cx="3143250" cy="25717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611560" y="188640"/>
            <a:ext cx="8229600" cy="1143000"/>
          </a:xfrm>
        </p:spPr>
        <p:txBody>
          <a:bodyPr/>
          <a:lstStyle/>
          <a:p>
            <a:r>
              <a:rPr lang="es-ES_tradnl" dirty="0" smtClean="0"/>
              <a:t>FAUNA</a:t>
            </a:r>
            <a:endParaRPr lang="es-ES" dirty="0"/>
          </a:p>
        </p:txBody>
      </p:sp>
      <p:sp>
        <p:nvSpPr>
          <p:cNvPr id="2" name="1 Marcador de contenido"/>
          <p:cNvSpPr>
            <a:spLocks noGrp="1"/>
          </p:cNvSpPr>
          <p:nvPr>
            <p:ph idx="4294967295"/>
          </p:nvPr>
        </p:nvSpPr>
        <p:spPr>
          <a:xfrm>
            <a:off x="395536" y="1196752"/>
            <a:ext cx="8229600" cy="4525962"/>
          </a:xfrm>
        </p:spPr>
        <p:txBody>
          <a:bodyPr>
            <a:normAutofit fontScale="85000" lnSpcReduction="20000"/>
          </a:bodyPr>
          <a:lstStyle/>
          <a:p>
            <a:pPr algn="just">
              <a:buNone/>
            </a:pPr>
            <a:r>
              <a:rPr lang="es-ES_tradnl" b="1" dirty="0" smtClean="0"/>
              <a:t>	AVES</a:t>
            </a:r>
            <a:r>
              <a:rPr lang="es-ES_tradnl" dirty="0" smtClean="0"/>
              <a:t>: Es especialmente importante la gran biodiversidad de aves que podemos observar en la reserva, con variaciones importantes a lo largo del año, por ello nos vamos a centrar en este grupo.</a:t>
            </a:r>
          </a:p>
          <a:p>
            <a:pPr algn="just">
              <a:buNone/>
            </a:pPr>
            <a:endParaRPr lang="es-ES_tradnl" dirty="0" smtClean="0"/>
          </a:p>
          <a:p>
            <a:pPr algn="just">
              <a:buNone/>
            </a:pPr>
            <a:r>
              <a:rPr lang="es-ES_tradnl" dirty="0" smtClean="0"/>
              <a:t>	- </a:t>
            </a:r>
            <a:r>
              <a:rPr lang="es-ES_tradnl" b="1" u="sng" dirty="0" smtClean="0"/>
              <a:t>Esteparias</a:t>
            </a:r>
            <a:r>
              <a:rPr lang="es-ES_tradnl" dirty="0" smtClean="0"/>
              <a:t>: viven en la estepa cerealista,  destacan la avutarda, el cernícalo primilla,  el sisón, el alcaraván o la ortega.</a:t>
            </a:r>
          </a:p>
          <a:p>
            <a:pPr algn="just">
              <a:buNone/>
            </a:pPr>
            <a:r>
              <a:rPr lang="es-ES_tradnl" dirty="0" smtClean="0"/>
              <a:t>	- </a:t>
            </a:r>
            <a:r>
              <a:rPr lang="es-ES_tradnl" b="1" u="sng" dirty="0" smtClean="0"/>
              <a:t>Acuáticas</a:t>
            </a:r>
            <a:r>
              <a:rPr lang="es-ES_tradnl" dirty="0" smtClean="0"/>
              <a:t>: viven en el complejo lagunar, destacan la cigüeñuela, la avoceta, la gaviota reidora, el archibebe o la aguja </a:t>
            </a:r>
            <a:r>
              <a:rPr lang="es-ES_tradnl" dirty="0" err="1" smtClean="0"/>
              <a:t>colinegra</a:t>
            </a:r>
            <a:r>
              <a:rPr lang="es-ES_tradnl" dirty="0" smtClean="0"/>
              <a:t>.</a:t>
            </a:r>
          </a:p>
          <a:p>
            <a:pPr algn="just">
              <a:buNone/>
            </a:pPr>
            <a:r>
              <a:rPr lang="es-ES_tradnl" dirty="0" smtClean="0"/>
              <a:t>	- </a:t>
            </a:r>
            <a:r>
              <a:rPr lang="es-ES_tradnl" b="1" u="sng" dirty="0" smtClean="0"/>
              <a:t>Invernantes</a:t>
            </a:r>
            <a:r>
              <a:rPr lang="es-ES_tradnl" dirty="0" smtClean="0"/>
              <a:t>: durante los meses de invierno podemos ver ánsares o gansos, la grulla común, patos como el azulón, el pato cuchara, el ánade friso, el tarro blanco o la cerceta común.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esteparias</a:t>
            </a:r>
            <a:endParaRPr lang="es-ES" dirty="0"/>
          </a:p>
        </p:txBody>
      </p:sp>
      <p:sp>
        <p:nvSpPr>
          <p:cNvPr id="3" name="2 Rectángulo"/>
          <p:cNvSpPr/>
          <p:nvPr/>
        </p:nvSpPr>
        <p:spPr>
          <a:xfrm>
            <a:off x="4211960" y="1340768"/>
            <a:ext cx="4680520" cy="4062651"/>
          </a:xfrm>
          <a:prstGeom prst="rect">
            <a:avLst/>
          </a:prstGeom>
        </p:spPr>
        <p:txBody>
          <a:bodyPr wrap="square">
            <a:spAutoFit/>
          </a:bodyPr>
          <a:lstStyle/>
          <a:p>
            <a:pPr algn="just"/>
            <a:r>
              <a:rPr lang="es-ES" dirty="0" smtClean="0"/>
              <a:t>En la estepa cerealista de </a:t>
            </a:r>
            <a:r>
              <a:rPr lang="es-ES" dirty="0" err="1" smtClean="0"/>
              <a:t>Villafáfila</a:t>
            </a:r>
            <a:r>
              <a:rPr lang="es-ES" dirty="0" smtClean="0"/>
              <a:t> sobrevive una de las mayores poblaciones de </a:t>
            </a:r>
            <a:r>
              <a:rPr lang="es-ES" b="1" dirty="0" smtClean="0"/>
              <a:t>avutarda</a:t>
            </a:r>
            <a:r>
              <a:rPr lang="es-ES" dirty="0" smtClean="0"/>
              <a:t> </a:t>
            </a:r>
            <a:r>
              <a:rPr lang="es-ES" i="1" dirty="0" smtClean="0"/>
              <a:t>Otis tarda</a:t>
            </a:r>
            <a:r>
              <a:rPr lang="es-ES" dirty="0" smtClean="0"/>
              <a:t> de todo el mundo, con más de 3.000 individuos censados durante la primavera. </a:t>
            </a:r>
          </a:p>
          <a:p>
            <a:pPr algn="just"/>
            <a:r>
              <a:rPr lang="es-ES" dirty="0" smtClean="0"/>
              <a:t>Es el ave emblemática de la Reserva. Presenta gran dimorfismo sexual.</a:t>
            </a:r>
          </a:p>
          <a:p>
            <a:pPr algn="just"/>
            <a:r>
              <a:rPr lang="es-ES" dirty="0" smtClean="0"/>
              <a:t> Es un ave de gran envergadura, sobre todo los machos que pueden llegar a pesar 15 kg y la especie más grande del mundo que es capaz de volar.</a:t>
            </a:r>
          </a:p>
          <a:p>
            <a:pPr algn="just"/>
            <a:endParaRPr lang="es-ES" dirty="0" smtClean="0"/>
          </a:p>
          <a:p>
            <a:pPr algn="just"/>
            <a:r>
              <a:rPr lang="es-ES_tradnl" sz="1200" dirty="0" err="1" smtClean="0"/>
              <a:t>Foto:biodiversidadcalasanz.blogspot.com</a:t>
            </a:r>
            <a:endParaRPr lang="es-ES_tradnl" sz="1200" dirty="0" smtClean="0"/>
          </a:p>
          <a:p>
            <a:pPr algn="just"/>
            <a:endParaRPr lang="es-ES" sz="1200" dirty="0" smtClean="0"/>
          </a:p>
        </p:txBody>
      </p:sp>
      <p:pic>
        <p:nvPicPr>
          <p:cNvPr id="4" name="Picture 2" descr="C:\Users\Noemi\Documents\TIERRA CAMPOS\avutarda.jpg"/>
          <p:cNvPicPr>
            <a:picLocks noChangeAspect="1" noChangeArrowheads="1"/>
          </p:cNvPicPr>
          <p:nvPr/>
        </p:nvPicPr>
        <p:blipFill>
          <a:blip r:embed="rId2" cstate="print"/>
          <a:srcRect/>
          <a:stretch>
            <a:fillRect/>
          </a:stretch>
        </p:blipFill>
        <p:spPr bwMode="auto">
          <a:xfrm>
            <a:off x="467544" y="1268760"/>
            <a:ext cx="3672408" cy="3611201"/>
          </a:xfrm>
          <a:prstGeom prst="rect">
            <a:avLst/>
          </a:prstGeom>
          <a:noFill/>
        </p:spPr>
      </p:pic>
      <p:sp>
        <p:nvSpPr>
          <p:cNvPr id="8" name="7 CuadroTexto"/>
          <p:cNvSpPr txBox="1"/>
          <p:nvPr/>
        </p:nvSpPr>
        <p:spPr>
          <a:xfrm>
            <a:off x="539552" y="4437112"/>
            <a:ext cx="1440160" cy="369332"/>
          </a:xfrm>
          <a:prstGeom prst="rect">
            <a:avLst/>
          </a:prstGeom>
          <a:noFill/>
        </p:spPr>
        <p:txBody>
          <a:bodyPr wrap="square" rtlCol="0">
            <a:spAutoFit/>
          </a:bodyPr>
          <a:lstStyle/>
          <a:p>
            <a:r>
              <a:rPr lang="es-ES_tradnl" dirty="0" smtClean="0"/>
              <a:t>macho</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229600" cy="1143000"/>
          </a:xfrm>
        </p:spPr>
        <p:txBody>
          <a:bodyPr/>
          <a:lstStyle/>
          <a:p>
            <a:r>
              <a:rPr lang="es-ES_tradnl" dirty="0" smtClean="0"/>
              <a:t>Aves esteparias</a:t>
            </a:r>
            <a:endParaRPr lang="es-ES" dirty="0"/>
          </a:p>
        </p:txBody>
      </p:sp>
      <p:pic>
        <p:nvPicPr>
          <p:cNvPr id="58372" name="Picture 4" descr="http://blog.fotoruta.com/wp-content/uploads/2011/05/Imagen1-575x383.jpg"/>
          <p:cNvPicPr>
            <a:picLocks noChangeAspect="1" noChangeArrowheads="1"/>
          </p:cNvPicPr>
          <p:nvPr/>
        </p:nvPicPr>
        <p:blipFill>
          <a:blip r:embed="rId2" cstate="print"/>
          <a:srcRect/>
          <a:stretch>
            <a:fillRect/>
          </a:stretch>
        </p:blipFill>
        <p:spPr bwMode="auto">
          <a:xfrm>
            <a:off x="395536" y="1340768"/>
            <a:ext cx="3567497" cy="2376264"/>
          </a:xfrm>
          <a:prstGeom prst="rect">
            <a:avLst/>
          </a:prstGeom>
          <a:noFill/>
        </p:spPr>
      </p:pic>
      <p:sp>
        <p:nvSpPr>
          <p:cNvPr id="5" name="4 CuadroTexto"/>
          <p:cNvSpPr txBox="1"/>
          <p:nvPr/>
        </p:nvSpPr>
        <p:spPr>
          <a:xfrm>
            <a:off x="4067944" y="1340768"/>
            <a:ext cx="4752528" cy="4801314"/>
          </a:xfrm>
          <a:prstGeom prst="rect">
            <a:avLst/>
          </a:prstGeom>
          <a:noFill/>
        </p:spPr>
        <p:txBody>
          <a:bodyPr wrap="square" rtlCol="0">
            <a:spAutoFit/>
          </a:bodyPr>
          <a:lstStyle/>
          <a:p>
            <a:pPr algn="just"/>
            <a:r>
              <a:rPr lang="es-ES_tradnl" sz="1600" dirty="0" smtClean="0"/>
              <a:t>Un aspecto muy interesante de las avutardas es su reproducción.</a:t>
            </a:r>
          </a:p>
          <a:p>
            <a:pPr algn="just"/>
            <a:r>
              <a:rPr lang="es-ES_tradnl" sz="1600" dirty="0" smtClean="0"/>
              <a:t>Son especies </a:t>
            </a:r>
            <a:r>
              <a:rPr lang="es-ES_tradnl" sz="1600" dirty="0" err="1" smtClean="0"/>
              <a:t>poligámicas</a:t>
            </a:r>
            <a:r>
              <a:rPr lang="es-ES_tradnl" sz="1600" dirty="0" smtClean="0"/>
              <a:t> y sólo unos pocos machos, los mejor dotados, se aparean con las hembras de una zona determinada.</a:t>
            </a:r>
          </a:p>
          <a:p>
            <a:pPr algn="just"/>
            <a:r>
              <a:rPr lang="es-ES_tradnl" sz="1600" dirty="0" smtClean="0"/>
              <a:t>Durante el celo, los machos se exhiben haciendo la “rueda”, hinchan el cuello, voltean las alas y la cola y comienzan a dar vueltas sobre sí mismos. </a:t>
            </a:r>
            <a:r>
              <a:rPr lang="es-ES" sz="1600" dirty="0" smtClean="0"/>
              <a:t>Si aparece una hembra, comenzarán a agitar las alas, mientras ella le examina dando vueltas a su alrededor.  Y si es de su agrado y le considera un macho fuerte y sano se producirá el apareamiento. </a:t>
            </a:r>
          </a:p>
          <a:p>
            <a:pPr algn="just"/>
            <a:r>
              <a:rPr lang="es-ES_tradnl" sz="1600" dirty="0" smtClean="0"/>
              <a:t>Tras la cópula el macho se desentiende de su prole. La hembra deposita 2 ó 3 huevos en un nido hecho a ras de suelo y los incuba de 21 a 28 días. Los pollos permanecerán con la madre de seis meses a un año.</a:t>
            </a:r>
          </a:p>
          <a:p>
            <a:endParaRPr lang="es-ES" dirty="0" smtClean="0"/>
          </a:p>
        </p:txBody>
      </p:sp>
      <p:sp>
        <p:nvSpPr>
          <p:cNvPr id="7" name="6 CuadroTexto"/>
          <p:cNvSpPr txBox="1"/>
          <p:nvPr/>
        </p:nvSpPr>
        <p:spPr>
          <a:xfrm>
            <a:off x="395536" y="4077072"/>
            <a:ext cx="3456384" cy="461665"/>
          </a:xfrm>
          <a:prstGeom prst="rect">
            <a:avLst/>
          </a:prstGeom>
          <a:noFill/>
        </p:spPr>
        <p:txBody>
          <a:bodyPr wrap="square" rtlCol="0">
            <a:spAutoFit/>
          </a:bodyPr>
          <a:lstStyle/>
          <a:p>
            <a:r>
              <a:rPr lang="es-ES_tradnl" sz="1200" dirty="0" smtClean="0"/>
              <a:t>Foto: Jorge Sierra</a:t>
            </a:r>
          </a:p>
          <a:p>
            <a:r>
              <a:rPr lang="es-ES_tradnl" sz="1200" dirty="0" smtClean="0"/>
              <a:t>blog.fotoruta.com</a:t>
            </a:r>
            <a:endParaRPr lang="es-ES" sz="1200"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esteparias</a:t>
            </a:r>
            <a:endParaRPr lang="es-ES" dirty="0"/>
          </a:p>
        </p:txBody>
      </p:sp>
      <p:sp>
        <p:nvSpPr>
          <p:cNvPr id="4" name="3 Rectángulo"/>
          <p:cNvSpPr/>
          <p:nvPr/>
        </p:nvSpPr>
        <p:spPr>
          <a:xfrm>
            <a:off x="5004048" y="1340769"/>
            <a:ext cx="3168352" cy="3308598"/>
          </a:xfrm>
          <a:prstGeom prst="rect">
            <a:avLst/>
          </a:prstGeom>
        </p:spPr>
        <p:txBody>
          <a:bodyPr wrap="square">
            <a:spAutoFit/>
          </a:bodyPr>
          <a:lstStyle/>
          <a:p>
            <a:r>
              <a:rPr lang="es-ES" sz="2000" b="1" dirty="0" smtClean="0"/>
              <a:t>Cernícalo primilla</a:t>
            </a:r>
            <a:br>
              <a:rPr lang="es-ES" sz="2000" b="1" dirty="0" smtClean="0"/>
            </a:br>
            <a:r>
              <a:rPr lang="es-ES" sz="2000" i="1" dirty="0" smtClean="0"/>
              <a:t>Falco </a:t>
            </a:r>
            <a:r>
              <a:rPr lang="es-ES" sz="2000" i="1" dirty="0" err="1" smtClean="0"/>
              <a:t>naumanni</a:t>
            </a:r>
            <a:r>
              <a:rPr lang="es-ES" sz="2000" dirty="0" smtClean="0"/>
              <a:t/>
            </a:r>
            <a:br>
              <a:rPr lang="es-ES" sz="2000" dirty="0" smtClean="0"/>
            </a:br>
            <a:r>
              <a:rPr lang="es-ES" sz="2000" dirty="0" smtClean="0"/>
              <a:t>cuenta con más de 300 parejas reproductoras en la Reserva. Llega de África a finales de febrero y regresa después de la cría con sus pollos.</a:t>
            </a:r>
          </a:p>
          <a:p>
            <a:r>
              <a:rPr lang="es-ES" sz="1100" dirty="0" smtClean="0"/>
              <a:t>Foto: http://ibc.lynxeds.com/ </a:t>
            </a:r>
            <a:r>
              <a:rPr lang="es-ES" sz="1600" dirty="0" smtClean="0"/>
              <a:t/>
            </a:r>
            <a:br>
              <a:rPr lang="es-ES" sz="1600" dirty="0" smtClean="0"/>
            </a:br>
            <a:endParaRPr lang="es-ES" dirty="0"/>
          </a:p>
        </p:txBody>
      </p:sp>
      <p:pic>
        <p:nvPicPr>
          <p:cNvPr id="7170" name="Picture 2" descr="Lesser Kestrel (Falco naumanni)"/>
          <p:cNvPicPr>
            <a:picLocks noChangeAspect="1" noChangeArrowheads="1"/>
          </p:cNvPicPr>
          <p:nvPr/>
        </p:nvPicPr>
        <p:blipFill>
          <a:blip r:embed="rId2" cstate="print"/>
          <a:srcRect/>
          <a:stretch>
            <a:fillRect/>
          </a:stretch>
        </p:blipFill>
        <p:spPr bwMode="auto">
          <a:xfrm>
            <a:off x="323528" y="1340768"/>
            <a:ext cx="4536504" cy="3107989"/>
          </a:xfrm>
          <a:prstGeom prst="rect">
            <a:avLst/>
          </a:prstGeom>
          <a:noFill/>
        </p:spPr>
      </p:pic>
      <p:sp>
        <p:nvSpPr>
          <p:cNvPr id="7" name="6 CuadroTexto"/>
          <p:cNvSpPr txBox="1"/>
          <p:nvPr/>
        </p:nvSpPr>
        <p:spPr>
          <a:xfrm>
            <a:off x="395536" y="2204864"/>
            <a:ext cx="1008112" cy="369332"/>
          </a:xfrm>
          <a:prstGeom prst="rect">
            <a:avLst/>
          </a:prstGeom>
          <a:noFill/>
        </p:spPr>
        <p:txBody>
          <a:bodyPr wrap="square" rtlCol="0">
            <a:spAutoFit/>
          </a:bodyPr>
          <a:lstStyle/>
          <a:p>
            <a:r>
              <a:rPr lang="es-ES_tradnl" dirty="0" smtClean="0"/>
              <a:t>macho</a:t>
            </a:r>
            <a:endParaRPr lang="es-ES" dirty="0"/>
          </a:p>
        </p:txBody>
      </p:sp>
      <p:sp>
        <p:nvSpPr>
          <p:cNvPr id="8" name="7 CuadroTexto"/>
          <p:cNvSpPr txBox="1"/>
          <p:nvPr/>
        </p:nvSpPr>
        <p:spPr>
          <a:xfrm>
            <a:off x="3707904" y="1988840"/>
            <a:ext cx="1152128" cy="369332"/>
          </a:xfrm>
          <a:prstGeom prst="rect">
            <a:avLst/>
          </a:prstGeom>
          <a:noFill/>
        </p:spPr>
        <p:txBody>
          <a:bodyPr wrap="square" rtlCol="0">
            <a:spAutoFit/>
          </a:bodyPr>
          <a:lstStyle/>
          <a:p>
            <a:r>
              <a:rPr lang="es-ES_tradnl" dirty="0" smtClean="0"/>
              <a:t>hembra</a:t>
            </a:r>
            <a:endParaRPr lang="es-ES" dirty="0"/>
          </a:p>
        </p:txBody>
      </p:sp>
      <p:pic>
        <p:nvPicPr>
          <p:cNvPr id="2050" name="Picture 2" descr="C:\Users\Noemi\Desktop\FOTOS\100NIKON\2015\marzo\DSCN0765.JPG"/>
          <p:cNvPicPr>
            <a:picLocks noChangeAspect="1" noChangeArrowheads="1"/>
          </p:cNvPicPr>
          <p:nvPr/>
        </p:nvPicPr>
        <p:blipFill>
          <a:blip r:embed="rId3" cstate="print"/>
          <a:srcRect/>
          <a:stretch>
            <a:fillRect/>
          </a:stretch>
        </p:blipFill>
        <p:spPr bwMode="auto">
          <a:xfrm>
            <a:off x="5004048" y="4509120"/>
            <a:ext cx="3384376" cy="1903711"/>
          </a:xfrm>
          <a:prstGeom prst="rect">
            <a:avLst/>
          </a:prstGeom>
          <a:noFill/>
        </p:spPr>
      </p:pic>
      <p:sp>
        <p:nvSpPr>
          <p:cNvPr id="9" name="8 CuadroTexto"/>
          <p:cNvSpPr txBox="1"/>
          <p:nvPr/>
        </p:nvSpPr>
        <p:spPr>
          <a:xfrm>
            <a:off x="323528" y="5085184"/>
            <a:ext cx="4608512" cy="707886"/>
          </a:xfrm>
          <a:prstGeom prst="rect">
            <a:avLst/>
          </a:prstGeom>
          <a:noFill/>
        </p:spPr>
        <p:txBody>
          <a:bodyPr wrap="square" rtlCol="0">
            <a:spAutoFit/>
          </a:bodyPr>
          <a:lstStyle/>
          <a:p>
            <a:pPr algn="just"/>
            <a:r>
              <a:rPr lang="es-ES_tradnl" sz="2000" dirty="0" smtClean="0"/>
              <a:t>Los palomares son emplazamientos fundamentales para su nidificación.</a:t>
            </a:r>
            <a:endParaRPr lang="es-E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esteparias</a:t>
            </a:r>
            <a:endParaRPr lang="es-ES" dirty="0"/>
          </a:p>
        </p:txBody>
      </p:sp>
      <p:pic>
        <p:nvPicPr>
          <p:cNvPr id="7170" name="Picture 2" descr="C:\Users\Noemi\Documents\TIERRA CAMPOS\sisón.jpg"/>
          <p:cNvPicPr>
            <a:picLocks noChangeAspect="1" noChangeArrowheads="1"/>
          </p:cNvPicPr>
          <p:nvPr/>
        </p:nvPicPr>
        <p:blipFill>
          <a:blip r:embed="rId2" cstate="print"/>
          <a:srcRect/>
          <a:stretch>
            <a:fillRect/>
          </a:stretch>
        </p:blipFill>
        <p:spPr bwMode="auto">
          <a:xfrm>
            <a:off x="539552" y="1484784"/>
            <a:ext cx="2112235" cy="3168352"/>
          </a:xfrm>
          <a:prstGeom prst="rect">
            <a:avLst/>
          </a:prstGeom>
          <a:noFill/>
        </p:spPr>
      </p:pic>
      <p:sp>
        <p:nvSpPr>
          <p:cNvPr id="6" name="5 CuadroTexto"/>
          <p:cNvSpPr txBox="1"/>
          <p:nvPr/>
        </p:nvSpPr>
        <p:spPr>
          <a:xfrm>
            <a:off x="539552" y="4725144"/>
            <a:ext cx="2088232" cy="830997"/>
          </a:xfrm>
          <a:prstGeom prst="rect">
            <a:avLst/>
          </a:prstGeom>
          <a:noFill/>
        </p:spPr>
        <p:txBody>
          <a:bodyPr wrap="square" rtlCol="0">
            <a:spAutoFit/>
          </a:bodyPr>
          <a:lstStyle/>
          <a:p>
            <a:r>
              <a:rPr lang="es-ES_tradnl" b="1" dirty="0" smtClean="0"/>
              <a:t>Sisón</a:t>
            </a:r>
          </a:p>
          <a:p>
            <a:r>
              <a:rPr lang="es-ES_tradnl" i="1" dirty="0" err="1" smtClean="0"/>
              <a:t>Tetrax</a:t>
            </a:r>
            <a:r>
              <a:rPr lang="es-ES_tradnl" i="1" dirty="0" smtClean="0"/>
              <a:t> </a:t>
            </a:r>
            <a:r>
              <a:rPr lang="es-ES_tradnl" i="1" dirty="0" err="1" smtClean="0"/>
              <a:t>tetrax</a:t>
            </a:r>
            <a:endParaRPr lang="es-ES_tradnl" i="1" dirty="0" smtClean="0"/>
          </a:p>
          <a:p>
            <a:r>
              <a:rPr lang="es-ES_tradnl" sz="1200" dirty="0" smtClean="0"/>
              <a:t>www.fotonatura.org</a:t>
            </a:r>
            <a:endParaRPr lang="es-ES" sz="1200" dirty="0"/>
          </a:p>
        </p:txBody>
      </p:sp>
      <p:pic>
        <p:nvPicPr>
          <p:cNvPr id="7172" name="Picture 4" descr="C:\Users\Noemi\Documents\TIERRA CAMPOS\alcaraván.jpg"/>
          <p:cNvPicPr>
            <a:picLocks noChangeAspect="1" noChangeArrowheads="1"/>
          </p:cNvPicPr>
          <p:nvPr/>
        </p:nvPicPr>
        <p:blipFill>
          <a:blip r:embed="rId3" cstate="print"/>
          <a:srcRect/>
          <a:stretch>
            <a:fillRect/>
          </a:stretch>
        </p:blipFill>
        <p:spPr bwMode="auto">
          <a:xfrm>
            <a:off x="2843808" y="1484784"/>
            <a:ext cx="3148088" cy="2088232"/>
          </a:xfrm>
          <a:prstGeom prst="rect">
            <a:avLst/>
          </a:prstGeom>
          <a:noFill/>
        </p:spPr>
      </p:pic>
      <p:sp>
        <p:nvSpPr>
          <p:cNvPr id="8" name="7 CuadroTexto"/>
          <p:cNvSpPr txBox="1"/>
          <p:nvPr/>
        </p:nvSpPr>
        <p:spPr>
          <a:xfrm>
            <a:off x="2843808" y="3573016"/>
            <a:ext cx="3168352" cy="1107996"/>
          </a:xfrm>
          <a:prstGeom prst="rect">
            <a:avLst/>
          </a:prstGeom>
          <a:noFill/>
        </p:spPr>
        <p:txBody>
          <a:bodyPr wrap="square" rtlCol="0">
            <a:spAutoFit/>
          </a:bodyPr>
          <a:lstStyle/>
          <a:p>
            <a:r>
              <a:rPr lang="es-ES_tradnl" b="1" dirty="0" smtClean="0"/>
              <a:t>Alcaraván</a:t>
            </a:r>
          </a:p>
          <a:p>
            <a:r>
              <a:rPr lang="es-ES_tradnl" i="1" dirty="0" err="1" smtClean="0"/>
              <a:t>Burhinus</a:t>
            </a:r>
            <a:r>
              <a:rPr lang="es-ES_tradnl" i="1" dirty="0" smtClean="0"/>
              <a:t> </a:t>
            </a:r>
            <a:r>
              <a:rPr lang="es-ES_tradnl" i="1" dirty="0" err="1" smtClean="0"/>
              <a:t>oedicnemus</a:t>
            </a:r>
            <a:endParaRPr lang="es-ES_tradnl" i="1" dirty="0" smtClean="0"/>
          </a:p>
          <a:p>
            <a:r>
              <a:rPr lang="es-ES_tradnl" sz="1200" dirty="0" smtClean="0"/>
              <a:t>www.ejemplos10.com</a:t>
            </a:r>
          </a:p>
          <a:p>
            <a:endParaRPr lang="es-ES" dirty="0"/>
          </a:p>
        </p:txBody>
      </p:sp>
      <p:pic>
        <p:nvPicPr>
          <p:cNvPr id="7173" name="Picture 5" descr="C:\Users\Noemi\Documents\TIERRA CAMPOS\ortega.jpg"/>
          <p:cNvPicPr>
            <a:picLocks noChangeAspect="1" noChangeArrowheads="1"/>
          </p:cNvPicPr>
          <p:nvPr/>
        </p:nvPicPr>
        <p:blipFill>
          <a:blip r:embed="rId4" cstate="print"/>
          <a:srcRect/>
          <a:stretch>
            <a:fillRect/>
          </a:stretch>
        </p:blipFill>
        <p:spPr bwMode="auto">
          <a:xfrm>
            <a:off x="6084168" y="1484784"/>
            <a:ext cx="2664296" cy="2664296"/>
          </a:xfrm>
          <a:prstGeom prst="rect">
            <a:avLst/>
          </a:prstGeom>
          <a:noFill/>
        </p:spPr>
      </p:pic>
      <p:sp>
        <p:nvSpPr>
          <p:cNvPr id="10" name="9 CuadroTexto"/>
          <p:cNvSpPr txBox="1"/>
          <p:nvPr/>
        </p:nvSpPr>
        <p:spPr>
          <a:xfrm>
            <a:off x="6084168" y="4221088"/>
            <a:ext cx="2736304" cy="830997"/>
          </a:xfrm>
          <a:prstGeom prst="rect">
            <a:avLst/>
          </a:prstGeom>
          <a:noFill/>
        </p:spPr>
        <p:txBody>
          <a:bodyPr wrap="square" rtlCol="0">
            <a:spAutoFit/>
          </a:bodyPr>
          <a:lstStyle/>
          <a:p>
            <a:r>
              <a:rPr lang="es-ES_tradnl" b="1" dirty="0" smtClean="0"/>
              <a:t>Ortega</a:t>
            </a:r>
          </a:p>
          <a:p>
            <a:r>
              <a:rPr lang="es-ES_tradnl" i="1" dirty="0" err="1" smtClean="0"/>
              <a:t>Pterocles</a:t>
            </a:r>
            <a:r>
              <a:rPr lang="es-ES_tradnl" i="1" dirty="0" smtClean="0"/>
              <a:t> </a:t>
            </a:r>
            <a:r>
              <a:rPr lang="es-ES_tradnl" i="1" dirty="0" err="1" smtClean="0"/>
              <a:t>orientalis</a:t>
            </a:r>
            <a:endParaRPr lang="es-ES_tradnl" i="1" dirty="0" smtClean="0"/>
          </a:p>
          <a:p>
            <a:r>
              <a:rPr lang="es-ES_tradnl" sz="1200" dirty="0" smtClean="0"/>
              <a:t>www.hlasek.com</a:t>
            </a:r>
            <a:endParaRPr lang="es-E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 limícolas</a:t>
            </a:r>
            <a:endParaRPr lang="es-ES" dirty="0"/>
          </a:p>
        </p:txBody>
      </p:sp>
      <p:pic>
        <p:nvPicPr>
          <p:cNvPr id="1026" name="Picture 2" descr="C:\Users\Noemi\Documents\TIERRA CAMPOS\cigueñuela.jpg"/>
          <p:cNvPicPr>
            <a:picLocks noChangeAspect="1" noChangeArrowheads="1"/>
          </p:cNvPicPr>
          <p:nvPr/>
        </p:nvPicPr>
        <p:blipFill>
          <a:blip r:embed="rId2" cstate="print"/>
          <a:srcRect/>
          <a:stretch>
            <a:fillRect/>
          </a:stretch>
        </p:blipFill>
        <p:spPr bwMode="auto">
          <a:xfrm>
            <a:off x="395536" y="1412776"/>
            <a:ext cx="2857500" cy="1895475"/>
          </a:xfrm>
          <a:prstGeom prst="rect">
            <a:avLst/>
          </a:prstGeom>
        </p:spPr>
        <p:style>
          <a:lnRef idx="2">
            <a:schemeClr val="accent1"/>
          </a:lnRef>
          <a:fillRef idx="1">
            <a:schemeClr val="lt1"/>
          </a:fillRef>
          <a:effectRef idx="0">
            <a:schemeClr val="accent1"/>
          </a:effectRef>
          <a:fontRef idx="minor">
            <a:schemeClr val="dk1"/>
          </a:fontRef>
        </p:style>
      </p:pic>
      <p:sp>
        <p:nvSpPr>
          <p:cNvPr id="4" name="3 CuadroTexto"/>
          <p:cNvSpPr txBox="1"/>
          <p:nvPr/>
        </p:nvSpPr>
        <p:spPr>
          <a:xfrm>
            <a:off x="395536" y="3356992"/>
            <a:ext cx="2880320" cy="236988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Cigüeñuela</a:t>
            </a:r>
          </a:p>
          <a:p>
            <a:r>
              <a:rPr lang="es-ES_tradnl" sz="1400" i="1" dirty="0" err="1" smtClean="0"/>
              <a:t>Himantopus</a:t>
            </a:r>
            <a:r>
              <a:rPr lang="es-ES_tradnl" sz="1400" i="1" dirty="0" smtClean="0"/>
              <a:t> </a:t>
            </a:r>
            <a:r>
              <a:rPr lang="es-ES_tradnl" sz="1400" i="1" dirty="0" err="1" smtClean="0"/>
              <a:t>himantopus</a:t>
            </a:r>
            <a:endParaRPr lang="es-ES_tradnl" sz="1400" i="1" dirty="0" smtClean="0"/>
          </a:p>
          <a:p>
            <a:endParaRPr lang="es-ES_tradnl" sz="1400" i="1" dirty="0" smtClean="0"/>
          </a:p>
          <a:p>
            <a:r>
              <a:rPr lang="es-ES_tradnl" dirty="0" smtClean="0"/>
              <a:t>Abundante en la época </a:t>
            </a:r>
          </a:p>
          <a:p>
            <a:r>
              <a:rPr lang="es-ES_tradnl" dirty="0" smtClean="0"/>
              <a:t>de cría, siendo la única colonia relevante en Castilla y León.</a:t>
            </a:r>
          </a:p>
          <a:p>
            <a:endParaRPr lang="es-ES_tradnl" i="1" dirty="0" smtClean="0"/>
          </a:p>
          <a:p>
            <a:r>
              <a:rPr lang="es-ES_tradnl" sz="1200" dirty="0" err="1" smtClean="0"/>
              <a:t>Foto:www.fotonatura.org</a:t>
            </a:r>
            <a:endParaRPr lang="es-ES" sz="1200" dirty="0"/>
          </a:p>
        </p:txBody>
      </p:sp>
      <p:pic>
        <p:nvPicPr>
          <p:cNvPr id="1028" name="Picture 4" descr="https://sp.yimg.com/ib/th?id=HN.608047604454916875&amp;pid=15.1&amp;P=0"/>
          <p:cNvPicPr>
            <a:picLocks noChangeAspect="1" noChangeArrowheads="1"/>
          </p:cNvPicPr>
          <p:nvPr/>
        </p:nvPicPr>
        <p:blipFill>
          <a:blip r:embed="rId3" cstate="print"/>
          <a:srcRect/>
          <a:stretch>
            <a:fillRect/>
          </a:stretch>
        </p:blipFill>
        <p:spPr bwMode="auto">
          <a:xfrm>
            <a:off x="3635896" y="3284984"/>
            <a:ext cx="2857500" cy="2088232"/>
          </a:xfrm>
          <a:prstGeom prst="rect">
            <a:avLst/>
          </a:prstGeom>
          <a:ln/>
        </p:spPr>
        <p:style>
          <a:lnRef idx="2">
            <a:schemeClr val="accent1"/>
          </a:lnRef>
          <a:fillRef idx="1">
            <a:schemeClr val="lt1"/>
          </a:fillRef>
          <a:effectRef idx="0">
            <a:schemeClr val="accent1"/>
          </a:effectRef>
          <a:fontRef idx="minor">
            <a:schemeClr val="dk1"/>
          </a:fontRef>
        </p:style>
      </p:pic>
      <p:sp>
        <p:nvSpPr>
          <p:cNvPr id="6" name="5 CuadroTexto"/>
          <p:cNvSpPr txBox="1"/>
          <p:nvPr/>
        </p:nvSpPr>
        <p:spPr>
          <a:xfrm>
            <a:off x="6516216" y="3284984"/>
            <a:ext cx="2412776" cy="209288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t>Avoceta</a:t>
            </a:r>
          </a:p>
          <a:p>
            <a:r>
              <a:rPr lang="es-ES_tradnl" sz="1400" i="1" dirty="0" err="1" smtClean="0"/>
              <a:t>Recurvirostra</a:t>
            </a:r>
            <a:r>
              <a:rPr lang="es-ES_tradnl" sz="1400" i="1" dirty="0" smtClean="0"/>
              <a:t> </a:t>
            </a:r>
            <a:r>
              <a:rPr lang="es-ES_tradnl" sz="1400" i="1" dirty="0" err="1" smtClean="0"/>
              <a:t>avosetta</a:t>
            </a:r>
            <a:endParaRPr lang="es-ES_tradnl" sz="1400" i="1" dirty="0" smtClean="0"/>
          </a:p>
          <a:p>
            <a:endParaRPr lang="es-ES_tradnl" sz="1400" i="1" dirty="0" smtClean="0"/>
          </a:p>
          <a:p>
            <a:r>
              <a:rPr lang="es-ES_tradnl" dirty="0" smtClean="0"/>
              <a:t>Especialmente abundantes en época estival.</a:t>
            </a:r>
          </a:p>
          <a:p>
            <a:endParaRPr lang="es-ES_tradnl" dirty="0" smtClean="0"/>
          </a:p>
          <a:p>
            <a:r>
              <a:rPr lang="es-ES_tradnl" sz="1200" dirty="0" err="1" smtClean="0"/>
              <a:t>Foto:www.waste.ideal.es</a:t>
            </a:r>
            <a:endParaRPr lang="es-ES" sz="1200" dirty="0"/>
          </a:p>
        </p:txBody>
      </p:sp>
      <p:sp>
        <p:nvSpPr>
          <p:cNvPr id="9" name="8 CuadroTexto"/>
          <p:cNvSpPr txBox="1"/>
          <p:nvPr/>
        </p:nvSpPr>
        <p:spPr>
          <a:xfrm>
            <a:off x="3347864" y="1412776"/>
            <a:ext cx="5472608" cy="1200329"/>
          </a:xfrm>
          <a:prstGeom prst="rect">
            <a:avLst/>
          </a:prstGeom>
          <a:noFill/>
        </p:spPr>
        <p:txBody>
          <a:bodyPr wrap="square" rtlCol="0">
            <a:spAutoFit/>
          </a:bodyPr>
          <a:lstStyle/>
          <a:p>
            <a:r>
              <a:rPr lang="es-ES_tradnl" dirty="0" smtClean="0"/>
              <a:t>Se trata de un amplio grupo de aves que viven en el limo o lodo. Algunas tienen el </a:t>
            </a:r>
            <a:r>
              <a:rPr lang="es-ES_tradnl" b="1" dirty="0" smtClean="0"/>
              <a:t>pico largo </a:t>
            </a:r>
            <a:r>
              <a:rPr lang="es-ES_tradnl" dirty="0" smtClean="0"/>
              <a:t>relacionado con la captura de presas por localización táctil.</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 limícolas</a:t>
            </a:r>
            <a:endParaRPr lang="es-ES" dirty="0"/>
          </a:p>
        </p:txBody>
      </p:sp>
      <p:pic>
        <p:nvPicPr>
          <p:cNvPr id="39938" name="Picture 2"/>
          <p:cNvPicPr>
            <a:picLocks noChangeAspect="1" noChangeArrowheads="1"/>
          </p:cNvPicPr>
          <p:nvPr/>
        </p:nvPicPr>
        <p:blipFill>
          <a:blip r:embed="rId2" cstate="print"/>
          <a:srcRect/>
          <a:stretch>
            <a:fillRect/>
          </a:stretch>
        </p:blipFill>
        <p:spPr bwMode="auto">
          <a:xfrm>
            <a:off x="395537" y="1124747"/>
            <a:ext cx="3600399" cy="2761870"/>
          </a:xfrm>
          <a:prstGeom prst="rect">
            <a:avLst/>
          </a:prstGeom>
          <a:noFill/>
          <a:ln w="9525">
            <a:noFill/>
            <a:miter lim="800000"/>
            <a:headEnd/>
            <a:tailEnd/>
          </a:ln>
        </p:spPr>
      </p:pic>
      <p:sp>
        <p:nvSpPr>
          <p:cNvPr id="4" name="3 CuadroTexto"/>
          <p:cNvSpPr txBox="1"/>
          <p:nvPr/>
        </p:nvSpPr>
        <p:spPr>
          <a:xfrm>
            <a:off x="395536" y="3429000"/>
            <a:ext cx="1944216" cy="461665"/>
          </a:xfrm>
          <a:prstGeom prst="rect">
            <a:avLst/>
          </a:prstGeom>
          <a:noFill/>
        </p:spPr>
        <p:txBody>
          <a:bodyPr wrap="square" rtlCol="0">
            <a:spAutoFit/>
          </a:bodyPr>
          <a:lstStyle/>
          <a:p>
            <a:r>
              <a:rPr lang="es-ES_tradnl" sz="1200" dirty="0" smtClean="0"/>
              <a:t>Mario Suárez www.fotonatura.org</a:t>
            </a:r>
            <a:endParaRPr lang="es-ES" sz="1200" dirty="0"/>
          </a:p>
        </p:txBody>
      </p:sp>
      <p:sp>
        <p:nvSpPr>
          <p:cNvPr id="5" name="4 CuadroTexto"/>
          <p:cNvSpPr txBox="1"/>
          <p:nvPr/>
        </p:nvSpPr>
        <p:spPr>
          <a:xfrm>
            <a:off x="1403648" y="1124744"/>
            <a:ext cx="2592288" cy="923330"/>
          </a:xfrm>
          <a:prstGeom prst="rect">
            <a:avLst/>
          </a:prstGeom>
          <a:noFill/>
        </p:spPr>
        <p:txBody>
          <a:bodyPr wrap="square" rtlCol="0">
            <a:spAutoFit/>
          </a:bodyPr>
          <a:lstStyle/>
          <a:p>
            <a:r>
              <a:rPr lang="es-ES_tradnl" dirty="0" smtClean="0"/>
              <a:t>  </a:t>
            </a:r>
            <a:r>
              <a:rPr lang="es-ES_tradnl" b="1" dirty="0" err="1" smtClean="0"/>
              <a:t>Correlimos</a:t>
            </a:r>
            <a:r>
              <a:rPr lang="es-ES_tradnl" b="1" dirty="0" smtClean="0"/>
              <a:t> común</a:t>
            </a:r>
          </a:p>
          <a:p>
            <a:r>
              <a:rPr lang="es-ES_tradnl" i="1" dirty="0" smtClean="0"/>
              <a:t>             </a:t>
            </a:r>
            <a:r>
              <a:rPr lang="es-ES_tradnl" sz="1400" i="1" dirty="0" err="1" smtClean="0"/>
              <a:t>Calidris</a:t>
            </a:r>
            <a:r>
              <a:rPr lang="es-ES_tradnl" sz="1400" i="1" dirty="0" smtClean="0"/>
              <a:t> alpina</a:t>
            </a:r>
          </a:p>
          <a:p>
            <a:endParaRPr lang="es-ES" dirty="0"/>
          </a:p>
        </p:txBody>
      </p:sp>
      <p:pic>
        <p:nvPicPr>
          <p:cNvPr id="39939" name="Picture 3"/>
          <p:cNvPicPr>
            <a:picLocks noChangeAspect="1" noChangeArrowheads="1"/>
          </p:cNvPicPr>
          <p:nvPr/>
        </p:nvPicPr>
        <p:blipFill>
          <a:blip r:embed="rId3" cstate="print"/>
          <a:srcRect/>
          <a:stretch>
            <a:fillRect/>
          </a:stretch>
        </p:blipFill>
        <p:spPr bwMode="auto">
          <a:xfrm>
            <a:off x="4355976" y="1124744"/>
            <a:ext cx="3736319" cy="2736304"/>
          </a:xfrm>
          <a:prstGeom prst="rect">
            <a:avLst/>
          </a:prstGeom>
          <a:noFill/>
          <a:ln w="9525">
            <a:noFill/>
            <a:miter lim="800000"/>
            <a:headEnd/>
            <a:tailEnd/>
          </a:ln>
        </p:spPr>
      </p:pic>
      <p:sp>
        <p:nvSpPr>
          <p:cNvPr id="7" name="6 CuadroTexto"/>
          <p:cNvSpPr txBox="1"/>
          <p:nvPr/>
        </p:nvSpPr>
        <p:spPr>
          <a:xfrm>
            <a:off x="4355976" y="1124744"/>
            <a:ext cx="2304256" cy="861774"/>
          </a:xfrm>
          <a:prstGeom prst="rect">
            <a:avLst/>
          </a:prstGeom>
          <a:noFill/>
        </p:spPr>
        <p:txBody>
          <a:bodyPr wrap="square" rtlCol="0">
            <a:spAutoFit/>
          </a:bodyPr>
          <a:lstStyle/>
          <a:p>
            <a:r>
              <a:rPr lang="es-ES_tradnl" b="1" dirty="0" smtClean="0"/>
              <a:t>Archibebe común</a:t>
            </a:r>
          </a:p>
          <a:p>
            <a:r>
              <a:rPr lang="es-ES_tradnl" sz="1400" i="1" dirty="0" err="1" smtClean="0"/>
              <a:t>Tringa</a:t>
            </a:r>
            <a:r>
              <a:rPr lang="es-ES_tradnl" sz="1400" i="1" dirty="0" smtClean="0"/>
              <a:t> </a:t>
            </a:r>
            <a:r>
              <a:rPr lang="es-ES_tradnl" sz="1400" i="1" dirty="0" err="1" smtClean="0"/>
              <a:t>totanus</a:t>
            </a:r>
            <a:endParaRPr lang="es-ES_tradnl" sz="1400" i="1" dirty="0" smtClean="0"/>
          </a:p>
          <a:p>
            <a:endParaRPr lang="es-ES" dirty="0"/>
          </a:p>
        </p:txBody>
      </p:sp>
      <p:sp>
        <p:nvSpPr>
          <p:cNvPr id="8" name="7 CuadroTexto"/>
          <p:cNvSpPr txBox="1"/>
          <p:nvPr/>
        </p:nvSpPr>
        <p:spPr>
          <a:xfrm>
            <a:off x="4355976" y="3573016"/>
            <a:ext cx="1800200" cy="276999"/>
          </a:xfrm>
          <a:prstGeom prst="rect">
            <a:avLst/>
          </a:prstGeom>
          <a:noFill/>
        </p:spPr>
        <p:txBody>
          <a:bodyPr wrap="square" rtlCol="0">
            <a:spAutoFit/>
          </a:bodyPr>
          <a:lstStyle/>
          <a:p>
            <a:r>
              <a:rPr lang="es-ES_tradnl" sz="1200" dirty="0" smtClean="0"/>
              <a:t>www.fotonatura.org</a:t>
            </a:r>
            <a:endParaRPr lang="es-ES" sz="1200" dirty="0"/>
          </a:p>
        </p:txBody>
      </p:sp>
      <p:pic>
        <p:nvPicPr>
          <p:cNvPr id="39940" name="Picture 4"/>
          <p:cNvPicPr>
            <a:picLocks noChangeAspect="1" noChangeArrowheads="1"/>
          </p:cNvPicPr>
          <p:nvPr/>
        </p:nvPicPr>
        <p:blipFill>
          <a:blip r:embed="rId4" cstate="print"/>
          <a:srcRect/>
          <a:stretch>
            <a:fillRect/>
          </a:stretch>
        </p:blipFill>
        <p:spPr bwMode="auto">
          <a:xfrm>
            <a:off x="395536" y="4005064"/>
            <a:ext cx="3672408" cy="2666028"/>
          </a:xfrm>
          <a:prstGeom prst="rect">
            <a:avLst/>
          </a:prstGeom>
          <a:noFill/>
          <a:ln w="9525">
            <a:noFill/>
            <a:miter lim="800000"/>
            <a:headEnd/>
            <a:tailEnd/>
          </a:ln>
        </p:spPr>
      </p:pic>
      <p:sp>
        <p:nvSpPr>
          <p:cNvPr id="10" name="9 CuadroTexto"/>
          <p:cNvSpPr txBox="1"/>
          <p:nvPr/>
        </p:nvSpPr>
        <p:spPr>
          <a:xfrm>
            <a:off x="395536" y="3933056"/>
            <a:ext cx="3096344" cy="615553"/>
          </a:xfrm>
          <a:prstGeom prst="rect">
            <a:avLst/>
          </a:prstGeom>
          <a:noFill/>
        </p:spPr>
        <p:txBody>
          <a:bodyPr wrap="square" rtlCol="0">
            <a:spAutoFit/>
          </a:bodyPr>
          <a:lstStyle/>
          <a:p>
            <a:r>
              <a:rPr lang="es-ES_tradnl" b="1" dirty="0" smtClean="0"/>
              <a:t>Combatiente</a:t>
            </a:r>
          </a:p>
          <a:p>
            <a:r>
              <a:rPr lang="es-ES_tradnl" sz="1600" i="1" dirty="0" err="1" smtClean="0"/>
              <a:t>Philomachus</a:t>
            </a:r>
            <a:r>
              <a:rPr lang="es-ES_tradnl" sz="1600" i="1" dirty="0" smtClean="0"/>
              <a:t> </a:t>
            </a:r>
            <a:r>
              <a:rPr lang="es-ES_tradnl" sz="1600" i="1" dirty="0" err="1" smtClean="0"/>
              <a:t>pugnax</a:t>
            </a:r>
            <a:endParaRPr lang="es-ES" sz="1600" i="1" dirty="0"/>
          </a:p>
        </p:txBody>
      </p:sp>
      <p:sp>
        <p:nvSpPr>
          <p:cNvPr id="11" name="10 CuadroTexto"/>
          <p:cNvSpPr txBox="1"/>
          <p:nvPr/>
        </p:nvSpPr>
        <p:spPr>
          <a:xfrm>
            <a:off x="467544" y="6237312"/>
            <a:ext cx="2160240" cy="276999"/>
          </a:xfrm>
          <a:prstGeom prst="rect">
            <a:avLst/>
          </a:prstGeom>
          <a:noFill/>
        </p:spPr>
        <p:txBody>
          <a:bodyPr wrap="square" rtlCol="0">
            <a:spAutoFit/>
          </a:bodyPr>
          <a:lstStyle/>
          <a:p>
            <a:r>
              <a:rPr lang="es-ES_tradnl" sz="1200" dirty="0" err="1" smtClean="0"/>
              <a:t>Ichn.iec.cat</a:t>
            </a:r>
            <a:endParaRPr lang="es-ES" sz="1200" dirty="0"/>
          </a:p>
        </p:txBody>
      </p:sp>
      <p:pic>
        <p:nvPicPr>
          <p:cNvPr id="39943" name="Picture 7"/>
          <p:cNvPicPr>
            <a:picLocks noChangeAspect="1" noChangeArrowheads="1"/>
          </p:cNvPicPr>
          <p:nvPr/>
        </p:nvPicPr>
        <p:blipFill>
          <a:blip r:embed="rId5" cstate="print"/>
          <a:srcRect/>
          <a:stretch>
            <a:fillRect/>
          </a:stretch>
        </p:blipFill>
        <p:spPr bwMode="auto">
          <a:xfrm>
            <a:off x="4355976" y="3933056"/>
            <a:ext cx="4392488" cy="2725418"/>
          </a:xfrm>
          <a:prstGeom prst="rect">
            <a:avLst/>
          </a:prstGeom>
          <a:noFill/>
          <a:ln w="9525">
            <a:noFill/>
            <a:miter lim="800000"/>
            <a:headEnd/>
            <a:tailEnd/>
          </a:ln>
        </p:spPr>
      </p:pic>
      <p:sp>
        <p:nvSpPr>
          <p:cNvPr id="14" name="13 CuadroTexto"/>
          <p:cNvSpPr txBox="1"/>
          <p:nvPr/>
        </p:nvSpPr>
        <p:spPr>
          <a:xfrm>
            <a:off x="6372200" y="3933056"/>
            <a:ext cx="2376264" cy="584775"/>
          </a:xfrm>
          <a:prstGeom prst="rect">
            <a:avLst/>
          </a:prstGeom>
          <a:noFill/>
        </p:spPr>
        <p:txBody>
          <a:bodyPr wrap="square" rtlCol="0">
            <a:spAutoFit/>
          </a:bodyPr>
          <a:lstStyle/>
          <a:p>
            <a:r>
              <a:rPr lang="es-ES_tradnl" b="1" dirty="0" smtClean="0"/>
              <a:t>Agachadiza común</a:t>
            </a:r>
          </a:p>
          <a:p>
            <a:r>
              <a:rPr lang="es-ES_tradnl" sz="1400" i="1" dirty="0" smtClean="0"/>
              <a:t>        </a:t>
            </a:r>
            <a:r>
              <a:rPr lang="es-ES_tradnl" sz="1400" i="1" dirty="0" err="1" smtClean="0"/>
              <a:t>Gallinago</a:t>
            </a:r>
            <a:r>
              <a:rPr lang="es-ES_tradnl" sz="1400" i="1" dirty="0" smtClean="0"/>
              <a:t> </a:t>
            </a:r>
            <a:r>
              <a:rPr lang="es-ES_tradnl" sz="1400" i="1" dirty="0" err="1" smtClean="0"/>
              <a:t>gallinago</a:t>
            </a:r>
            <a:endParaRPr lang="es-ES" sz="1400" i="1" dirty="0"/>
          </a:p>
        </p:txBody>
      </p:sp>
      <p:sp>
        <p:nvSpPr>
          <p:cNvPr id="16" name="15 CuadroTexto"/>
          <p:cNvSpPr txBox="1"/>
          <p:nvPr/>
        </p:nvSpPr>
        <p:spPr>
          <a:xfrm>
            <a:off x="4355976" y="6093297"/>
            <a:ext cx="3456384" cy="1015663"/>
          </a:xfrm>
          <a:prstGeom prst="rect">
            <a:avLst/>
          </a:prstGeom>
          <a:noFill/>
        </p:spPr>
        <p:txBody>
          <a:bodyPr wrap="square" rtlCol="0">
            <a:spAutoFit/>
          </a:bodyPr>
          <a:lstStyle/>
          <a:p>
            <a:r>
              <a:rPr lang="es-ES_tradnl" sz="1200" dirty="0" smtClean="0"/>
              <a:t>Javier Tajuelo</a:t>
            </a:r>
          </a:p>
          <a:p>
            <a:r>
              <a:rPr lang="es-ES_tradnl" sz="1200" dirty="0" smtClean="0"/>
              <a:t>www.avesdelplaneta.blogspot.com</a:t>
            </a:r>
          </a:p>
          <a:p>
            <a:endParaRPr lang="es-ES_tradnl" dirty="0" smtClean="0"/>
          </a:p>
          <a:p>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_tradnl" dirty="0" smtClean="0"/>
              <a:t>Situado al noroeste de la provincia de Zamora y enclavado en la comarca natural de Tierra de Campos. </a:t>
            </a:r>
            <a:r>
              <a:rPr lang="es-ES" dirty="0" smtClean="0"/>
              <a:t>Comprende once términos municipales y ocupa una superficie de 32.682 hectáreas.</a:t>
            </a:r>
          </a:p>
          <a:p>
            <a:r>
              <a:rPr lang="es-ES_tradnl" dirty="0" smtClean="0">
                <a:hlinkClick r:id="rId2"/>
              </a:rPr>
              <a:t>Google </a:t>
            </a:r>
            <a:r>
              <a:rPr lang="es-ES_tradnl" dirty="0" err="1" smtClean="0">
                <a:hlinkClick r:id="rId2"/>
              </a:rPr>
              <a:t>maps</a:t>
            </a:r>
            <a:endParaRPr lang="es-ES" dirty="0" smtClean="0"/>
          </a:p>
        </p:txBody>
      </p:sp>
      <p:sp>
        <p:nvSpPr>
          <p:cNvPr id="3" name="2 Título"/>
          <p:cNvSpPr>
            <a:spLocks noGrp="1"/>
          </p:cNvSpPr>
          <p:nvPr>
            <p:ph type="title"/>
          </p:nvPr>
        </p:nvSpPr>
        <p:spPr/>
        <p:txBody>
          <a:bodyPr/>
          <a:lstStyle/>
          <a:p>
            <a:r>
              <a:rPr lang="es-ES_tradnl" dirty="0" smtClean="0"/>
              <a:t>LOCALIZACIÓN</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 limícolas</a:t>
            </a:r>
            <a:endParaRPr lang="es-ES" dirty="0"/>
          </a:p>
        </p:txBody>
      </p:sp>
      <p:pic>
        <p:nvPicPr>
          <p:cNvPr id="41986" name="Picture 2" descr="http://1.bp.blogspot.com/-411POJEtJM8/TbV7Pjm3klI/AAAAAAAAE1U/2c8QreMpQj8/s400/avefr%25C3%25ADa3.jpg"/>
          <p:cNvPicPr>
            <a:picLocks noChangeAspect="1" noChangeArrowheads="1"/>
          </p:cNvPicPr>
          <p:nvPr/>
        </p:nvPicPr>
        <p:blipFill>
          <a:blip r:embed="rId2" cstate="print"/>
          <a:srcRect/>
          <a:stretch>
            <a:fillRect/>
          </a:stretch>
        </p:blipFill>
        <p:spPr bwMode="auto">
          <a:xfrm>
            <a:off x="395536" y="1268760"/>
            <a:ext cx="3960441" cy="2623794"/>
          </a:xfrm>
          <a:prstGeom prst="rect">
            <a:avLst/>
          </a:prstGeom>
          <a:noFill/>
        </p:spPr>
      </p:pic>
      <p:sp>
        <p:nvSpPr>
          <p:cNvPr id="4" name="3 CuadroTexto"/>
          <p:cNvSpPr txBox="1"/>
          <p:nvPr/>
        </p:nvSpPr>
        <p:spPr>
          <a:xfrm>
            <a:off x="323528" y="1268760"/>
            <a:ext cx="2232248" cy="584775"/>
          </a:xfrm>
          <a:prstGeom prst="rect">
            <a:avLst/>
          </a:prstGeom>
          <a:noFill/>
        </p:spPr>
        <p:txBody>
          <a:bodyPr wrap="square" rtlCol="0">
            <a:spAutoFit/>
          </a:bodyPr>
          <a:lstStyle/>
          <a:p>
            <a:r>
              <a:rPr lang="es-ES_tradnl" b="1" dirty="0" smtClean="0"/>
              <a:t>Avefría</a:t>
            </a:r>
          </a:p>
          <a:p>
            <a:r>
              <a:rPr lang="es-ES_tradnl" sz="1400" i="1" dirty="0" err="1" smtClean="0"/>
              <a:t>Vanellus</a:t>
            </a:r>
            <a:r>
              <a:rPr lang="es-ES_tradnl" sz="1400" i="1" dirty="0" smtClean="0"/>
              <a:t> </a:t>
            </a:r>
            <a:r>
              <a:rPr lang="es-ES_tradnl" sz="1400" i="1" dirty="0" err="1" smtClean="0"/>
              <a:t>vanellus</a:t>
            </a:r>
            <a:endParaRPr lang="es-ES" sz="1400" i="1" dirty="0"/>
          </a:p>
        </p:txBody>
      </p:sp>
      <p:sp>
        <p:nvSpPr>
          <p:cNvPr id="5" name="4 CuadroTexto"/>
          <p:cNvSpPr txBox="1"/>
          <p:nvPr/>
        </p:nvSpPr>
        <p:spPr>
          <a:xfrm>
            <a:off x="323528" y="3573016"/>
            <a:ext cx="2736304" cy="276999"/>
          </a:xfrm>
          <a:prstGeom prst="rect">
            <a:avLst/>
          </a:prstGeom>
          <a:noFill/>
        </p:spPr>
        <p:txBody>
          <a:bodyPr wrap="square" rtlCol="0">
            <a:spAutoFit/>
          </a:bodyPr>
          <a:lstStyle/>
          <a:p>
            <a:r>
              <a:rPr lang="es-ES_tradnl" sz="1200" dirty="0" smtClean="0"/>
              <a:t>www.birdingzamora.blogspot.com</a:t>
            </a:r>
            <a:endParaRPr lang="es-ES" sz="1200" dirty="0"/>
          </a:p>
        </p:txBody>
      </p:sp>
      <p:pic>
        <p:nvPicPr>
          <p:cNvPr id="41987" name="Picture 3"/>
          <p:cNvPicPr>
            <a:picLocks noChangeAspect="1" noChangeArrowheads="1"/>
          </p:cNvPicPr>
          <p:nvPr/>
        </p:nvPicPr>
        <p:blipFill>
          <a:blip r:embed="rId3" cstate="print"/>
          <a:srcRect/>
          <a:stretch>
            <a:fillRect/>
          </a:stretch>
        </p:blipFill>
        <p:spPr bwMode="auto">
          <a:xfrm>
            <a:off x="5076056" y="1268760"/>
            <a:ext cx="3276165" cy="2623832"/>
          </a:xfrm>
          <a:prstGeom prst="rect">
            <a:avLst/>
          </a:prstGeom>
          <a:noFill/>
          <a:ln w="9525">
            <a:noFill/>
            <a:miter lim="800000"/>
            <a:headEnd/>
            <a:tailEnd/>
          </a:ln>
        </p:spPr>
      </p:pic>
      <p:sp>
        <p:nvSpPr>
          <p:cNvPr id="7" name="6 CuadroTexto"/>
          <p:cNvSpPr txBox="1"/>
          <p:nvPr/>
        </p:nvSpPr>
        <p:spPr>
          <a:xfrm>
            <a:off x="5076056" y="3645024"/>
            <a:ext cx="1944216" cy="276999"/>
          </a:xfrm>
          <a:prstGeom prst="rect">
            <a:avLst/>
          </a:prstGeom>
          <a:noFill/>
        </p:spPr>
        <p:txBody>
          <a:bodyPr wrap="square" rtlCol="0">
            <a:spAutoFit/>
          </a:bodyPr>
          <a:lstStyle/>
          <a:p>
            <a:r>
              <a:rPr lang="es-ES_tradnl" sz="1200" dirty="0" smtClean="0"/>
              <a:t>Eb3.alf.blogspot.com</a:t>
            </a:r>
            <a:endParaRPr lang="es-ES" sz="1200" dirty="0"/>
          </a:p>
        </p:txBody>
      </p:sp>
      <p:pic>
        <p:nvPicPr>
          <p:cNvPr id="41989" name="Picture 5"/>
          <p:cNvPicPr>
            <a:picLocks noChangeAspect="1" noChangeArrowheads="1"/>
          </p:cNvPicPr>
          <p:nvPr/>
        </p:nvPicPr>
        <p:blipFill>
          <a:blip r:embed="rId4" cstate="print"/>
          <a:srcRect/>
          <a:stretch>
            <a:fillRect/>
          </a:stretch>
        </p:blipFill>
        <p:spPr bwMode="auto">
          <a:xfrm>
            <a:off x="395536" y="3933056"/>
            <a:ext cx="2880320" cy="2630692"/>
          </a:xfrm>
          <a:prstGeom prst="rect">
            <a:avLst/>
          </a:prstGeom>
          <a:noFill/>
          <a:ln w="9525">
            <a:noFill/>
            <a:miter lim="800000"/>
            <a:headEnd/>
            <a:tailEnd/>
          </a:ln>
        </p:spPr>
      </p:pic>
      <p:sp>
        <p:nvSpPr>
          <p:cNvPr id="10" name="9 CuadroTexto"/>
          <p:cNvSpPr txBox="1"/>
          <p:nvPr/>
        </p:nvSpPr>
        <p:spPr>
          <a:xfrm>
            <a:off x="395536" y="6237312"/>
            <a:ext cx="2160240" cy="276999"/>
          </a:xfrm>
          <a:prstGeom prst="rect">
            <a:avLst/>
          </a:prstGeom>
          <a:noFill/>
        </p:spPr>
        <p:txBody>
          <a:bodyPr wrap="square" rtlCol="0">
            <a:spAutoFit/>
          </a:bodyPr>
          <a:lstStyle/>
          <a:p>
            <a:r>
              <a:rPr lang="es-ES_tradnl" sz="1200" dirty="0" smtClean="0"/>
              <a:t>Oscardiez.es</a:t>
            </a:r>
            <a:endParaRPr lang="es-ES" sz="1200" dirty="0"/>
          </a:p>
        </p:txBody>
      </p:sp>
      <p:sp>
        <p:nvSpPr>
          <p:cNvPr id="11" name="10 CuadroTexto"/>
          <p:cNvSpPr txBox="1"/>
          <p:nvPr/>
        </p:nvSpPr>
        <p:spPr>
          <a:xfrm>
            <a:off x="6444208" y="1340768"/>
            <a:ext cx="1944216" cy="584775"/>
          </a:xfrm>
          <a:prstGeom prst="rect">
            <a:avLst/>
          </a:prstGeom>
          <a:noFill/>
        </p:spPr>
        <p:txBody>
          <a:bodyPr wrap="square" rtlCol="0">
            <a:spAutoFit/>
          </a:bodyPr>
          <a:lstStyle/>
          <a:p>
            <a:r>
              <a:rPr lang="es-ES_tradnl" b="1" dirty="0" smtClean="0"/>
              <a:t>Chorlitejo chico</a:t>
            </a:r>
          </a:p>
          <a:p>
            <a:r>
              <a:rPr lang="es-ES_tradnl" sz="1400" i="1" dirty="0" err="1" smtClean="0"/>
              <a:t>Charadrius</a:t>
            </a:r>
            <a:r>
              <a:rPr lang="es-ES_tradnl" sz="1400" i="1" dirty="0" smtClean="0"/>
              <a:t> </a:t>
            </a:r>
            <a:r>
              <a:rPr lang="es-ES_tradnl" sz="1400" i="1" dirty="0" err="1" smtClean="0"/>
              <a:t>dubius</a:t>
            </a:r>
            <a:endParaRPr lang="es-ES" sz="1400" i="1" dirty="0"/>
          </a:p>
        </p:txBody>
      </p:sp>
      <p:sp>
        <p:nvSpPr>
          <p:cNvPr id="12" name="11 CuadroTexto"/>
          <p:cNvSpPr txBox="1"/>
          <p:nvPr/>
        </p:nvSpPr>
        <p:spPr>
          <a:xfrm>
            <a:off x="755576" y="4005064"/>
            <a:ext cx="2448272" cy="369332"/>
          </a:xfrm>
          <a:prstGeom prst="rect">
            <a:avLst/>
          </a:prstGeom>
          <a:noFill/>
        </p:spPr>
        <p:txBody>
          <a:bodyPr wrap="square" rtlCol="0">
            <a:spAutoFit/>
          </a:bodyPr>
          <a:lstStyle/>
          <a:p>
            <a:r>
              <a:rPr lang="es-ES_tradnl" b="1" dirty="0" smtClean="0"/>
              <a:t>Chorlitejo </a:t>
            </a:r>
            <a:r>
              <a:rPr lang="es-ES_tradnl" b="1" dirty="0" err="1" smtClean="0"/>
              <a:t>patinegro</a:t>
            </a:r>
            <a:endParaRPr lang="es-ES" b="1" dirty="0"/>
          </a:p>
        </p:txBody>
      </p:sp>
      <p:sp>
        <p:nvSpPr>
          <p:cNvPr id="13" name="12 CuadroTexto"/>
          <p:cNvSpPr txBox="1"/>
          <p:nvPr/>
        </p:nvSpPr>
        <p:spPr>
          <a:xfrm>
            <a:off x="3563888" y="4293096"/>
            <a:ext cx="4896544" cy="1200329"/>
          </a:xfrm>
          <a:prstGeom prst="rect">
            <a:avLst/>
          </a:prstGeom>
          <a:noFill/>
        </p:spPr>
        <p:txBody>
          <a:bodyPr wrap="square" rtlCol="0">
            <a:spAutoFit/>
          </a:bodyPr>
          <a:lstStyle/>
          <a:p>
            <a:r>
              <a:rPr lang="es-ES_tradnl" dirty="0" smtClean="0"/>
              <a:t>Otras aves también limícolas presentan el </a:t>
            </a:r>
            <a:r>
              <a:rPr lang="es-ES_tradnl" b="1" dirty="0" smtClean="0"/>
              <a:t>pico corto</a:t>
            </a:r>
            <a:r>
              <a:rPr lang="es-ES_tradnl" dirty="0" smtClean="0"/>
              <a:t>, está relacionado con el tipo de alimentación que se basa en la caza por localización visual al acecho.</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  </a:t>
            </a:r>
            <a:r>
              <a:rPr lang="es-ES_tradnl" dirty="0" err="1" smtClean="0"/>
              <a:t>Ardeidas</a:t>
            </a:r>
            <a:endParaRPr lang="es-ES" dirty="0"/>
          </a:p>
        </p:txBody>
      </p:sp>
      <p:pic>
        <p:nvPicPr>
          <p:cNvPr id="38914" name="Picture 2"/>
          <p:cNvPicPr>
            <a:picLocks noChangeAspect="1" noChangeArrowheads="1"/>
          </p:cNvPicPr>
          <p:nvPr/>
        </p:nvPicPr>
        <p:blipFill>
          <a:blip r:embed="rId2" cstate="print"/>
          <a:srcRect/>
          <a:stretch>
            <a:fillRect/>
          </a:stretch>
        </p:blipFill>
        <p:spPr bwMode="auto">
          <a:xfrm>
            <a:off x="683568" y="1196752"/>
            <a:ext cx="3240360" cy="2873396"/>
          </a:xfrm>
          <a:prstGeom prst="rect">
            <a:avLst/>
          </a:prstGeom>
          <a:noFill/>
          <a:ln w="9525">
            <a:noFill/>
            <a:miter lim="800000"/>
            <a:headEnd/>
            <a:tailEnd/>
          </a:ln>
        </p:spPr>
      </p:pic>
      <p:sp>
        <p:nvSpPr>
          <p:cNvPr id="4" name="3 CuadroTexto"/>
          <p:cNvSpPr txBox="1"/>
          <p:nvPr/>
        </p:nvSpPr>
        <p:spPr>
          <a:xfrm>
            <a:off x="2051720" y="1196752"/>
            <a:ext cx="1872208" cy="861774"/>
          </a:xfrm>
          <a:prstGeom prst="rect">
            <a:avLst/>
          </a:prstGeom>
          <a:noFill/>
        </p:spPr>
        <p:txBody>
          <a:bodyPr wrap="square" rtlCol="0">
            <a:spAutoFit/>
          </a:bodyPr>
          <a:lstStyle/>
          <a:p>
            <a:pPr algn="r"/>
            <a:r>
              <a:rPr lang="es-ES_tradnl" b="1" dirty="0" smtClean="0"/>
              <a:t>Garza real</a:t>
            </a:r>
          </a:p>
          <a:p>
            <a:pPr algn="r"/>
            <a:r>
              <a:rPr lang="es-ES_tradnl" sz="1400" i="1" dirty="0" err="1" smtClean="0"/>
              <a:t>Ardea</a:t>
            </a:r>
            <a:r>
              <a:rPr lang="es-ES_tradnl" sz="1400" i="1" dirty="0" smtClean="0"/>
              <a:t> </a:t>
            </a:r>
            <a:r>
              <a:rPr lang="es-ES_tradnl" sz="1400" i="1" dirty="0" err="1" smtClean="0"/>
              <a:t>cinerea</a:t>
            </a:r>
            <a:endParaRPr lang="es-ES_tradnl" sz="1400" i="1" dirty="0" smtClean="0"/>
          </a:p>
          <a:p>
            <a:endParaRPr lang="es-ES" dirty="0"/>
          </a:p>
        </p:txBody>
      </p:sp>
      <p:sp>
        <p:nvSpPr>
          <p:cNvPr id="5" name="4 CuadroTexto"/>
          <p:cNvSpPr txBox="1"/>
          <p:nvPr/>
        </p:nvSpPr>
        <p:spPr>
          <a:xfrm>
            <a:off x="755576" y="3789040"/>
            <a:ext cx="2088232" cy="276999"/>
          </a:xfrm>
          <a:prstGeom prst="rect">
            <a:avLst/>
          </a:prstGeom>
          <a:noFill/>
        </p:spPr>
        <p:txBody>
          <a:bodyPr wrap="square" rtlCol="0">
            <a:spAutoFit/>
          </a:bodyPr>
          <a:lstStyle/>
          <a:p>
            <a:r>
              <a:rPr lang="es-ES_tradnl" sz="1200" dirty="0" smtClean="0"/>
              <a:t>www.zuheros.es</a:t>
            </a:r>
            <a:endParaRPr lang="es-ES" dirty="0"/>
          </a:p>
        </p:txBody>
      </p:sp>
      <p:pic>
        <p:nvPicPr>
          <p:cNvPr id="38915" name="Picture 3"/>
          <p:cNvPicPr>
            <a:picLocks noChangeAspect="1" noChangeArrowheads="1"/>
          </p:cNvPicPr>
          <p:nvPr/>
        </p:nvPicPr>
        <p:blipFill>
          <a:blip r:embed="rId3" cstate="print"/>
          <a:srcRect/>
          <a:stretch>
            <a:fillRect/>
          </a:stretch>
        </p:blipFill>
        <p:spPr bwMode="auto">
          <a:xfrm>
            <a:off x="4283968" y="1196752"/>
            <a:ext cx="2880320" cy="2935010"/>
          </a:xfrm>
          <a:prstGeom prst="rect">
            <a:avLst/>
          </a:prstGeom>
          <a:noFill/>
          <a:ln w="9525">
            <a:noFill/>
            <a:miter lim="800000"/>
            <a:headEnd/>
            <a:tailEnd/>
          </a:ln>
        </p:spPr>
      </p:pic>
      <p:sp>
        <p:nvSpPr>
          <p:cNvPr id="7" name="6 CuadroTexto"/>
          <p:cNvSpPr txBox="1"/>
          <p:nvPr/>
        </p:nvSpPr>
        <p:spPr>
          <a:xfrm>
            <a:off x="5292080" y="1340768"/>
            <a:ext cx="1872208" cy="584775"/>
          </a:xfrm>
          <a:prstGeom prst="rect">
            <a:avLst/>
          </a:prstGeom>
          <a:noFill/>
        </p:spPr>
        <p:txBody>
          <a:bodyPr wrap="square" rtlCol="0">
            <a:spAutoFit/>
          </a:bodyPr>
          <a:lstStyle/>
          <a:p>
            <a:r>
              <a:rPr lang="es-ES_tradnl" b="1" dirty="0" smtClean="0"/>
              <a:t>Garza imperial</a:t>
            </a:r>
          </a:p>
          <a:p>
            <a:pPr algn="r"/>
            <a:r>
              <a:rPr lang="es-ES_tradnl" sz="1400" i="1" dirty="0" err="1" smtClean="0"/>
              <a:t>Ardea</a:t>
            </a:r>
            <a:r>
              <a:rPr lang="es-ES_tradnl" sz="1400" i="1" dirty="0" smtClean="0"/>
              <a:t> purpurea</a:t>
            </a:r>
            <a:endParaRPr lang="es-ES" sz="1400" i="1" dirty="0"/>
          </a:p>
        </p:txBody>
      </p:sp>
      <p:sp>
        <p:nvSpPr>
          <p:cNvPr id="8" name="7 CuadroTexto"/>
          <p:cNvSpPr txBox="1"/>
          <p:nvPr/>
        </p:nvSpPr>
        <p:spPr>
          <a:xfrm>
            <a:off x="4211960" y="3717032"/>
            <a:ext cx="2448272" cy="461665"/>
          </a:xfrm>
          <a:prstGeom prst="rect">
            <a:avLst/>
          </a:prstGeom>
          <a:noFill/>
        </p:spPr>
        <p:txBody>
          <a:bodyPr wrap="square" rtlCol="0">
            <a:spAutoFit/>
          </a:bodyPr>
          <a:lstStyle/>
          <a:p>
            <a:r>
              <a:rPr lang="es-ES_tradnl" sz="1200" dirty="0" smtClean="0"/>
              <a:t>Álvaro Blanco</a:t>
            </a:r>
          </a:p>
          <a:p>
            <a:r>
              <a:rPr lang="es-ES_tradnl" sz="1200" dirty="0" smtClean="0"/>
              <a:t>www.forocoches.com</a:t>
            </a:r>
            <a:endParaRPr lang="es-ES" sz="1200" dirty="0"/>
          </a:p>
        </p:txBody>
      </p:sp>
      <p:pic>
        <p:nvPicPr>
          <p:cNvPr id="27650" name="Picture 2" descr="http://villafafila.com/Fauna/img_fauna/Garcillabueyera2.jpg"/>
          <p:cNvPicPr>
            <a:picLocks noChangeAspect="1" noChangeArrowheads="1"/>
          </p:cNvPicPr>
          <p:nvPr/>
        </p:nvPicPr>
        <p:blipFill>
          <a:blip r:embed="rId4" cstate="print"/>
          <a:srcRect/>
          <a:stretch>
            <a:fillRect/>
          </a:stretch>
        </p:blipFill>
        <p:spPr bwMode="auto">
          <a:xfrm>
            <a:off x="611560" y="4293096"/>
            <a:ext cx="3240361" cy="2311458"/>
          </a:xfrm>
          <a:prstGeom prst="rect">
            <a:avLst/>
          </a:prstGeom>
          <a:noFill/>
        </p:spPr>
      </p:pic>
      <p:sp>
        <p:nvSpPr>
          <p:cNvPr id="13" name="12 CuadroTexto"/>
          <p:cNvSpPr txBox="1"/>
          <p:nvPr/>
        </p:nvSpPr>
        <p:spPr>
          <a:xfrm>
            <a:off x="539552" y="4293096"/>
            <a:ext cx="2016224" cy="584775"/>
          </a:xfrm>
          <a:prstGeom prst="rect">
            <a:avLst/>
          </a:prstGeom>
          <a:noFill/>
        </p:spPr>
        <p:txBody>
          <a:bodyPr wrap="square" rtlCol="0">
            <a:spAutoFit/>
          </a:bodyPr>
          <a:lstStyle/>
          <a:p>
            <a:r>
              <a:rPr lang="es-ES_tradnl" b="1" dirty="0" smtClean="0"/>
              <a:t>Garcilla bueyera</a:t>
            </a:r>
          </a:p>
          <a:p>
            <a:r>
              <a:rPr lang="es-ES_tradnl" sz="1400" i="1" dirty="0" err="1" smtClean="0"/>
              <a:t>Bubulcus</a:t>
            </a:r>
            <a:r>
              <a:rPr lang="es-ES_tradnl" sz="1400" i="1" dirty="0" smtClean="0"/>
              <a:t> ibis</a:t>
            </a:r>
            <a:endParaRPr lang="es-ES" sz="1400" i="1" dirty="0"/>
          </a:p>
        </p:txBody>
      </p:sp>
      <p:sp>
        <p:nvSpPr>
          <p:cNvPr id="14" name="13 CuadroTexto"/>
          <p:cNvSpPr txBox="1"/>
          <p:nvPr/>
        </p:nvSpPr>
        <p:spPr>
          <a:xfrm>
            <a:off x="539552" y="6309320"/>
            <a:ext cx="1800200" cy="276999"/>
          </a:xfrm>
          <a:prstGeom prst="rect">
            <a:avLst/>
          </a:prstGeom>
          <a:noFill/>
        </p:spPr>
        <p:txBody>
          <a:bodyPr wrap="square" rtlCol="0">
            <a:spAutoFit/>
          </a:bodyPr>
          <a:lstStyle/>
          <a:p>
            <a:r>
              <a:rPr lang="es-ES_tradnl" sz="1200" dirty="0" smtClean="0"/>
              <a:t>www.villafafila.com</a:t>
            </a:r>
            <a:endParaRPr lang="es-E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a:t>
            </a:r>
            <a:endParaRPr lang="es-ES" dirty="0"/>
          </a:p>
        </p:txBody>
      </p:sp>
      <p:pic>
        <p:nvPicPr>
          <p:cNvPr id="3" name="Picture 3"/>
          <p:cNvPicPr>
            <a:picLocks noChangeAspect="1" noChangeArrowheads="1"/>
          </p:cNvPicPr>
          <p:nvPr/>
        </p:nvPicPr>
        <p:blipFill>
          <a:blip r:embed="rId2" cstate="print"/>
          <a:srcRect/>
          <a:stretch>
            <a:fillRect/>
          </a:stretch>
        </p:blipFill>
        <p:spPr bwMode="auto">
          <a:xfrm>
            <a:off x="683568" y="1196752"/>
            <a:ext cx="3456384" cy="2458960"/>
          </a:xfrm>
          <a:prstGeom prst="rect">
            <a:avLst/>
          </a:prstGeom>
          <a:noFill/>
          <a:ln w="9525">
            <a:noFill/>
            <a:miter lim="800000"/>
            <a:headEnd/>
            <a:tailEnd/>
          </a:ln>
        </p:spPr>
      </p:pic>
      <p:pic>
        <p:nvPicPr>
          <p:cNvPr id="4" name="Picture 6" descr="http://3.bp.blogspot.com/-GKm-f5-vYTs/TeTdXvxyqVI/AAAAAAAABb8/tXYeJyzvfac/s1600/reidora4.jpg"/>
          <p:cNvPicPr>
            <a:picLocks noChangeAspect="1" noChangeArrowheads="1"/>
          </p:cNvPicPr>
          <p:nvPr/>
        </p:nvPicPr>
        <p:blipFill>
          <a:blip r:embed="rId3" cstate="print"/>
          <a:srcRect/>
          <a:stretch>
            <a:fillRect/>
          </a:stretch>
        </p:blipFill>
        <p:spPr bwMode="auto">
          <a:xfrm>
            <a:off x="683568" y="3717032"/>
            <a:ext cx="3456384" cy="2313119"/>
          </a:xfrm>
          <a:prstGeom prst="rect">
            <a:avLst/>
          </a:prstGeom>
          <a:noFill/>
        </p:spPr>
      </p:pic>
      <p:sp>
        <p:nvSpPr>
          <p:cNvPr id="6" name="5 CuadroTexto"/>
          <p:cNvSpPr txBox="1"/>
          <p:nvPr/>
        </p:nvSpPr>
        <p:spPr>
          <a:xfrm>
            <a:off x="611560" y="3356992"/>
            <a:ext cx="3456384" cy="276999"/>
          </a:xfrm>
          <a:prstGeom prst="rect">
            <a:avLst/>
          </a:prstGeom>
          <a:noFill/>
        </p:spPr>
        <p:txBody>
          <a:bodyPr wrap="square" rtlCol="0">
            <a:spAutoFit/>
          </a:bodyPr>
          <a:lstStyle/>
          <a:p>
            <a:r>
              <a:rPr lang="es-ES_tradnl" sz="1200" dirty="0" smtClean="0"/>
              <a:t>observacionesdelanaturaleza.blogspot.com</a:t>
            </a:r>
            <a:endParaRPr lang="es-ES" sz="1200" dirty="0" smtClean="0"/>
          </a:p>
        </p:txBody>
      </p:sp>
      <p:sp>
        <p:nvSpPr>
          <p:cNvPr id="8" name="7 CuadroTexto"/>
          <p:cNvSpPr txBox="1"/>
          <p:nvPr/>
        </p:nvSpPr>
        <p:spPr>
          <a:xfrm>
            <a:off x="4355976" y="1196752"/>
            <a:ext cx="3672408" cy="1200329"/>
          </a:xfrm>
          <a:prstGeom prst="rect">
            <a:avLst/>
          </a:prstGeom>
          <a:noFill/>
        </p:spPr>
        <p:txBody>
          <a:bodyPr wrap="square" rtlCol="0">
            <a:spAutoFit/>
          </a:bodyPr>
          <a:lstStyle/>
          <a:p>
            <a:r>
              <a:rPr lang="es-ES_tradnl" dirty="0" smtClean="0"/>
              <a:t>La </a:t>
            </a:r>
            <a:r>
              <a:rPr lang="es-ES_tradnl" b="1" dirty="0" smtClean="0"/>
              <a:t>focha común, </a:t>
            </a:r>
            <a:r>
              <a:rPr lang="es-ES_tradnl" i="1" dirty="0" err="1" smtClean="0"/>
              <a:t>Fulica</a:t>
            </a:r>
            <a:r>
              <a:rPr lang="es-ES_tradnl" i="1" dirty="0" smtClean="0"/>
              <a:t> </a:t>
            </a:r>
            <a:r>
              <a:rPr lang="es-ES_tradnl" dirty="0" err="1" smtClean="0"/>
              <a:t>atra</a:t>
            </a:r>
            <a:r>
              <a:rPr lang="es-ES_tradnl" dirty="0" smtClean="0"/>
              <a:t>, es otra de las aves que se pueden avistar en </a:t>
            </a:r>
            <a:r>
              <a:rPr lang="es-ES_tradnl" dirty="0" err="1" smtClean="0"/>
              <a:t>Villafáfila</a:t>
            </a:r>
            <a:r>
              <a:rPr lang="es-ES_tradnl" dirty="0" smtClean="0"/>
              <a:t> durante todo el año.</a:t>
            </a:r>
            <a:endParaRPr lang="es-ES" dirty="0"/>
          </a:p>
        </p:txBody>
      </p:sp>
      <p:sp>
        <p:nvSpPr>
          <p:cNvPr id="9" name="8 CuadroTexto"/>
          <p:cNvSpPr txBox="1"/>
          <p:nvPr/>
        </p:nvSpPr>
        <p:spPr>
          <a:xfrm>
            <a:off x="4355976" y="3789040"/>
            <a:ext cx="3960440" cy="1477328"/>
          </a:xfrm>
          <a:prstGeom prst="rect">
            <a:avLst/>
          </a:prstGeom>
          <a:noFill/>
        </p:spPr>
        <p:txBody>
          <a:bodyPr wrap="square" rtlCol="0">
            <a:spAutoFit/>
          </a:bodyPr>
          <a:lstStyle/>
          <a:p>
            <a:r>
              <a:rPr lang="es-ES_tradnl" dirty="0" smtClean="0"/>
              <a:t>La gaviota reidora</a:t>
            </a:r>
            <a:r>
              <a:rPr lang="es-ES_tradnl" i="1" dirty="0" smtClean="0"/>
              <a:t>, </a:t>
            </a:r>
            <a:r>
              <a:rPr lang="es-ES_tradnl" i="1" dirty="0" err="1" smtClean="0"/>
              <a:t>Larus</a:t>
            </a:r>
            <a:r>
              <a:rPr lang="es-ES_tradnl" i="1" dirty="0" smtClean="0"/>
              <a:t> </a:t>
            </a:r>
            <a:r>
              <a:rPr lang="es-ES_tradnl" i="1" dirty="0" err="1" smtClean="0"/>
              <a:t>ridibundus</a:t>
            </a:r>
            <a:r>
              <a:rPr lang="es-ES_tradnl" dirty="0" smtClean="0"/>
              <a:t>, es la más frecuente de las gaviotas que se pueden observar en las lagunas de </a:t>
            </a:r>
            <a:r>
              <a:rPr lang="es-ES_tradnl" dirty="0" err="1" smtClean="0"/>
              <a:t>Villafáfila</a:t>
            </a:r>
            <a:r>
              <a:rPr lang="es-ES_tradnl" dirty="0" smtClean="0"/>
              <a:t>. </a:t>
            </a:r>
            <a:endParaRPr lang="es-ES" dirty="0"/>
          </a:p>
        </p:txBody>
      </p:sp>
      <p:sp>
        <p:nvSpPr>
          <p:cNvPr id="10" name="9 CuadroTexto"/>
          <p:cNvSpPr txBox="1"/>
          <p:nvPr/>
        </p:nvSpPr>
        <p:spPr>
          <a:xfrm>
            <a:off x="755576" y="5733256"/>
            <a:ext cx="1944216" cy="276999"/>
          </a:xfrm>
          <a:prstGeom prst="rect">
            <a:avLst/>
          </a:prstGeom>
          <a:noFill/>
        </p:spPr>
        <p:txBody>
          <a:bodyPr wrap="square" rtlCol="0">
            <a:spAutoFit/>
          </a:bodyPr>
          <a:lstStyle/>
          <a:p>
            <a:r>
              <a:rPr lang="es-ES_tradnl" sz="1200" dirty="0" smtClean="0"/>
              <a:t>www.bezas.net</a:t>
            </a:r>
            <a:endParaRPr lang="es-E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 limícolas</a:t>
            </a:r>
            <a:endParaRPr lang="es-ES" dirty="0"/>
          </a:p>
        </p:txBody>
      </p:sp>
      <p:pic>
        <p:nvPicPr>
          <p:cNvPr id="1026" name="Picture 2" descr="C:\Users\Noemi\Documents\TIERRA CAMPOS\cigueñuela.jpg"/>
          <p:cNvPicPr>
            <a:picLocks noChangeAspect="1" noChangeArrowheads="1"/>
          </p:cNvPicPr>
          <p:nvPr/>
        </p:nvPicPr>
        <p:blipFill>
          <a:blip r:embed="rId2" cstate="print"/>
          <a:srcRect/>
          <a:stretch>
            <a:fillRect/>
          </a:stretch>
        </p:blipFill>
        <p:spPr bwMode="auto">
          <a:xfrm>
            <a:off x="323528" y="1412776"/>
            <a:ext cx="2857500" cy="1895475"/>
          </a:xfrm>
          <a:prstGeom prst="rect">
            <a:avLst/>
          </a:prstGeom>
          <a:noFill/>
        </p:spPr>
      </p:pic>
      <p:sp>
        <p:nvSpPr>
          <p:cNvPr id="4" name="3 CuadroTexto"/>
          <p:cNvSpPr txBox="1"/>
          <p:nvPr/>
        </p:nvSpPr>
        <p:spPr>
          <a:xfrm>
            <a:off x="251520" y="3356992"/>
            <a:ext cx="3024336" cy="2369880"/>
          </a:xfrm>
          <a:prstGeom prst="rect">
            <a:avLst/>
          </a:prstGeom>
          <a:noFill/>
        </p:spPr>
        <p:txBody>
          <a:bodyPr wrap="square" rtlCol="0">
            <a:spAutoFit/>
          </a:bodyPr>
          <a:lstStyle/>
          <a:p>
            <a:r>
              <a:rPr lang="es-ES_tradnl" b="1" dirty="0" smtClean="0"/>
              <a:t>Cigüeñuela</a:t>
            </a:r>
          </a:p>
          <a:p>
            <a:r>
              <a:rPr lang="es-ES_tradnl" sz="1400" i="1" dirty="0" err="1" smtClean="0"/>
              <a:t>Himantopus</a:t>
            </a:r>
            <a:r>
              <a:rPr lang="es-ES_tradnl" sz="1400" i="1" dirty="0" smtClean="0"/>
              <a:t> </a:t>
            </a:r>
            <a:r>
              <a:rPr lang="es-ES_tradnl" sz="1400" i="1" dirty="0" err="1" smtClean="0"/>
              <a:t>himantopus</a:t>
            </a:r>
            <a:endParaRPr lang="es-ES_tradnl" sz="1400" i="1" dirty="0" smtClean="0"/>
          </a:p>
          <a:p>
            <a:endParaRPr lang="es-ES_tradnl" sz="1400" i="1" dirty="0" smtClean="0"/>
          </a:p>
          <a:p>
            <a:r>
              <a:rPr lang="es-ES_tradnl" dirty="0" smtClean="0"/>
              <a:t>Abundante en la época </a:t>
            </a:r>
          </a:p>
          <a:p>
            <a:r>
              <a:rPr lang="es-ES_tradnl" dirty="0" smtClean="0"/>
              <a:t>de cría, siendo la única colonia relevante en Castilla y León.</a:t>
            </a:r>
          </a:p>
          <a:p>
            <a:endParaRPr lang="es-ES_tradnl" i="1" dirty="0" smtClean="0"/>
          </a:p>
          <a:p>
            <a:r>
              <a:rPr lang="es-ES_tradnl" sz="1200" dirty="0" err="1" smtClean="0"/>
              <a:t>Foto:www.fotonatura.org</a:t>
            </a:r>
            <a:endParaRPr lang="es-ES" sz="1200" dirty="0"/>
          </a:p>
        </p:txBody>
      </p:sp>
      <p:pic>
        <p:nvPicPr>
          <p:cNvPr id="1028" name="Picture 4" descr="https://sp.yimg.com/ib/th?id=HN.608047604454916875&amp;pid=15.1&amp;P=0"/>
          <p:cNvPicPr>
            <a:picLocks noChangeAspect="1" noChangeArrowheads="1"/>
          </p:cNvPicPr>
          <p:nvPr/>
        </p:nvPicPr>
        <p:blipFill>
          <a:blip r:embed="rId3" cstate="print"/>
          <a:srcRect/>
          <a:stretch>
            <a:fillRect/>
          </a:stretch>
        </p:blipFill>
        <p:spPr bwMode="auto">
          <a:xfrm>
            <a:off x="3203848" y="3573016"/>
            <a:ext cx="2857500" cy="1895476"/>
          </a:xfrm>
          <a:prstGeom prst="rect">
            <a:avLst/>
          </a:prstGeom>
          <a:noFill/>
        </p:spPr>
      </p:pic>
      <p:sp>
        <p:nvSpPr>
          <p:cNvPr id="6" name="5 CuadroTexto"/>
          <p:cNvSpPr txBox="1"/>
          <p:nvPr/>
        </p:nvSpPr>
        <p:spPr>
          <a:xfrm>
            <a:off x="6047656" y="3573016"/>
            <a:ext cx="3096344" cy="2092881"/>
          </a:xfrm>
          <a:prstGeom prst="rect">
            <a:avLst/>
          </a:prstGeom>
          <a:noFill/>
        </p:spPr>
        <p:txBody>
          <a:bodyPr wrap="square" rtlCol="0">
            <a:spAutoFit/>
          </a:bodyPr>
          <a:lstStyle/>
          <a:p>
            <a:r>
              <a:rPr lang="es-ES_tradnl" b="1" dirty="0" smtClean="0"/>
              <a:t>Avoceta</a:t>
            </a:r>
          </a:p>
          <a:p>
            <a:r>
              <a:rPr lang="es-ES_tradnl" sz="1400" i="1" dirty="0" err="1" smtClean="0"/>
              <a:t>Recurvirostra</a:t>
            </a:r>
            <a:r>
              <a:rPr lang="es-ES_tradnl" sz="1400" i="1" dirty="0" smtClean="0"/>
              <a:t> </a:t>
            </a:r>
            <a:r>
              <a:rPr lang="es-ES_tradnl" sz="1400" i="1" dirty="0" err="1" smtClean="0"/>
              <a:t>avosetta</a:t>
            </a:r>
            <a:endParaRPr lang="es-ES_tradnl" sz="1400" i="1" dirty="0" smtClean="0"/>
          </a:p>
          <a:p>
            <a:endParaRPr lang="es-ES_tradnl" sz="1400" i="1" dirty="0" smtClean="0"/>
          </a:p>
          <a:p>
            <a:r>
              <a:rPr lang="es-ES_tradnl" dirty="0" smtClean="0"/>
              <a:t>Especialmente abundantes en época estival.</a:t>
            </a:r>
          </a:p>
          <a:p>
            <a:endParaRPr lang="es-ES_tradnl" i="1" dirty="0" smtClean="0"/>
          </a:p>
          <a:p>
            <a:r>
              <a:rPr lang="es-ES_tradnl" sz="1200" dirty="0" err="1" smtClean="0"/>
              <a:t>Foto:www.waste.ideal.es</a:t>
            </a:r>
            <a:endParaRPr lang="es-ES" sz="1200" dirty="0"/>
          </a:p>
        </p:txBody>
      </p:sp>
      <p:sp>
        <p:nvSpPr>
          <p:cNvPr id="9" name="8 CuadroTexto"/>
          <p:cNvSpPr txBox="1"/>
          <p:nvPr/>
        </p:nvSpPr>
        <p:spPr>
          <a:xfrm>
            <a:off x="3347864" y="1412776"/>
            <a:ext cx="5472608" cy="1200329"/>
          </a:xfrm>
          <a:prstGeom prst="rect">
            <a:avLst/>
          </a:prstGeom>
          <a:noFill/>
        </p:spPr>
        <p:txBody>
          <a:bodyPr wrap="square" rtlCol="0">
            <a:spAutoFit/>
          </a:bodyPr>
          <a:lstStyle/>
          <a:p>
            <a:r>
              <a:rPr lang="es-ES_tradnl" dirty="0" smtClean="0"/>
              <a:t>Se trata de un amplio grupo de aves que viven en el limo o lodo. Algunas tienen el pico largo relacionado con la captura de presas por localización táctil.</a:t>
            </a:r>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acuáticas</a:t>
            </a:r>
            <a:endParaRPr lang="es-ES" dirty="0"/>
          </a:p>
        </p:txBody>
      </p:sp>
      <p:pic>
        <p:nvPicPr>
          <p:cNvPr id="43014" name="Picture 6" descr="http://www.marianofernandez.es/devolveraraiz/images/lagunero080320_2_800.jpg"/>
          <p:cNvPicPr>
            <a:picLocks noChangeAspect="1" noChangeArrowheads="1"/>
          </p:cNvPicPr>
          <p:nvPr/>
        </p:nvPicPr>
        <p:blipFill>
          <a:blip r:embed="rId2" cstate="print"/>
          <a:srcRect/>
          <a:stretch>
            <a:fillRect/>
          </a:stretch>
        </p:blipFill>
        <p:spPr bwMode="auto">
          <a:xfrm>
            <a:off x="323528" y="1412776"/>
            <a:ext cx="5544616" cy="3694101"/>
          </a:xfrm>
          <a:prstGeom prst="rect">
            <a:avLst/>
          </a:prstGeom>
          <a:noFill/>
        </p:spPr>
      </p:pic>
      <p:sp>
        <p:nvSpPr>
          <p:cNvPr id="6" name="5 CuadroTexto"/>
          <p:cNvSpPr txBox="1"/>
          <p:nvPr/>
        </p:nvSpPr>
        <p:spPr>
          <a:xfrm>
            <a:off x="323528" y="4797152"/>
            <a:ext cx="3024336" cy="276999"/>
          </a:xfrm>
          <a:prstGeom prst="rect">
            <a:avLst/>
          </a:prstGeom>
          <a:noFill/>
        </p:spPr>
        <p:txBody>
          <a:bodyPr wrap="square" rtlCol="0">
            <a:spAutoFit/>
          </a:bodyPr>
          <a:lstStyle/>
          <a:p>
            <a:r>
              <a:rPr lang="es-ES_tradnl" sz="1200" dirty="0" smtClean="0"/>
              <a:t>marianofernandez.es</a:t>
            </a:r>
            <a:endParaRPr lang="es-ES" sz="1200" dirty="0"/>
          </a:p>
        </p:txBody>
      </p:sp>
      <p:sp>
        <p:nvSpPr>
          <p:cNvPr id="9" name="8 CuadroTexto"/>
          <p:cNvSpPr txBox="1"/>
          <p:nvPr/>
        </p:nvSpPr>
        <p:spPr>
          <a:xfrm>
            <a:off x="5940152" y="1412776"/>
            <a:ext cx="3024336" cy="3416320"/>
          </a:xfrm>
          <a:prstGeom prst="rect">
            <a:avLst/>
          </a:prstGeom>
          <a:noFill/>
        </p:spPr>
        <p:txBody>
          <a:bodyPr wrap="square" rtlCol="0">
            <a:spAutoFit/>
          </a:bodyPr>
          <a:lstStyle/>
          <a:p>
            <a:r>
              <a:rPr lang="es-ES_tradnl" b="1" dirty="0" smtClean="0"/>
              <a:t>Aguilucho lagunero</a:t>
            </a:r>
          </a:p>
          <a:p>
            <a:r>
              <a:rPr lang="es-ES_tradnl" sz="1400" i="1" dirty="0" err="1" smtClean="0"/>
              <a:t>Circus</a:t>
            </a:r>
            <a:r>
              <a:rPr lang="es-ES_tradnl" sz="1400" i="1" dirty="0" smtClean="0"/>
              <a:t> </a:t>
            </a:r>
            <a:r>
              <a:rPr lang="es-ES_tradnl" sz="1400" i="1" dirty="0" err="1" smtClean="0"/>
              <a:t>aeruginosus</a:t>
            </a:r>
            <a:endParaRPr lang="es-ES_tradnl" sz="1400" i="1" dirty="0" smtClean="0"/>
          </a:p>
          <a:p>
            <a:endParaRPr lang="es-ES_tradnl" dirty="0" smtClean="0"/>
          </a:p>
          <a:p>
            <a:r>
              <a:rPr lang="es-ES_tradnl" dirty="0" smtClean="0"/>
              <a:t>Ave rapaz propia de las zonas palustres que se alimenta de ratas de agua, de fochas, gallinetas, huevos y pollos, ranas, culebras</a:t>
            </a:r>
            <a:r>
              <a:rPr lang="es-ES_tradnl" i="1" dirty="0" smtClean="0"/>
              <a:t>.</a:t>
            </a:r>
          </a:p>
          <a:p>
            <a:r>
              <a:rPr lang="es-ES_tradnl" dirty="0" smtClean="0"/>
              <a:t>Anida en la reserva en cañaverales o zonas de espesa vegetación.</a:t>
            </a:r>
            <a:endParaRPr lang="es-E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invernantes</a:t>
            </a:r>
            <a:endParaRPr lang="es-ES" dirty="0"/>
          </a:p>
        </p:txBody>
      </p:sp>
      <p:pic>
        <p:nvPicPr>
          <p:cNvPr id="29698" name="Picture 2" descr="http://www.seo.org/wp-content/uploads/2013/11/F10_Foto_01.jpg"/>
          <p:cNvPicPr>
            <a:picLocks noChangeAspect="1" noChangeArrowheads="1"/>
          </p:cNvPicPr>
          <p:nvPr/>
        </p:nvPicPr>
        <p:blipFill>
          <a:blip r:embed="rId2" cstate="print"/>
          <a:srcRect/>
          <a:stretch>
            <a:fillRect/>
          </a:stretch>
        </p:blipFill>
        <p:spPr bwMode="auto">
          <a:xfrm>
            <a:off x="539552" y="1340768"/>
            <a:ext cx="5016170" cy="3528392"/>
          </a:xfrm>
          <a:prstGeom prst="rect">
            <a:avLst/>
          </a:prstGeom>
          <a:noFill/>
        </p:spPr>
      </p:pic>
      <p:sp>
        <p:nvSpPr>
          <p:cNvPr id="4" name="3 CuadroTexto"/>
          <p:cNvSpPr txBox="1"/>
          <p:nvPr/>
        </p:nvSpPr>
        <p:spPr>
          <a:xfrm>
            <a:off x="5652120" y="1268760"/>
            <a:ext cx="3312368" cy="3877985"/>
          </a:xfrm>
          <a:prstGeom prst="rect">
            <a:avLst/>
          </a:prstGeom>
          <a:noFill/>
        </p:spPr>
        <p:txBody>
          <a:bodyPr wrap="square" rtlCol="0">
            <a:spAutoFit/>
          </a:bodyPr>
          <a:lstStyle/>
          <a:p>
            <a:r>
              <a:rPr lang="es-ES_tradnl" b="1" dirty="0" smtClean="0"/>
              <a:t>Ánsar común o ganso</a:t>
            </a:r>
          </a:p>
          <a:p>
            <a:r>
              <a:rPr lang="es-ES_tradnl" i="1" dirty="0" err="1" smtClean="0"/>
              <a:t>Anser</a:t>
            </a:r>
            <a:r>
              <a:rPr lang="es-ES_tradnl" i="1" dirty="0" smtClean="0"/>
              <a:t> </a:t>
            </a:r>
            <a:r>
              <a:rPr lang="es-ES_tradnl" i="1" dirty="0" err="1" smtClean="0"/>
              <a:t>anser</a:t>
            </a:r>
            <a:endParaRPr lang="es-ES_tradnl" i="1" dirty="0" smtClean="0"/>
          </a:p>
          <a:p>
            <a:endParaRPr lang="es-ES_tradnl" i="1" dirty="0" smtClean="0"/>
          </a:p>
          <a:p>
            <a:r>
              <a:rPr lang="es-ES_tradnl" dirty="0" smtClean="0"/>
              <a:t>En los meses de diciembre y enero se pueden llegar a avistar hasta 25000 ejemplares.</a:t>
            </a:r>
          </a:p>
          <a:p>
            <a:r>
              <a:rPr lang="es-ES_tradnl" dirty="0" smtClean="0"/>
              <a:t>Podemos avistar ánsares con un collar que nos informa de su lugar de origen y por donde ha pasado en sus migraciones.</a:t>
            </a:r>
          </a:p>
          <a:p>
            <a:endParaRPr lang="es-ES_tradnl" dirty="0" smtClean="0"/>
          </a:p>
          <a:p>
            <a:r>
              <a:rPr lang="es-ES_tradnl" sz="1200" dirty="0" err="1" smtClean="0"/>
              <a:t>Foto:www.seo.org</a:t>
            </a:r>
            <a:endParaRPr lang="es-E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invernantes</a:t>
            </a:r>
            <a:endParaRPr lang="es-ES" dirty="0"/>
          </a:p>
        </p:txBody>
      </p:sp>
      <p:pic>
        <p:nvPicPr>
          <p:cNvPr id="3" name="Picture 2"/>
          <p:cNvPicPr>
            <a:picLocks noChangeAspect="1" noChangeArrowheads="1"/>
          </p:cNvPicPr>
          <p:nvPr/>
        </p:nvPicPr>
        <p:blipFill>
          <a:blip r:embed="rId2" cstate="print"/>
          <a:srcRect/>
          <a:stretch>
            <a:fillRect/>
          </a:stretch>
        </p:blipFill>
        <p:spPr bwMode="auto">
          <a:xfrm>
            <a:off x="827584" y="1268760"/>
            <a:ext cx="4896544" cy="4303292"/>
          </a:xfrm>
          <a:prstGeom prst="rect">
            <a:avLst/>
          </a:prstGeom>
          <a:noFill/>
          <a:ln w="9525">
            <a:noFill/>
            <a:miter lim="800000"/>
            <a:headEnd/>
            <a:tailEnd/>
          </a:ln>
        </p:spPr>
      </p:pic>
      <p:sp>
        <p:nvSpPr>
          <p:cNvPr id="5" name="4 Rectángulo"/>
          <p:cNvSpPr/>
          <p:nvPr/>
        </p:nvSpPr>
        <p:spPr>
          <a:xfrm>
            <a:off x="251520" y="5661248"/>
            <a:ext cx="9217024" cy="461665"/>
          </a:xfrm>
          <a:prstGeom prst="rect">
            <a:avLst/>
          </a:prstGeom>
        </p:spPr>
        <p:txBody>
          <a:bodyPr wrap="square">
            <a:spAutoFit/>
          </a:bodyPr>
          <a:lstStyle/>
          <a:p>
            <a:r>
              <a:rPr lang="es-ES" sz="1200" dirty="0" smtClean="0"/>
              <a:t>http://www.cazaacuaticas.com/index.php?option=com_content&amp;view=article&amp;id=172:rutas-europeas-de-migracion-ansar&amp;catid=120:rutas-migratorias&amp;Itemid=577</a:t>
            </a:r>
            <a:endParaRPr lang="es-ES" sz="1200" dirty="0"/>
          </a:p>
        </p:txBody>
      </p:sp>
      <p:pic>
        <p:nvPicPr>
          <p:cNvPr id="50178" name="Picture 2"/>
          <p:cNvPicPr>
            <a:picLocks noChangeAspect="1" noChangeArrowheads="1"/>
          </p:cNvPicPr>
          <p:nvPr/>
        </p:nvPicPr>
        <p:blipFill>
          <a:blip r:embed="rId3" cstate="print"/>
          <a:srcRect/>
          <a:stretch>
            <a:fillRect/>
          </a:stretch>
        </p:blipFill>
        <p:spPr bwMode="auto">
          <a:xfrm>
            <a:off x="5940152" y="3284984"/>
            <a:ext cx="2905125" cy="2390775"/>
          </a:xfrm>
          <a:prstGeom prst="rect">
            <a:avLst/>
          </a:prstGeom>
          <a:noFill/>
          <a:ln w="9525">
            <a:noFill/>
            <a:miter lim="800000"/>
            <a:headEnd/>
            <a:tailEnd/>
          </a:ln>
        </p:spPr>
      </p:pic>
      <p:sp>
        <p:nvSpPr>
          <p:cNvPr id="7" name="6 CuadroTexto"/>
          <p:cNvSpPr txBox="1"/>
          <p:nvPr/>
        </p:nvSpPr>
        <p:spPr>
          <a:xfrm>
            <a:off x="6084168" y="1196752"/>
            <a:ext cx="2736304" cy="923330"/>
          </a:xfrm>
          <a:prstGeom prst="rect">
            <a:avLst/>
          </a:prstGeom>
          <a:noFill/>
        </p:spPr>
        <p:txBody>
          <a:bodyPr wrap="square" rtlCol="0">
            <a:spAutoFit/>
          </a:bodyPr>
          <a:lstStyle/>
          <a:p>
            <a:r>
              <a:rPr lang="es-ES_tradnl" dirty="0" smtClean="0"/>
              <a:t>Ruta migratoria del </a:t>
            </a:r>
            <a:r>
              <a:rPr lang="es-ES_tradnl" b="1" dirty="0" smtClean="0"/>
              <a:t>ánsar común</a:t>
            </a:r>
            <a:r>
              <a:rPr lang="es-ES_tradnl" dirty="0" smtClean="0"/>
              <a:t> </a:t>
            </a:r>
            <a:r>
              <a:rPr lang="es-ES_tradnl" i="1" dirty="0" err="1" smtClean="0"/>
              <a:t>Anser</a:t>
            </a:r>
            <a:r>
              <a:rPr lang="es-ES_tradnl" i="1" dirty="0" smtClean="0"/>
              <a:t> </a:t>
            </a:r>
            <a:r>
              <a:rPr lang="es-ES_tradnl" i="1" dirty="0" err="1" smtClean="0"/>
              <a:t>anser</a:t>
            </a:r>
            <a:endParaRPr lang="es-E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invernantes</a:t>
            </a:r>
            <a:endParaRPr lang="es-ES" dirty="0"/>
          </a:p>
        </p:txBody>
      </p:sp>
      <p:pic>
        <p:nvPicPr>
          <p:cNvPr id="30722" name="Picture 2"/>
          <p:cNvPicPr>
            <a:picLocks noChangeAspect="1" noChangeArrowheads="1"/>
          </p:cNvPicPr>
          <p:nvPr/>
        </p:nvPicPr>
        <p:blipFill>
          <a:blip r:embed="rId3" cstate="print"/>
          <a:srcRect/>
          <a:stretch>
            <a:fillRect/>
          </a:stretch>
        </p:blipFill>
        <p:spPr bwMode="auto">
          <a:xfrm>
            <a:off x="467544" y="1268760"/>
            <a:ext cx="3456384" cy="4363427"/>
          </a:xfrm>
          <a:prstGeom prst="rect">
            <a:avLst/>
          </a:prstGeom>
          <a:noFill/>
          <a:ln w="9525">
            <a:noFill/>
            <a:miter lim="800000"/>
            <a:headEnd/>
            <a:tailEnd/>
          </a:ln>
        </p:spPr>
      </p:pic>
      <p:sp>
        <p:nvSpPr>
          <p:cNvPr id="4" name="3 CuadroTexto"/>
          <p:cNvSpPr txBox="1"/>
          <p:nvPr/>
        </p:nvSpPr>
        <p:spPr>
          <a:xfrm>
            <a:off x="3995936" y="1268760"/>
            <a:ext cx="4752528" cy="1200329"/>
          </a:xfrm>
          <a:prstGeom prst="rect">
            <a:avLst/>
          </a:prstGeom>
          <a:noFill/>
        </p:spPr>
        <p:txBody>
          <a:bodyPr wrap="square" rtlCol="0">
            <a:spAutoFit/>
          </a:bodyPr>
          <a:lstStyle/>
          <a:p>
            <a:r>
              <a:rPr lang="es-ES_tradnl" b="1" dirty="0" smtClean="0"/>
              <a:t>Grulla común </a:t>
            </a:r>
          </a:p>
          <a:p>
            <a:r>
              <a:rPr lang="es-ES_tradnl" i="1" dirty="0" err="1" smtClean="0"/>
              <a:t>Grus</a:t>
            </a:r>
            <a:r>
              <a:rPr lang="es-ES_tradnl" i="1" dirty="0" smtClean="0"/>
              <a:t> </a:t>
            </a:r>
            <a:r>
              <a:rPr lang="es-ES_tradnl" i="1" dirty="0" err="1" smtClean="0"/>
              <a:t>grus</a:t>
            </a:r>
            <a:r>
              <a:rPr lang="es-ES_tradnl" i="1" dirty="0" smtClean="0"/>
              <a:t> </a:t>
            </a:r>
          </a:p>
          <a:p>
            <a:r>
              <a:rPr lang="es-ES_tradnl" dirty="0" smtClean="0"/>
              <a:t>La mayor concentración de grullas se puede observar en el mes de noviembre</a:t>
            </a:r>
            <a:r>
              <a:rPr lang="es-ES_tradnl" i="1" dirty="0" smtClean="0"/>
              <a:t>.</a:t>
            </a:r>
          </a:p>
        </p:txBody>
      </p:sp>
      <p:pic>
        <p:nvPicPr>
          <p:cNvPr id="12290" name="Picture 2" descr="http://1.bp.blogspot.com/_eS7mbH3sNRs/Se5C5LOA-yI/AAAAAAAAAGI/YBdx8UoCffg/s400/Ggrus_s.jpg"/>
          <p:cNvPicPr>
            <a:picLocks noChangeAspect="1" noChangeArrowheads="1"/>
          </p:cNvPicPr>
          <p:nvPr/>
        </p:nvPicPr>
        <p:blipFill>
          <a:blip r:embed="rId4" cstate="print"/>
          <a:srcRect/>
          <a:stretch>
            <a:fillRect/>
          </a:stretch>
        </p:blipFill>
        <p:spPr bwMode="auto">
          <a:xfrm>
            <a:off x="4067944" y="2420888"/>
            <a:ext cx="4038824" cy="2736304"/>
          </a:xfrm>
          <a:prstGeom prst="rect">
            <a:avLst/>
          </a:prstGeom>
          <a:noFill/>
        </p:spPr>
      </p:pic>
      <p:sp>
        <p:nvSpPr>
          <p:cNvPr id="6" name="5 CuadroTexto"/>
          <p:cNvSpPr txBox="1"/>
          <p:nvPr/>
        </p:nvSpPr>
        <p:spPr>
          <a:xfrm>
            <a:off x="467544" y="5373216"/>
            <a:ext cx="2448272" cy="276999"/>
          </a:xfrm>
          <a:prstGeom prst="rect">
            <a:avLst/>
          </a:prstGeom>
          <a:noFill/>
        </p:spPr>
        <p:txBody>
          <a:bodyPr wrap="square" rtlCol="0">
            <a:spAutoFit/>
          </a:bodyPr>
          <a:lstStyle/>
          <a:p>
            <a:r>
              <a:rPr lang="es-ES_tradnl" sz="1200" dirty="0" smtClean="0"/>
              <a:t>www.quedadanatural.net</a:t>
            </a:r>
            <a:endParaRPr lang="es-ES" sz="1200" dirty="0"/>
          </a:p>
        </p:txBody>
      </p:sp>
      <p:sp>
        <p:nvSpPr>
          <p:cNvPr id="7" name="6 CuadroTexto"/>
          <p:cNvSpPr txBox="1"/>
          <p:nvPr/>
        </p:nvSpPr>
        <p:spPr>
          <a:xfrm>
            <a:off x="4067944" y="5301208"/>
            <a:ext cx="4896544" cy="646331"/>
          </a:xfrm>
          <a:prstGeom prst="rect">
            <a:avLst/>
          </a:prstGeom>
          <a:noFill/>
        </p:spPr>
        <p:txBody>
          <a:bodyPr wrap="square" rtlCol="0">
            <a:spAutoFit/>
          </a:bodyPr>
          <a:lstStyle/>
          <a:p>
            <a:r>
              <a:rPr lang="es-ES_tradnl" dirty="0" smtClean="0"/>
              <a:t>Rutas migratorias de la grulla común en Europa y Asia.</a:t>
            </a:r>
            <a:endParaRPr lang="es-ES" dirty="0"/>
          </a:p>
        </p:txBody>
      </p:sp>
      <p:sp>
        <p:nvSpPr>
          <p:cNvPr id="8" name="7 Rectángulo"/>
          <p:cNvSpPr/>
          <p:nvPr/>
        </p:nvSpPr>
        <p:spPr>
          <a:xfrm>
            <a:off x="2915816" y="6027003"/>
            <a:ext cx="6228184" cy="461665"/>
          </a:xfrm>
          <a:prstGeom prst="rect">
            <a:avLst/>
          </a:prstGeom>
        </p:spPr>
        <p:txBody>
          <a:bodyPr wrap="square">
            <a:spAutoFit/>
          </a:bodyPr>
          <a:lstStyle/>
          <a:p>
            <a:r>
              <a:rPr lang="en-US" sz="1200" dirty="0" smtClean="0"/>
              <a:t>Digitized by GROMS, after </a:t>
            </a:r>
            <a:r>
              <a:rPr lang="en-US" sz="1200" dirty="0" err="1" smtClean="0"/>
              <a:t>Johnsgard</a:t>
            </a:r>
            <a:r>
              <a:rPr lang="en-US" sz="1200" dirty="0" smtClean="0"/>
              <a:t> PA (1983), Cranes of the world, p. 257 [?], Indiana University Press, Bloomington Copyright: GROMS/</a:t>
            </a:r>
            <a:r>
              <a:rPr lang="en-US" sz="1200" dirty="0" err="1" smtClean="0"/>
              <a:t>BƒN</a:t>
            </a:r>
            <a:r>
              <a:rPr lang="en-US" sz="1200" dirty="0" smtClean="0"/>
              <a:t> - </a:t>
            </a:r>
            <a:r>
              <a:rPr lang="en-US" sz="1200" dirty="0" smtClean="0">
                <a:hlinkClick r:id="rId5"/>
              </a:rPr>
              <a:t>www.groms.de</a:t>
            </a:r>
            <a:endParaRPr lang="es-E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invernantes</a:t>
            </a:r>
            <a:endParaRPr lang="es-ES" dirty="0"/>
          </a:p>
        </p:txBody>
      </p:sp>
      <p:pic>
        <p:nvPicPr>
          <p:cNvPr id="1028" name="Picture 4" descr="Mallards, pair, 2/24/09, Shoreline Park, Mountain View"/>
          <p:cNvPicPr>
            <a:picLocks noChangeAspect="1" noChangeArrowheads="1"/>
          </p:cNvPicPr>
          <p:nvPr/>
        </p:nvPicPr>
        <p:blipFill>
          <a:blip r:embed="rId2" cstate="print"/>
          <a:srcRect/>
          <a:stretch>
            <a:fillRect/>
          </a:stretch>
        </p:blipFill>
        <p:spPr bwMode="auto">
          <a:xfrm>
            <a:off x="467544" y="1340768"/>
            <a:ext cx="4841741" cy="3384377"/>
          </a:xfrm>
          <a:prstGeom prst="rect">
            <a:avLst/>
          </a:prstGeom>
          <a:noFill/>
        </p:spPr>
      </p:pic>
      <p:sp>
        <p:nvSpPr>
          <p:cNvPr id="6" name="5 CuadroTexto"/>
          <p:cNvSpPr txBox="1"/>
          <p:nvPr/>
        </p:nvSpPr>
        <p:spPr>
          <a:xfrm>
            <a:off x="4355976" y="2492896"/>
            <a:ext cx="1080120" cy="369332"/>
          </a:xfrm>
          <a:prstGeom prst="rect">
            <a:avLst/>
          </a:prstGeom>
          <a:noFill/>
        </p:spPr>
        <p:txBody>
          <a:bodyPr wrap="square" rtlCol="0">
            <a:spAutoFit/>
          </a:bodyPr>
          <a:lstStyle/>
          <a:p>
            <a:r>
              <a:rPr lang="es-ES_tradnl" dirty="0" smtClean="0"/>
              <a:t>hembra</a:t>
            </a:r>
            <a:endParaRPr lang="es-ES" dirty="0"/>
          </a:p>
        </p:txBody>
      </p:sp>
      <p:sp>
        <p:nvSpPr>
          <p:cNvPr id="7" name="6 CuadroTexto"/>
          <p:cNvSpPr txBox="1"/>
          <p:nvPr/>
        </p:nvSpPr>
        <p:spPr>
          <a:xfrm>
            <a:off x="827584" y="2204864"/>
            <a:ext cx="1008112" cy="369332"/>
          </a:xfrm>
          <a:prstGeom prst="rect">
            <a:avLst/>
          </a:prstGeom>
          <a:noFill/>
        </p:spPr>
        <p:txBody>
          <a:bodyPr wrap="square" rtlCol="0">
            <a:spAutoFit/>
          </a:bodyPr>
          <a:lstStyle/>
          <a:p>
            <a:r>
              <a:rPr lang="es-ES_tradnl" dirty="0" smtClean="0"/>
              <a:t>macho</a:t>
            </a:r>
            <a:endParaRPr lang="es-ES" dirty="0"/>
          </a:p>
        </p:txBody>
      </p:sp>
      <p:sp>
        <p:nvSpPr>
          <p:cNvPr id="8" name="7 CuadroTexto"/>
          <p:cNvSpPr txBox="1"/>
          <p:nvPr/>
        </p:nvSpPr>
        <p:spPr>
          <a:xfrm>
            <a:off x="5436096" y="1340768"/>
            <a:ext cx="3240360" cy="4524315"/>
          </a:xfrm>
          <a:prstGeom prst="rect">
            <a:avLst/>
          </a:prstGeom>
          <a:noFill/>
        </p:spPr>
        <p:txBody>
          <a:bodyPr wrap="square" rtlCol="0">
            <a:spAutoFit/>
          </a:bodyPr>
          <a:lstStyle/>
          <a:p>
            <a:r>
              <a:rPr lang="es-ES_tradnl" b="1" dirty="0" smtClean="0"/>
              <a:t>Azulón o ánade real</a:t>
            </a:r>
          </a:p>
          <a:p>
            <a:r>
              <a:rPr lang="es-ES_tradnl" i="1" dirty="0" err="1" smtClean="0"/>
              <a:t>Anas</a:t>
            </a:r>
            <a:r>
              <a:rPr lang="es-ES_tradnl" i="1" dirty="0" smtClean="0"/>
              <a:t> </a:t>
            </a:r>
            <a:r>
              <a:rPr lang="es-ES_tradnl" i="1" dirty="0" err="1" smtClean="0"/>
              <a:t>platyrynchos</a:t>
            </a:r>
            <a:endParaRPr lang="es-ES_tradnl" i="1" dirty="0" smtClean="0"/>
          </a:p>
          <a:p>
            <a:pPr algn="just"/>
            <a:r>
              <a:rPr lang="es-ES_tradnl" dirty="0" smtClean="0"/>
              <a:t>Es el pato más común y abundante. Existe un gran dimorfismo sexual, el macho presenta un plumaje espectacular. Durante el verano mudan el plumaje y presentan un aspecto similar al de las hembras</a:t>
            </a:r>
          </a:p>
          <a:p>
            <a:pPr algn="just"/>
            <a:r>
              <a:rPr lang="es-ES_tradnl" dirty="0" smtClean="0"/>
              <a:t>Es residente y se puede observar todo el año, pero es muy abundante en invierno.</a:t>
            </a:r>
          </a:p>
          <a:p>
            <a:endParaRPr lang="es-ES_tradnl" i="1" dirty="0" smtClean="0"/>
          </a:p>
        </p:txBody>
      </p:sp>
      <p:sp>
        <p:nvSpPr>
          <p:cNvPr id="12" name="11 CuadroTexto"/>
          <p:cNvSpPr txBox="1"/>
          <p:nvPr/>
        </p:nvSpPr>
        <p:spPr>
          <a:xfrm>
            <a:off x="467544" y="4365104"/>
            <a:ext cx="1872208" cy="276999"/>
          </a:xfrm>
          <a:prstGeom prst="rect">
            <a:avLst/>
          </a:prstGeom>
          <a:noFill/>
        </p:spPr>
        <p:txBody>
          <a:bodyPr wrap="square" rtlCol="0">
            <a:spAutoFit/>
          </a:bodyPr>
          <a:lstStyle/>
          <a:p>
            <a:r>
              <a:rPr lang="es-ES_tradnl" sz="1200" dirty="0" smtClean="0"/>
              <a:t>www.tgreybirds.com</a:t>
            </a:r>
            <a:endParaRPr lang="es-E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Aves invernantes</a:t>
            </a:r>
            <a:endParaRPr lang="es-ES" dirty="0"/>
          </a:p>
        </p:txBody>
      </p:sp>
      <p:pic>
        <p:nvPicPr>
          <p:cNvPr id="34818" name="Picture 2" descr="http://blog.brookei.es/wp-content/uploads/2013/02/13_02_16_patocuchara_macho.jpg"/>
          <p:cNvPicPr>
            <a:picLocks noChangeAspect="1" noChangeArrowheads="1"/>
          </p:cNvPicPr>
          <p:nvPr/>
        </p:nvPicPr>
        <p:blipFill>
          <a:blip r:embed="rId2" cstate="print"/>
          <a:srcRect/>
          <a:stretch>
            <a:fillRect/>
          </a:stretch>
        </p:blipFill>
        <p:spPr bwMode="auto">
          <a:xfrm>
            <a:off x="395536" y="1628800"/>
            <a:ext cx="4846427" cy="3168352"/>
          </a:xfrm>
          <a:prstGeom prst="rect">
            <a:avLst/>
          </a:prstGeom>
          <a:noFill/>
        </p:spPr>
      </p:pic>
      <p:sp>
        <p:nvSpPr>
          <p:cNvPr id="7" name="6 CuadroTexto"/>
          <p:cNvSpPr txBox="1"/>
          <p:nvPr/>
        </p:nvSpPr>
        <p:spPr>
          <a:xfrm>
            <a:off x="5364088" y="1628800"/>
            <a:ext cx="3312368" cy="3693319"/>
          </a:xfrm>
          <a:prstGeom prst="rect">
            <a:avLst/>
          </a:prstGeom>
          <a:noFill/>
        </p:spPr>
        <p:txBody>
          <a:bodyPr wrap="square" rtlCol="0">
            <a:spAutoFit/>
          </a:bodyPr>
          <a:lstStyle/>
          <a:p>
            <a:r>
              <a:rPr lang="es-ES_tradnl" b="1" dirty="0" smtClean="0"/>
              <a:t>Pato cuchara</a:t>
            </a:r>
          </a:p>
          <a:p>
            <a:r>
              <a:rPr lang="es-ES_tradnl" i="1" dirty="0" err="1" smtClean="0"/>
              <a:t>Anas</a:t>
            </a:r>
            <a:r>
              <a:rPr lang="es-ES_tradnl" i="1" dirty="0" smtClean="0"/>
              <a:t> </a:t>
            </a:r>
            <a:r>
              <a:rPr lang="es-ES_tradnl" i="1" dirty="0" err="1" smtClean="0"/>
              <a:t>clypeata</a:t>
            </a:r>
            <a:endParaRPr lang="es-ES_tradnl" i="1" dirty="0" smtClean="0"/>
          </a:p>
          <a:p>
            <a:endParaRPr lang="es-ES_tradnl" i="1" dirty="0" smtClean="0"/>
          </a:p>
          <a:p>
            <a:r>
              <a:rPr lang="es-ES_tradnl" dirty="0" smtClean="0"/>
              <a:t>Pato inconfundible por el pico que presenta forma de cucharón. Existe gran dimorfismo sexual.</a:t>
            </a:r>
          </a:p>
          <a:p>
            <a:r>
              <a:rPr lang="es-ES_tradnl" dirty="0" smtClean="0"/>
              <a:t> Igual que el anterior se puede observar durante todo el año pero es especialmente abundante en invierno.</a:t>
            </a:r>
          </a:p>
          <a:p>
            <a:endParaRPr lang="es-ES_tradnl" dirty="0" smtClean="0"/>
          </a:p>
        </p:txBody>
      </p:sp>
      <p:sp>
        <p:nvSpPr>
          <p:cNvPr id="10" name="9 CuadroTexto"/>
          <p:cNvSpPr txBox="1"/>
          <p:nvPr/>
        </p:nvSpPr>
        <p:spPr>
          <a:xfrm>
            <a:off x="395536" y="4293096"/>
            <a:ext cx="2448272" cy="276999"/>
          </a:xfrm>
          <a:prstGeom prst="rect">
            <a:avLst/>
          </a:prstGeom>
          <a:noFill/>
        </p:spPr>
        <p:txBody>
          <a:bodyPr wrap="square" rtlCol="0">
            <a:spAutoFit/>
          </a:bodyPr>
          <a:lstStyle/>
          <a:p>
            <a:r>
              <a:rPr lang="es-ES_tradnl" sz="1200" dirty="0" smtClean="0">
                <a:hlinkClick r:id="rId3" action="ppaction://hlinkfile"/>
              </a:rPr>
              <a:t>www.blog.brookei.es</a:t>
            </a:r>
            <a:endParaRPr lang="es-E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395536" y="1340768"/>
            <a:ext cx="8219256" cy="4738531"/>
          </a:xfrm>
        </p:spPr>
        <p:txBody>
          <a:bodyPr/>
          <a:lstStyle/>
          <a:p>
            <a:endParaRPr lang="es-ES" dirty="0"/>
          </a:p>
        </p:txBody>
      </p:sp>
      <p:sp>
        <p:nvSpPr>
          <p:cNvPr id="3" name="2 Título"/>
          <p:cNvSpPr>
            <a:spLocks noGrp="1"/>
          </p:cNvSpPr>
          <p:nvPr>
            <p:ph type="title"/>
          </p:nvPr>
        </p:nvSpPr>
        <p:spPr/>
        <p:txBody>
          <a:bodyPr/>
          <a:lstStyle/>
          <a:p>
            <a:r>
              <a:rPr lang="es-ES_tradnl" dirty="0" smtClean="0"/>
              <a:t>Mapa de la Reserva </a:t>
            </a: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467543" y="1340768"/>
            <a:ext cx="7917423" cy="4608512"/>
          </a:xfrm>
          <a:prstGeom prst="rect">
            <a:avLst/>
          </a:prstGeom>
          <a:noFill/>
          <a:ln w="9525">
            <a:noFill/>
            <a:miter lim="800000"/>
            <a:headEnd/>
            <a:tailEnd/>
          </a:ln>
        </p:spPr>
      </p:pic>
      <p:sp>
        <p:nvSpPr>
          <p:cNvPr id="6" name="5 CuadroTexto"/>
          <p:cNvSpPr txBox="1"/>
          <p:nvPr/>
        </p:nvSpPr>
        <p:spPr>
          <a:xfrm>
            <a:off x="4355976" y="6237312"/>
            <a:ext cx="3456384" cy="369332"/>
          </a:xfrm>
          <a:prstGeom prst="rect">
            <a:avLst/>
          </a:prstGeom>
          <a:noFill/>
        </p:spPr>
        <p:txBody>
          <a:bodyPr wrap="square" rtlCol="0">
            <a:spAutoFit/>
          </a:bodyPr>
          <a:lstStyle/>
          <a:p>
            <a:r>
              <a:rPr lang="es-ES_tradnl" dirty="0" smtClean="0"/>
              <a:t>Imagen: Miguel Ángel Teso</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p:spPr>
        <p:txBody>
          <a:bodyPr/>
          <a:lstStyle/>
          <a:p>
            <a:r>
              <a:rPr lang="es-ES_tradnl" dirty="0" smtClean="0"/>
              <a:t>Aves invernantes</a:t>
            </a:r>
            <a:endParaRPr lang="es-ES" dirty="0"/>
          </a:p>
        </p:txBody>
      </p:sp>
      <p:pic>
        <p:nvPicPr>
          <p:cNvPr id="36866" name="Picture 2" descr="Anas strepera pair.jpg"/>
          <p:cNvPicPr>
            <a:picLocks noChangeAspect="1" noChangeArrowheads="1"/>
          </p:cNvPicPr>
          <p:nvPr/>
        </p:nvPicPr>
        <p:blipFill>
          <a:blip r:embed="rId2" cstate="print"/>
          <a:srcRect/>
          <a:stretch>
            <a:fillRect/>
          </a:stretch>
        </p:blipFill>
        <p:spPr bwMode="auto">
          <a:xfrm>
            <a:off x="179512" y="1196752"/>
            <a:ext cx="2448272" cy="2735679"/>
          </a:xfrm>
          <a:prstGeom prst="rect">
            <a:avLst/>
          </a:prstGeom>
          <a:noFill/>
        </p:spPr>
      </p:pic>
      <p:sp>
        <p:nvSpPr>
          <p:cNvPr id="6" name="5 CuadroTexto"/>
          <p:cNvSpPr txBox="1"/>
          <p:nvPr/>
        </p:nvSpPr>
        <p:spPr>
          <a:xfrm>
            <a:off x="179512" y="1196752"/>
            <a:ext cx="1872208" cy="646331"/>
          </a:xfrm>
          <a:prstGeom prst="rect">
            <a:avLst/>
          </a:prstGeom>
          <a:noFill/>
        </p:spPr>
        <p:txBody>
          <a:bodyPr wrap="square" rtlCol="0">
            <a:spAutoFit/>
          </a:bodyPr>
          <a:lstStyle/>
          <a:p>
            <a:r>
              <a:rPr lang="es-ES_tradnl" b="1" dirty="0" smtClean="0"/>
              <a:t>Ánade friso</a:t>
            </a:r>
            <a:r>
              <a:rPr lang="es-ES_tradnl" dirty="0" smtClean="0"/>
              <a:t> </a:t>
            </a:r>
          </a:p>
          <a:p>
            <a:r>
              <a:rPr lang="es-ES_tradnl" i="1" dirty="0" err="1" smtClean="0"/>
              <a:t>Anas</a:t>
            </a:r>
            <a:r>
              <a:rPr lang="es-ES_tradnl" i="1" dirty="0" smtClean="0"/>
              <a:t> </a:t>
            </a:r>
            <a:r>
              <a:rPr lang="es-ES_tradnl" i="1" dirty="0" err="1" smtClean="0"/>
              <a:t>strepera</a:t>
            </a:r>
            <a:endParaRPr lang="es-ES_tradnl" i="1" dirty="0" smtClean="0"/>
          </a:p>
        </p:txBody>
      </p:sp>
      <p:pic>
        <p:nvPicPr>
          <p:cNvPr id="36873" name="Picture 9"/>
          <p:cNvPicPr>
            <a:picLocks noChangeAspect="1" noChangeArrowheads="1"/>
          </p:cNvPicPr>
          <p:nvPr/>
        </p:nvPicPr>
        <p:blipFill>
          <a:blip r:embed="rId3" cstate="print"/>
          <a:srcRect/>
          <a:stretch>
            <a:fillRect/>
          </a:stretch>
        </p:blipFill>
        <p:spPr bwMode="auto">
          <a:xfrm>
            <a:off x="2627784" y="1196752"/>
            <a:ext cx="3562350" cy="2448272"/>
          </a:xfrm>
          <a:prstGeom prst="rect">
            <a:avLst/>
          </a:prstGeom>
          <a:noFill/>
          <a:ln w="9525">
            <a:noFill/>
            <a:miter lim="800000"/>
            <a:headEnd/>
            <a:tailEnd/>
          </a:ln>
        </p:spPr>
      </p:pic>
      <p:sp>
        <p:nvSpPr>
          <p:cNvPr id="12" name="11 CuadroTexto"/>
          <p:cNvSpPr txBox="1"/>
          <p:nvPr/>
        </p:nvSpPr>
        <p:spPr>
          <a:xfrm>
            <a:off x="2627784" y="1196752"/>
            <a:ext cx="1944216" cy="923330"/>
          </a:xfrm>
          <a:prstGeom prst="rect">
            <a:avLst/>
          </a:prstGeom>
          <a:noFill/>
        </p:spPr>
        <p:txBody>
          <a:bodyPr wrap="square" rtlCol="0">
            <a:spAutoFit/>
          </a:bodyPr>
          <a:lstStyle/>
          <a:p>
            <a:r>
              <a:rPr lang="es-ES_tradnl" b="1" dirty="0" smtClean="0"/>
              <a:t>Ánade rabudo</a:t>
            </a:r>
          </a:p>
          <a:p>
            <a:r>
              <a:rPr lang="es-ES_tradnl" i="1" dirty="0" err="1" smtClean="0"/>
              <a:t>Anas</a:t>
            </a:r>
            <a:r>
              <a:rPr lang="es-ES_tradnl" i="1" dirty="0" smtClean="0"/>
              <a:t> </a:t>
            </a:r>
            <a:r>
              <a:rPr lang="es-ES_tradnl" i="1" dirty="0" err="1" smtClean="0"/>
              <a:t>acuta</a:t>
            </a:r>
            <a:endParaRPr lang="es-ES_tradnl" i="1" dirty="0" smtClean="0"/>
          </a:p>
          <a:p>
            <a:endParaRPr lang="es-ES_tradnl" i="1" dirty="0" smtClean="0"/>
          </a:p>
        </p:txBody>
      </p:sp>
      <p:pic>
        <p:nvPicPr>
          <p:cNvPr id="36875" name="Picture 11" descr="http://villafafila.com/Fauna/img_fauna/Cercetacomun1.jpg"/>
          <p:cNvPicPr>
            <a:picLocks noChangeAspect="1" noChangeArrowheads="1"/>
          </p:cNvPicPr>
          <p:nvPr/>
        </p:nvPicPr>
        <p:blipFill>
          <a:blip r:embed="rId4" cstate="print"/>
          <a:srcRect/>
          <a:stretch>
            <a:fillRect/>
          </a:stretch>
        </p:blipFill>
        <p:spPr bwMode="auto">
          <a:xfrm>
            <a:off x="6156176" y="1196752"/>
            <a:ext cx="2765371" cy="2448272"/>
          </a:xfrm>
          <a:prstGeom prst="rect">
            <a:avLst/>
          </a:prstGeom>
          <a:noFill/>
        </p:spPr>
      </p:pic>
      <p:sp>
        <p:nvSpPr>
          <p:cNvPr id="14" name="13 CuadroTexto"/>
          <p:cNvSpPr txBox="1"/>
          <p:nvPr/>
        </p:nvSpPr>
        <p:spPr>
          <a:xfrm>
            <a:off x="6084168" y="1196752"/>
            <a:ext cx="2160240" cy="1107996"/>
          </a:xfrm>
          <a:prstGeom prst="rect">
            <a:avLst/>
          </a:prstGeom>
          <a:noFill/>
        </p:spPr>
        <p:txBody>
          <a:bodyPr wrap="square" rtlCol="0">
            <a:spAutoFit/>
          </a:bodyPr>
          <a:lstStyle/>
          <a:p>
            <a:r>
              <a:rPr lang="es-ES_tradnl" b="1" dirty="0" smtClean="0"/>
              <a:t>Cerceta común</a:t>
            </a:r>
          </a:p>
          <a:p>
            <a:r>
              <a:rPr lang="es-ES_tradnl" i="1" dirty="0" err="1" smtClean="0"/>
              <a:t>Anas</a:t>
            </a:r>
            <a:r>
              <a:rPr lang="es-ES_tradnl" i="1" dirty="0" smtClean="0"/>
              <a:t> </a:t>
            </a:r>
            <a:r>
              <a:rPr lang="es-ES_tradnl" i="1" dirty="0" err="1" smtClean="0"/>
              <a:t>creca</a:t>
            </a:r>
            <a:endParaRPr lang="es-ES_tradnl" i="1" dirty="0" smtClean="0"/>
          </a:p>
          <a:p>
            <a:endParaRPr lang="es-ES_tradnl" i="1" dirty="0" smtClean="0"/>
          </a:p>
          <a:p>
            <a:endParaRPr lang="es-ES" sz="1200" dirty="0"/>
          </a:p>
        </p:txBody>
      </p:sp>
      <p:sp>
        <p:nvSpPr>
          <p:cNvPr id="16" name="15 CuadroTexto"/>
          <p:cNvSpPr txBox="1"/>
          <p:nvPr/>
        </p:nvSpPr>
        <p:spPr>
          <a:xfrm>
            <a:off x="2627784" y="3356992"/>
            <a:ext cx="2304256" cy="276999"/>
          </a:xfrm>
          <a:prstGeom prst="rect">
            <a:avLst/>
          </a:prstGeom>
          <a:noFill/>
        </p:spPr>
        <p:txBody>
          <a:bodyPr wrap="square" rtlCol="0">
            <a:spAutoFit/>
          </a:bodyPr>
          <a:lstStyle/>
          <a:p>
            <a:r>
              <a:rPr lang="es-ES_tradnl" sz="1200" dirty="0" smtClean="0"/>
              <a:t>www.miradanatural.es</a:t>
            </a:r>
            <a:endParaRPr lang="es-ES" sz="1200" dirty="0"/>
          </a:p>
        </p:txBody>
      </p:sp>
      <p:sp>
        <p:nvSpPr>
          <p:cNvPr id="17" name="16 CuadroTexto"/>
          <p:cNvSpPr txBox="1"/>
          <p:nvPr/>
        </p:nvSpPr>
        <p:spPr>
          <a:xfrm>
            <a:off x="6156176" y="3356992"/>
            <a:ext cx="1944216" cy="276999"/>
          </a:xfrm>
          <a:prstGeom prst="rect">
            <a:avLst/>
          </a:prstGeom>
          <a:noFill/>
        </p:spPr>
        <p:txBody>
          <a:bodyPr wrap="square" rtlCol="0">
            <a:spAutoFit/>
          </a:bodyPr>
          <a:lstStyle/>
          <a:p>
            <a:r>
              <a:rPr lang="es-ES_tradnl" sz="1200" dirty="0" smtClean="0"/>
              <a:t>www.villafafila.com</a:t>
            </a:r>
            <a:endParaRPr lang="es-ES" sz="1200" dirty="0"/>
          </a:p>
        </p:txBody>
      </p:sp>
      <p:pic>
        <p:nvPicPr>
          <p:cNvPr id="36877" name="Picture 13" descr="http://3.bp.blogspot.com/-S5i2KmW1ww8/U2EtpfEwWAI/AAAAAAAAG7I/LbxhrJ7I7aY/s1600/_MG_7775-1.jpg"/>
          <p:cNvPicPr>
            <a:picLocks noChangeAspect="1" noChangeArrowheads="1"/>
          </p:cNvPicPr>
          <p:nvPr/>
        </p:nvPicPr>
        <p:blipFill>
          <a:blip r:embed="rId5" cstate="print"/>
          <a:srcRect/>
          <a:stretch>
            <a:fillRect/>
          </a:stretch>
        </p:blipFill>
        <p:spPr bwMode="auto">
          <a:xfrm>
            <a:off x="179512" y="4077072"/>
            <a:ext cx="2952328" cy="2282519"/>
          </a:xfrm>
          <a:prstGeom prst="rect">
            <a:avLst/>
          </a:prstGeom>
          <a:noFill/>
        </p:spPr>
      </p:pic>
      <p:sp>
        <p:nvSpPr>
          <p:cNvPr id="19" name="18 CuadroTexto"/>
          <p:cNvSpPr txBox="1"/>
          <p:nvPr/>
        </p:nvSpPr>
        <p:spPr>
          <a:xfrm>
            <a:off x="1259632" y="4293096"/>
            <a:ext cx="1872208" cy="646331"/>
          </a:xfrm>
          <a:prstGeom prst="rect">
            <a:avLst/>
          </a:prstGeom>
          <a:noFill/>
        </p:spPr>
        <p:txBody>
          <a:bodyPr wrap="square" rtlCol="0">
            <a:spAutoFit/>
          </a:bodyPr>
          <a:lstStyle/>
          <a:p>
            <a:r>
              <a:rPr lang="es-ES_tradnl" b="1" dirty="0" smtClean="0"/>
              <a:t>Ánade silbón</a:t>
            </a:r>
          </a:p>
          <a:p>
            <a:r>
              <a:rPr lang="es-ES_tradnl" i="1" dirty="0" err="1" smtClean="0"/>
              <a:t>Anas</a:t>
            </a:r>
            <a:r>
              <a:rPr lang="es-ES_tradnl" i="1" dirty="0" smtClean="0"/>
              <a:t> </a:t>
            </a:r>
            <a:r>
              <a:rPr lang="es-ES_tradnl" i="1" dirty="0" err="1" smtClean="0"/>
              <a:t>penelope</a:t>
            </a:r>
            <a:endParaRPr lang="es-ES" i="1" dirty="0"/>
          </a:p>
        </p:txBody>
      </p:sp>
      <p:sp>
        <p:nvSpPr>
          <p:cNvPr id="20" name="19 CuadroTexto"/>
          <p:cNvSpPr txBox="1"/>
          <p:nvPr/>
        </p:nvSpPr>
        <p:spPr>
          <a:xfrm>
            <a:off x="179512" y="5877272"/>
            <a:ext cx="2736304" cy="461665"/>
          </a:xfrm>
          <a:prstGeom prst="rect">
            <a:avLst/>
          </a:prstGeom>
          <a:noFill/>
        </p:spPr>
        <p:txBody>
          <a:bodyPr wrap="square" rtlCol="0">
            <a:spAutoFit/>
          </a:bodyPr>
          <a:lstStyle/>
          <a:p>
            <a:r>
              <a:rPr lang="es-ES_tradnl" sz="1200" dirty="0" smtClean="0">
                <a:hlinkClick r:id="rId6"/>
              </a:rPr>
              <a:t>www.naturaleza-espontanea</a:t>
            </a:r>
            <a:r>
              <a:rPr lang="es-ES_tradnl" sz="1200" dirty="0" smtClean="0"/>
              <a:t> blogspot.com</a:t>
            </a:r>
            <a:endParaRPr lang="es-ES" sz="1200" dirty="0"/>
          </a:p>
        </p:txBody>
      </p:sp>
      <p:sp>
        <p:nvSpPr>
          <p:cNvPr id="21" name="20 CuadroTexto"/>
          <p:cNvSpPr txBox="1"/>
          <p:nvPr/>
        </p:nvSpPr>
        <p:spPr>
          <a:xfrm>
            <a:off x="179512" y="3645024"/>
            <a:ext cx="1800200" cy="276999"/>
          </a:xfrm>
          <a:prstGeom prst="rect">
            <a:avLst/>
          </a:prstGeom>
          <a:noFill/>
        </p:spPr>
        <p:txBody>
          <a:bodyPr wrap="square" rtlCol="0">
            <a:spAutoFit/>
          </a:bodyPr>
          <a:lstStyle/>
          <a:p>
            <a:r>
              <a:rPr lang="es-ES_tradnl" sz="1200" dirty="0" smtClean="0"/>
              <a:t>www.wikipedia.org</a:t>
            </a:r>
            <a:endParaRPr lang="es-ES" sz="1200" dirty="0"/>
          </a:p>
        </p:txBody>
      </p:sp>
      <p:pic>
        <p:nvPicPr>
          <p:cNvPr id="36880" name="Picture 16"/>
          <p:cNvPicPr>
            <a:picLocks noChangeAspect="1" noChangeArrowheads="1"/>
          </p:cNvPicPr>
          <p:nvPr/>
        </p:nvPicPr>
        <p:blipFill>
          <a:blip r:embed="rId7" cstate="print"/>
          <a:srcRect/>
          <a:stretch>
            <a:fillRect/>
          </a:stretch>
        </p:blipFill>
        <p:spPr bwMode="auto">
          <a:xfrm>
            <a:off x="3131840" y="4077072"/>
            <a:ext cx="2736304" cy="1801957"/>
          </a:xfrm>
          <a:prstGeom prst="rect">
            <a:avLst/>
          </a:prstGeom>
          <a:noFill/>
          <a:ln w="9525">
            <a:noFill/>
            <a:miter lim="800000"/>
            <a:headEnd/>
            <a:tailEnd/>
          </a:ln>
        </p:spPr>
      </p:pic>
      <p:sp>
        <p:nvSpPr>
          <p:cNvPr id="24" name="23 CuadroTexto"/>
          <p:cNvSpPr txBox="1"/>
          <p:nvPr/>
        </p:nvSpPr>
        <p:spPr>
          <a:xfrm>
            <a:off x="4067944" y="4077072"/>
            <a:ext cx="1872208" cy="1200329"/>
          </a:xfrm>
          <a:prstGeom prst="rect">
            <a:avLst/>
          </a:prstGeom>
          <a:noFill/>
        </p:spPr>
        <p:txBody>
          <a:bodyPr wrap="square" rtlCol="0">
            <a:spAutoFit/>
          </a:bodyPr>
          <a:lstStyle/>
          <a:p>
            <a:r>
              <a:rPr lang="es-ES_tradnl" b="1" dirty="0" smtClean="0"/>
              <a:t>Porrón común</a:t>
            </a:r>
          </a:p>
          <a:p>
            <a:r>
              <a:rPr lang="es-ES_tradnl" i="1" dirty="0" smtClean="0"/>
              <a:t> </a:t>
            </a:r>
            <a:r>
              <a:rPr lang="es-ES_tradnl" i="1" dirty="0" err="1" smtClean="0"/>
              <a:t>Aythya</a:t>
            </a:r>
            <a:r>
              <a:rPr lang="es-ES_tradnl" i="1" dirty="0" smtClean="0"/>
              <a:t> ferina</a:t>
            </a:r>
          </a:p>
          <a:p>
            <a:endParaRPr lang="es-ES_tradnl" dirty="0" smtClean="0"/>
          </a:p>
          <a:p>
            <a:endParaRPr lang="es-ES" dirty="0"/>
          </a:p>
        </p:txBody>
      </p:sp>
      <p:sp>
        <p:nvSpPr>
          <p:cNvPr id="25" name="24 CuadroTexto"/>
          <p:cNvSpPr txBox="1"/>
          <p:nvPr/>
        </p:nvSpPr>
        <p:spPr>
          <a:xfrm>
            <a:off x="3203848" y="5589240"/>
            <a:ext cx="2664296" cy="276999"/>
          </a:xfrm>
          <a:prstGeom prst="rect">
            <a:avLst/>
          </a:prstGeom>
          <a:noFill/>
        </p:spPr>
        <p:txBody>
          <a:bodyPr wrap="square" rtlCol="0">
            <a:spAutoFit/>
          </a:bodyPr>
          <a:lstStyle/>
          <a:p>
            <a:r>
              <a:rPr lang="es-ES_tradnl" sz="1200" dirty="0" smtClean="0"/>
              <a:t>www.paula-byg.blogspot.com</a:t>
            </a:r>
            <a:endParaRPr lang="es-ES" sz="1200" dirty="0"/>
          </a:p>
        </p:txBody>
      </p:sp>
      <p:pic>
        <p:nvPicPr>
          <p:cNvPr id="36881" name="Picture 17"/>
          <p:cNvPicPr>
            <a:picLocks noChangeAspect="1" noChangeArrowheads="1"/>
          </p:cNvPicPr>
          <p:nvPr/>
        </p:nvPicPr>
        <p:blipFill>
          <a:blip r:embed="rId8" cstate="print"/>
          <a:srcRect/>
          <a:stretch>
            <a:fillRect/>
          </a:stretch>
        </p:blipFill>
        <p:spPr bwMode="auto">
          <a:xfrm>
            <a:off x="5868144" y="4077072"/>
            <a:ext cx="3096344" cy="2322258"/>
          </a:xfrm>
          <a:prstGeom prst="rect">
            <a:avLst/>
          </a:prstGeom>
          <a:noFill/>
          <a:ln w="9525">
            <a:noFill/>
            <a:miter lim="800000"/>
            <a:headEnd/>
            <a:tailEnd/>
          </a:ln>
        </p:spPr>
      </p:pic>
      <p:sp>
        <p:nvSpPr>
          <p:cNvPr id="27" name="26 CuadroTexto"/>
          <p:cNvSpPr txBox="1"/>
          <p:nvPr/>
        </p:nvSpPr>
        <p:spPr>
          <a:xfrm>
            <a:off x="6300192" y="4149080"/>
            <a:ext cx="2843808" cy="646331"/>
          </a:xfrm>
          <a:prstGeom prst="rect">
            <a:avLst/>
          </a:prstGeom>
          <a:noFill/>
        </p:spPr>
        <p:txBody>
          <a:bodyPr wrap="square" rtlCol="0">
            <a:spAutoFit/>
          </a:bodyPr>
          <a:lstStyle/>
          <a:p>
            <a:r>
              <a:rPr lang="es-ES_tradnl" dirty="0" smtClean="0"/>
              <a:t>          </a:t>
            </a:r>
            <a:r>
              <a:rPr lang="es-ES_tradnl" b="1" dirty="0" smtClean="0"/>
              <a:t>Porrón moñudo</a:t>
            </a:r>
          </a:p>
          <a:p>
            <a:r>
              <a:rPr lang="es-ES_tradnl" i="1" dirty="0" smtClean="0"/>
              <a:t>            </a:t>
            </a:r>
            <a:r>
              <a:rPr lang="es-ES_tradnl" i="1" dirty="0" err="1" smtClean="0"/>
              <a:t>Aythya</a:t>
            </a:r>
            <a:r>
              <a:rPr lang="es-ES_tradnl" i="1" dirty="0" smtClean="0"/>
              <a:t> </a:t>
            </a:r>
            <a:r>
              <a:rPr lang="es-ES_tradnl" i="1" dirty="0" err="1" smtClean="0"/>
              <a:t>fuligula</a:t>
            </a:r>
            <a:endParaRPr lang="es-ES" i="1" dirty="0"/>
          </a:p>
        </p:txBody>
      </p:sp>
      <p:sp>
        <p:nvSpPr>
          <p:cNvPr id="28" name="27 CuadroTexto"/>
          <p:cNvSpPr txBox="1"/>
          <p:nvPr/>
        </p:nvSpPr>
        <p:spPr>
          <a:xfrm>
            <a:off x="5868144" y="6093296"/>
            <a:ext cx="1872208" cy="276999"/>
          </a:xfrm>
          <a:prstGeom prst="rect">
            <a:avLst/>
          </a:prstGeom>
          <a:noFill/>
        </p:spPr>
        <p:txBody>
          <a:bodyPr wrap="square" rtlCol="0">
            <a:spAutoFit/>
          </a:bodyPr>
          <a:lstStyle/>
          <a:p>
            <a:r>
              <a:rPr lang="es-ES_tradnl" sz="1200" dirty="0" smtClean="0"/>
              <a:t>www.fotonatura.org</a:t>
            </a:r>
            <a:endParaRPr lang="es-E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539552" y="260648"/>
            <a:ext cx="8229600" cy="1143000"/>
          </a:xfrm>
        </p:spPr>
        <p:txBody>
          <a:bodyPr/>
          <a:lstStyle/>
          <a:p>
            <a:r>
              <a:rPr lang="es-ES_tradnl" dirty="0" smtClean="0"/>
              <a:t>Palomares</a:t>
            </a:r>
            <a:endParaRPr lang="es-ES" dirty="0"/>
          </a:p>
        </p:txBody>
      </p:sp>
      <p:sp>
        <p:nvSpPr>
          <p:cNvPr id="3" name="2 CuadroTexto"/>
          <p:cNvSpPr txBox="1"/>
          <p:nvPr/>
        </p:nvSpPr>
        <p:spPr>
          <a:xfrm>
            <a:off x="539552" y="1340768"/>
            <a:ext cx="7560840" cy="4524315"/>
          </a:xfrm>
          <a:prstGeom prst="rect">
            <a:avLst/>
          </a:prstGeom>
          <a:noFill/>
        </p:spPr>
        <p:txBody>
          <a:bodyPr wrap="square" rtlCol="0">
            <a:spAutoFit/>
          </a:bodyPr>
          <a:lstStyle/>
          <a:p>
            <a:r>
              <a:rPr lang="es-ES" dirty="0" smtClean="0"/>
              <a:t>El palomar es una construcción típica de los pueblos castellanos.</a:t>
            </a:r>
            <a:r>
              <a:rPr lang="es-ES_tradnl" dirty="0" smtClean="0"/>
              <a:t> Los palomares son edificios construidos con adobe, barro y paja, que sirven para dar cobijo a las palomas y sus crías los pichones.</a:t>
            </a:r>
          </a:p>
          <a:p>
            <a:r>
              <a:rPr lang="es-ES_tradnl" dirty="0" smtClean="0"/>
              <a:t> </a:t>
            </a:r>
          </a:p>
          <a:p>
            <a:r>
              <a:rPr lang="es-ES" dirty="0" smtClean="0"/>
              <a:t> Pueden ser muy diferentes: circulares, cuadrados, rectangulares, como chozos africanos o pagodas orientales, blancos, ocres, rojizos... </a:t>
            </a:r>
            <a:r>
              <a:rPr lang="es-ES_tradnl" dirty="0" smtClean="0"/>
              <a:t>En el interior aparecen excavados unos nichos llamados nidales, donde cada pareja de palomas anida y cría los pichones. En la cubierta existen unas aberturas llamadas troneras por donde entran y salen las aves. </a:t>
            </a:r>
            <a:endParaRPr lang="es-ES" dirty="0" smtClean="0"/>
          </a:p>
          <a:p>
            <a:endParaRPr lang="es-ES_tradnl" dirty="0" smtClean="0"/>
          </a:p>
          <a:p>
            <a:r>
              <a:rPr lang="es-ES_tradnl" dirty="0" smtClean="0"/>
              <a:t>Tradicionalmente los palomares se han utilizado para la cría de pichón que es un plato típico de la zona y para la obtención de palomina, uno de los mejores abonos conocidos.</a:t>
            </a:r>
            <a:endParaRPr lang="es-ES" dirty="0" smtClean="0"/>
          </a:p>
          <a:p>
            <a:endParaRPr lang="es-ES" dirty="0" smtClean="0"/>
          </a:p>
          <a:p>
            <a:r>
              <a:rPr lang="es-ES" dirty="0" smtClean="0"/>
              <a:t>     </a:t>
            </a:r>
            <a:endParaRPr lang="es-E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55576" y="260648"/>
            <a:ext cx="8229600" cy="1143000"/>
          </a:xfrm>
        </p:spPr>
        <p:txBody>
          <a:bodyPr/>
          <a:lstStyle/>
          <a:p>
            <a:r>
              <a:rPr lang="es-ES_tradnl" dirty="0" smtClean="0"/>
              <a:t>Palomares</a:t>
            </a:r>
            <a:endParaRPr lang="es-ES" dirty="0"/>
          </a:p>
        </p:txBody>
      </p:sp>
      <p:sp>
        <p:nvSpPr>
          <p:cNvPr id="3" name="2 Rectángulo"/>
          <p:cNvSpPr/>
          <p:nvPr/>
        </p:nvSpPr>
        <p:spPr>
          <a:xfrm>
            <a:off x="395536" y="1052737"/>
            <a:ext cx="8280920" cy="5632311"/>
          </a:xfrm>
          <a:prstGeom prst="rect">
            <a:avLst/>
          </a:prstGeom>
        </p:spPr>
        <p:txBody>
          <a:bodyPr wrap="square">
            <a:spAutoFit/>
          </a:bodyPr>
          <a:lstStyle/>
          <a:p>
            <a:r>
              <a:rPr lang="es-ES" dirty="0" smtClean="0"/>
              <a:t>   </a:t>
            </a:r>
          </a:p>
          <a:p>
            <a:pPr algn="just"/>
            <a:r>
              <a:rPr lang="es-ES" dirty="0" smtClean="0"/>
              <a:t>La baja producción que el hombre obtiene actualmente de ellos, los ha llevado al progresivo abandono que a provocado en muchos casos su destrucción. </a:t>
            </a:r>
          </a:p>
          <a:p>
            <a:pPr algn="just"/>
            <a:r>
              <a:rPr lang="es-ES" dirty="0" smtClean="0"/>
              <a:t> Los palomares, prestan sus nidales, que sirven a más aves que la paloma para situar sus nidos en un lugar donde la ausencia de árboles, construcciones y accidentes del terreno, impiden en ocasiones a las aves anidar en otro lugar.</a:t>
            </a:r>
          </a:p>
          <a:p>
            <a:pPr algn="just"/>
            <a:r>
              <a:rPr lang="es-ES" dirty="0" smtClean="0"/>
              <a:t>     Entre las especies que nidifican en los palomares cabe destacar el cernícalo primilla, que cada año viene de África a esta estepa para anidar en numerosas colonias que en muchas ocasiones se sitúan sobre grupos de palomares.</a:t>
            </a:r>
          </a:p>
          <a:p>
            <a:pPr algn="just"/>
            <a:r>
              <a:rPr lang="es-ES" dirty="0" smtClean="0"/>
              <a:t>En la </a:t>
            </a:r>
            <a:r>
              <a:rPr lang="es-ES" b="1" dirty="0" smtClean="0"/>
              <a:t>ZEPA</a:t>
            </a:r>
            <a:r>
              <a:rPr lang="es-ES" dirty="0" smtClean="0"/>
              <a:t> de </a:t>
            </a:r>
            <a:r>
              <a:rPr lang="es-ES" dirty="0" err="1" smtClean="0"/>
              <a:t>Villafáfila</a:t>
            </a:r>
            <a:r>
              <a:rPr lang="es-ES" dirty="0" smtClean="0"/>
              <a:t> se ha intentado, por medio de un proyecto </a:t>
            </a:r>
            <a:r>
              <a:rPr lang="es-ES" b="1" dirty="0" smtClean="0"/>
              <a:t>LIFE</a:t>
            </a:r>
            <a:r>
              <a:rPr lang="es-ES" dirty="0" smtClean="0"/>
              <a:t> de la U.E. (Unión Europea), conservar el hábitat del cernícalo primilla. Este Proyecto </a:t>
            </a:r>
            <a:r>
              <a:rPr lang="es-ES" b="1" dirty="0" smtClean="0"/>
              <a:t>LIFE</a:t>
            </a:r>
            <a:r>
              <a:rPr lang="es-ES" dirty="0" smtClean="0"/>
              <a:t> va ligado estrechamente a los palomares, ya que son básicos para que aniden los cernícalos, y por eso se han concedido ayudas para recuperar palomares que de otro modo habrían desaparecido.</a:t>
            </a:r>
          </a:p>
          <a:p>
            <a:endParaRPr lang="es-ES" dirty="0" smtClean="0"/>
          </a:p>
          <a:p>
            <a:r>
              <a:rPr lang="es-ES" dirty="0" smtClean="0"/>
              <a:t>     </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Palomares</a:t>
            </a:r>
            <a:endParaRPr lang="es-ES" dirty="0"/>
          </a:p>
        </p:txBody>
      </p:sp>
      <p:pic>
        <p:nvPicPr>
          <p:cNvPr id="17409" name="Picture 1" descr="C:\Users\Noemi\Desktop\FOTOS\100NIKON\2015\marzo\DSCN0768.JPG"/>
          <p:cNvPicPr>
            <a:picLocks noChangeAspect="1" noChangeArrowheads="1"/>
          </p:cNvPicPr>
          <p:nvPr/>
        </p:nvPicPr>
        <p:blipFill>
          <a:blip r:embed="rId2" cstate="print"/>
          <a:srcRect/>
          <a:stretch>
            <a:fillRect/>
          </a:stretch>
        </p:blipFill>
        <p:spPr bwMode="auto">
          <a:xfrm>
            <a:off x="611560" y="2276872"/>
            <a:ext cx="6984776" cy="3928937"/>
          </a:xfrm>
          <a:prstGeom prst="rect">
            <a:avLst/>
          </a:prstGeom>
          <a:noFill/>
        </p:spPr>
      </p:pic>
      <p:sp>
        <p:nvSpPr>
          <p:cNvPr id="4" name="3 CuadroTexto"/>
          <p:cNvSpPr txBox="1"/>
          <p:nvPr/>
        </p:nvSpPr>
        <p:spPr>
          <a:xfrm>
            <a:off x="539552" y="1196752"/>
            <a:ext cx="7632848" cy="923330"/>
          </a:xfrm>
          <a:prstGeom prst="rect">
            <a:avLst/>
          </a:prstGeom>
          <a:noFill/>
        </p:spPr>
        <p:txBody>
          <a:bodyPr wrap="square" rtlCol="0">
            <a:spAutoFit/>
          </a:bodyPr>
          <a:lstStyle/>
          <a:p>
            <a:r>
              <a:rPr lang="es-ES_tradnl" dirty="0" smtClean="0"/>
              <a:t>En este palomar prácticamente derruido, próximo a la laguna de Otero de </a:t>
            </a:r>
            <a:r>
              <a:rPr lang="es-ES_tradnl" dirty="0" err="1" smtClean="0"/>
              <a:t>Sariegos</a:t>
            </a:r>
            <a:r>
              <a:rPr lang="es-ES_tradnl" dirty="0" smtClean="0"/>
              <a:t> podemos observar numerosos nidales distribuidos a ambos lados de un pasillo o corredor.</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Palomares</a:t>
            </a:r>
            <a:endParaRPr lang="es-ES" dirty="0"/>
          </a:p>
        </p:txBody>
      </p:sp>
      <p:pic>
        <p:nvPicPr>
          <p:cNvPr id="48132" name="Picture 4" descr="C:\Users\Noemi\Desktop\FOTOS\100NIKON\2015\marzo\DSCN0766.JPG"/>
          <p:cNvPicPr>
            <a:picLocks noChangeAspect="1" noChangeArrowheads="1"/>
          </p:cNvPicPr>
          <p:nvPr/>
        </p:nvPicPr>
        <p:blipFill>
          <a:blip r:embed="rId2" cstate="print"/>
          <a:srcRect/>
          <a:stretch>
            <a:fillRect/>
          </a:stretch>
        </p:blipFill>
        <p:spPr bwMode="auto">
          <a:xfrm>
            <a:off x="611560" y="1772816"/>
            <a:ext cx="7424825" cy="4176464"/>
          </a:xfrm>
          <a:prstGeom prst="rect">
            <a:avLst/>
          </a:prstGeom>
          <a:noFill/>
        </p:spPr>
      </p:pic>
      <p:sp>
        <p:nvSpPr>
          <p:cNvPr id="4" name="3 CuadroTexto"/>
          <p:cNvSpPr txBox="1"/>
          <p:nvPr/>
        </p:nvSpPr>
        <p:spPr>
          <a:xfrm>
            <a:off x="683568" y="1196752"/>
            <a:ext cx="7344816" cy="369332"/>
          </a:xfrm>
          <a:prstGeom prst="rect">
            <a:avLst/>
          </a:prstGeom>
          <a:noFill/>
        </p:spPr>
        <p:txBody>
          <a:bodyPr wrap="square" rtlCol="0">
            <a:spAutoFit/>
          </a:bodyPr>
          <a:lstStyle/>
          <a:p>
            <a:r>
              <a:rPr lang="es-ES_tradnl" dirty="0" smtClean="0"/>
              <a:t>Palomar reconstruido, situado a escasos metros del anterior.</a:t>
            </a: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Palomares</a:t>
            </a:r>
            <a:endParaRPr lang="es-ES" dirty="0"/>
          </a:p>
        </p:txBody>
      </p:sp>
      <p:pic>
        <p:nvPicPr>
          <p:cNvPr id="49154" name="Picture 2" descr="C:\Users\Noemi\Desktop\FOTOS\100NIKON\2015\marzo\DSCN0762.JPG"/>
          <p:cNvPicPr>
            <a:picLocks noChangeAspect="1" noChangeArrowheads="1"/>
          </p:cNvPicPr>
          <p:nvPr/>
        </p:nvPicPr>
        <p:blipFill>
          <a:blip r:embed="rId2" cstate="print"/>
          <a:srcRect/>
          <a:stretch>
            <a:fillRect/>
          </a:stretch>
        </p:blipFill>
        <p:spPr bwMode="auto">
          <a:xfrm>
            <a:off x="827584" y="1412776"/>
            <a:ext cx="6784753" cy="381642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Palomares</a:t>
            </a:r>
            <a:endParaRPr lang="es-ES" dirty="0"/>
          </a:p>
        </p:txBody>
      </p:sp>
      <p:pic>
        <p:nvPicPr>
          <p:cNvPr id="52226" name="Picture 2" descr="http://villafafila.com/palomares/images/p5.jpg"/>
          <p:cNvPicPr>
            <a:picLocks noChangeAspect="1" noChangeArrowheads="1"/>
          </p:cNvPicPr>
          <p:nvPr/>
        </p:nvPicPr>
        <p:blipFill>
          <a:blip r:embed="rId2" cstate="print"/>
          <a:srcRect/>
          <a:stretch>
            <a:fillRect/>
          </a:stretch>
        </p:blipFill>
        <p:spPr bwMode="auto">
          <a:xfrm>
            <a:off x="4860032" y="1556792"/>
            <a:ext cx="3505572" cy="2629179"/>
          </a:xfrm>
          <a:prstGeom prst="rect">
            <a:avLst/>
          </a:prstGeom>
          <a:noFill/>
        </p:spPr>
      </p:pic>
      <p:pic>
        <p:nvPicPr>
          <p:cNvPr id="52228" name="Picture 4" descr="http://villafafila.com/palomares/images/thumbs/palomares02.jpg"/>
          <p:cNvPicPr>
            <a:picLocks noChangeAspect="1" noChangeArrowheads="1"/>
          </p:cNvPicPr>
          <p:nvPr/>
        </p:nvPicPr>
        <p:blipFill>
          <a:blip r:embed="rId3" cstate="print"/>
          <a:srcRect/>
          <a:stretch>
            <a:fillRect/>
          </a:stretch>
        </p:blipFill>
        <p:spPr bwMode="auto">
          <a:xfrm>
            <a:off x="2843808" y="4365104"/>
            <a:ext cx="1656184" cy="1242138"/>
          </a:xfrm>
          <a:prstGeom prst="rect">
            <a:avLst/>
          </a:prstGeom>
          <a:noFill/>
        </p:spPr>
      </p:pic>
      <p:pic>
        <p:nvPicPr>
          <p:cNvPr id="52230" name="Picture 6" descr="Palomares"/>
          <p:cNvPicPr>
            <a:picLocks noChangeAspect="1" noChangeArrowheads="1"/>
          </p:cNvPicPr>
          <p:nvPr/>
        </p:nvPicPr>
        <p:blipFill>
          <a:blip r:embed="rId4" cstate="print"/>
          <a:srcRect/>
          <a:stretch>
            <a:fillRect/>
          </a:stretch>
        </p:blipFill>
        <p:spPr bwMode="auto">
          <a:xfrm>
            <a:off x="683568" y="1556792"/>
            <a:ext cx="3528392" cy="2646294"/>
          </a:xfrm>
          <a:prstGeom prst="rect">
            <a:avLst/>
          </a:prstGeom>
          <a:noFill/>
        </p:spPr>
      </p:pic>
      <p:pic>
        <p:nvPicPr>
          <p:cNvPr id="52232" name="Picture 8" descr="http://villafafila.com/palomares/images/thumbs/palomares05.jpg"/>
          <p:cNvPicPr>
            <a:picLocks noChangeAspect="1" noChangeArrowheads="1"/>
          </p:cNvPicPr>
          <p:nvPr/>
        </p:nvPicPr>
        <p:blipFill>
          <a:blip r:embed="rId5" cstate="print"/>
          <a:srcRect/>
          <a:stretch>
            <a:fillRect/>
          </a:stretch>
        </p:blipFill>
        <p:spPr bwMode="auto">
          <a:xfrm>
            <a:off x="683568" y="4365104"/>
            <a:ext cx="1728192" cy="1296144"/>
          </a:xfrm>
          <a:prstGeom prst="rect">
            <a:avLst/>
          </a:prstGeom>
          <a:noFill/>
        </p:spPr>
      </p:pic>
      <p:pic>
        <p:nvPicPr>
          <p:cNvPr id="52234" name="Picture 10" descr="http://villafafila.com/palomares/images/thumbs/palomares14.jpg"/>
          <p:cNvPicPr>
            <a:picLocks noChangeAspect="1" noChangeArrowheads="1"/>
          </p:cNvPicPr>
          <p:nvPr/>
        </p:nvPicPr>
        <p:blipFill>
          <a:blip r:embed="rId6" cstate="print"/>
          <a:srcRect/>
          <a:stretch>
            <a:fillRect/>
          </a:stretch>
        </p:blipFill>
        <p:spPr bwMode="auto">
          <a:xfrm>
            <a:off x="4716016" y="4365104"/>
            <a:ext cx="1728192" cy="1296144"/>
          </a:xfrm>
          <a:prstGeom prst="rect">
            <a:avLst/>
          </a:prstGeom>
          <a:noFill/>
        </p:spPr>
      </p:pic>
      <p:pic>
        <p:nvPicPr>
          <p:cNvPr id="52236" name="Picture 12" descr="http://villafafila.com/palomares/images/thumbs/palomares03.jpg"/>
          <p:cNvPicPr>
            <a:picLocks noChangeAspect="1" noChangeArrowheads="1"/>
          </p:cNvPicPr>
          <p:nvPr/>
        </p:nvPicPr>
        <p:blipFill>
          <a:blip r:embed="rId7" cstate="print"/>
          <a:srcRect/>
          <a:stretch>
            <a:fillRect/>
          </a:stretch>
        </p:blipFill>
        <p:spPr bwMode="auto">
          <a:xfrm>
            <a:off x="6804248" y="4365104"/>
            <a:ext cx="1632181" cy="1224136"/>
          </a:xfrm>
          <a:prstGeom prst="rect">
            <a:avLst/>
          </a:prstGeom>
          <a:noFill/>
        </p:spPr>
      </p:pic>
      <p:sp>
        <p:nvSpPr>
          <p:cNvPr id="10" name="9 CuadroTexto"/>
          <p:cNvSpPr txBox="1"/>
          <p:nvPr/>
        </p:nvSpPr>
        <p:spPr>
          <a:xfrm>
            <a:off x="2195736" y="6021288"/>
            <a:ext cx="3528392" cy="369332"/>
          </a:xfrm>
          <a:prstGeom prst="rect">
            <a:avLst/>
          </a:prstGeom>
          <a:noFill/>
        </p:spPr>
        <p:txBody>
          <a:bodyPr wrap="square" rtlCol="0">
            <a:spAutoFit/>
          </a:bodyPr>
          <a:lstStyle/>
          <a:p>
            <a:r>
              <a:rPr lang="es-ES_tradnl" dirty="0" smtClean="0"/>
              <a:t>www.villafafila.com</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27784" y="2132856"/>
            <a:ext cx="4104455" cy="1569660"/>
          </a:xfrm>
          <a:prstGeom prst="rect">
            <a:avLst/>
          </a:prstGeom>
          <a:noFill/>
        </p:spPr>
        <p:txBody>
          <a:bodyPr wrap="square" lIns="91440" tIns="45720" rIns="91440" bIns="45720">
            <a:spAutoFit/>
          </a:bodyPr>
          <a:lstStyle/>
          <a:p>
            <a:pPr algn="ctr"/>
            <a:r>
              <a:rPr lang="es-ES" sz="96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FIN</a:t>
            </a:r>
            <a:endParaRPr lang="es-ES" sz="9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Título"/>
          <p:cNvSpPr>
            <a:spLocks noGrp="1"/>
          </p:cNvSpPr>
          <p:nvPr>
            <p:ph type="title"/>
          </p:nvPr>
        </p:nvSpPr>
        <p:spPr/>
        <p:txBody>
          <a:bodyPr/>
          <a:lstStyle/>
          <a:p>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_tradnl" dirty="0" smtClean="0"/>
              <a:t>ACTIVIDADES </a:t>
            </a:r>
            <a:br>
              <a:rPr lang="es-ES_tradnl" dirty="0" smtClean="0"/>
            </a:br>
            <a:r>
              <a:rPr lang="es-ES_tradnl" dirty="0" smtClean="0"/>
              <a:t>VISITA A VILLAFÁFILA</a:t>
            </a:r>
            <a:br>
              <a:rPr lang="es-ES_tradnl" dirty="0" smtClean="0"/>
            </a:br>
            <a:endParaRPr lang="es-ES" dirty="0"/>
          </a:p>
        </p:txBody>
      </p:sp>
      <p:sp>
        <p:nvSpPr>
          <p:cNvPr id="3" name="2 Marcador de texto"/>
          <p:cNvSpPr>
            <a:spLocks noGrp="1"/>
          </p:cNvSpPr>
          <p:nvPr>
            <p:ph type="body" idx="1"/>
          </p:nvPr>
        </p:nvSpPr>
        <p:spPr>
          <a:xfrm>
            <a:off x="1763688" y="3573016"/>
            <a:ext cx="6154961" cy="1454888"/>
          </a:xfrm>
        </p:spPr>
        <p:txBody>
          <a:bodyPr>
            <a:normAutofit/>
          </a:bodyPr>
          <a:lstStyle/>
          <a:p>
            <a:pPr algn="ctr"/>
            <a:r>
              <a:rPr lang="es-ES_tradnl" sz="2800" b="1" dirty="0" smtClean="0"/>
              <a:t>CIENCIAS DE LA NATURALEZA</a:t>
            </a:r>
          </a:p>
          <a:p>
            <a:pPr algn="ctr"/>
            <a:r>
              <a:rPr lang="es-ES_tradnl" sz="2800" b="1" dirty="0" smtClean="0"/>
              <a:t>2º E.S.O.</a:t>
            </a:r>
            <a:endParaRPr lang="es-ES" sz="2800" b="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8229600" cy="706090"/>
          </a:xfrm>
        </p:spPr>
        <p:txBody>
          <a:bodyPr>
            <a:normAutofit fontScale="90000"/>
          </a:bodyPr>
          <a:lstStyle/>
          <a:p>
            <a:r>
              <a:rPr lang="es-ES_tradnl" dirty="0" smtClean="0"/>
              <a:t>Actividades previas</a:t>
            </a:r>
            <a:br>
              <a:rPr lang="es-ES_tradnl" dirty="0" smtClean="0"/>
            </a:br>
            <a:endParaRPr lang="es-ES" dirty="0"/>
          </a:p>
        </p:txBody>
      </p:sp>
      <p:sp>
        <p:nvSpPr>
          <p:cNvPr id="3" name="2 CuadroTexto"/>
          <p:cNvSpPr txBox="1"/>
          <p:nvPr/>
        </p:nvSpPr>
        <p:spPr>
          <a:xfrm>
            <a:off x="611560" y="1628800"/>
            <a:ext cx="7992888" cy="2031325"/>
          </a:xfrm>
          <a:prstGeom prst="rect">
            <a:avLst/>
          </a:prstGeom>
          <a:noFill/>
        </p:spPr>
        <p:txBody>
          <a:bodyPr wrap="square" rtlCol="0">
            <a:spAutoFit/>
          </a:bodyPr>
          <a:lstStyle/>
          <a:p>
            <a:r>
              <a:rPr lang="es-ES_tradnl" dirty="0" smtClean="0"/>
              <a:t>1.Ver la presentación y escuchar las explicaciones correspondientes.</a:t>
            </a:r>
          </a:p>
          <a:p>
            <a:r>
              <a:rPr lang="es-ES_tradnl" dirty="0" smtClean="0"/>
              <a:t>2. Contestar las siguientes preguntas</a:t>
            </a:r>
          </a:p>
          <a:p>
            <a:pPr lvl="1">
              <a:buFontTx/>
              <a:buChar char="-"/>
            </a:pPr>
            <a:r>
              <a:rPr lang="es-ES_tradnl" dirty="0" smtClean="0"/>
              <a:t> ¿Qué es un ZEPA?, ¿desde que año están declaradas las Lagunas de </a:t>
            </a:r>
            <a:r>
              <a:rPr lang="es-ES_tradnl" dirty="0" err="1" smtClean="0"/>
              <a:t>Villafáfila</a:t>
            </a:r>
            <a:r>
              <a:rPr lang="es-ES_tradnl" dirty="0" smtClean="0"/>
              <a:t> ZEPA?, ¿hay más </a:t>
            </a:r>
            <a:r>
              <a:rPr lang="es-ES_tradnl" dirty="0" err="1" smtClean="0"/>
              <a:t>ZEPAs</a:t>
            </a:r>
            <a:r>
              <a:rPr lang="es-ES_tradnl" dirty="0" smtClean="0"/>
              <a:t> en nuestra provincia? ¿dónde?</a:t>
            </a:r>
          </a:p>
          <a:p>
            <a:pPr lvl="1">
              <a:buFontTx/>
              <a:buChar char="-"/>
            </a:pPr>
            <a:r>
              <a:rPr lang="es-ES_tradnl" dirty="0" smtClean="0"/>
              <a:t> Completa la siguiente tabla</a:t>
            </a:r>
          </a:p>
          <a:p>
            <a:pPr lvl="1">
              <a:buFontTx/>
              <a:buChar char="-"/>
            </a:pPr>
            <a:endParaRPr lang="es-ES" dirty="0"/>
          </a:p>
        </p:txBody>
      </p:sp>
      <p:graphicFrame>
        <p:nvGraphicFramePr>
          <p:cNvPr id="4" name="3 Tabla"/>
          <p:cNvGraphicFramePr>
            <a:graphicFrameLocks noGrp="1"/>
          </p:cNvGraphicFramePr>
          <p:nvPr/>
        </p:nvGraphicFramePr>
        <p:xfrm>
          <a:off x="1403648" y="3356992"/>
          <a:ext cx="6096000" cy="2590800"/>
        </p:xfrm>
        <a:graphic>
          <a:graphicData uri="http://schemas.openxmlformats.org/drawingml/2006/table">
            <a:tbl>
              <a:tblPr firstRow="1" bandRow="1">
                <a:tableStyleId>{5C22544A-7EE6-4342-B048-85BDC9FD1C3A}</a:tableStyleId>
              </a:tblPr>
              <a:tblGrid>
                <a:gridCol w="3048000"/>
                <a:gridCol w="3048000"/>
              </a:tblGrid>
              <a:tr h="139040">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lang="es-E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s-ES_tradnl" dirty="0" smtClean="0"/>
                        <a:t>Provincia</a:t>
                      </a:r>
                    </a:p>
                  </a:txBody>
                  <a:tcPr>
                    <a:lnT w="38100" cmpd="sng">
                      <a:noFill/>
                    </a:lnT>
                  </a:tcPr>
                </a:tc>
                <a:tc>
                  <a:txBody>
                    <a:bodyPr/>
                    <a:lstStyle/>
                    <a:p>
                      <a:endParaRPr lang="es-ES"/>
                    </a:p>
                  </a:txBody>
                  <a:tcPr>
                    <a:lnT w="38100" cmpd="sng">
                      <a:noFill/>
                    </a:lnT>
                  </a:tcPr>
                </a:tc>
              </a:tr>
              <a:tr h="370840">
                <a:tc>
                  <a:txBody>
                    <a:bodyPr/>
                    <a:lstStyle/>
                    <a:p>
                      <a:r>
                        <a:rPr lang="es-ES_tradnl" dirty="0" smtClean="0"/>
                        <a:t>Comarca</a:t>
                      </a:r>
                      <a:r>
                        <a:rPr lang="es-ES_tradnl" baseline="0" dirty="0" smtClean="0"/>
                        <a:t> natural</a:t>
                      </a:r>
                      <a:endParaRPr lang="es-ES" dirty="0"/>
                    </a:p>
                  </a:txBody>
                  <a:tcPr/>
                </a:tc>
                <a:tc>
                  <a:txBody>
                    <a:bodyPr/>
                    <a:lstStyle/>
                    <a:p>
                      <a:endParaRPr lang="es-ES" dirty="0"/>
                    </a:p>
                  </a:txBody>
                  <a:tcPr/>
                </a:tc>
              </a:tr>
              <a:tr h="370840">
                <a:tc>
                  <a:txBody>
                    <a:bodyPr/>
                    <a:lstStyle/>
                    <a:p>
                      <a:r>
                        <a:rPr lang="es-ES_tradnl" dirty="0" smtClean="0"/>
                        <a:t>Municipios</a:t>
                      </a:r>
                      <a:r>
                        <a:rPr lang="es-ES_tradnl" baseline="0" dirty="0" smtClean="0"/>
                        <a:t> de la Reserva</a:t>
                      </a:r>
                      <a:endParaRPr lang="es-ES" dirty="0"/>
                    </a:p>
                  </a:txBody>
                  <a:tcPr/>
                </a:tc>
                <a:tc>
                  <a:txBody>
                    <a:bodyPr/>
                    <a:lstStyle/>
                    <a:p>
                      <a:endParaRPr lang="es-ES" dirty="0"/>
                    </a:p>
                  </a:txBody>
                  <a:tcPr/>
                </a:tc>
              </a:tr>
              <a:tr h="370840">
                <a:tc>
                  <a:txBody>
                    <a:bodyPr/>
                    <a:lstStyle/>
                    <a:p>
                      <a:r>
                        <a:rPr lang="es-ES_tradnl" dirty="0" smtClean="0"/>
                        <a:t>Extensión</a:t>
                      </a:r>
                      <a:endParaRPr lang="es-ES" dirty="0"/>
                    </a:p>
                  </a:txBody>
                  <a:tcPr/>
                </a:tc>
                <a:tc>
                  <a:txBody>
                    <a:bodyPr/>
                    <a:lstStyle/>
                    <a:p>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Lagunas</a:t>
                      </a:r>
                      <a:r>
                        <a:rPr lang="es-ES_tradnl" baseline="0" dirty="0" smtClean="0"/>
                        <a:t> principales</a:t>
                      </a:r>
                      <a:endParaRPr lang="es-ES" dirty="0" smtClean="0"/>
                    </a:p>
                  </a:txBody>
                  <a:tcPr/>
                </a:tc>
                <a:tc>
                  <a:txBody>
                    <a:bodyPr/>
                    <a:lstStyle/>
                    <a:p>
                      <a:endParaRPr lang="es-ES"/>
                    </a:p>
                  </a:txBody>
                  <a:tcPr/>
                </a:tc>
              </a:tr>
              <a:tr h="370840">
                <a:tc>
                  <a:txBody>
                    <a:bodyPr/>
                    <a:lstStyle/>
                    <a:p>
                      <a:r>
                        <a:rPr lang="es-ES_tradnl" dirty="0" smtClean="0"/>
                        <a:t>Cultivos principales</a:t>
                      </a:r>
                      <a:endParaRPr lang="es-ES" dirty="0"/>
                    </a:p>
                  </a:txBody>
                  <a:tcPr/>
                </a:tc>
                <a:tc>
                  <a:txBody>
                    <a:bodyPr/>
                    <a:lstStyle/>
                    <a:p>
                      <a:endParaRPr lang="es-E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_tradnl" dirty="0" smtClean="0"/>
              <a:t>Casa del Parque</a:t>
            </a:r>
            <a:endParaRPr lang="es-ES" dirty="0"/>
          </a:p>
        </p:txBody>
      </p:sp>
      <p:pic>
        <p:nvPicPr>
          <p:cNvPr id="1026" name="Picture 2" descr="C:\Users\Noemi\Desktop\FOTOS\100NIKON\2015\marzo\DSCN0755.JPG"/>
          <p:cNvPicPr>
            <a:picLocks noGrp="1" noChangeAspect="1" noChangeArrowheads="1"/>
          </p:cNvPicPr>
          <p:nvPr>
            <p:ph idx="1"/>
          </p:nvPr>
        </p:nvPicPr>
        <p:blipFill>
          <a:blip r:embed="rId2" cstate="print"/>
          <a:srcRect/>
          <a:stretch>
            <a:fillRect/>
          </a:stretch>
        </p:blipFill>
        <p:spPr bwMode="auto">
          <a:xfrm>
            <a:off x="4644008" y="3717032"/>
            <a:ext cx="4320480" cy="2430270"/>
          </a:xfrm>
          <a:prstGeom prst="rect">
            <a:avLst/>
          </a:prstGeom>
          <a:noFill/>
        </p:spPr>
      </p:pic>
      <p:pic>
        <p:nvPicPr>
          <p:cNvPr id="1028" name="Picture 4" descr="Aves en la Casa del Parque"/>
          <p:cNvPicPr>
            <a:picLocks noChangeAspect="1" noChangeArrowheads="1"/>
          </p:cNvPicPr>
          <p:nvPr/>
        </p:nvPicPr>
        <p:blipFill>
          <a:blip r:embed="rId3" cstate="print"/>
          <a:srcRect/>
          <a:stretch>
            <a:fillRect/>
          </a:stretch>
        </p:blipFill>
        <p:spPr bwMode="auto">
          <a:xfrm>
            <a:off x="467544" y="1700808"/>
            <a:ext cx="3619500" cy="2409826"/>
          </a:xfrm>
          <a:prstGeom prst="rect">
            <a:avLst/>
          </a:prstGeom>
          <a:noFill/>
        </p:spPr>
      </p:pic>
      <p:pic>
        <p:nvPicPr>
          <p:cNvPr id="1030" name="Picture 6"/>
          <p:cNvPicPr>
            <a:picLocks noChangeAspect="1" noChangeArrowheads="1"/>
          </p:cNvPicPr>
          <p:nvPr/>
        </p:nvPicPr>
        <p:blipFill>
          <a:blip r:embed="rId4" cstate="print"/>
          <a:srcRect/>
          <a:stretch>
            <a:fillRect/>
          </a:stretch>
        </p:blipFill>
        <p:spPr bwMode="auto">
          <a:xfrm>
            <a:off x="395536" y="4077072"/>
            <a:ext cx="4176464" cy="1448716"/>
          </a:xfrm>
          <a:prstGeom prst="rect">
            <a:avLst/>
          </a:prstGeom>
          <a:noFill/>
          <a:ln w="9525">
            <a:noFill/>
            <a:miter lim="800000"/>
            <a:headEnd/>
            <a:tailEnd/>
          </a:ln>
        </p:spPr>
      </p:pic>
      <p:sp>
        <p:nvSpPr>
          <p:cNvPr id="8" name="7 CuadroTexto"/>
          <p:cNvSpPr txBox="1"/>
          <p:nvPr/>
        </p:nvSpPr>
        <p:spPr>
          <a:xfrm>
            <a:off x="4644008" y="1628800"/>
            <a:ext cx="3960440" cy="1754326"/>
          </a:xfrm>
          <a:prstGeom prst="rect">
            <a:avLst/>
          </a:prstGeom>
          <a:noFill/>
        </p:spPr>
        <p:txBody>
          <a:bodyPr wrap="square" rtlCol="0">
            <a:spAutoFit/>
          </a:bodyPr>
          <a:lstStyle/>
          <a:p>
            <a:r>
              <a:rPr lang="es-ES_tradnl" dirty="0" smtClean="0"/>
              <a:t>Iniciaremos la visita en la casa del parque donde recibiremos la información necesaria para identificar, valorar e interpretar el patrimonio natural y cultural de la Reserva</a:t>
            </a:r>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previas</a:t>
            </a:r>
            <a:endParaRPr lang="es-ES" dirty="0"/>
          </a:p>
        </p:txBody>
      </p:sp>
      <p:sp>
        <p:nvSpPr>
          <p:cNvPr id="3" name="2 CuadroTexto"/>
          <p:cNvSpPr txBox="1"/>
          <p:nvPr/>
        </p:nvSpPr>
        <p:spPr>
          <a:xfrm>
            <a:off x="611560" y="1412776"/>
            <a:ext cx="7920880" cy="369332"/>
          </a:xfrm>
          <a:prstGeom prst="rect">
            <a:avLst/>
          </a:prstGeom>
          <a:noFill/>
        </p:spPr>
        <p:txBody>
          <a:bodyPr wrap="square" rtlCol="0">
            <a:spAutoFit/>
          </a:bodyPr>
          <a:lstStyle/>
          <a:p>
            <a:endParaRPr lang="es-ES"/>
          </a:p>
        </p:txBody>
      </p:sp>
      <p:sp>
        <p:nvSpPr>
          <p:cNvPr id="5" name="4 CuadroTexto"/>
          <p:cNvSpPr txBox="1"/>
          <p:nvPr/>
        </p:nvSpPr>
        <p:spPr>
          <a:xfrm>
            <a:off x="395536" y="1412776"/>
            <a:ext cx="8568952" cy="1754326"/>
          </a:xfrm>
          <a:prstGeom prst="rect">
            <a:avLst/>
          </a:prstGeom>
          <a:noFill/>
        </p:spPr>
        <p:txBody>
          <a:bodyPr wrap="square" rtlCol="0">
            <a:spAutoFit/>
          </a:bodyPr>
          <a:lstStyle/>
          <a:p>
            <a:pPr algn="just">
              <a:buFontTx/>
              <a:buChar char="-"/>
            </a:pPr>
            <a:r>
              <a:rPr lang="es-ES_tradnl" dirty="0" smtClean="0"/>
              <a:t>Desde la antigüedad se ha explotado la sal existente en el subsuelo de </a:t>
            </a:r>
            <a:r>
              <a:rPr lang="es-ES_tradnl" dirty="0" err="1" smtClean="0"/>
              <a:t>Villafáfila</a:t>
            </a:r>
            <a:r>
              <a:rPr lang="es-ES_tradnl" dirty="0" smtClean="0"/>
              <a:t>. Infórmate de cómo se obtenía la sal.</a:t>
            </a:r>
          </a:p>
          <a:p>
            <a:pPr algn="just">
              <a:buFontTx/>
              <a:buChar char="-"/>
            </a:pPr>
            <a:r>
              <a:rPr lang="es-ES_tradnl" dirty="0" smtClean="0"/>
              <a:t> ¿Qué clima presenta </a:t>
            </a:r>
            <a:r>
              <a:rPr lang="es-ES_tradnl" dirty="0" err="1" smtClean="0"/>
              <a:t>Villafáfila</a:t>
            </a:r>
            <a:r>
              <a:rPr lang="es-ES_tradnl" dirty="0" smtClean="0"/>
              <a:t>?¿Qué importancia tienen las precipitaciones en las lagunas?</a:t>
            </a:r>
          </a:p>
          <a:p>
            <a:pPr algn="just"/>
            <a:r>
              <a:rPr lang="es-ES_tradnl" dirty="0" smtClean="0"/>
              <a:t>- Completa la siguiente ficha para las aves indicadas: avutarda, cernícalo primilla, ánsar común.</a:t>
            </a:r>
            <a:endParaRPr lang="es-ES" dirty="0"/>
          </a:p>
        </p:txBody>
      </p:sp>
      <p:sp>
        <p:nvSpPr>
          <p:cNvPr id="6" name="5 Rectángulo redondeado"/>
          <p:cNvSpPr/>
          <p:nvPr/>
        </p:nvSpPr>
        <p:spPr>
          <a:xfrm>
            <a:off x="2555776" y="3068960"/>
            <a:ext cx="5904656"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6 Rectángulo"/>
          <p:cNvSpPr/>
          <p:nvPr/>
        </p:nvSpPr>
        <p:spPr>
          <a:xfrm>
            <a:off x="2771800" y="3356992"/>
            <a:ext cx="2016224" cy="244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4860032" y="3356992"/>
            <a:ext cx="3240360" cy="2585323"/>
          </a:xfrm>
          <a:prstGeom prst="rect">
            <a:avLst/>
          </a:prstGeom>
          <a:noFill/>
        </p:spPr>
        <p:txBody>
          <a:bodyPr wrap="square" rtlCol="0">
            <a:spAutoFit/>
          </a:bodyPr>
          <a:lstStyle/>
          <a:p>
            <a:pPr>
              <a:buFontTx/>
              <a:buChar char="-"/>
            </a:pPr>
            <a:r>
              <a:rPr lang="es-ES_tradnl" dirty="0" smtClean="0"/>
              <a:t> Nombre común:</a:t>
            </a:r>
          </a:p>
          <a:p>
            <a:pPr>
              <a:buFontTx/>
              <a:buChar char="-"/>
            </a:pPr>
            <a:r>
              <a:rPr lang="es-ES_tradnl" dirty="0" smtClean="0"/>
              <a:t> Nombre científico:</a:t>
            </a:r>
          </a:p>
          <a:p>
            <a:pPr>
              <a:buFontTx/>
              <a:buChar char="-"/>
            </a:pPr>
            <a:endParaRPr lang="es-ES_tradnl" dirty="0" smtClean="0"/>
          </a:p>
          <a:p>
            <a:pPr>
              <a:buFontTx/>
              <a:buChar char="-"/>
            </a:pPr>
            <a:r>
              <a:rPr lang="es-ES_tradnl" dirty="0" smtClean="0"/>
              <a:t> Características:</a:t>
            </a:r>
          </a:p>
          <a:p>
            <a:pPr>
              <a:buFontTx/>
              <a:buChar char="-"/>
            </a:pPr>
            <a:r>
              <a:rPr lang="es-ES_tradnl" dirty="0" smtClean="0"/>
              <a:t> Alimentación:</a:t>
            </a:r>
          </a:p>
          <a:p>
            <a:pPr>
              <a:buFontTx/>
              <a:buChar char="-"/>
            </a:pPr>
            <a:r>
              <a:rPr lang="es-ES_tradnl" dirty="0" smtClean="0"/>
              <a:t> Reproducción:</a:t>
            </a:r>
          </a:p>
          <a:p>
            <a:pPr>
              <a:buFontTx/>
              <a:buChar char="-"/>
            </a:pPr>
            <a:r>
              <a:rPr lang="es-ES_tradnl" dirty="0" smtClean="0"/>
              <a:t> Época del año que         reside en </a:t>
            </a:r>
            <a:r>
              <a:rPr lang="es-ES_tradnl" dirty="0" err="1" smtClean="0"/>
              <a:t>Villafáfila</a:t>
            </a:r>
            <a:r>
              <a:rPr lang="es-ES_tradnl" dirty="0" smtClean="0"/>
              <a:t>:</a:t>
            </a:r>
          </a:p>
          <a:p>
            <a:pPr>
              <a:buFontTx/>
              <a:buChar char="-"/>
            </a:pPr>
            <a:endParaRPr lang="es-ES" dirty="0"/>
          </a:p>
        </p:txBody>
      </p:sp>
      <p:sp>
        <p:nvSpPr>
          <p:cNvPr id="10" name="9 CuadroTexto"/>
          <p:cNvSpPr txBox="1"/>
          <p:nvPr/>
        </p:nvSpPr>
        <p:spPr>
          <a:xfrm>
            <a:off x="2843808" y="4077072"/>
            <a:ext cx="1872208" cy="923330"/>
          </a:xfrm>
          <a:prstGeom prst="rect">
            <a:avLst/>
          </a:prstGeom>
          <a:noFill/>
        </p:spPr>
        <p:txBody>
          <a:bodyPr wrap="square" rtlCol="0">
            <a:spAutoFit/>
          </a:bodyPr>
          <a:lstStyle/>
          <a:p>
            <a:pPr algn="ctr"/>
            <a:r>
              <a:rPr lang="es-ES_tradnl" dirty="0" smtClean="0">
                <a:solidFill>
                  <a:schemeClr val="bg1"/>
                </a:solidFill>
              </a:rPr>
              <a:t>Fotografía</a:t>
            </a:r>
          </a:p>
          <a:p>
            <a:pPr algn="ctr"/>
            <a:r>
              <a:rPr lang="es-ES_tradnl" dirty="0" smtClean="0">
                <a:solidFill>
                  <a:schemeClr val="bg1"/>
                </a:solidFill>
              </a:rPr>
              <a:t> o dibujo</a:t>
            </a:r>
          </a:p>
          <a:p>
            <a:pPr algn="ctr"/>
            <a:r>
              <a:rPr lang="es-ES_tradnl" dirty="0" smtClean="0">
                <a:solidFill>
                  <a:schemeClr val="bg1"/>
                </a:solidFill>
              </a:rPr>
              <a:t> del ave</a:t>
            </a:r>
            <a:endParaRPr lang="es-E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en el lugar</a:t>
            </a:r>
            <a:endParaRPr lang="es-ES" dirty="0"/>
          </a:p>
        </p:txBody>
      </p:sp>
      <p:sp>
        <p:nvSpPr>
          <p:cNvPr id="3" name="2 CuadroTexto"/>
          <p:cNvSpPr txBox="1"/>
          <p:nvPr/>
        </p:nvSpPr>
        <p:spPr>
          <a:xfrm>
            <a:off x="395536" y="1628800"/>
            <a:ext cx="8352928" cy="3416320"/>
          </a:xfrm>
          <a:prstGeom prst="rect">
            <a:avLst/>
          </a:prstGeom>
          <a:noFill/>
        </p:spPr>
        <p:txBody>
          <a:bodyPr wrap="square" rtlCol="0">
            <a:spAutoFit/>
          </a:bodyPr>
          <a:lstStyle/>
          <a:p>
            <a:pPr marL="342900" indent="-342900" algn="just">
              <a:buAutoNum type="arabicPeriod"/>
            </a:pPr>
            <a:r>
              <a:rPr lang="es-ES_tradnl" dirty="0" smtClean="0"/>
              <a:t>Escuchar atentamente las explicaciones del monitor en la casa del parque y realizar las actividades del dosier que nos entregarán.</a:t>
            </a:r>
          </a:p>
          <a:p>
            <a:pPr marL="342900" indent="-342900" algn="just">
              <a:buAutoNum type="arabicPeriod"/>
            </a:pPr>
            <a:endParaRPr lang="es-ES_tradnl" dirty="0" smtClean="0"/>
          </a:p>
          <a:p>
            <a:pPr marL="342900" indent="-342900" algn="just">
              <a:buAutoNum type="arabicPeriod"/>
            </a:pPr>
            <a:r>
              <a:rPr lang="es-ES_tradnl" dirty="0" smtClean="0"/>
              <a:t> Observar, con ayuda de los prismáticos, las aves en silencio fijándonos en cómo se alimentan, los sonidos que hacen, cómo se relacionan con sus crías y con el resto de aves, su silueta…</a:t>
            </a:r>
          </a:p>
          <a:p>
            <a:pPr marL="342900" indent="-342900" algn="just"/>
            <a:endParaRPr lang="es-ES_tradnl" dirty="0" smtClean="0"/>
          </a:p>
          <a:p>
            <a:pPr marL="342900" indent="-342900" algn="just"/>
            <a:r>
              <a:rPr lang="es-ES_tradnl" dirty="0" smtClean="0"/>
              <a:t>3. Hacer un listado de los avistamientos que hemos podido hacer, ayudados por profesores y monitores.</a:t>
            </a:r>
          </a:p>
          <a:p>
            <a:pPr marL="342900" indent="-342900" algn="just"/>
            <a:endParaRPr lang="es-ES_tradnl" dirty="0" smtClean="0"/>
          </a:p>
          <a:p>
            <a:pPr algn="just"/>
            <a:r>
              <a:rPr lang="es-ES_tradnl" dirty="0" smtClean="0"/>
              <a:t>4. Realizar fotografías de palomares del entorno para un trabajo   posterior que vamos a realizar.</a:t>
            </a: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posteriores</a:t>
            </a:r>
            <a:endParaRPr lang="es-ES" dirty="0"/>
          </a:p>
        </p:txBody>
      </p:sp>
      <p:sp>
        <p:nvSpPr>
          <p:cNvPr id="3" name="2 CuadroTexto"/>
          <p:cNvSpPr txBox="1"/>
          <p:nvPr/>
        </p:nvSpPr>
        <p:spPr>
          <a:xfrm>
            <a:off x="467544" y="1556792"/>
            <a:ext cx="7776864" cy="1200329"/>
          </a:xfrm>
          <a:prstGeom prst="rect">
            <a:avLst/>
          </a:prstGeom>
          <a:noFill/>
        </p:spPr>
        <p:txBody>
          <a:bodyPr wrap="square" rtlCol="0">
            <a:spAutoFit/>
          </a:bodyPr>
          <a:lstStyle/>
          <a:p>
            <a:pPr algn="just"/>
            <a:r>
              <a:rPr lang="es-ES_tradnl" dirty="0" smtClean="0"/>
              <a:t>1. Hacer fichas de cada ave que hemos avistado con los siguientes datos (se repartirán entre los alumnos). Posteriormente se encuadernará con las fichas de todas las aves.</a:t>
            </a:r>
          </a:p>
          <a:p>
            <a:endParaRPr lang="es-ES" dirty="0"/>
          </a:p>
        </p:txBody>
      </p:sp>
      <p:sp>
        <p:nvSpPr>
          <p:cNvPr id="4" name="3 Rectángulo redondeado"/>
          <p:cNvSpPr/>
          <p:nvPr/>
        </p:nvSpPr>
        <p:spPr>
          <a:xfrm>
            <a:off x="1691680" y="2708920"/>
            <a:ext cx="5832648" cy="33843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4 Rectángulo"/>
          <p:cNvSpPr/>
          <p:nvPr/>
        </p:nvSpPr>
        <p:spPr>
          <a:xfrm>
            <a:off x="2123728" y="3212976"/>
            <a:ext cx="2016224" cy="24482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CuadroTexto"/>
          <p:cNvSpPr txBox="1"/>
          <p:nvPr/>
        </p:nvSpPr>
        <p:spPr>
          <a:xfrm>
            <a:off x="4283968" y="3212976"/>
            <a:ext cx="3096344" cy="2585323"/>
          </a:xfrm>
          <a:prstGeom prst="rect">
            <a:avLst/>
          </a:prstGeom>
          <a:noFill/>
        </p:spPr>
        <p:txBody>
          <a:bodyPr wrap="square" rtlCol="0">
            <a:spAutoFit/>
          </a:bodyPr>
          <a:lstStyle/>
          <a:p>
            <a:pPr>
              <a:buFontTx/>
              <a:buChar char="-"/>
            </a:pPr>
            <a:r>
              <a:rPr lang="es-ES_tradnl" dirty="0" smtClean="0"/>
              <a:t> Nombre común:</a:t>
            </a:r>
          </a:p>
          <a:p>
            <a:pPr>
              <a:buFontTx/>
              <a:buChar char="-"/>
            </a:pPr>
            <a:r>
              <a:rPr lang="es-ES_tradnl" dirty="0" smtClean="0"/>
              <a:t> Nombre científico:</a:t>
            </a:r>
          </a:p>
          <a:p>
            <a:pPr>
              <a:buFontTx/>
              <a:buChar char="-"/>
            </a:pPr>
            <a:endParaRPr lang="es-ES_tradnl" dirty="0" smtClean="0"/>
          </a:p>
          <a:p>
            <a:pPr>
              <a:buFontTx/>
              <a:buChar char="-"/>
            </a:pPr>
            <a:r>
              <a:rPr lang="es-ES_tradnl" dirty="0" smtClean="0"/>
              <a:t> Características:</a:t>
            </a:r>
          </a:p>
          <a:p>
            <a:pPr>
              <a:buFontTx/>
              <a:buChar char="-"/>
            </a:pPr>
            <a:r>
              <a:rPr lang="es-ES_tradnl" dirty="0" smtClean="0"/>
              <a:t> Alimentación:</a:t>
            </a:r>
          </a:p>
          <a:p>
            <a:pPr>
              <a:buFontTx/>
              <a:buChar char="-"/>
            </a:pPr>
            <a:r>
              <a:rPr lang="es-ES_tradnl" dirty="0" smtClean="0"/>
              <a:t> Reproducción:</a:t>
            </a:r>
          </a:p>
          <a:p>
            <a:pPr>
              <a:buFontTx/>
              <a:buChar char="-"/>
            </a:pPr>
            <a:r>
              <a:rPr lang="es-ES_tradnl" dirty="0" smtClean="0"/>
              <a:t> Época del año que         reside en </a:t>
            </a:r>
            <a:r>
              <a:rPr lang="es-ES_tradnl" dirty="0" err="1" smtClean="0"/>
              <a:t>Villafáfila</a:t>
            </a:r>
            <a:r>
              <a:rPr lang="es-ES_tradnl" dirty="0" smtClean="0"/>
              <a:t>.</a:t>
            </a:r>
          </a:p>
          <a:p>
            <a:pPr>
              <a:buFontTx/>
              <a:buChar char="-"/>
            </a:pPr>
            <a:endParaRPr lang="es-ES" dirty="0"/>
          </a:p>
        </p:txBody>
      </p:sp>
      <p:sp>
        <p:nvSpPr>
          <p:cNvPr id="7" name="6 CuadroTexto"/>
          <p:cNvSpPr txBox="1"/>
          <p:nvPr/>
        </p:nvSpPr>
        <p:spPr>
          <a:xfrm>
            <a:off x="2195736" y="4077072"/>
            <a:ext cx="1872208" cy="646331"/>
          </a:xfrm>
          <a:prstGeom prst="rect">
            <a:avLst/>
          </a:prstGeom>
          <a:noFill/>
        </p:spPr>
        <p:txBody>
          <a:bodyPr wrap="square" rtlCol="0">
            <a:spAutoFit/>
          </a:bodyPr>
          <a:lstStyle/>
          <a:p>
            <a:pPr algn="ctr"/>
            <a:r>
              <a:rPr lang="es-ES_tradnl" dirty="0" smtClean="0">
                <a:solidFill>
                  <a:schemeClr val="bg1"/>
                </a:solidFill>
              </a:rPr>
              <a:t>Fotografía o dibujo del ave</a:t>
            </a:r>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Actividades posteriores</a:t>
            </a:r>
            <a:endParaRPr lang="es-ES" dirty="0"/>
          </a:p>
        </p:txBody>
      </p:sp>
      <p:sp>
        <p:nvSpPr>
          <p:cNvPr id="3" name="2 CuadroTexto"/>
          <p:cNvSpPr txBox="1"/>
          <p:nvPr/>
        </p:nvSpPr>
        <p:spPr>
          <a:xfrm>
            <a:off x="755576" y="1700808"/>
            <a:ext cx="7920880" cy="923330"/>
          </a:xfrm>
          <a:prstGeom prst="rect">
            <a:avLst/>
          </a:prstGeom>
          <a:noFill/>
        </p:spPr>
        <p:txBody>
          <a:bodyPr wrap="square" rtlCol="0">
            <a:spAutoFit/>
          </a:bodyPr>
          <a:lstStyle/>
          <a:p>
            <a:pPr algn="just"/>
            <a:r>
              <a:rPr lang="es-ES_tradnl" dirty="0" smtClean="0"/>
              <a:t>2. Realización de un mural de los palomares en el que se explique brevemente cómo están construidos, cuál es su función. En el se incluirán las fotos que se han hecho en la excursión.</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dirty="0" smtClean="0"/>
              <a:t>1972 - Zona de Caza Controlada.</a:t>
            </a:r>
          </a:p>
          <a:p>
            <a:r>
              <a:rPr lang="es-ES" dirty="0" smtClean="0"/>
              <a:t>1986 - Reserva Nacional de Caza.</a:t>
            </a:r>
          </a:p>
          <a:p>
            <a:r>
              <a:rPr lang="es-ES" dirty="0" smtClean="0"/>
              <a:t>1989 - ZEPA Zona de Especial Protección para las Aves.</a:t>
            </a:r>
          </a:p>
          <a:p>
            <a:r>
              <a:rPr lang="es-ES" dirty="0" smtClean="0"/>
              <a:t>1989 - Convenio RAMSAR.</a:t>
            </a:r>
          </a:p>
          <a:p>
            <a:r>
              <a:rPr lang="es-ES" dirty="0" smtClean="0"/>
              <a:t>1996 - Reserva Regional de Caza.</a:t>
            </a:r>
          </a:p>
          <a:p>
            <a:r>
              <a:rPr lang="es-ES" dirty="0" smtClean="0"/>
              <a:t>2000 - Pasa a formar parte de la Red Natura 2000, como Zona de Especial Protección para las Aves (ZEPA) y como Lugar de Interés Comunitario (LIC).</a:t>
            </a:r>
          </a:p>
          <a:p>
            <a:r>
              <a:rPr lang="es-ES" dirty="0" smtClean="0"/>
              <a:t>2000 - Todas las lagunas del complejo lagunar pasaron a estar incluidas en el Catálogo de Zonas Húmedas de Castilla y León.</a:t>
            </a:r>
          </a:p>
          <a:p>
            <a:r>
              <a:rPr lang="es-ES" dirty="0" smtClean="0"/>
              <a:t>2005 - Decreto 7/2005, de 13 de enero, por el que se aprueba el Plan de Ordenación de los Recursos Naturales del Espacio Natural de Lagunas de </a:t>
            </a:r>
            <a:r>
              <a:rPr lang="es-ES" dirty="0" err="1" smtClean="0"/>
              <a:t>Villafáfila</a:t>
            </a:r>
            <a:r>
              <a:rPr lang="es-ES" dirty="0" smtClean="0"/>
              <a:t>.</a:t>
            </a:r>
          </a:p>
          <a:p>
            <a:r>
              <a:rPr lang="es-ES" dirty="0" smtClean="0"/>
              <a:t>2006 - Reserva Natural, habiéndose elaborado ya el Plan de Ordenación de los Recursos Naturales (</a:t>
            </a:r>
            <a:r>
              <a:rPr lang="es-ES" smtClean="0"/>
              <a:t>PORN).</a:t>
            </a:r>
            <a:endParaRPr lang="es-ES" dirty="0" smtClean="0"/>
          </a:p>
          <a:p>
            <a:endParaRPr lang="es-ES" dirty="0"/>
          </a:p>
        </p:txBody>
      </p:sp>
      <p:sp>
        <p:nvSpPr>
          <p:cNvPr id="3" name="2 Título"/>
          <p:cNvSpPr>
            <a:spLocks noGrp="1"/>
          </p:cNvSpPr>
          <p:nvPr>
            <p:ph type="title"/>
          </p:nvPr>
        </p:nvSpPr>
        <p:spPr/>
        <p:txBody>
          <a:bodyPr/>
          <a:lstStyle/>
          <a:p>
            <a:r>
              <a:rPr lang="es-ES_tradnl" dirty="0" smtClean="0"/>
              <a:t>FIGURAS DE PROTECCIÓN</a:t>
            </a: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endParaRPr lang="es-ES" sz="1200" b="1" dirty="0" smtClean="0"/>
          </a:p>
          <a:p>
            <a:pPr algn="just"/>
            <a:r>
              <a:rPr lang="es-ES_tradnl" sz="2400" dirty="0" smtClean="0"/>
              <a:t>Se trata de una  </a:t>
            </a:r>
            <a:r>
              <a:rPr lang="es-ES_tradnl" sz="2400" b="1" dirty="0" smtClean="0"/>
              <a:t>penillanura cerealista </a:t>
            </a:r>
            <a:r>
              <a:rPr lang="es-ES_tradnl" sz="2400" dirty="0" smtClean="0"/>
              <a:t>con suaves ondulaciones donde predominan los cultivos de cereal y en el centro rompiendo la monotonía aparece u </a:t>
            </a:r>
            <a:r>
              <a:rPr lang="es-ES_tradnl" sz="2400" b="1" dirty="0" smtClean="0"/>
              <a:t>complejo lagunar</a:t>
            </a:r>
            <a:r>
              <a:rPr lang="es-ES_tradnl" sz="2400" dirty="0" smtClean="0"/>
              <a:t> de carácter temporal y salino.</a:t>
            </a:r>
          </a:p>
          <a:p>
            <a:pPr algn="just"/>
            <a:r>
              <a:rPr lang="es-ES" sz="2400" dirty="0" smtClean="0"/>
              <a:t>Formado por </a:t>
            </a:r>
            <a:r>
              <a:rPr lang="es-ES" sz="2400" b="1" dirty="0" smtClean="0"/>
              <a:t>tres lagunas principales</a:t>
            </a:r>
            <a:r>
              <a:rPr lang="es-ES" sz="2400" dirty="0" smtClean="0"/>
              <a:t> -Salina Grande, </a:t>
            </a:r>
            <a:r>
              <a:rPr lang="es-ES" sz="2400" dirty="0" err="1" smtClean="0"/>
              <a:t>Barillos</a:t>
            </a:r>
            <a:r>
              <a:rPr lang="es-ES" sz="2400" dirty="0" smtClean="0"/>
              <a:t> y Salinas de </a:t>
            </a:r>
            <a:r>
              <a:rPr lang="es-ES" sz="2400" dirty="0" err="1" smtClean="0"/>
              <a:t>Villarrín</a:t>
            </a:r>
            <a:r>
              <a:rPr lang="es-ES" sz="2400" dirty="0" smtClean="0"/>
              <a:t>- y otra serie de humedales más pequeños, está enclavado sobre suelos arcillosos alrededor de la cuenca </a:t>
            </a:r>
            <a:r>
              <a:rPr lang="es-ES" sz="2400" dirty="0" err="1" smtClean="0"/>
              <a:t>semiendorréica</a:t>
            </a:r>
            <a:r>
              <a:rPr lang="es-ES" sz="2400" dirty="0" smtClean="0"/>
              <a:t> del río Salado.</a:t>
            </a:r>
          </a:p>
          <a:p>
            <a:endParaRPr lang="es-ES" sz="1200" b="1" dirty="0" smtClean="0"/>
          </a:p>
        </p:txBody>
      </p:sp>
      <p:sp>
        <p:nvSpPr>
          <p:cNvPr id="3" name="2 Título"/>
          <p:cNvSpPr>
            <a:spLocks noGrp="1"/>
          </p:cNvSpPr>
          <p:nvPr>
            <p:ph type="title"/>
          </p:nvPr>
        </p:nvSpPr>
        <p:spPr/>
        <p:txBody>
          <a:bodyPr/>
          <a:lstStyle/>
          <a:p>
            <a:r>
              <a:rPr lang="es-ES_tradnl" dirty="0" smtClean="0"/>
              <a:t>DESCRIPCIÓN</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10000"/>
          </a:bodyPr>
          <a:lstStyle/>
          <a:p>
            <a:pPr algn="just">
              <a:buNone/>
            </a:pPr>
            <a:r>
              <a:rPr lang="es-ES" dirty="0" smtClean="0"/>
              <a:t>  Los materiales más representados , pertenecen al Terciario y Cuaternario, cubriendo de manera discordante a otros materiales paleozoicos que forman el basamento de la cuenca. El carácter salino del complejo lagunar se debe a la gran cantidad de sales que impregnan los materiales terciarios que forman el sustrato. El acuífero terciario de la zona de </a:t>
            </a:r>
            <a:r>
              <a:rPr lang="es-ES" dirty="0" err="1" smtClean="0"/>
              <a:t>Villafáfila</a:t>
            </a:r>
            <a:r>
              <a:rPr lang="es-ES" dirty="0" smtClean="0"/>
              <a:t> es de aguas surgentes, que en su ascenso hacia capas superiores se impregnan por disolución con las sales que contienen los sedimentos terciarios y se salinizan. Una vez evaporada el agua de los humedales en verano, los fondos de las lagunas aparecen secos, cuarteados y cubiertos por una costra de sal.</a:t>
            </a:r>
          </a:p>
          <a:p>
            <a:endParaRPr lang="es-ES" dirty="0"/>
          </a:p>
        </p:txBody>
      </p:sp>
      <p:sp>
        <p:nvSpPr>
          <p:cNvPr id="3" name="2 Título"/>
          <p:cNvSpPr>
            <a:spLocks noGrp="1"/>
          </p:cNvSpPr>
          <p:nvPr>
            <p:ph type="title"/>
          </p:nvPr>
        </p:nvSpPr>
        <p:spPr/>
        <p:txBody>
          <a:bodyPr/>
          <a:lstStyle/>
          <a:p>
            <a:r>
              <a:rPr lang="es-ES_tradnl" dirty="0" smtClean="0"/>
              <a:t>GEOLOGÍA</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idx="4294967295"/>
          </p:nvPr>
        </p:nvSpPr>
        <p:spPr>
          <a:xfrm>
            <a:off x="539552" y="188640"/>
            <a:ext cx="8229600" cy="1143000"/>
          </a:xfrm>
        </p:spPr>
        <p:txBody>
          <a:bodyPr/>
          <a:lstStyle/>
          <a:p>
            <a:r>
              <a:rPr lang="es-ES_tradnl" dirty="0" smtClean="0"/>
              <a:t>VEGETACIÓN</a:t>
            </a:r>
            <a:endParaRPr lang="es-ES" dirty="0"/>
          </a:p>
        </p:txBody>
      </p:sp>
      <p:sp>
        <p:nvSpPr>
          <p:cNvPr id="2" name="1 Marcador de contenido"/>
          <p:cNvSpPr>
            <a:spLocks noGrp="1"/>
          </p:cNvSpPr>
          <p:nvPr>
            <p:ph idx="4294967295"/>
          </p:nvPr>
        </p:nvSpPr>
        <p:spPr>
          <a:xfrm>
            <a:off x="251520" y="1268413"/>
            <a:ext cx="8244780" cy="4752975"/>
          </a:xfrm>
        </p:spPr>
        <p:txBody>
          <a:bodyPr>
            <a:normAutofit fontScale="55000" lnSpcReduction="20000"/>
          </a:bodyPr>
          <a:lstStyle/>
          <a:p>
            <a:pPr algn="just">
              <a:buNone/>
            </a:pPr>
            <a:r>
              <a:rPr lang="es-ES" sz="2900" dirty="0" smtClean="0"/>
              <a:t>	En esta comarca, que sufrió una temprana y rigurosa deforestación con objeto de aprovechar los terrenos para cultivos agrícolas, podemos diferenciar dos tipos de comunidades vegetales:</a:t>
            </a:r>
          </a:p>
          <a:p>
            <a:pPr algn="just">
              <a:buNone/>
            </a:pPr>
            <a:r>
              <a:rPr lang="es-ES" sz="2900" dirty="0" smtClean="0"/>
              <a:t> </a:t>
            </a:r>
          </a:p>
          <a:p>
            <a:pPr algn="just"/>
            <a:r>
              <a:rPr lang="es-ES" sz="2900" dirty="0" smtClean="0"/>
              <a:t> Por un lado, la aplastante monotonía de los </a:t>
            </a:r>
            <a:r>
              <a:rPr lang="es-ES" sz="2900" b="1" dirty="0" smtClean="0"/>
              <a:t>cultivos de cereal </a:t>
            </a:r>
            <a:r>
              <a:rPr lang="es-ES" sz="2900" dirty="0" smtClean="0"/>
              <a:t>(trigo y cebada) y de leguminosas (alfalfa y veza). Este paisaje llano, sólo se rompe por las pequeñas alamedas asociadas a las zonas que retienen algo de humedad en el verano y por los escasos ejemplares de pino piñonero.</a:t>
            </a:r>
          </a:p>
          <a:p>
            <a:pPr algn="just">
              <a:buNone/>
            </a:pPr>
            <a:r>
              <a:rPr lang="es-ES" sz="2900" dirty="0" smtClean="0"/>
              <a:t> </a:t>
            </a:r>
          </a:p>
          <a:p>
            <a:pPr algn="just"/>
            <a:r>
              <a:rPr lang="es-ES" sz="2900" dirty="0" smtClean="0"/>
              <a:t>Por otro lado, en la zona central de la Reserva, aparecen los saladares y las praderas que rodean a las lagunas. estos son los ecosistemas que presentan la mayor riqueza botánica de la zona.  Esta rica vegetación está condicionada por el gradiente de encharcamiento/sequía, por la salinidad y por la temperatura. Entre estas plantas adaptadas a la salinidad destaca el </a:t>
            </a:r>
            <a:r>
              <a:rPr lang="es-ES" sz="2900" b="1" dirty="0" err="1" smtClean="0"/>
              <a:t>guarrapo</a:t>
            </a:r>
            <a:r>
              <a:rPr lang="es-ES" sz="2900" b="1" dirty="0" smtClean="0"/>
              <a:t> </a:t>
            </a:r>
            <a:r>
              <a:rPr lang="es-ES" sz="2900" i="1" dirty="0" smtClean="0"/>
              <a:t>.</a:t>
            </a:r>
          </a:p>
          <a:p>
            <a:pPr algn="just"/>
            <a:endParaRPr lang="es-ES" sz="2900" dirty="0" smtClean="0"/>
          </a:p>
          <a:p>
            <a:pPr algn="just">
              <a:buNone/>
            </a:pPr>
            <a:r>
              <a:rPr lang="es-ES" sz="2900" dirty="0" smtClean="0"/>
              <a:t>    Entre las plantas existentes en la zona, hay que destacar la </a:t>
            </a:r>
            <a:r>
              <a:rPr lang="es-ES" sz="2900" b="1" dirty="0" smtClean="0"/>
              <a:t>juncia o</a:t>
            </a:r>
            <a:r>
              <a:rPr lang="es-ES" sz="2900" dirty="0" smtClean="0"/>
              <a:t> </a:t>
            </a:r>
            <a:r>
              <a:rPr lang="es-ES" sz="2900" b="1" dirty="0" smtClean="0"/>
              <a:t>castañuela</a:t>
            </a:r>
            <a:r>
              <a:rPr lang="es-ES" sz="2900" dirty="0" smtClean="0"/>
              <a:t>, de la que se han descrito tres especies </a:t>
            </a:r>
            <a:r>
              <a:rPr lang="es-ES" sz="2900" i="1" dirty="0" smtClean="0"/>
              <a:t>S. </a:t>
            </a:r>
            <a:r>
              <a:rPr lang="es-ES" sz="2900" i="1" dirty="0" err="1" smtClean="0"/>
              <a:t>litoralis</a:t>
            </a:r>
            <a:r>
              <a:rPr lang="es-ES" sz="2900" i="1" dirty="0" smtClean="0"/>
              <a:t>, S. </a:t>
            </a:r>
            <a:r>
              <a:rPr lang="es-ES" sz="2900" i="1" dirty="0" err="1" smtClean="0"/>
              <a:t>maritimus</a:t>
            </a:r>
            <a:r>
              <a:rPr lang="es-ES" sz="2900" i="1" dirty="0" smtClean="0"/>
              <a:t> y S. </a:t>
            </a:r>
            <a:r>
              <a:rPr lang="es-ES" sz="2900" i="1" dirty="0" err="1" smtClean="0"/>
              <a:t>lacustris</a:t>
            </a:r>
            <a:r>
              <a:rPr lang="es-ES" sz="2900" i="1" dirty="0" smtClean="0"/>
              <a:t>.</a:t>
            </a:r>
            <a:r>
              <a:rPr lang="es-ES" sz="1800" dirty="0" smtClean="0"/>
              <a:t>  </a:t>
            </a:r>
            <a:r>
              <a:rPr lang="es-ES" sz="2900" dirty="0" smtClean="0"/>
              <a:t>junto a la </a:t>
            </a:r>
            <a:r>
              <a:rPr lang="es-ES" sz="2900" b="1" dirty="0" smtClean="0"/>
              <a:t>espadaña</a:t>
            </a:r>
            <a:r>
              <a:rPr lang="es-ES" sz="2900" dirty="0" smtClean="0"/>
              <a:t>, l</a:t>
            </a:r>
            <a:r>
              <a:rPr lang="es-ES" sz="2900" b="1" dirty="0" smtClean="0"/>
              <a:t>enteja de agua</a:t>
            </a:r>
            <a:r>
              <a:rPr lang="es-ES" sz="2900" dirty="0" smtClean="0"/>
              <a:t>.</a:t>
            </a:r>
          </a:p>
          <a:p>
            <a:endParaRPr lang="es-ES" dirty="0" smtClean="0"/>
          </a:p>
          <a:p>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Estepa cerealista</a:t>
            </a:r>
            <a:endParaRPr lang="es-ES" dirty="0"/>
          </a:p>
        </p:txBody>
      </p:sp>
      <p:pic>
        <p:nvPicPr>
          <p:cNvPr id="2050" name="Picture 2" descr="C:\Users\Noemi\Documents\TIERRA CAMPOS\estepa2.jpg"/>
          <p:cNvPicPr>
            <a:picLocks noChangeAspect="1" noChangeArrowheads="1"/>
          </p:cNvPicPr>
          <p:nvPr/>
        </p:nvPicPr>
        <p:blipFill>
          <a:blip r:embed="rId2" cstate="print"/>
          <a:srcRect/>
          <a:stretch>
            <a:fillRect/>
          </a:stretch>
        </p:blipFill>
        <p:spPr bwMode="auto">
          <a:xfrm>
            <a:off x="1763688" y="1340768"/>
            <a:ext cx="6336704" cy="4752528"/>
          </a:xfrm>
          <a:prstGeom prst="rect">
            <a:avLst/>
          </a:prstGeom>
          <a:noFill/>
        </p:spPr>
      </p:pic>
      <p:sp>
        <p:nvSpPr>
          <p:cNvPr id="4" name="3 CuadroTexto"/>
          <p:cNvSpPr txBox="1"/>
          <p:nvPr/>
        </p:nvSpPr>
        <p:spPr>
          <a:xfrm>
            <a:off x="1763688" y="5805264"/>
            <a:ext cx="2736304" cy="276999"/>
          </a:xfrm>
          <a:prstGeom prst="rect">
            <a:avLst/>
          </a:prstGeom>
          <a:noFill/>
        </p:spPr>
        <p:txBody>
          <a:bodyPr wrap="square" rtlCol="0">
            <a:spAutoFit/>
          </a:bodyPr>
          <a:lstStyle/>
          <a:p>
            <a:r>
              <a:rPr lang="es-ES_tradnl" sz="1200" dirty="0" smtClean="0"/>
              <a:t>www.villafafila.net</a:t>
            </a:r>
            <a:endParaRPr lang="es-ES" sz="12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5508</TotalTime>
  <Words>1709</Words>
  <Application>Microsoft Office PowerPoint</Application>
  <PresentationFormat>Presentación en pantalla (4:3)</PresentationFormat>
  <Paragraphs>298</Paragraphs>
  <Slides>43</Slides>
  <Notes>1</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Concurrencia</vt:lpstr>
      <vt:lpstr>RESERVA NATURAL  LAS LAGUNAS DE VILLAFÁFILA</vt:lpstr>
      <vt:lpstr>LOCALIZACIÓN</vt:lpstr>
      <vt:lpstr>Mapa de la Reserva </vt:lpstr>
      <vt:lpstr>Casa del Parque</vt:lpstr>
      <vt:lpstr>FIGURAS DE PROTECCIÓN</vt:lpstr>
      <vt:lpstr>DESCRIPCIÓN</vt:lpstr>
      <vt:lpstr>GEOLOGÍA</vt:lpstr>
      <vt:lpstr>VEGETACIÓN</vt:lpstr>
      <vt:lpstr>Estepa cerealista</vt:lpstr>
      <vt:lpstr>Vegetación de los prados salinos</vt:lpstr>
      <vt:lpstr>Vegetación acuática</vt:lpstr>
      <vt:lpstr>Vegetación acuática </vt:lpstr>
      <vt:lpstr>FAUNA</vt:lpstr>
      <vt:lpstr>Aves esteparias</vt:lpstr>
      <vt:lpstr>Aves esteparias</vt:lpstr>
      <vt:lpstr>Aves esteparias</vt:lpstr>
      <vt:lpstr>Aves esteparias</vt:lpstr>
      <vt:lpstr>Aves acuáticas limícolas</vt:lpstr>
      <vt:lpstr>Aves acuáticas limícolas</vt:lpstr>
      <vt:lpstr>Aves acuáticas limícolas</vt:lpstr>
      <vt:lpstr>Aves acuáticas  Ardeidas</vt:lpstr>
      <vt:lpstr>Aves acuáticas</vt:lpstr>
      <vt:lpstr>Aves acuáticas limícolas</vt:lpstr>
      <vt:lpstr>Aves acuáticas</vt:lpstr>
      <vt:lpstr>Aves invernantes</vt:lpstr>
      <vt:lpstr>Aves invernantes</vt:lpstr>
      <vt:lpstr>Aves invernantes</vt:lpstr>
      <vt:lpstr>Aves invernantes</vt:lpstr>
      <vt:lpstr>Aves invernantes</vt:lpstr>
      <vt:lpstr>Aves invernantes</vt:lpstr>
      <vt:lpstr>Palomares</vt:lpstr>
      <vt:lpstr>Palomares</vt:lpstr>
      <vt:lpstr>Palomares</vt:lpstr>
      <vt:lpstr>Palomares</vt:lpstr>
      <vt:lpstr>Palomares</vt:lpstr>
      <vt:lpstr>Palomares</vt:lpstr>
      <vt:lpstr>Diapositiva 37</vt:lpstr>
      <vt:lpstr>ACTIVIDADES  VISITA A VILLAFÁFILA </vt:lpstr>
      <vt:lpstr>Actividades previas </vt:lpstr>
      <vt:lpstr>Actividades previas</vt:lpstr>
      <vt:lpstr>Actividades en el lugar</vt:lpstr>
      <vt:lpstr>Actividades posteriores</vt:lpstr>
      <vt:lpstr>Actividades posteriores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RESERVA NATURAL  LAS LAGUNAS DE VILLAFÁFILA</dc:title>
  <dc:creator>Noemi</dc:creator>
  <cp:lastModifiedBy>Noemi</cp:lastModifiedBy>
  <cp:revision>351</cp:revision>
  <dcterms:created xsi:type="dcterms:W3CDTF">2015-03-24T12:38:15Z</dcterms:created>
  <dcterms:modified xsi:type="dcterms:W3CDTF">2015-04-26T09:45:20Z</dcterms:modified>
</cp:coreProperties>
</file>