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7"/>
  </p:notesMasterIdLst>
  <p:handoutMasterIdLst>
    <p:handoutMasterId r:id="rId48"/>
  </p:handoutMasterIdLst>
  <p:sldIdLst>
    <p:sldId id="256" r:id="rId2"/>
    <p:sldId id="366" r:id="rId3"/>
    <p:sldId id="367" r:id="rId4"/>
    <p:sldId id="358" r:id="rId5"/>
    <p:sldId id="362" r:id="rId6"/>
    <p:sldId id="346" r:id="rId7"/>
    <p:sldId id="359" r:id="rId8"/>
    <p:sldId id="368" r:id="rId9"/>
    <p:sldId id="369" r:id="rId10"/>
    <p:sldId id="365" r:id="rId11"/>
    <p:sldId id="392" r:id="rId12"/>
    <p:sldId id="393" r:id="rId13"/>
    <p:sldId id="351" r:id="rId14"/>
    <p:sldId id="352" r:id="rId15"/>
    <p:sldId id="354" r:id="rId16"/>
    <p:sldId id="336" r:id="rId17"/>
    <p:sldId id="337" r:id="rId18"/>
    <p:sldId id="344" r:id="rId19"/>
    <p:sldId id="394" r:id="rId20"/>
    <p:sldId id="272" r:id="rId21"/>
    <p:sldId id="282" r:id="rId22"/>
    <p:sldId id="283" r:id="rId23"/>
    <p:sldId id="284" r:id="rId24"/>
    <p:sldId id="285" r:id="rId25"/>
    <p:sldId id="286" r:id="rId26"/>
    <p:sldId id="372" r:id="rId27"/>
    <p:sldId id="373" r:id="rId28"/>
    <p:sldId id="388" r:id="rId29"/>
    <p:sldId id="387" r:id="rId30"/>
    <p:sldId id="375" r:id="rId31"/>
    <p:sldId id="376" r:id="rId32"/>
    <p:sldId id="395" r:id="rId33"/>
    <p:sldId id="397" r:id="rId34"/>
    <p:sldId id="377" r:id="rId35"/>
    <p:sldId id="378" r:id="rId36"/>
    <p:sldId id="379" r:id="rId37"/>
    <p:sldId id="389" r:id="rId38"/>
    <p:sldId id="390" r:id="rId39"/>
    <p:sldId id="380" r:id="rId40"/>
    <p:sldId id="381" r:id="rId41"/>
    <p:sldId id="382" r:id="rId42"/>
    <p:sldId id="383" r:id="rId43"/>
    <p:sldId id="391" r:id="rId44"/>
    <p:sldId id="361" r:id="rId45"/>
    <p:sldId id="398" r:id="rId46"/>
  </p:sldIdLst>
  <p:sldSz cx="9144000" cy="6858000" type="screen4x3"/>
  <p:notesSz cx="6662738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65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7" cy="4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009" y="0"/>
            <a:ext cx="2887187" cy="4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601"/>
            <a:ext cx="2887187" cy="4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009" y="9408601"/>
            <a:ext cx="2887187" cy="4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B37B650-8F97-48C0-A25C-DB651AF9A65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56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7" cy="4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009" y="0"/>
            <a:ext cx="2887187" cy="4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74" y="4705915"/>
            <a:ext cx="5330190" cy="44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601"/>
            <a:ext cx="2887187" cy="4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009" y="9408601"/>
            <a:ext cx="2887187" cy="4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0BDD9CB-3F75-4A06-A057-1E8910B85AC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327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E849C2-5984-4E82-9240-22B307153B8F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130082" name="Picture 34" descr="dibusblo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21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83" name="Picture 35" descr="ANd9GcRmftM2MlL7Kd-GmQV_cenFu7kldub6dq0mH38dYpzfRDMDOmNq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861050"/>
            <a:ext cx="14033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84" name="Picture 36" descr="b_131356546824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34025"/>
            <a:ext cx="1038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15F8C-BE7A-4D22-BA86-A63923C535C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17D42-3260-483A-85C5-A24EFD6356A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DC901-6608-49AA-839D-3510556EE40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31B82-1488-45D0-904B-91D76F3FD93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72144-4F41-4411-B934-00902F10B00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DD04A-E6E3-4F81-B8CC-4361F302BB3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4B9F7-0D5D-4825-9CD4-70905FD7BDE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72C4A-720A-4455-B003-37FC35B3BBB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8F929-32B6-497F-8012-96E6AEA5D28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F5A5F-9C27-485C-B7E9-11CCB2848FB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91BEF4-5867-4E93-8CA2-763CA388C5BB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129078" name="Picture 54" descr="dibusblo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1779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79" name="Picture 55" descr="ANd9GcRmftM2MlL7Kd-GmQV_cenFu7kldub6dq0mH38dYpzfRDMDOmNq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2088" y="5911850"/>
            <a:ext cx="13319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80" name="Picture 56" descr="b_131356546824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534025"/>
            <a:ext cx="1038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81" name="Freeform 57"/>
          <p:cNvSpPr>
            <a:spLocks/>
          </p:cNvSpPr>
          <p:nvPr userDrawn="1"/>
        </p:nvSpPr>
        <p:spPr bwMode="auto">
          <a:xfrm>
            <a:off x="190500" y="1628775"/>
            <a:ext cx="468313" cy="4103688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265" y="2313"/>
              </a:cxn>
              <a:cxn ang="0">
                <a:pos x="38" y="1633"/>
              </a:cxn>
              <a:cxn ang="0">
                <a:pos x="38" y="2404"/>
              </a:cxn>
            </a:cxnLst>
            <a:rect l="0" t="0" r="r" b="b"/>
            <a:pathLst>
              <a:path w="295" h="2585">
                <a:moveTo>
                  <a:pt x="220" y="0"/>
                </a:moveTo>
                <a:cubicBezTo>
                  <a:pt x="257" y="1020"/>
                  <a:pt x="295" y="2041"/>
                  <a:pt x="265" y="2313"/>
                </a:cubicBezTo>
                <a:cubicBezTo>
                  <a:pt x="235" y="2585"/>
                  <a:pt x="76" y="1618"/>
                  <a:pt x="38" y="1633"/>
                </a:cubicBezTo>
                <a:cubicBezTo>
                  <a:pt x="0" y="1648"/>
                  <a:pt x="38" y="2276"/>
                  <a:pt x="38" y="2404"/>
                </a:cubicBezTo>
              </a:path>
            </a:pathLst>
          </a:custGeom>
          <a:solidFill>
            <a:schemeClr val="accent1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9082" name="Freeform 58"/>
          <p:cNvSpPr>
            <a:spLocks/>
          </p:cNvSpPr>
          <p:nvPr userDrawn="1"/>
        </p:nvSpPr>
        <p:spPr bwMode="auto">
          <a:xfrm rot="5400000">
            <a:off x="4013201" y="4419600"/>
            <a:ext cx="468312" cy="4103687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265" y="2313"/>
              </a:cxn>
              <a:cxn ang="0">
                <a:pos x="38" y="1633"/>
              </a:cxn>
              <a:cxn ang="0">
                <a:pos x="38" y="2404"/>
              </a:cxn>
            </a:cxnLst>
            <a:rect l="0" t="0" r="r" b="b"/>
            <a:pathLst>
              <a:path w="295" h="2585">
                <a:moveTo>
                  <a:pt x="220" y="0"/>
                </a:moveTo>
                <a:cubicBezTo>
                  <a:pt x="257" y="1020"/>
                  <a:pt x="295" y="2041"/>
                  <a:pt x="265" y="2313"/>
                </a:cubicBezTo>
                <a:cubicBezTo>
                  <a:pt x="235" y="2585"/>
                  <a:pt x="76" y="1618"/>
                  <a:pt x="38" y="1633"/>
                </a:cubicBezTo>
                <a:cubicBezTo>
                  <a:pt x="0" y="1648"/>
                  <a:pt x="38" y="2276"/>
                  <a:pt x="38" y="2404"/>
                </a:cubicBezTo>
              </a:path>
            </a:pathLst>
          </a:custGeom>
          <a:solidFill>
            <a:schemeClr val="accent1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ODELOS%20MEDIDAS%20EDUCATIVAS/DOCUMENTO_INDIVIDUAL_DE_Adaptaci&#243;n%20curricular%20SIGNIFICATIVA.do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ODELOS%20MEDIDAS%20EDUCATIVAS/8-formas-de-aprender-8-formas-de-ense&#241;ar.pdf" TargetMode="External"/><Relationship Id="rId3" Type="http://schemas.openxmlformats.org/officeDocument/2006/relationships/hyperlink" Target="MODELOS%20MEDIDAS%20EDUCATIVAS/rutinas%20de%20pensamiento.docx" TargetMode="External"/><Relationship Id="rId7" Type="http://schemas.openxmlformats.org/officeDocument/2006/relationships/hyperlink" Target="MODELOS%20MEDIDAS%20EDUCATIVAS/CAJA-DE-HERRAMIENTAS-DE-IIMM.pdf" TargetMode="External"/><Relationship Id="rId2" Type="http://schemas.openxmlformats.org/officeDocument/2006/relationships/hyperlink" Target="http://siesporelmaestronuncaaprendo.blogspot.com.es/2016/02/metodologias-innovadoras-e-inclusion-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ODELOS%20MEDIDAS%20EDUCATIVAS/como-adaptar-un-examen-para-alumnoc-con-nee.jpg" TargetMode="External"/><Relationship Id="rId5" Type="http://schemas.openxmlformats.org/officeDocument/2006/relationships/hyperlink" Target="MODELOS%20MEDIDAS%20EDUCATIVAS/El-aprendizaje-basado-en-la-resoluci&#243;n-de-problemas-en-10-PASOS.pdf" TargetMode="External"/><Relationship Id="rId10" Type="http://schemas.openxmlformats.org/officeDocument/2006/relationships/hyperlink" Target="MODELOS%20MEDIDAS%20EDUCATIVAS/metodolog&#237;as%20infoinnovadoras.docx" TargetMode="External"/><Relationship Id="rId4" Type="http://schemas.openxmlformats.org/officeDocument/2006/relationships/hyperlink" Target="MODELOS%20MEDIDAS%20EDUCATIVAS/Entrenamiento-en-autoinstrucciones-de-problemas-primaria.doc" TargetMode="External"/><Relationship Id="rId9" Type="http://schemas.openxmlformats.org/officeDocument/2006/relationships/hyperlink" Target="MODELOS%20MEDIDAS%20EDUCATIVAS/ventajas%20aprendizaje%20basado%20en%20proyectos.pn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pencebra@jcyl.es" TargetMode="External"/><Relationship Id="rId2" Type="http://schemas.openxmlformats.org/officeDocument/2006/relationships/hyperlink" Target="mailto:cuegommc@jcyl.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El%20cazo%20de%20Lorenzo.pp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EA38F24-FB5D-48F5-BF94-8AB8A4560426}" type="slidenum">
              <a:rPr lang="es-ES"/>
              <a:pPr/>
              <a:t>1</a:t>
            </a:fld>
            <a:endParaRPr lang="es-E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5575" y="1671638"/>
            <a:ext cx="6045200" cy="1755775"/>
          </a:xfrm>
        </p:spPr>
        <p:txBody>
          <a:bodyPr/>
          <a:lstStyle/>
          <a:p>
            <a:r>
              <a:rPr lang="es-ES" sz="5400" b="1"/>
              <a:t>ATENCIÓN A LA DIVERSIDAD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000" b="1" dirty="0" smtClean="0"/>
              <a:t>BURGOS- 28 NOVIEMBRE 2016</a:t>
            </a:r>
            <a:endParaRPr lang="es-ES" sz="2000" b="1" dirty="0"/>
          </a:p>
          <a:p>
            <a:pPr>
              <a:lnSpc>
                <a:spcPct val="90000"/>
              </a:lnSpc>
            </a:pPr>
            <a:endParaRPr lang="es-ES" sz="2000" b="1" dirty="0"/>
          </a:p>
          <a:p>
            <a:pPr algn="r">
              <a:lnSpc>
                <a:spcPct val="90000"/>
              </a:lnSpc>
            </a:pPr>
            <a:r>
              <a:rPr lang="es-ES" sz="2000" dirty="0" smtClean="0"/>
              <a:t>Raquel Peña y Carmen Cuesta</a:t>
            </a:r>
            <a:endParaRPr lang="es-E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352"/>
          </a:xfrm>
        </p:spPr>
        <p:txBody>
          <a:bodyPr/>
          <a:lstStyle/>
          <a:p>
            <a:r>
              <a:rPr lang="es-ES" sz="2400" dirty="0" smtClean="0"/>
              <a:t>ALGUNOS PENSAMIENTOS…….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340768"/>
            <a:ext cx="7696200" cy="4680520"/>
          </a:xfrm>
        </p:spPr>
        <p:txBody>
          <a:bodyPr/>
          <a:lstStyle/>
          <a:p>
            <a:r>
              <a:rPr lang="es-ES" sz="2000" dirty="0" smtClean="0"/>
              <a:t>No tengo tiempo….. </a:t>
            </a:r>
          </a:p>
          <a:p>
            <a:pPr lvl="1"/>
            <a:r>
              <a:rPr lang="es-ES" sz="2000" dirty="0" smtClean="0"/>
              <a:t>REFLEXIONAR SOBRE LA PRÁCTICA, TIEMPO DOCENTE, TIEMPO LECTIVO</a:t>
            </a:r>
          </a:p>
          <a:p>
            <a:r>
              <a:rPr lang="es-ES" sz="2000" dirty="0" smtClean="0"/>
              <a:t>Tengo que atender a los otros alumnos….. </a:t>
            </a:r>
          </a:p>
          <a:p>
            <a:pPr lvl="1"/>
            <a:r>
              <a:rPr lang="es-ES" sz="2000" dirty="0" smtClean="0"/>
              <a:t>TODOS SON ALUMNOS</a:t>
            </a:r>
          </a:p>
          <a:p>
            <a:r>
              <a:rPr lang="es-ES" sz="2000" dirty="0" smtClean="0"/>
              <a:t>Tengo una carga de trabajo enorme…..</a:t>
            </a:r>
          </a:p>
          <a:p>
            <a:pPr lvl="1"/>
            <a:r>
              <a:rPr lang="es-ES" sz="2000" dirty="0" smtClean="0"/>
              <a:t>PLANIFICACIÓN</a:t>
            </a:r>
          </a:p>
          <a:p>
            <a:r>
              <a:rPr lang="es-ES" sz="2000" dirty="0" smtClean="0"/>
              <a:t>Mucho papeleo………	</a:t>
            </a:r>
          </a:p>
          <a:p>
            <a:r>
              <a:rPr lang="es-ES" sz="2000" dirty="0" smtClean="0"/>
              <a:t>NECESIDAD DE REGISTRAR…..</a:t>
            </a:r>
          </a:p>
          <a:p>
            <a:r>
              <a:rPr lang="es-ES" sz="2000" dirty="0" smtClean="0"/>
              <a:t>Que me  pongan más horas de apoyo…… 	</a:t>
            </a:r>
          </a:p>
          <a:p>
            <a:pPr lvl="1"/>
            <a:r>
              <a:rPr lang="es-ES" sz="2000" dirty="0" smtClean="0"/>
              <a:t>POR MUCHAS HORAS DE APOYO EL ALUMNO PERTENECE A UN GRUPO Y A UN TUTOR….</a:t>
            </a:r>
          </a:p>
          <a:p>
            <a:endParaRPr lang="es-ES" sz="1800" dirty="0" smtClean="0"/>
          </a:p>
          <a:p>
            <a:endParaRPr lang="es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5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RESPONSABILIDAD NO ES….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 los padres….</a:t>
            </a:r>
          </a:p>
          <a:p>
            <a:r>
              <a:rPr lang="es-ES" dirty="0" smtClean="0"/>
              <a:t>Del Sistema Educativo….</a:t>
            </a:r>
          </a:p>
          <a:p>
            <a:r>
              <a:rPr lang="es-ES" dirty="0" smtClean="0"/>
              <a:t>De los medios de comunicación….</a:t>
            </a:r>
          </a:p>
          <a:p>
            <a:r>
              <a:rPr lang="es-ES" dirty="0" smtClean="0"/>
              <a:t>De los políticos….</a:t>
            </a:r>
          </a:p>
          <a:p>
            <a:r>
              <a:rPr lang="es-ES" dirty="0" smtClean="0"/>
              <a:t>De la Administración….</a:t>
            </a:r>
          </a:p>
          <a:p>
            <a:r>
              <a:rPr lang="es-ES" dirty="0" smtClean="0"/>
              <a:t>Del Equipo Directivo….</a:t>
            </a:r>
          </a:p>
          <a:p>
            <a:r>
              <a:rPr lang="es-ES" dirty="0" smtClean="0"/>
              <a:t>De……..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5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 smtClean="0"/>
              <a:t>EN EL AULA ESTAMOS NOSOTROS Y NUESTROS ALUMNOS.</a:t>
            </a:r>
          </a:p>
          <a:p>
            <a:pPr algn="just"/>
            <a:r>
              <a:rPr lang="es-ES" b="1" dirty="0" smtClean="0"/>
              <a:t>NUESTRA ACTITUD ES EL PUNTO DE PARTIDA PARA CONSEGUIR LOGROS.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3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0"/>
            <a:ext cx="8229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0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60338"/>
            <a:ext cx="7940675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9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6400"/>
            <a:ext cx="7772400" cy="604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1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97A3-4497-4B2B-8B74-602B1B74C95B}" type="slidenum">
              <a:rPr lang="es-ES"/>
              <a:pPr/>
              <a:t>16</a:t>
            </a:fld>
            <a:endParaRPr lang="es-E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870700" cy="1600200"/>
          </a:xfrm>
        </p:spPr>
        <p:txBody>
          <a:bodyPr/>
          <a:lstStyle/>
          <a:p>
            <a:r>
              <a:rPr lang="es-ES" sz="3200" b="1" dirty="0"/>
              <a:t>PLAN DE ATENCIÓN A LA DIVERSIDAD (PEC)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696200" cy="3657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dirty="0"/>
              <a:t>Al inicio de cada curso </a:t>
            </a:r>
            <a:r>
              <a:rPr lang="es-ES" dirty="0" smtClean="0"/>
              <a:t>escolar.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S" dirty="0"/>
          </a:p>
          <a:p>
            <a:pPr algn="just">
              <a:lnSpc>
                <a:spcPct val="90000"/>
              </a:lnSpc>
            </a:pPr>
            <a:r>
              <a:rPr lang="es-ES" dirty="0"/>
              <a:t>Responsabilidad del equipo directivo…con la participación de todo el profesorado y asesoramiento del </a:t>
            </a:r>
            <a:r>
              <a:rPr lang="es-ES" dirty="0" smtClean="0"/>
              <a:t>EOEP (art. 24.1, Decreto 26/2016)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67C-0109-4CF2-A9E6-8C1224D71403}" type="slidenum">
              <a:rPr lang="es-ES"/>
              <a:pPr/>
              <a:t>17</a:t>
            </a:fld>
            <a:endParaRPr lang="es-E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/>
              <a:t>PLAN DE ATENCIÓN A LA DIVERSIDAD (PEC)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696200" cy="36576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2800" dirty="0"/>
              <a:t>a) Justificación </a:t>
            </a:r>
            <a:endParaRPr lang="es-ES" sz="2800" dirty="0" smtClean="0"/>
          </a:p>
          <a:p>
            <a:pPr algn="just">
              <a:lnSpc>
                <a:spcPct val="80000"/>
              </a:lnSpc>
            </a:pPr>
            <a:endParaRPr lang="es-ES" sz="2800" dirty="0" smtClean="0"/>
          </a:p>
          <a:p>
            <a:pPr algn="just">
              <a:lnSpc>
                <a:spcPct val="80000"/>
              </a:lnSpc>
            </a:pPr>
            <a:r>
              <a:rPr lang="es-ES" sz="2800" dirty="0" smtClean="0"/>
              <a:t>b</a:t>
            </a:r>
            <a:r>
              <a:rPr lang="es-ES" sz="2800" dirty="0"/>
              <a:t>) </a:t>
            </a:r>
            <a:r>
              <a:rPr lang="es-ES" sz="2800" dirty="0" smtClean="0"/>
              <a:t>Objetivos</a:t>
            </a:r>
          </a:p>
          <a:p>
            <a:pPr algn="just">
              <a:lnSpc>
                <a:spcPct val="80000"/>
              </a:lnSpc>
            </a:pPr>
            <a:endParaRPr lang="es-ES" sz="2800" dirty="0"/>
          </a:p>
          <a:p>
            <a:pPr algn="just">
              <a:lnSpc>
                <a:spcPct val="80000"/>
              </a:lnSpc>
            </a:pPr>
            <a:r>
              <a:rPr lang="es-ES" sz="2800" dirty="0"/>
              <a:t>c) </a:t>
            </a:r>
            <a:r>
              <a:rPr lang="es-ES" sz="2800" dirty="0" smtClean="0"/>
              <a:t>Detección e intervención temprana</a:t>
            </a:r>
          </a:p>
          <a:p>
            <a:pPr algn="just">
              <a:lnSpc>
                <a:spcPct val="80000"/>
              </a:lnSpc>
            </a:pPr>
            <a:endParaRPr lang="es-ES" sz="2800" dirty="0" smtClean="0"/>
          </a:p>
          <a:p>
            <a:pPr lvl="0" algn="just">
              <a:lnSpc>
                <a:spcPct val="80000"/>
              </a:lnSpc>
            </a:pPr>
            <a:r>
              <a:rPr lang="es-ES" sz="2800" dirty="0">
                <a:solidFill>
                  <a:srgbClr val="000000"/>
                </a:solidFill>
              </a:rPr>
              <a:t>d) </a:t>
            </a:r>
            <a:r>
              <a:rPr lang="es-ES" sz="2800" dirty="0" smtClean="0">
                <a:solidFill>
                  <a:srgbClr val="000000"/>
                </a:solidFill>
              </a:rPr>
              <a:t>Medidas</a:t>
            </a:r>
          </a:p>
          <a:p>
            <a:pPr lvl="0" algn="just">
              <a:lnSpc>
                <a:spcPct val="80000"/>
              </a:lnSpc>
            </a:pPr>
            <a:endParaRPr lang="es-ES" sz="2800" dirty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es-ES" sz="2800" dirty="0">
                <a:solidFill>
                  <a:srgbClr val="000000"/>
                </a:solidFill>
              </a:rPr>
              <a:t>e) Programas específicos</a:t>
            </a:r>
          </a:p>
          <a:p>
            <a:pPr algn="just">
              <a:lnSpc>
                <a:spcPct val="80000"/>
              </a:lnSpc>
            </a:pP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solidFill>
                  <a:srgbClr val="000000"/>
                </a:solidFill>
              </a:rPr>
              <a:t>PLAN DE ATENCIÓN A LA DIVERSIDAD (PEC)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80000"/>
              </a:lnSpc>
            </a:pPr>
            <a:r>
              <a:rPr lang="es-ES" sz="2800" dirty="0">
                <a:solidFill>
                  <a:srgbClr val="000000"/>
                </a:solidFill>
              </a:rPr>
              <a:t>f) Organización de los recursos </a:t>
            </a:r>
            <a:r>
              <a:rPr lang="es-ES" sz="2800" dirty="0" smtClean="0">
                <a:solidFill>
                  <a:srgbClr val="000000"/>
                </a:solidFill>
              </a:rPr>
              <a:t>y </a:t>
            </a:r>
            <a:r>
              <a:rPr lang="es-ES" sz="2800" dirty="0">
                <a:solidFill>
                  <a:srgbClr val="000000"/>
                </a:solidFill>
              </a:rPr>
              <a:t>de los </a:t>
            </a:r>
            <a:r>
              <a:rPr lang="es-ES" sz="2800" dirty="0" smtClean="0">
                <a:solidFill>
                  <a:srgbClr val="000000"/>
                </a:solidFill>
              </a:rPr>
              <a:t>espacios</a:t>
            </a:r>
          </a:p>
          <a:p>
            <a:pPr lvl="0" algn="just">
              <a:lnSpc>
                <a:spcPct val="80000"/>
              </a:lnSpc>
            </a:pPr>
            <a:endParaRPr lang="es-ES" sz="2800" dirty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es-ES" sz="2800" dirty="0">
                <a:solidFill>
                  <a:srgbClr val="000000"/>
                </a:solidFill>
              </a:rPr>
              <a:t>g) </a:t>
            </a:r>
            <a:r>
              <a:rPr lang="es-ES" sz="2800" dirty="0" smtClean="0">
                <a:solidFill>
                  <a:srgbClr val="000000"/>
                </a:solidFill>
              </a:rPr>
              <a:t>Funciones de los profesionales</a:t>
            </a:r>
          </a:p>
          <a:p>
            <a:pPr lvl="0" algn="just">
              <a:lnSpc>
                <a:spcPct val="80000"/>
              </a:lnSpc>
            </a:pPr>
            <a:endParaRPr lang="es-ES" sz="2800" dirty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es-ES" sz="2800" dirty="0">
                <a:solidFill>
                  <a:srgbClr val="000000"/>
                </a:solidFill>
              </a:rPr>
              <a:t>h) Colaboración con las familias</a:t>
            </a:r>
            <a:r>
              <a:rPr lang="es-ES" sz="2800" dirty="0" smtClean="0">
                <a:solidFill>
                  <a:srgbClr val="000000"/>
                </a:solidFill>
              </a:rPr>
              <a:t>.</a:t>
            </a:r>
          </a:p>
          <a:p>
            <a:pPr lvl="0" algn="just">
              <a:lnSpc>
                <a:spcPct val="80000"/>
              </a:lnSpc>
            </a:pPr>
            <a:endParaRPr lang="es-ES" sz="2800" dirty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es-ES" sz="2800" dirty="0">
                <a:solidFill>
                  <a:srgbClr val="000000"/>
                </a:solidFill>
              </a:rPr>
              <a:t>i) </a:t>
            </a:r>
            <a:r>
              <a:rPr lang="es-ES" sz="2800" dirty="0" smtClean="0">
                <a:solidFill>
                  <a:srgbClr val="000000"/>
                </a:solidFill>
              </a:rPr>
              <a:t>Evaluación y seguimiento</a:t>
            </a:r>
          </a:p>
          <a:p>
            <a:pPr lvl="0" algn="just">
              <a:lnSpc>
                <a:spcPct val="80000"/>
              </a:lnSpc>
            </a:pPr>
            <a:endParaRPr lang="es-ES" sz="28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es-ES" sz="2800" dirty="0" smtClean="0">
                <a:solidFill>
                  <a:srgbClr val="000000"/>
                </a:solidFill>
              </a:rPr>
              <a:t>J) Coordinación otras instituciones</a:t>
            </a:r>
            <a:endParaRPr lang="es-ES" sz="2800" dirty="0">
              <a:solidFill>
                <a:srgbClr val="000000"/>
              </a:solidFill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7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928B-4FE9-4D12-85B0-85388C4E3B13}" type="slidenum">
              <a:rPr lang="es-ES">
                <a:solidFill>
                  <a:srgbClr val="000000"/>
                </a:solidFill>
              </a:rPr>
              <a:pPr/>
              <a:t>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 dirty="0" smtClean="0"/>
              <a:t>BORRADOR DEL II PLAN DE </a:t>
            </a:r>
            <a:r>
              <a:rPr lang="es-ES_tradnl" sz="2800" b="1" dirty="0"/>
              <a:t>ATENCIÓN A LA DIVERSIDAD</a:t>
            </a:r>
            <a:br>
              <a:rPr lang="es-ES_tradnl" sz="2800" b="1" dirty="0"/>
            </a:br>
            <a:endParaRPr lang="es-ES" sz="2800" b="1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16113"/>
            <a:ext cx="7050087" cy="3570287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Char char="-"/>
            </a:pPr>
            <a:r>
              <a:rPr lang="es-ES" sz="2400" b="1" dirty="0" smtClean="0"/>
              <a:t>El anterior data de 2003.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s-ES" sz="2400" b="1" dirty="0" smtClean="0"/>
              <a:t>Para todos los alumnos.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s-ES" sz="2400" b="1" dirty="0" smtClean="0"/>
              <a:t>Paradigma de INCLUSIÓN.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s-ES" sz="2400" b="1" dirty="0" smtClean="0"/>
              <a:t>Basado en una educación para todos.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s-ES" sz="2400" b="1" dirty="0" smtClean="0"/>
              <a:t>Ofrecer oportunidades reales de aprendizaje a todos en contextos educativos ordinarios.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s-ES" sz="2400" b="1" dirty="0" smtClean="0"/>
              <a:t>Parte de un análisis de debilidades y fortalezas en el sistema educativo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74658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E33B-495F-40C3-BD18-E9B12EFC2DA8}" type="slidenum">
              <a:rPr lang="es-ES">
                <a:solidFill>
                  <a:srgbClr val="000000"/>
                </a:solidFill>
              </a:rPr>
              <a:pPr/>
              <a:t>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52400"/>
            <a:ext cx="6729412" cy="973138"/>
          </a:xfrm>
        </p:spPr>
        <p:txBody>
          <a:bodyPr/>
          <a:lstStyle/>
          <a:p>
            <a:r>
              <a:rPr lang="es-ES" sz="2800" b="1" dirty="0" smtClean="0"/>
              <a:t>INDICE</a:t>
            </a:r>
            <a:endParaRPr lang="es-ES" sz="2800" b="1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91512" cy="56499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" sz="2400" b="1" dirty="0"/>
              <a:t>1.- LA </a:t>
            </a:r>
            <a:r>
              <a:rPr lang="es-ES" sz="2400" b="1" dirty="0" smtClean="0"/>
              <a:t>DIVERSIDAD. PLAN DE ATENCIÓN</a:t>
            </a:r>
            <a:endParaRPr lang="es-ES" sz="2400" b="1" dirty="0"/>
          </a:p>
          <a:p>
            <a:pPr>
              <a:lnSpc>
                <a:spcPct val="80000"/>
              </a:lnSpc>
              <a:buFontTx/>
              <a:buNone/>
            </a:pPr>
            <a:endParaRPr lang="es-ES" sz="9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 b="1" dirty="0"/>
              <a:t>2</a:t>
            </a:r>
            <a:r>
              <a:rPr lang="es-ES" sz="2400" b="1" dirty="0" smtClean="0"/>
              <a:t>.-BORRADOR DEL II PLAN DE ATENCIÓN A LA DIVERSIDAD EN LA EDUCACIÓN DE CASTILLA Y LEÓN</a:t>
            </a:r>
            <a:endParaRPr lang="es-ES" sz="2400" b="1" dirty="0"/>
          </a:p>
          <a:p>
            <a:pPr>
              <a:lnSpc>
                <a:spcPct val="80000"/>
              </a:lnSpc>
              <a:buFontTx/>
              <a:buNone/>
            </a:pPr>
            <a:endParaRPr lang="es-ES" sz="9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 b="1" dirty="0"/>
              <a:t>3.- ALUMNOS CON NECESIDADES ESPECÍFICAS DE APOYO EDUCATIVO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9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 b="1" dirty="0"/>
              <a:t>4.-EL CENTRO </a:t>
            </a:r>
            <a:r>
              <a:rPr lang="es-ES" sz="2400" b="1" dirty="0" smtClean="0"/>
              <a:t>ESCOLAR:</a:t>
            </a:r>
            <a:endParaRPr lang="es-ES" sz="2400" b="1" dirty="0"/>
          </a:p>
          <a:p>
            <a:pPr>
              <a:lnSpc>
                <a:spcPct val="80000"/>
              </a:lnSpc>
            </a:pPr>
            <a:r>
              <a:rPr lang="es-ES" sz="2400" b="1" dirty="0" smtClean="0"/>
              <a:t>MEDIDAS DE ATENCIÓN A LA DIVERSIDAD</a:t>
            </a:r>
          </a:p>
          <a:p>
            <a:pPr>
              <a:lnSpc>
                <a:spcPct val="80000"/>
              </a:lnSpc>
            </a:pPr>
            <a:r>
              <a:rPr lang="es-ES" sz="2400" b="1" dirty="0" smtClean="0"/>
              <a:t>RECURSOS</a:t>
            </a:r>
          </a:p>
          <a:p>
            <a:pPr>
              <a:lnSpc>
                <a:spcPct val="80000"/>
              </a:lnSpc>
            </a:pPr>
            <a:r>
              <a:rPr lang="es-ES" sz="2400" b="1" dirty="0" smtClean="0"/>
              <a:t>TUTOR/A</a:t>
            </a:r>
            <a:endParaRPr lang="es-ES" sz="2400" b="1" dirty="0"/>
          </a:p>
          <a:p>
            <a:pPr>
              <a:lnSpc>
                <a:spcPct val="80000"/>
              </a:lnSpc>
              <a:buFontTx/>
              <a:buNone/>
            </a:pP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607445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31D9-F107-41F4-BF3F-CC1891BE91D6}" type="slidenum">
              <a:rPr lang="es-ES"/>
              <a:pPr/>
              <a:t>20</a:t>
            </a:fld>
            <a:endParaRPr lang="es-E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425575"/>
          </a:xfrm>
        </p:spPr>
        <p:txBody>
          <a:bodyPr/>
          <a:lstStyle/>
          <a:p>
            <a:r>
              <a:rPr lang="es-ES_tradnl" sz="2800" b="1" dirty="0"/>
              <a:t>3.- </a:t>
            </a:r>
            <a:r>
              <a:rPr lang="es-ES_tradnl" sz="2800" b="1" dirty="0" smtClean="0"/>
              <a:t>ATDI: ALUMNADO </a:t>
            </a:r>
            <a:r>
              <a:rPr lang="es-ES_tradnl" sz="2800" b="1" dirty="0"/>
              <a:t>CON </a:t>
            </a:r>
            <a:r>
              <a:rPr lang="es-ES_tradnl" sz="2800" b="1" dirty="0" smtClean="0"/>
              <a:t>NECESIDAD ESPECÍFICA </a:t>
            </a:r>
            <a:r>
              <a:rPr lang="es-ES_tradnl" sz="2800" b="1" dirty="0"/>
              <a:t>DE APOYO EDUCATIVO </a:t>
            </a:r>
            <a:r>
              <a:rPr lang="es-ES_tradnl" sz="2800" b="1" dirty="0" smtClean="0"/>
              <a:t>(Instrucción 9- julio- 2015)</a:t>
            </a:r>
            <a:endParaRPr lang="es-ES" sz="2800" b="1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773238"/>
            <a:ext cx="7345362" cy="460851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s-ES" sz="2400" b="1" i="1" dirty="0"/>
              <a:t>GRUPOS</a:t>
            </a:r>
          </a:p>
          <a:p>
            <a:pPr algn="ctr">
              <a:lnSpc>
                <a:spcPct val="80000"/>
              </a:lnSpc>
            </a:pPr>
            <a:endParaRPr lang="es-ES" sz="10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 i="1" dirty="0"/>
              <a:t>G1.- </a:t>
            </a:r>
            <a:r>
              <a:rPr lang="es-ES" sz="2400" dirty="0"/>
              <a:t>ALUMNADO CON NECESIDADES EDUCATIVAS </a:t>
            </a:r>
            <a:r>
              <a:rPr lang="es-ES" sz="2400" b="1" dirty="0" smtClean="0"/>
              <a:t>ESPECIALES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 dirty="0" smtClean="0"/>
              <a:t>G2.- </a:t>
            </a:r>
            <a:r>
              <a:rPr lang="es-ES" sz="2400" dirty="0"/>
              <a:t>ALUMNOS CON NECESIDADES DE </a:t>
            </a:r>
            <a:r>
              <a:rPr lang="es-ES" sz="2400" b="1" dirty="0"/>
              <a:t>COMPENSACIÓN</a:t>
            </a:r>
            <a:r>
              <a:rPr lang="es-ES" sz="2400" dirty="0"/>
              <a:t> EDUCATIVA (ANCE</a:t>
            </a:r>
            <a:r>
              <a:rPr lang="es-ES" sz="2400" dirty="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 dirty="0" smtClean="0"/>
              <a:t>G3.- </a:t>
            </a:r>
            <a:r>
              <a:rPr lang="es-ES" sz="2400" dirty="0"/>
              <a:t>ALUMNOS CON </a:t>
            </a:r>
            <a:r>
              <a:rPr lang="es-ES" sz="2400" b="1" dirty="0"/>
              <a:t>ALTAS CAPACIDADES</a:t>
            </a:r>
            <a:r>
              <a:rPr lang="es-ES" sz="2400" dirty="0"/>
              <a:t> </a:t>
            </a:r>
            <a:r>
              <a:rPr lang="es-ES" sz="2400" dirty="0" smtClean="0"/>
              <a:t>INTELECTUALES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 dirty="0" smtClean="0"/>
              <a:t>G4.- </a:t>
            </a:r>
            <a:r>
              <a:rPr lang="es-ES" sz="2400" b="1" dirty="0" smtClean="0"/>
              <a:t>DIFICULTADES DE APRENDIZAJE y/o BAJO RENDIMIENTO ACADÉMICO</a:t>
            </a:r>
            <a:endParaRPr lang="es-ES_tradnl" sz="2400" b="1" dirty="0"/>
          </a:p>
          <a:p>
            <a:pPr>
              <a:lnSpc>
                <a:spcPct val="80000"/>
              </a:lnSpc>
            </a:pPr>
            <a:endParaRPr lang="es-ES_tradnl" sz="2400" dirty="0"/>
          </a:p>
          <a:p>
            <a:pPr>
              <a:lnSpc>
                <a:spcPct val="80000"/>
              </a:lnSpc>
            </a:pPr>
            <a:endParaRPr lang="es-ES_tradnl" sz="2400" b="1" dirty="0"/>
          </a:p>
          <a:p>
            <a:pPr>
              <a:lnSpc>
                <a:spcPct val="80000"/>
              </a:lnSpc>
            </a:pP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CB06-2A00-4112-A84C-C4041ECF684E}" type="slidenum">
              <a:rPr lang="es-ES"/>
              <a:pPr/>
              <a:t>21</a:t>
            </a:fld>
            <a:endParaRPr lang="es-E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b="1" dirty="0"/>
              <a:t/>
            </a:r>
            <a:br>
              <a:rPr lang="es-ES_tradnl" sz="3200" b="1" dirty="0"/>
            </a:br>
            <a:r>
              <a:rPr lang="es-ES_tradnl" sz="2800" b="1" dirty="0"/>
              <a:t>3.- ALUMNADO CON NECESIDADES EDUCATIVAS ESPECÍFICAS DE APOYO EDUCATIVO (</a:t>
            </a:r>
            <a:r>
              <a:rPr lang="es-ES_tradnl" sz="2800" b="1" dirty="0" err="1"/>
              <a:t>Instrucc</a:t>
            </a:r>
            <a:r>
              <a:rPr lang="es-ES_tradnl" sz="2800" b="1" dirty="0"/>
              <a:t>. </a:t>
            </a:r>
            <a:r>
              <a:rPr lang="es-ES_tradnl" sz="2800" b="1" dirty="0" smtClean="0"/>
              <a:t>2015)</a:t>
            </a:r>
            <a:endParaRPr lang="es-ES" sz="2800" b="1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5" y="2060848"/>
            <a:ext cx="7499176" cy="406531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" sz="2400" b="1" i="1" dirty="0"/>
              <a:t>G1.- </a:t>
            </a:r>
            <a:r>
              <a:rPr lang="es-ES" sz="2400" b="1" u="sng" dirty="0"/>
              <a:t>ALUMNADO CON NECESIDADES EDUCATIVAS </a:t>
            </a:r>
            <a:r>
              <a:rPr lang="es-ES" sz="2400" b="1" u="sng" dirty="0" smtClean="0"/>
              <a:t>ESPECIALES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s-ES" sz="2400" b="1" i="1" u="sng" dirty="0"/>
          </a:p>
          <a:p>
            <a:pPr>
              <a:lnSpc>
                <a:spcPct val="90000"/>
              </a:lnSpc>
            </a:pPr>
            <a:r>
              <a:rPr lang="es-ES" sz="2000" dirty="0"/>
              <a:t>Discapacidad </a:t>
            </a:r>
            <a:r>
              <a:rPr lang="es-ES" sz="2000" b="1" dirty="0"/>
              <a:t>física</a:t>
            </a:r>
          </a:p>
          <a:p>
            <a:pPr>
              <a:lnSpc>
                <a:spcPct val="90000"/>
              </a:lnSpc>
            </a:pPr>
            <a:r>
              <a:rPr lang="es-ES" sz="2000" dirty="0"/>
              <a:t>Discapacidad </a:t>
            </a:r>
            <a:r>
              <a:rPr lang="es-ES" sz="2000" b="1" dirty="0" smtClean="0"/>
              <a:t>intelectual</a:t>
            </a:r>
            <a:endParaRPr lang="es-ES" sz="2000" b="1" dirty="0"/>
          </a:p>
          <a:p>
            <a:pPr>
              <a:lnSpc>
                <a:spcPct val="90000"/>
              </a:lnSpc>
            </a:pPr>
            <a:r>
              <a:rPr lang="es-ES" sz="2000" dirty="0"/>
              <a:t>Discapacidad </a:t>
            </a:r>
            <a:r>
              <a:rPr lang="es-ES" sz="2000" b="1" dirty="0"/>
              <a:t>auditiva</a:t>
            </a:r>
          </a:p>
          <a:p>
            <a:pPr>
              <a:lnSpc>
                <a:spcPct val="90000"/>
              </a:lnSpc>
            </a:pPr>
            <a:r>
              <a:rPr lang="es-ES" sz="2000" dirty="0"/>
              <a:t>Discapacidad </a:t>
            </a:r>
            <a:r>
              <a:rPr lang="es-ES" sz="2000" b="1" dirty="0"/>
              <a:t>visual</a:t>
            </a:r>
          </a:p>
          <a:p>
            <a:pPr>
              <a:lnSpc>
                <a:spcPct val="90000"/>
              </a:lnSpc>
            </a:pPr>
            <a:r>
              <a:rPr lang="es-ES" sz="2000" dirty="0"/>
              <a:t>Trastornos </a:t>
            </a:r>
            <a:r>
              <a:rPr lang="es-ES" sz="2000" dirty="0" smtClean="0"/>
              <a:t>del espectro </a:t>
            </a:r>
            <a:r>
              <a:rPr lang="es-ES" sz="2000" b="1" dirty="0" smtClean="0"/>
              <a:t>autista</a:t>
            </a:r>
          </a:p>
          <a:p>
            <a:pPr>
              <a:lnSpc>
                <a:spcPct val="90000"/>
              </a:lnSpc>
            </a:pPr>
            <a:r>
              <a:rPr lang="es-ES" sz="2000" dirty="0" smtClean="0"/>
              <a:t>Otras discapacidades</a:t>
            </a:r>
          </a:p>
          <a:p>
            <a:pPr>
              <a:lnSpc>
                <a:spcPct val="90000"/>
              </a:lnSpc>
            </a:pPr>
            <a:r>
              <a:rPr lang="es-ES" sz="2000" b="1" dirty="0" smtClean="0"/>
              <a:t>Retraso madurativo </a:t>
            </a:r>
            <a:r>
              <a:rPr lang="es-ES" sz="2000" dirty="0" smtClean="0"/>
              <a:t>(2º ciclo EI, transitorio)</a:t>
            </a:r>
          </a:p>
          <a:p>
            <a:pPr>
              <a:lnSpc>
                <a:spcPct val="90000"/>
              </a:lnSpc>
            </a:pPr>
            <a:r>
              <a:rPr lang="es-ES" sz="2000" dirty="0" smtClean="0"/>
              <a:t>Trastornos</a:t>
            </a:r>
            <a:r>
              <a:rPr lang="es-ES" sz="2000" b="1" dirty="0" smtClean="0"/>
              <a:t> de la comunicación y del lenguaje muy significativos</a:t>
            </a:r>
            <a:endParaRPr lang="es-E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FDA0-5D67-4886-A092-44521C50D060}" type="slidenum">
              <a:rPr lang="es-ES"/>
              <a:pPr/>
              <a:t>22</a:t>
            </a:fld>
            <a:endParaRPr lang="es-E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b="1" dirty="0"/>
              <a:t/>
            </a:r>
            <a:br>
              <a:rPr lang="es-ES_tradnl" sz="3200" b="1" dirty="0"/>
            </a:br>
            <a:r>
              <a:rPr lang="es-ES_tradnl" sz="2800" b="1" dirty="0"/>
              <a:t>3.- ALUMNADO CON NECESIDADES EDUCATIVAS ESPECÍFICAS DE APOYO EDUCATIVO (</a:t>
            </a:r>
            <a:r>
              <a:rPr lang="es-ES_tradnl" sz="2800" b="1" dirty="0" err="1"/>
              <a:t>Instrucc</a:t>
            </a:r>
            <a:r>
              <a:rPr lang="es-ES_tradnl" sz="2800" b="1" dirty="0"/>
              <a:t>. </a:t>
            </a:r>
            <a:r>
              <a:rPr lang="es-ES_tradnl" sz="2800" b="1" dirty="0" smtClean="0"/>
              <a:t>2015)</a:t>
            </a:r>
            <a:endParaRPr lang="es-ES" sz="2800" b="1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2200275"/>
            <a:ext cx="7683500" cy="32861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s-ES" sz="2400" b="1" i="1" dirty="0" smtClean="0"/>
              <a:t>G1.- </a:t>
            </a:r>
            <a:r>
              <a:rPr lang="es-ES" sz="2400" b="1" u="sng" dirty="0" smtClean="0"/>
              <a:t>ALUMNADO CON NECESIDADES EDUCATIVAS ESPECIALES</a:t>
            </a:r>
          </a:p>
          <a:p>
            <a:pPr>
              <a:lnSpc>
                <a:spcPct val="90000"/>
              </a:lnSpc>
              <a:buNone/>
            </a:pPr>
            <a:endParaRPr lang="es-ES" sz="2800" dirty="0"/>
          </a:p>
          <a:p>
            <a:pPr>
              <a:lnSpc>
                <a:spcPct val="90000"/>
              </a:lnSpc>
            </a:pPr>
            <a:r>
              <a:rPr lang="es-ES" sz="2000" dirty="0" smtClean="0"/>
              <a:t>Trastornos graves de la </a:t>
            </a:r>
            <a:r>
              <a:rPr lang="es-ES" sz="2000" b="1" dirty="0" smtClean="0"/>
              <a:t>personalidad</a:t>
            </a:r>
          </a:p>
          <a:p>
            <a:pPr>
              <a:lnSpc>
                <a:spcPct val="90000"/>
              </a:lnSpc>
            </a:pPr>
            <a:r>
              <a:rPr lang="es-ES" sz="2000" dirty="0" smtClean="0"/>
              <a:t>Trastornos graves </a:t>
            </a:r>
            <a:r>
              <a:rPr lang="es-ES" sz="2000" b="1" dirty="0" smtClean="0"/>
              <a:t>de conducta</a:t>
            </a:r>
          </a:p>
          <a:p>
            <a:pPr>
              <a:lnSpc>
                <a:spcPct val="90000"/>
              </a:lnSpc>
            </a:pPr>
            <a:r>
              <a:rPr lang="es-ES" sz="2000" dirty="0" smtClean="0"/>
              <a:t>Trastornos por </a:t>
            </a:r>
            <a:r>
              <a:rPr lang="es-ES" sz="2000" b="1" dirty="0" smtClean="0"/>
              <a:t>déficit de atención y comportamiento perturbador</a:t>
            </a:r>
          </a:p>
          <a:p>
            <a:pPr>
              <a:buFontTx/>
              <a:buNone/>
            </a:pPr>
            <a:endParaRPr lang="es-ES" sz="31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C58F-8D10-40D6-A22A-0A85FA310013}" type="slidenum">
              <a:rPr lang="es-ES"/>
              <a:pPr/>
              <a:t>23</a:t>
            </a:fld>
            <a:endParaRPr lang="es-E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b="1" dirty="0"/>
              <a:t/>
            </a:r>
            <a:br>
              <a:rPr lang="es-ES_tradnl" sz="3200" b="1" dirty="0"/>
            </a:br>
            <a:r>
              <a:rPr lang="es-ES_tradnl" sz="2800" b="1" dirty="0"/>
              <a:t>3.- ALUMNADO CON NECESIDADES EDUCATIVAS ESPECÍFICAS DE APOYO EDUCATIVO (</a:t>
            </a:r>
            <a:r>
              <a:rPr lang="es-ES_tradnl" sz="2800" b="1" dirty="0" err="1"/>
              <a:t>Instrucc</a:t>
            </a:r>
            <a:r>
              <a:rPr lang="es-ES_tradnl" sz="2800" b="1" dirty="0"/>
              <a:t>. </a:t>
            </a:r>
            <a:r>
              <a:rPr lang="es-ES_tradnl" sz="2800" b="1" dirty="0" smtClean="0"/>
              <a:t>2015)</a:t>
            </a:r>
            <a:endParaRPr lang="es-ES" sz="2800" b="1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s-ES" sz="3100" i="1" dirty="0"/>
          </a:p>
          <a:p>
            <a:pPr algn="ctr">
              <a:buFontTx/>
              <a:buNone/>
            </a:pPr>
            <a:r>
              <a:rPr lang="es-ES" sz="2400" b="1" i="1" dirty="0" smtClean="0"/>
              <a:t>G2.- </a:t>
            </a:r>
            <a:r>
              <a:rPr lang="es-ES" sz="2400" b="1" dirty="0"/>
              <a:t>ANCE</a:t>
            </a:r>
          </a:p>
          <a:p>
            <a:pPr>
              <a:buFontTx/>
              <a:buNone/>
            </a:pPr>
            <a:endParaRPr lang="es-ES" sz="2400" b="1" i="1" dirty="0"/>
          </a:p>
          <a:p>
            <a:r>
              <a:rPr lang="es-ES" sz="2400" dirty="0" smtClean="0"/>
              <a:t>Incorporación tardía al Sistema Educativo Español</a:t>
            </a:r>
            <a:endParaRPr lang="es-ES" sz="2400" dirty="0"/>
          </a:p>
          <a:p>
            <a:r>
              <a:rPr lang="es-ES" sz="2400" dirty="0"/>
              <a:t>Especiales condiciones personales</a:t>
            </a:r>
          </a:p>
          <a:p>
            <a:r>
              <a:rPr lang="es-ES" sz="2400" dirty="0"/>
              <a:t>Especiales condiciones sociales, geográficas y culturales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C36A-19FB-4DEC-A3C8-F744C96A45CE}" type="slidenum">
              <a:rPr lang="es-ES"/>
              <a:pPr/>
              <a:t>24</a:t>
            </a:fld>
            <a:endParaRPr lang="es-E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b="1" dirty="0"/>
              <a:t/>
            </a:r>
            <a:br>
              <a:rPr lang="es-ES_tradnl" sz="3200" b="1" dirty="0"/>
            </a:br>
            <a:r>
              <a:rPr lang="es-ES_tradnl" sz="2800" b="1" dirty="0"/>
              <a:t>3.- ALUMNADO CON NECESIDADES EDUCATIVAS ESPECÍFICAS DE APOYO EDUCATIVO (</a:t>
            </a:r>
            <a:r>
              <a:rPr lang="es-ES_tradnl" sz="2800" b="1" dirty="0" err="1"/>
              <a:t>Instrucc</a:t>
            </a:r>
            <a:r>
              <a:rPr lang="es-ES_tradnl" sz="2800" b="1" dirty="0"/>
              <a:t>. </a:t>
            </a:r>
            <a:r>
              <a:rPr lang="es-ES_tradnl" sz="2800" b="1" dirty="0" smtClean="0"/>
              <a:t>2015)</a:t>
            </a:r>
            <a:endParaRPr lang="es-ES" sz="2800" b="1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91513" cy="4065588"/>
          </a:xfrm>
        </p:spPr>
        <p:txBody>
          <a:bodyPr/>
          <a:lstStyle/>
          <a:p>
            <a:pPr>
              <a:buFontTx/>
              <a:buNone/>
            </a:pPr>
            <a:endParaRPr lang="es-ES" sz="2400" i="1" dirty="0"/>
          </a:p>
          <a:p>
            <a:pPr algn="ctr">
              <a:buFontTx/>
              <a:buNone/>
            </a:pPr>
            <a:r>
              <a:rPr lang="es-ES" sz="2400" b="1" i="1" dirty="0" smtClean="0"/>
              <a:t>G3.- </a:t>
            </a:r>
            <a:r>
              <a:rPr lang="es-ES" sz="2400" b="1" dirty="0"/>
              <a:t>ALUMNOS CON ALTAS CAPACIDADES INTELECTUALES</a:t>
            </a:r>
          </a:p>
          <a:p>
            <a:pPr algn="ctr">
              <a:buFontTx/>
              <a:buNone/>
            </a:pPr>
            <a:endParaRPr lang="es-ES" sz="2400" b="1" i="1" dirty="0"/>
          </a:p>
          <a:p>
            <a:r>
              <a:rPr lang="es-ES" sz="2400" dirty="0"/>
              <a:t>Superdotado </a:t>
            </a:r>
            <a:r>
              <a:rPr lang="es-ES" sz="2400" dirty="0" smtClean="0"/>
              <a:t>intelectual (a partir de 12-13 años)</a:t>
            </a:r>
            <a:endParaRPr lang="es-ES" sz="2400" dirty="0"/>
          </a:p>
          <a:p>
            <a:r>
              <a:rPr lang="es-ES" sz="2400" dirty="0"/>
              <a:t>Talento </a:t>
            </a:r>
            <a:r>
              <a:rPr lang="es-ES" sz="2400" dirty="0" smtClean="0"/>
              <a:t>simple, múltiple </a:t>
            </a:r>
            <a:r>
              <a:rPr lang="es-ES" sz="2400" dirty="0"/>
              <a:t>o complejo</a:t>
            </a:r>
          </a:p>
          <a:p>
            <a:r>
              <a:rPr lang="es-ES" sz="2400" dirty="0"/>
              <a:t>Precocidad </a:t>
            </a:r>
            <a:r>
              <a:rPr lang="es-ES" sz="2400" dirty="0" smtClean="0"/>
              <a:t>intelectual (por debajo de 12-13 años)</a:t>
            </a:r>
            <a:endParaRPr lang="es-E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F76A-7C5E-45CA-9172-AC41E99F3904}" type="slidenum">
              <a:rPr lang="es-ES"/>
              <a:pPr/>
              <a:t>25</a:t>
            </a:fld>
            <a:endParaRPr lang="es-E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b="1" dirty="0"/>
              <a:t/>
            </a:r>
            <a:br>
              <a:rPr lang="es-ES_tradnl" sz="3200" b="1" dirty="0"/>
            </a:br>
            <a:r>
              <a:rPr lang="es-ES_tradnl" sz="2800" b="1" dirty="0"/>
              <a:t>3.- ALUMNADO CON NECESIDADES EDUCATIVAS ESPECÍFICAS DE APOYO EDUCATIVO (</a:t>
            </a:r>
            <a:r>
              <a:rPr lang="es-ES_tradnl" sz="2800" b="1" dirty="0" err="1"/>
              <a:t>Instrucc</a:t>
            </a:r>
            <a:r>
              <a:rPr lang="es-ES_tradnl" sz="2800" b="1" dirty="0"/>
              <a:t>. </a:t>
            </a:r>
            <a:r>
              <a:rPr lang="es-ES_tradnl" sz="2800" b="1" dirty="0" smtClean="0"/>
              <a:t>2015)</a:t>
            </a:r>
            <a:endParaRPr lang="es-ES" sz="2800" b="1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588" y="2084388"/>
            <a:ext cx="7618412" cy="3402012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sz="2400" b="1" i="1" dirty="0" smtClean="0"/>
              <a:t>G4.- </a:t>
            </a:r>
            <a:r>
              <a:rPr lang="es-ES" sz="2400" b="1" dirty="0" smtClean="0"/>
              <a:t>DIFICULTADES DE APRENDIZAJE y/o BAJO RENDIMIENTO ACADÉMICO</a:t>
            </a:r>
            <a:endParaRPr lang="es-ES" sz="2400" b="1" dirty="0"/>
          </a:p>
          <a:p>
            <a:r>
              <a:rPr lang="es-ES" sz="2400" dirty="0" smtClean="0"/>
              <a:t>Trastornos </a:t>
            </a:r>
            <a:r>
              <a:rPr lang="es-ES" sz="2400" dirty="0"/>
              <a:t>de la comunicación y </a:t>
            </a:r>
            <a:r>
              <a:rPr lang="es-ES" sz="2400" dirty="0" smtClean="0"/>
              <a:t>lenguaje significativos </a:t>
            </a:r>
          </a:p>
          <a:p>
            <a:r>
              <a:rPr lang="es-ES" sz="2400" dirty="0" smtClean="0"/>
              <a:t>Trastorno de comunicación y lenguaje no significativos </a:t>
            </a:r>
          </a:p>
          <a:p>
            <a:r>
              <a:rPr lang="es-ES" sz="2400" dirty="0" smtClean="0"/>
              <a:t>Dificultades </a:t>
            </a:r>
            <a:r>
              <a:rPr lang="es-ES" sz="2400" dirty="0"/>
              <a:t>específicas de aprendizaje </a:t>
            </a:r>
            <a:r>
              <a:rPr lang="es-ES" sz="2400" dirty="0" smtClean="0"/>
              <a:t>Capacidad </a:t>
            </a:r>
            <a:r>
              <a:rPr lang="es-ES" sz="2400" dirty="0"/>
              <a:t>intelectual Límite</a:t>
            </a:r>
          </a:p>
          <a:p>
            <a:endParaRPr lang="es-E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26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52400"/>
            <a:ext cx="793908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1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27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52400"/>
            <a:ext cx="808355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4.- EL CENTRO ESCOLAR: </a:t>
            </a:r>
            <a:r>
              <a:rPr lang="es-ES" sz="3200" dirty="0"/>
              <a:t>Medidas </a:t>
            </a:r>
            <a:r>
              <a:rPr lang="es-ES" sz="3200" b="1" dirty="0"/>
              <a:t>extraordinarias y </a:t>
            </a:r>
            <a:r>
              <a:rPr lang="es-ES" sz="3200" b="1" dirty="0" smtClean="0"/>
              <a:t>especializadas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600" b="1" dirty="0">
                <a:solidFill>
                  <a:srgbClr val="000000"/>
                </a:solidFill>
              </a:rPr>
              <a:t>Se pueden aplicar a los ACNEAE y pueden modificar  los elementos </a:t>
            </a:r>
            <a:r>
              <a:rPr lang="es-ES" sz="1600" b="1" dirty="0">
                <a:solidFill>
                  <a:srgbClr val="000000"/>
                </a:solidFill>
                <a:latin typeface="Arial"/>
              </a:rPr>
              <a:t>curriculares y organizativos, siempre que con ello se favorezca el desarrollo personal y le permita alcanzar con el máximo éxito su progresión de aprendizaje:</a:t>
            </a:r>
            <a:endParaRPr lang="es-ES" sz="1600" dirty="0">
              <a:solidFill>
                <a:srgbClr val="000000"/>
              </a:solidFill>
              <a:latin typeface="Arial"/>
            </a:endParaRPr>
          </a:p>
          <a:p>
            <a:endParaRPr lang="es-ES" sz="1600" dirty="0">
              <a:solidFill>
                <a:srgbClr val="000000"/>
              </a:solidFill>
              <a:latin typeface="Arial"/>
            </a:endParaRPr>
          </a:p>
          <a:p>
            <a:r>
              <a:rPr lang="es-ES" sz="1600" b="1" dirty="0">
                <a:solidFill>
                  <a:srgbClr val="FFB800"/>
                </a:solidFill>
              </a:rPr>
              <a:t>MEDIDAS ESPECIALIZADAS</a:t>
            </a:r>
            <a:r>
              <a:rPr lang="es-ES" sz="1600" dirty="0">
                <a:solidFill>
                  <a:srgbClr val="FFB800"/>
                </a:solidFill>
                <a:latin typeface="Arial"/>
              </a:rPr>
              <a:t>: </a:t>
            </a:r>
            <a:r>
              <a:rPr lang="es-ES" sz="1600" b="1" dirty="0">
                <a:solidFill>
                  <a:srgbClr val="000000"/>
                </a:solidFill>
                <a:latin typeface="Arial"/>
              </a:rPr>
              <a:t>modificación significativa del currículo, intervención educativa por profesores especialistas y personal complementario o escolarización diferente a la ordinaria:</a:t>
            </a:r>
            <a:endParaRPr lang="es-ES" sz="1600" dirty="0">
              <a:solidFill>
                <a:srgbClr val="000000"/>
              </a:solidFill>
              <a:latin typeface="Arial"/>
            </a:endParaRPr>
          </a:p>
          <a:p>
            <a:endParaRPr lang="es-ES" sz="1600" dirty="0">
              <a:solidFill>
                <a:srgbClr val="000000"/>
              </a:solidFill>
              <a:latin typeface="Arial"/>
            </a:endParaRPr>
          </a:p>
          <a:p>
            <a:r>
              <a:rPr lang="es-ES" sz="1600" dirty="0">
                <a:solidFill>
                  <a:srgbClr val="000000"/>
                </a:solidFill>
                <a:latin typeface="Arial"/>
              </a:rPr>
              <a:t>	</a:t>
            </a:r>
            <a:r>
              <a:rPr lang="es-ES" sz="1600" b="1" dirty="0">
                <a:solidFill>
                  <a:srgbClr val="000000"/>
                </a:solidFill>
              </a:rPr>
              <a:t>- Apoyo dentro del aula y excepcionalmente fuera si se justifica.</a:t>
            </a:r>
            <a:endParaRPr lang="es-ES" sz="1600" dirty="0">
              <a:solidFill>
                <a:srgbClr val="000000"/>
              </a:solidFill>
              <a:latin typeface="Arial"/>
            </a:endParaRPr>
          </a:p>
          <a:p>
            <a:r>
              <a:rPr lang="es-ES" sz="1600" dirty="0">
                <a:solidFill>
                  <a:srgbClr val="000000"/>
                </a:solidFill>
                <a:latin typeface="Arial"/>
              </a:rPr>
              <a:t>	</a:t>
            </a:r>
            <a:r>
              <a:rPr lang="es-ES" sz="1600" b="1" dirty="0">
                <a:solidFill>
                  <a:srgbClr val="000000"/>
                </a:solidFill>
              </a:rPr>
              <a:t>- </a:t>
            </a:r>
            <a:r>
              <a:rPr lang="es-ES" sz="1600" b="1" dirty="0" err="1">
                <a:solidFill>
                  <a:srgbClr val="000000"/>
                </a:solidFill>
              </a:rPr>
              <a:t>ACIs</a:t>
            </a:r>
            <a:r>
              <a:rPr lang="es-ES" sz="1600" b="1" dirty="0">
                <a:solidFill>
                  <a:srgbClr val="000000"/>
                </a:solidFill>
              </a:rPr>
              <a:t> de acceso para </a:t>
            </a:r>
            <a:r>
              <a:rPr lang="es-ES" sz="1600" b="1" dirty="0" err="1">
                <a:solidFill>
                  <a:srgbClr val="000000"/>
                </a:solidFill>
              </a:rPr>
              <a:t>ACNEEs</a:t>
            </a:r>
            <a:r>
              <a:rPr lang="es-ES" sz="1600" b="1" dirty="0">
                <a:solidFill>
                  <a:srgbClr val="000000"/>
                </a:solidFill>
              </a:rPr>
              <a:t> y recursos de apoyo.</a:t>
            </a:r>
            <a:endParaRPr lang="es-ES" sz="1600" dirty="0">
              <a:solidFill>
                <a:srgbClr val="000000"/>
              </a:solidFill>
              <a:latin typeface="Arial"/>
            </a:endParaRPr>
          </a:p>
          <a:p>
            <a:r>
              <a:rPr lang="es-ES" sz="1600" dirty="0">
                <a:solidFill>
                  <a:srgbClr val="000000"/>
                </a:solidFill>
                <a:latin typeface="Arial"/>
              </a:rPr>
              <a:t>	</a:t>
            </a:r>
            <a:r>
              <a:rPr lang="es-ES" sz="1600" b="1" dirty="0">
                <a:solidFill>
                  <a:srgbClr val="000000"/>
                </a:solidFill>
                <a:hlinkClick r:id="rId2" action="ppaction://hlinkfile"/>
              </a:rPr>
              <a:t>- </a:t>
            </a:r>
            <a:r>
              <a:rPr lang="es-ES" sz="1600" b="1" dirty="0" err="1">
                <a:solidFill>
                  <a:srgbClr val="000000"/>
                </a:solidFill>
                <a:hlinkClick r:id="rId2" action="ppaction://hlinkfile"/>
              </a:rPr>
              <a:t>ACIs</a:t>
            </a:r>
            <a:r>
              <a:rPr lang="es-ES" sz="1600" b="1" dirty="0">
                <a:solidFill>
                  <a:srgbClr val="000000"/>
                </a:solidFill>
                <a:hlinkClick r:id="rId2" action="ppaction://hlinkfile"/>
              </a:rPr>
              <a:t> significativas </a:t>
            </a:r>
            <a:r>
              <a:rPr lang="es-ES" sz="1600" b="1" dirty="0" smtClean="0">
                <a:solidFill>
                  <a:srgbClr val="000000"/>
                </a:solidFill>
                <a:hlinkClick r:id="rId2" action="ppaction://hlinkfile"/>
              </a:rPr>
              <a:t>para </a:t>
            </a:r>
            <a:r>
              <a:rPr lang="es-ES" sz="1600" b="1" dirty="0" err="1" smtClean="0">
                <a:solidFill>
                  <a:srgbClr val="000000"/>
                </a:solidFill>
                <a:hlinkClick r:id="rId2" action="ppaction://hlinkfile"/>
              </a:rPr>
              <a:t>ACNEEs</a:t>
            </a:r>
            <a:endParaRPr lang="es-ES" sz="1600" dirty="0">
              <a:solidFill>
                <a:srgbClr val="000000"/>
              </a:solidFill>
              <a:latin typeface="Arial"/>
            </a:endParaRPr>
          </a:p>
          <a:p>
            <a:r>
              <a:rPr lang="es-ES" sz="1600" dirty="0">
                <a:solidFill>
                  <a:srgbClr val="000000"/>
                </a:solidFill>
                <a:latin typeface="Arial"/>
              </a:rPr>
              <a:t>	</a:t>
            </a:r>
            <a:r>
              <a:rPr lang="es-ES" sz="1600" b="1" dirty="0">
                <a:solidFill>
                  <a:srgbClr val="000000"/>
                </a:solidFill>
              </a:rPr>
              <a:t>- Modalidad de escolarización para alumno con discapacidad que </a:t>
            </a:r>
            <a:r>
              <a:rPr lang="es-ES" sz="1600" b="1" dirty="0">
                <a:solidFill>
                  <a:srgbClr val="000000"/>
                </a:solidFill>
                <a:latin typeface="Arial"/>
              </a:rPr>
              <a:t>garantice respuesta ajustada a sus necesidades.</a:t>
            </a:r>
            <a:endParaRPr lang="es-ES" sz="1600" dirty="0">
              <a:solidFill>
                <a:srgbClr val="000000"/>
              </a:solidFill>
              <a:latin typeface="Arial"/>
            </a:endParaRPr>
          </a:p>
          <a:p>
            <a:r>
              <a:rPr lang="es-ES" sz="1600" dirty="0">
                <a:solidFill>
                  <a:srgbClr val="000000"/>
                </a:solidFill>
                <a:latin typeface="Arial"/>
              </a:rPr>
              <a:t>	</a:t>
            </a:r>
            <a:r>
              <a:rPr lang="es-ES" sz="1600" b="1" dirty="0">
                <a:solidFill>
                  <a:srgbClr val="000000"/>
                </a:solidFill>
              </a:rPr>
              <a:t>- Atención domiciliaria.</a:t>
            </a:r>
            <a:endParaRPr lang="es-ES" sz="1600" dirty="0">
              <a:solidFill>
                <a:srgbClr val="000000"/>
              </a:solidFill>
              <a:latin typeface="Arial"/>
            </a:endParaRPr>
          </a:p>
          <a:p>
            <a:r>
              <a:rPr lang="es-ES" sz="1600" dirty="0">
                <a:solidFill>
                  <a:srgbClr val="000000"/>
                </a:solidFill>
                <a:latin typeface="Arial"/>
              </a:rPr>
              <a:t>	</a:t>
            </a:r>
            <a:r>
              <a:rPr lang="es-ES" sz="1600" b="1" dirty="0">
                <a:solidFill>
                  <a:srgbClr val="000000"/>
                </a:solidFill>
              </a:rPr>
              <a:t>- Atención educativa específica para </a:t>
            </a:r>
            <a:r>
              <a:rPr lang="es-ES" sz="1600" b="1" dirty="0" err="1">
                <a:solidFill>
                  <a:srgbClr val="000000"/>
                </a:solidFill>
              </a:rPr>
              <a:t>ANCEs</a:t>
            </a:r>
            <a:r>
              <a:rPr lang="es-ES" sz="1600" b="1" dirty="0">
                <a:solidFill>
                  <a:srgbClr val="000000"/>
                </a:solidFill>
              </a:rPr>
              <a:t> de incorporación tardía y </a:t>
            </a:r>
            <a:r>
              <a:rPr lang="es-ES" sz="1600" b="1" dirty="0">
                <a:solidFill>
                  <a:srgbClr val="000000"/>
                </a:solidFill>
                <a:latin typeface="Arial"/>
              </a:rPr>
              <a:t>graves carencias en lengua castellana.</a:t>
            </a:r>
            <a:endParaRPr lang="es-E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2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0000"/>
                </a:solidFill>
              </a:rPr>
              <a:t>4. EL CENTRO </a:t>
            </a:r>
            <a:r>
              <a:rPr lang="es-ES" b="1" dirty="0" smtClean="0">
                <a:solidFill>
                  <a:srgbClr val="000000"/>
                </a:solidFill>
              </a:rPr>
              <a:t>ESCOLAR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/>
              <a:t>MEDIDAS EXTRAORDINARIAS</a:t>
            </a:r>
          </a:p>
          <a:p>
            <a:endParaRPr lang="es-ES" sz="2000" dirty="0"/>
          </a:p>
          <a:p>
            <a:r>
              <a:rPr lang="es-ES" sz="2000" dirty="0"/>
              <a:t>.- Aceleración y ampliación parcial del currículo.</a:t>
            </a:r>
          </a:p>
          <a:p>
            <a:endParaRPr lang="es-ES" sz="2000" dirty="0"/>
          </a:p>
          <a:p>
            <a:r>
              <a:rPr lang="es-ES" sz="2000" dirty="0"/>
              <a:t>.- Flexibilización del período de permanencia en la etapa.</a:t>
            </a:r>
          </a:p>
          <a:p>
            <a:endParaRPr lang="es-ES" sz="2000" dirty="0"/>
          </a:p>
          <a:p>
            <a:r>
              <a:rPr lang="es-ES" sz="2000" dirty="0"/>
              <a:t>.- Escolarización en curso inferior para </a:t>
            </a:r>
            <a:r>
              <a:rPr lang="es-ES" sz="2000" dirty="0" err="1"/>
              <a:t>ANCEs</a:t>
            </a:r>
            <a:r>
              <a:rPr lang="es-ES" sz="2000" dirty="0"/>
              <a:t> de escolarización tardía y desfase curricular significativo.</a:t>
            </a:r>
          </a:p>
          <a:p>
            <a:endParaRPr lang="es-ES" sz="2000" dirty="0"/>
          </a:p>
          <a:p>
            <a:r>
              <a:rPr lang="es-ES" sz="2000" dirty="0"/>
              <a:t>.- Prolongación de la escolaridad en la etapa de un año más para </a:t>
            </a:r>
            <a:r>
              <a:rPr lang="es-ES" sz="2000" dirty="0" err="1"/>
              <a:t>ACNEEs</a:t>
            </a:r>
            <a:r>
              <a:rPr lang="es-ES" sz="2000" dirty="0"/>
              <a:t> siempre que se favorezca la integración.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4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8FDB-B87C-48DD-8F82-2EE033D16E09}" type="slidenum">
              <a:rPr lang="es-ES">
                <a:solidFill>
                  <a:srgbClr val="000000"/>
                </a:solidFill>
              </a:rPr>
              <a:pPr/>
              <a:t>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 smtClean="0"/>
              <a:t>INDICE</a:t>
            </a:r>
            <a:endParaRPr lang="es-ES" sz="2800" b="1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s-ES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 b="1" dirty="0"/>
              <a:t>5.- PROGRAMAS </a:t>
            </a:r>
            <a:r>
              <a:rPr lang="es-ES" sz="2400" b="1" dirty="0" smtClean="0"/>
              <a:t>DE </a:t>
            </a:r>
            <a:r>
              <a:rPr lang="es-ES" sz="2400" b="1" dirty="0"/>
              <a:t>LA CONSEJERÍA DE </a:t>
            </a:r>
            <a:r>
              <a:rPr lang="es-ES" sz="2400" b="1" dirty="0" smtClean="0"/>
              <a:t>EDUCACIÓN.</a:t>
            </a:r>
            <a:endParaRPr lang="es-ES" sz="9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es-ES" sz="2400" b="1" dirty="0"/>
          </a:p>
          <a:p>
            <a:pPr>
              <a:lnSpc>
                <a:spcPct val="80000"/>
              </a:lnSpc>
              <a:buFontTx/>
              <a:buNone/>
            </a:pPr>
            <a:endParaRPr lang="es-ES" sz="9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 b="1" dirty="0"/>
              <a:t>6.- LEGISLACIÓN ESPECÍFICA DE ATENCIÓN A LA </a:t>
            </a:r>
            <a:r>
              <a:rPr lang="es-ES" sz="2400" b="1" dirty="0" smtClean="0"/>
              <a:t>DIVERSIDAD.</a:t>
            </a:r>
            <a:endParaRPr lang="es-ES" sz="2400" b="1" dirty="0"/>
          </a:p>
          <a:p>
            <a:pPr>
              <a:lnSpc>
                <a:spcPct val="80000"/>
              </a:lnSpc>
              <a:buFontTx/>
              <a:buNone/>
            </a:pPr>
            <a:endParaRPr lang="es-ES" sz="900" b="1" dirty="0"/>
          </a:p>
        </p:txBody>
      </p:sp>
    </p:spTree>
    <p:extLst>
      <p:ext uri="{BB962C8B-B14F-4D97-AF65-F5344CB8AC3E}">
        <p14:creationId xmlns:p14="http://schemas.microsoft.com/office/powerpoint/2010/main" val="1616994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30</a:t>
            </a:fld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762000"/>
            <a:ext cx="76977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31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762000"/>
            <a:ext cx="76977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8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16360"/>
          </a:xfrm>
        </p:spPr>
        <p:txBody>
          <a:bodyPr/>
          <a:lstStyle/>
          <a:p>
            <a:r>
              <a:rPr lang="es-ES" sz="4000" b="1" dirty="0" smtClean="0"/>
              <a:t>FUNCIONES DEL TUTOR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12776"/>
            <a:ext cx="8134672" cy="3657600"/>
          </a:xfrm>
        </p:spPr>
        <p:txBody>
          <a:bodyPr/>
          <a:lstStyle/>
          <a:p>
            <a:pPr algn="just"/>
            <a:r>
              <a:rPr lang="es-ES" sz="2400" dirty="0" smtClean="0"/>
              <a:t>a) Participar </a:t>
            </a:r>
            <a:r>
              <a:rPr lang="es-ES" sz="2400" dirty="0"/>
              <a:t>en el desarrollo del plan de acción tutorial y en las actividades </a:t>
            </a:r>
            <a:r>
              <a:rPr lang="es-ES" sz="2400" dirty="0" smtClean="0"/>
              <a:t>de orientación</a:t>
            </a:r>
            <a:r>
              <a:rPr lang="es-ES" sz="2400" dirty="0"/>
              <a:t>, bajo la coordinación del jefe de estudios y pudiendo contar, </a:t>
            </a:r>
            <a:r>
              <a:rPr lang="es-ES" sz="2400" dirty="0" smtClean="0"/>
              <a:t>para ello</a:t>
            </a:r>
            <a:r>
              <a:rPr lang="es-ES" sz="2400" dirty="0"/>
              <a:t>, con la colaboración del servicio de orientación del centro.</a:t>
            </a:r>
          </a:p>
          <a:p>
            <a:pPr algn="just"/>
            <a:r>
              <a:rPr lang="es-ES" sz="2400" dirty="0"/>
              <a:t>b) Coordinar el proceso de evaluación de los alumnos de su grupo.</a:t>
            </a:r>
          </a:p>
          <a:p>
            <a:pPr algn="just"/>
            <a:r>
              <a:rPr lang="es-ES" sz="2400" dirty="0"/>
              <a:t>c) Atender las dificultades de aprendizaje de los alumnos, para proceder a </a:t>
            </a:r>
            <a:r>
              <a:rPr lang="es-ES" sz="2400" dirty="0" smtClean="0"/>
              <a:t>la adecuación </a:t>
            </a:r>
            <a:r>
              <a:rPr lang="es-ES" sz="2400" dirty="0"/>
              <a:t>personal del currículo.</a:t>
            </a:r>
          </a:p>
          <a:p>
            <a:pPr algn="just"/>
            <a:r>
              <a:rPr lang="es-ES" sz="2400" dirty="0"/>
              <a:t>d) Facilitar la inclusión de los alumnos en el grupo y fomentar su participación en </a:t>
            </a:r>
            <a:r>
              <a:rPr lang="es-ES" sz="2400" dirty="0" smtClean="0"/>
              <a:t>las actividades </a:t>
            </a:r>
            <a:r>
              <a:rPr lang="es-ES" sz="2400" dirty="0"/>
              <a:t>del centro.</a:t>
            </a:r>
          </a:p>
          <a:p>
            <a:pPr algn="just"/>
            <a:r>
              <a:rPr lang="es-ES" sz="2400" dirty="0" smtClean="0"/>
              <a:t>. </a:t>
            </a:r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4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352"/>
          </a:xfrm>
        </p:spPr>
        <p:txBody>
          <a:bodyPr/>
          <a:lstStyle/>
          <a:p>
            <a:r>
              <a:rPr lang="es-ES" sz="4000" b="1" dirty="0">
                <a:solidFill>
                  <a:srgbClr val="000000"/>
                </a:solidFill>
              </a:rPr>
              <a:t>FUNCIONES DEL TUTOR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412776"/>
            <a:ext cx="7626424" cy="4073624"/>
          </a:xfrm>
        </p:spPr>
        <p:txBody>
          <a:bodyPr/>
          <a:lstStyle/>
          <a:p>
            <a:pPr lvl="0" algn="just"/>
            <a:r>
              <a:rPr lang="es-ES" sz="2000" dirty="0">
                <a:solidFill>
                  <a:srgbClr val="000000"/>
                </a:solidFill>
              </a:rPr>
              <a:t>e) Orientar y asesorar a los alumnos sobre sus posibilidades educativas.</a:t>
            </a:r>
          </a:p>
          <a:p>
            <a:pPr lvl="0" algn="just"/>
            <a:r>
              <a:rPr lang="es-ES" sz="2000" dirty="0">
                <a:solidFill>
                  <a:srgbClr val="000000"/>
                </a:solidFill>
              </a:rPr>
              <a:t>f) Colaborar con el servicio de orientación del centro en los términos que establezca la jefatura de estudios.</a:t>
            </a:r>
          </a:p>
          <a:p>
            <a:pPr lvl="0" algn="just"/>
            <a:r>
              <a:rPr lang="es-ES" sz="2000" dirty="0">
                <a:solidFill>
                  <a:srgbClr val="000000"/>
                </a:solidFill>
              </a:rPr>
              <a:t>g) Encauzar los problemas e inquietudes de los alumnos.</a:t>
            </a:r>
          </a:p>
          <a:p>
            <a:pPr lvl="0" algn="just"/>
            <a:r>
              <a:rPr lang="es-ES" sz="2000" dirty="0">
                <a:solidFill>
                  <a:srgbClr val="000000"/>
                </a:solidFill>
              </a:rPr>
              <a:t>h) Informar a los padres, madres o tutores legales, en su caso, del alumnado, a los maestros y a los propios alumnos del grupo de todo aquello que les concierna en relación con las actividades docentes y el rendimiento académico.</a:t>
            </a:r>
          </a:p>
          <a:p>
            <a:pPr lvl="0" algn="just"/>
            <a:r>
              <a:rPr lang="es-ES" sz="2000" dirty="0">
                <a:solidFill>
                  <a:srgbClr val="000000"/>
                </a:solidFill>
              </a:rPr>
              <a:t>i) Facilitar la cooperación educativa entre los maestros y los padres de los alumnos.</a:t>
            </a:r>
          </a:p>
          <a:p>
            <a:pPr lvl="0" algn="just"/>
            <a:r>
              <a:rPr lang="es-ES" sz="2000" dirty="0">
                <a:solidFill>
                  <a:srgbClr val="000000"/>
                </a:solidFill>
              </a:rPr>
              <a:t>j) Atender y cuidar a los alumnos, junto con el resto del profesorado del centro, en los periodos de recreo y en las actividades no lectivas</a:t>
            </a:r>
            <a:endParaRPr lang="es-ES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>
                <a:solidFill>
                  <a:srgbClr val="000000"/>
                </a:solidFill>
              </a:rPr>
              <a:pPr/>
              <a:t>33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34</a:t>
            </a:fld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52400"/>
            <a:ext cx="793908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35</a:t>
            </a:fld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52400"/>
            <a:ext cx="793908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4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36</a:t>
            </a:fld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52400"/>
            <a:ext cx="793908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4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/>
              <a:t>EL CENTRO ESCOLAR:CONVIVENCIA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latin typeface="Calibri"/>
                <a:ea typeface="Calibri"/>
                <a:cs typeface="Times New Roman"/>
              </a:rPr>
              <a:t>.- figura del coordinador de convivencia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latin typeface="Calibri"/>
                <a:ea typeface="Calibri"/>
                <a:cs typeface="Times New Roman"/>
              </a:rPr>
              <a:t>.- plan de acción tutorial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latin typeface="Calibri"/>
                <a:ea typeface="Calibri"/>
                <a:cs typeface="Times New Roman"/>
              </a:rPr>
              <a:t>.-plan de convivencia y acogida al alumnado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latin typeface="Calibri"/>
                <a:ea typeface="Calibri"/>
                <a:cs typeface="Times New Roman"/>
              </a:rPr>
              <a:t>.-plan director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latin typeface="Calibri"/>
                <a:ea typeface="Calibri"/>
                <a:cs typeface="Times New Roman"/>
              </a:rPr>
              <a:t>.-programas de alumnos ayudantes y </a:t>
            </a:r>
            <a:r>
              <a:rPr lang="es-ES" sz="2400" dirty="0" smtClean="0">
                <a:latin typeface="Calibri"/>
                <a:ea typeface="Calibri"/>
                <a:cs typeface="Times New Roman"/>
              </a:rPr>
              <a:t>mediadores</a:t>
            </a:r>
            <a:endParaRPr lang="es-E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0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solidFill>
                  <a:srgbClr val="000000"/>
                </a:solidFill>
              </a:rPr>
              <a:t>EL CENTRO ESCOLAR:CONVIVENCIA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.- programa </a:t>
            </a:r>
            <a:r>
              <a:rPr lang="es-ES" sz="2400" dirty="0" err="1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sociescuela</a:t>
            </a:r>
            <a:r>
              <a:rPr lang="es-ES" sz="24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es-ES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.-</a:t>
            </a:r>
            <a:r>
              <a:rPr lang="es-ES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programa violencia tolerancia cero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.- Talleres educativos de la oferta municipal: “La ciudad abre sus puertas; Cruz Roja…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.-programa PAR: parar </a:t>
            </a:r>
            <a:r>
              <a:rPr lang="es-ES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el acoso, apoyar a la víctima y reeducar a los agresores.</a:t>
            </a:r>
          </a:p>
          <a:p>
            <a:pPr lvl="0"/>
            <a:endParaRPr lang="es-ES" dirty="0">
              <a:solidFill>
                <a:srgbClr val="000000"/>
              </a:solidFill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5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39</a:t>
            </a:fld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52400"/>
            <a:ext cx="793908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5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38138"/>
            <a:ext cx="7848600" cy="618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6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40</a:t>
            </a:fld>
            <a:endParaRPr lang="es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74613"/>
            <a:ext cx="7937500" cy="670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7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41</a:t>
            </a:fld>
            <a:endParaRPr lang="es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52400"/>
            <a:ext cx="793908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1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42</a:t>
            </a:fld>
            <a:endParaRPr lang="es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52400"/>
            <a:ext cx="793908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4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LEGISLACIÓN EDUCATIVA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b="1" dirty="0">
                <a:latin typeface="+mj-lt"/>
              </a:rPr>
              <a:t>DECRETO 122/2007, de 27 de </a:t>
            </a:r>
            <a:r>
              <a:rPr lang="es-ES" sz="1800" b="1" dirty="0" smtClean="0">
                <a:latin typeface="+mj-lt"/>
              </a:rPr>
              <a:t>diciembre: currículum Infantil</a:t>
            </a:r>
          </a:p>
          <a:p>
            <a:r>
              <a:rPr lang="es-ES" sz="1800" b="1" dirty="0">
                <a:latin typeface="+mj-lt"/>
              </a:rPr>
              <a:t>DECRETO 51/2007, de 17 de </a:t>
            </a:r>
            <a:r>
              <a:rPr lang="es-ES" sz="1800" b="1" dirty="0" smtClean="0">
                <a:latin typeface="+mj-lt"/>
              </a:rPr>
              <a:t>mayo, con correcciones del Decreto 23/2014 de 12 de junio: derechos y deberes</a:t>
            </a:r>
            <a:endParaRPr lang="es-ES" sz="1800" b="1" dirty="0" smtClean="0">
              <a:latin typeface="+mj-lt"/>
              <a:ea typeface="Calibri"/>
              <a:cs typeface="Times New Roman"/>
            </a:endParaRPr>
          </a:p>
          <a:p>
            <a:r>
              <a:rPr lang="es-ES" sz="1800" b="1" dirty="0" smtClean="0">
                <a:latin typeface="+mj-lt"/>
                <a:ea typeface="Calibri"/>
                <a:cs typeface="Times New Roman"/>
              </a:rPr>
              <a:t>RESOLUCIÓN </a:t>
            </a:r>
            <a:r>
              <a:rPr lang="es-ES" sz="1800" b="1" dirty="0">
                <a:latin typeface="+mj-lt"/>
                <a:ea typeface="Calibri"/>
                <a:cs typeface="Times New Roman"/>
              </a:rPr>
              <a:t>de 17 de agosto de </a:t>
            </a:r>
            <a:r>
              <a:rPr lang="es-ES" sz="1800" b="1" dirty="0" smtClean="0">
                <a:latin typeface="+mj-lt"/>
                <a:ea typeface="Calibri"/>
                <a:cs typeface="Times New Roman"/>
              </a:rPr>
              <a:t>2009: Adaptaciones curriculares</a:t>
            </a:r>
          </a:p>
          <a:p>
            <a:r>
              <a:rPr lang="es-ES" sz="1800" b="1" dirty="0"/>
              <a:t>ORDEN ADM/62/2010, de 19 de </a:t>
            </a:r>
            <a:r>
              <a:rPr lang="es-ES" sz="1800" b="1" dirty="0" smtClean="0"/>
              <a:t>febrero: Código ético empleado público</a:t>
            </a:r>
            <a:endParaRPr lang="es-ES" sz="1800" b="1" dirty="0" smtClean="0">
              <a:latin typeface="+mj-lt"/>
              <a:ea typeface="Calibri"/>
              <a:cs typeface="Times New Roman"/>
            </a:endParaRPr>
          </a:p>
          <a:p>
            <a:r>
              <a:rPr lang="es-ES" sz="1800" b="1" dirty="0">
                <a:solidFill>
                  <a:srgbClr val="000000"/>
                </a:solidFill>
                <a:latin typeface="+mj-lt"/>
              </a:rPr>
              <a:t> RESOLUCIÓN de 17 de mayo de 2010 : </a:t>
            </a:r>
            <a:r>
              <a:rPr lang="es-ES" sz="1800" b="1" dirty="0" smtClean="0">
                <a:solidFill>
                  <a:srgbClr val="000000"/>
                </a:solidFill>
                <a:latin typeface="+mj-lt"/>
              </a:rPr>
              <a:t>compensatoria</a:t>
            </a:r>
            <a:endParaRPr lang="es-ES" sz="1800" b="1" dirty="0" smtClean="0">
              <a:latin typeface="+mj-lt"/>
              <a:ea typeface="Calibri"/>
              <a:cs typeface="Times New Roman"/>
            </a:endParaRPr>
          </a:p>
          <a:p>
            <a:r>
              <a:rPr lang="es-ES" sz="1800" b="1" dirty="0">
                <a:latin typeface="+mj-lt"/>
                <a:ea typeface="Calibri"/>
                <a:cs typeface="Times New Roman"/>
              </a:rPr>
              <a:t>ORDEN EDU/1152/2010, de 3 de </a:t>
            </a:r>
            <a:r>
              <a:rPr lang="es-ES" sz="1800" b="1" dirty="0" smtClean="0">
                <a:latin typeface="+mj-lt"/>
                <a:ea typeface="Calibri"/>
                <a:cs typeface="Times New Roman"/>
              </a:rPr>
              <a:t>agosto: respuesta educativa ACNEAE</a:t>
            </a:r>
          </a:p>
          <a:p>
            <a:r>
              <a:rPr lang="es-ES" sz="1800" b="1" dirty="0">
                <a:latin typeface="+mj-lt"/>
              </a:rPr>
              <a:t>ORDEN EDU/872/2014, de 10 de </a:t>
            </a:r>
            <a:r>
              <a:rPr lang="es-ES" sz="1800" b="1" dirty="0" smtClean="0">
                <a:latin typeface="+mj-lt"/>
              </a:rPr>
              <a:t>octubre: Programa MARE</a:t>
            </a:r>
            <a:endParaRPr lang="es-ES" sz="1800" b="1" dirty="0">
              <a:solidFill>
                <a:srgbClr val="000000"/>
              </a:solidFill>
              <a:latin typeface="+mj-lt"/>
            </a:endParaRPr>
          </a:p>
          <a:p>
            <a:pPr marR="7800" algn="just"/>
            <a:r>
              <a:rPr lang="es-ES" sz="1800" b="1" dirty="0" smtClean="0">
                <a:solidFill>
                  <a:srgbClr val="000000"/>
                </a:solidFill>
                <a:latin typeface="+mj-lt"/>
              </a:rPr>
              <a:t>DECRETO 26/2016 de 21 de julio: currículum Primaria</a:t>
            </a:r>
          </a:p>
          <a:p>
            <a:pPr marR="7800" algn="just"/>
            <a:endParaRPr lang="es-ES" sz="2000" b="1" dirty="0">
              <a:latin typeface="+mj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7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rgbClr val="FF0000"/>
                </a:solidFill>
                <a:hlinkClick r:id="rId2"/>
              </a:rPr>
              <a:t>Ejemplos de metodologías innovadoras de inclusión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>
                <a:hlinkClick r:id="rId3" action="ppaction://hlinkfile"/>
              </a:rPr>
              <a:t>Rutinas de pensamiento</a:t>
            </a:r>
            <a:endParaRPr lang="es-ES" sz="2400" dirty="0" smtClean="0"/>
          </a:p>
          <a:p>
            <a:r>
              <a:rPr lang="es-ES" sz="2400" dirty="0" smtClean="0">
                <a:hlinkClick r:id="rId4" action="ppaction://hlinkfile"/>
              </a:rPr>
              <a:t>Entrenamiento en </a:t>
            </a:r>
            <a:r>
              <a:rPr lang="es-ES" sz="2400" dirty="0" err="1" smtClean="0">
                <a:hlinkClick r:id="rId4" action="ppaction://hlinkfile"/>
              </a:rPr>
              <a:t>autoinstrucciones</a:t>
            </a:r>
            <a:endParaRPr lang="es-ES" sz="2400" dirty="0" smtClean="0"/>
          </a:p>
          <a:p>
            <a:r>
              <a:rPr lang="es-ES" sz="2400" dirty="0" smtClean="0">
                <a:hlinkClick r:id="rId5" action="ppaction://hlinkfile"/>
              </a:rPr>
              <a:t>Aprendizaje basado en la resolución de problemas</a:t>
            </a:r>
            <a:endParaRPr lang="es-ES" sz="2400" dirty="0" smtClean="0"/>
          </a:p>
          <a:p>
            <a:r>
              <a:rPr lang="es-ES" sz="2400" dirty="0" smtClean="0">
                <a:hlinkClick r:id="rId6" action="ppaction://hlinkfile"/>
              </a:rPr>
              <a:t>Adaptaciones en pruebas de evaluación.</a:t>
            </a:r>
            <a:endParaRPr lang="es-ES" sz="2400" dirty="0" smtClean="0"/>
          </a:p>
          <a:p>
            <a:r>
              <a:rPr lang="es-ES" sz="2400" dirty="0" smtClean="0">
                <a:hlinkClick r:id="rId7" action="ppaction://hlinkfile"/>
              </a:rPr>
              <a:t>Caja de herramientas de las inteligencias múltiples</a:t>
            </a:r>
            <a:endParaRPr lang="es-ES" sz="2400" dirty="0" smtClean="0"/>
          </a:p>
          <a:p>
            <a:r>
              <a:rPr lang="es-ES" sz="2400" dirty="0" smtClean="0">
                <a:hlinkClick r:id="rId8" action="ppaction://hlinkfile"/>
              </a:rPr>
              <a:t>O lo que es lo mismo: 8 formas de aprender</a:t>
            </a:r>
            <a:endParaRPr lang="es-ES" sz="2400" dirty="0"/>
          </a:p>
          <a:p>
            <a:r>
              <a:rPr lang="es-ES" sz="2400" dirty="0" smtClean="0">
                <a:hlinkClick r:id="rId9" action="ppaction://hlinkfile"/>
              </a:rPr>
              <a:t>Aprendizaje basado en proyectos</a:t>
            </a:r>
            <a:endParaRPr lang="es-ES" sz="2400" dirty="0" smtClean="0"/>
          </a:p>
          <a:p>
            <a:r>
              <a:rPr lang="es-ES" sz="2400" dirty="0" smtClean="0">
                <a:hlinkClick r:id="rId10" action="ppaction://hlinkfile"/>
              </a:rPr>
              <a:t>Resumiendo….</a:t>
            </a:r>
            <a:endParaRPr lang="es-ES" sz="2400" dirty="0" smtClean="0"/>
          </a:p>
          <a:p>
            <a:endParaRPr lang="es-ES" sz="2400" dirty="0" smtClean="0"/>
          </a:p>
          <a:p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b="1" dirty="0" smtClean="0"/>
              <a:t>MUCHAS GRACIAS </a:t>
            </a:r>
          </a:p>
          <a:p>
            <a:pPr marL="0" indent="0" algn="ctr">
              <a:buNone/>
            </a:pPr>
            <a:r>
              <a:rPr lang="es-ES" sz="4400" b="1" dirty="0" smtClean="0"/>
              <a:t>¡ADELANTE!</a:t>
            </a:r>
          </a:p>
          <a:p>
            <a:pPr marL="0" indent="0" algn="ctr">
              <a:buNone/>
            </a:pPr>
            <a:endParaRPr lang="es-ES" sz="4400" b="1" dirty="0" smtClean="0"/>
          </a:p>
          <a:p>
            <a:pPr marL="0" indent="0" algn="r">
              <a:buNone/>
            </a:pPr>
            <a:r>
              <a:rPr lang="es-ES" sz="1600" b="1" dirty="0" smtClean="0"/>
              <a:t>Carmen Cuesta: </a:t>
            </a:r>
            <a:r>
              <a:rPr lang="es-ES" sz="1600" b="1" dirty="0" smtClean="0">
                <a:hlinkClick r:id="rId2"/>
              </a:rPr>
              <a:t>cuegommc@jcyl.es</a:t>
            </a:r>
            <a:endParaRPr lang="es-ES" sz="1600" b="1" dirty="0" smtClean="0"/>
          </a:p>
          <a:p>
            <a:pPr marL="0" indent="0" algn="r">
              <a:buNone/>
            </a:pPr>
            <a:r>
              <a:rPr lang="es-ES" sz="1600" b="1" dirty="0" smtClean="0"/>
              <a:t>Raquel Peña: </a:t>
            </a:r>
            <a:r>
              <a:rPr lang="es-ES" sz="1600" b="1" dirty="0" smtClean="0">
                <a:hlinkClick r:id="rId3"/>
              </a:rPr>
              <a:t>pencebra@jcyl.es</a:t>
            </a:r>
            <a:endParaRPr lang="es-ES" sz="1600" b="1" dirty="0" smtClean="0"/>
          </a:p>
          <a:p>
            <a:pPr marL="0" indent="0" algn="r">
              <a:buNone/>
            </a:pPr>
            <a:endParaRPr lang="es-ES" sz="16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0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8025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7696200" cy="3425552"/>
          </a:xfrm>
        </p:spPr>
        <p:txBody>
          <a:bodyPr/>
          <a:lstStyle/>
          <a:p>
            <a:pPr algn="just"/>
            <a:r>
              <a:rPr lang="es-ES" sz="2400" i="1" dirty="0">
                <a:solidFill>
                  <a:srgbClr val="262626"/>
                </a:solidFill>
                <a:latin typeface="PT Sans"/>
              </a:rPr>
              <a:t>El enfoque de </a:t>
            </a:r>
            <a:r>
              <a:rPr lang="es-ES" sz="2400" b="1" i="1" dirty="0">
                <a:solidFill>
                  <a:srgbClr val="FF0000"/>
                </a:solidFill>
                <a:latin typeface="PT Sans"/>
              </a:rPr>
              <a:t>educación inclusiva </a:t>
            </a:r>
            <a:r>
              <a:rPr lang="es-ES" sz="2400" i="1" dirty="0">
                <a:solidFill>
                  <a:srgbClr val="262626"/>
                </a:solidFill>
                <a:latin typeface="PT Sans"/>
              </a:rPr>
              <a:t>implica </a:t>
            </a:r>
            <a:r>
              <a:rPr lang="es-ES" sz="2400" b="1" i="1" dirty="0">
                <a:solidFill>
                  <a:srgbClr val="FF0000"/>
                </a:solidFill>
                <a:latin typeface="PT Sans"/>
              </a:rPr>
              <a:t>modificar substancialmente </a:t>
            </a:r>
            <a:r>
              <a:rPr lang="es-ES" sz="2400" i="1" dirty="0">
                <a:solidFill>
                  <a:srgbClr val="262626"/>
                </a:solidFill>
                <a:latin typeface="PT Sans"/>
              </a:rPr>
              <a:t>la estructura, funcionamiento y propuesta pedagógica de las escuelas para dar respuesta a las </a:t>
            </a:r>
            <a:r>
              <a:rPr lang="es-ES" sz="2400" b="1" i="1" dirty="0">
                <a:solidFill>
                  <a:srgbClr val="FF0000"/>
                </a:solidFill>
                <a:latin typeface="PT Sans"/>
              </a:rPr>
              <a:t>necesidades educativas de todos y cada uno de los niños y niñas</a:t>
            </a:r>
            <a:r>
              <a:rPr lang="es-ES" sz="2400" i="1" dirty="0">
                <a:solidFill>
                  <a:srgbClr val="262626"/>
                </a:solidFill>
                <a:latin typeface="PT Sans"/>
              </a:rPr>
              <a:t>, de forma que todos tengan éxito en su aprendizaje y participen en igualdad de condiciones. En la escuela inclusiva </a:t>
            </a:r>
            <a:r>
              <a:rPr lang="es-ES" sz="2400" b="1" i="1" dirty="0">
                <a:solidFill>
                  <a:srgbClr val="FF0000"/>
                </a:solidFill>
                <a:latin typeface="PT Sans"/>
              </a:rPr>
              <a:t>todos los alumnos se benefician</a:t>
            </a:r>
            <a:r>
              <a:rPr lang="es-ES" sz="2400" i="1" dirty="0">
                <a:solidFill>
                  <a:srgbClr val="262626"/>
                </a:solidFill>
                <a:latin typeface="PT Sans"/>
              </a:rPr>
              <a:t> de una enseñanza adaptada a sus necesidades y no sólo los que presentan necesidades educativas especiales</a:t>
            </a:r>
            <a:r>
              <a:rPr lang="es-ES" sz="2400" dirty="0">
                <a:solidFill>
                  <a:srgbClr val="262626"/>
                </a:solidFill>
                <a:latin typeface="PT Sans"/>
              </a:rPr>
              <a:t>.</a:t>
            </a:r>
          </a:p>
          <a:p>
            <a:pPr algn="r"/>
            <a:r>
              <a:rPr lang="es-ES" sz="2400" b="1" i="1" dirty="0">
                <a:solidFill>
                  <a:srgbClr val="262626"/>
                </a:solidFill>
                <a:latin typeface="PT Sans"/>
              </a:rPr>
              <a:t>Hacia el desarrollo de escuelas inclusivas</a:t>
            </a:r>
            <a:r>
              <a:rPr lang="es-ES" sz="2400" b="1" dirty="0">
                <a:solidFill>
                  <a:srgbClr val="262626"/>
                </a:solidFill>
                <a:latin typeface="PT Sans"/>
              </a:rPr>
              <a:t>. (UNICEF, UNESCO, Fundación </a:t>
            </a:r>
            <a:r>
              <a:rPr lang="es-ES" sz="2400" b="1" dirty="0" err="1">
                <a:solidFill>
                  <a:srgbClr val="262626"/>
                </a:solidFill>
                <a:latin typeface="PT Sans"/>
              </a:rPr>
              <a:t>Hinemi</a:t>
            </a:r>
            <a:r>
              <a:rPr lang="es-ES" sz="2400" b="1" dirty="0">
                <a:solidFill>
                  <a:srgbClr val="262626"/>
                </a:solidFill>
                <a:latin typeface="PT Sans"/>
              </a:rPr>
              <a:t>)</a:t>
            </a:r>
            <a:endParaRPr lang="es-ES" sz="2400" dirty="0">
              <a:solidFill>
                <a:srgbClr val="262626"/>
              </a:solidFill>
              <a:latin typeface="PT Sans"/>
            </a:endParaRPr>
          </a:p>
          <a:p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1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cazo de …..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5" name="4 Marcador de contenido">
            <a:hlinkClick r:id="rId2" action="ppaction://hlinkpres?slideindex=1&amp;slidetitle=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98" y="1828800"/>
            <a:ext cx="4912203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7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28800"/>
            <a:ext cx="6162968" cy="43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491331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9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diversidad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b="1" dirty="0"/>
              <a:t>SOY…</a:t>
            </a:r>
            <a:endParaRPr lang="es-ES" sz="1800" dirty="0"/>
          </a:p>
          <a:p>
            <a:pPr lvl="0"/>
            <a:r>
              <a:rPr lang="es-ES" sz="1800" dirty="0"/>
              <a:t>Persona</a:t>
            </a:r>
          </a:p>
          <a:p>
            <a:pPr lvl="0"/>
            <a:r>
              <a:rPr lang="es-ES" sz="1800" dirty="0"/>
              <a:t>Disfruto</a:t>
            </a:r>
          </a:p>
          <a:p>
            <a:pPr lvl="0"/>
            <a:r>
              <a:rPr lang="es-ES" sz="1800" dirty="0"/>
              <a:t>Tengo amigos</a:t>
            </a:r>
          </a:p>
          <a:p>
            <a:pPr lvl="0"/>
            <a:r>
              <a:rPr lang="es-ES" sz="1800" dirty="0"/>
              <a:t>Sigo horarios</a:t>
            </a:r>
          </a:p>
          <a:p>
            <a:pPr lvl="0"/>
            <a:r>
              <a:rPr lang="es-ES" sz="1800" dirty="0"/>
              <a:t>Busco un </a:t>
            </a:r>
            <a:r>
              <a:rPr lang="es-ES" sz="1800" dirty="0" smtClean="0"/>
              <a:t>futuro </a:t>
            </a:r>
            <a:r>
              <a:rPr lang="es-ES" sz="1800" dirty="0"/>
              <a:t>mejor</a:t>
            </a:r>
          </a:p>
          <a:p>
            <a:pPr lvl="0"/>
            <a:r>
              <a:rPr lang="es-ES" sz="1800" dirty="0"/>
              <a:t>Tengo cualidades</a:t>
            </a:r>
          </a:p>
          <a:p>
            <a:pPr lvl="0"/>
            <a:r>
              <a:rPr lang="es-ES" sz="1800" dirty="0"/>
              <a:t>Tengo limitaciones</a:t>
            </a:r>
          </a:p>
          <a:p>
            <a:pPr lvl="0"/>
            <a:r>
              <a:rPr lang="es-ES" sz="1800" dirty="0"/>
              <a:t>Me preparo para conseguir un trabajo digno</a:t>
            </a:r>
          </a:p>
          <a:p>
            <a:pPr lvl="0"/>
            <a:r>
              <a:rPr lang="es-ES" sz="1800" dirty="0"/>
              <a:t>Necesito de las personas</a:t>
            </a:r>
          </a:p>
          <a:p>
            <a:pPr lvl="0"/>
            <a:r>
              <a:rPr lang="es-ES" sz="1800" dirty="0"/>
              <a:t>Aporto a los demás</a:t>
            </a:r>
          </a:p>
          <a:p>
            <a:pPr lvl="0"/>
            <a:r>
              <a:rPr lang="es-ES" sz="1800" dirty="0"/>
              <a:t>Tengo derechos y obligaciones</a:t>
            </a:r>
          </a:p>
          <a:p>
            <a:r>
              <a:rPr lang="es-ES" sz="1800" b="1" dirty="0"/>
              <a:t>    … COMO TÚ</a:t>
            </a:r>
            <a:endParaRPr lang="es-ES" sz="1800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C901-6608-49AA-839D-3510556EE401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3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A5A9-CF3F-4D2C-8D83-A3A01CE69579}" type="slidenum">
              <a:rPr lang="es-ES"/>
              <a:pPr/>
              <a:t>9</a:t>
            </a:fld>
            <a:endParaRPr lang="es-E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531813"/>
            <a:ext cx="6870700" cy="1600201"/>
          </a:xfrm>
        </p:spPr>
        <p:txBody>
          <a:bodyPr/>
          <a:lstStyle/>
          <a:p>
            <a:r>
              <a:rPr lang="es-ES" dirty="0">
                <a:solidFill>
                  <a:srgbClr val="000000"/>
                </a:solidFill>
              </a:rPr>
              <a:t>La diversidad</a:t>
            </a:r>
            <a:endParaRPr lang="es-ES" sz="28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8002587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ES" sz="900" b="1" dirty="0"/>
          </a:p>
          <a:p>
            <a:pPr>
              <a:lnSpc>
                <a:spcPct val="90000"/>
              </a:lnSpc>
            </a:pPr>
            <a:r>
              <a:rPr lang="es-ES" sz="2400" b="1" dirty="0"/>
              <a:t>Alumnos que se encuentran en </a:t>
            </a:r>
            <a:r>
              <a:rPr lang="es-ES" sz="2400" b="1" u="sng" dirty="0"/>
              <a:t>distintos momentos de desarrollo</a:t>
            </a:r>
            <a:r>
              <a:rPr lang="es-ES" sz="2400" b="1" dirty="0"/>
              <a:t> somático y psicológico</a:t>
            </a:r>
          </a:p>
          <a:p>
            <a:pPr>
              <a:lnSpc>
                <a:spcPct val="90000"/>
              </a:lnSpc>
            </a:pPr>
            <a:endParaRPr lang="es-ES" sz="2400" b="1" dirty="0"/>
          </a:p>
          <a:p>
            <a:pPr>
              <a:lnSpc>
                <a:spcPct val="90000"/>
              </a:lnSpc>
            </a:pPr>
            <a:r>
              <a:rPr lang="es-ES" sz="2400" b="1" dirty="0"/>
              <a:t>Alumnos con </a:t>
            </a:r>
            <a:r>
              <a:rPr lang="es-ES" sz="2400" b="1" u="sng" dirty="0"/>
              <a:t>distinto nivel de competencia</a:t>
            </a:r>
            <a:r>
              <a:rPr lang="es-ES" sz="2400" b="1" dirty="0"/>
              <a:t> curricular</a:t>
            </a:r>
            <a:r>
              <a:rPr lang="es-ES" sz="2400" dirty="0"/>
              <a:t> </a:t>
            </a:r>
          </a:p>
          <a:p>
            <a:pPr>
              <a:lnSpc>
                <a:spcPct val="90000"/>
              </a:lnSpc>
            </a:pPr>
            <a:endParaRPr lang="es-ES" sz="1000" dirty="0"/>
          </a:p>
          <a:p>
            <a:pPr>
              <a:lnSpc>
                <a:spcPct val="90000"/>
              </a:lnSpc>
            </a:pPr>
            <a:endParaRPr lang="es-ES" sz="1000" b="1" dirty="0"/>
          </a:p>
          <a:p>
            <a:pPr>
              <a:lnSpc>
                <a:spcPct val="90000"/>
              </a:lnSpc>
            </a:pPr>
            <a:r>
              <a:rPr lang="es-ES" sz="2400" b="1" dirty="0"/>
              <a:t>Alumnos con una </a:t>
            </a:r>
            <a:r>
              <a:rPr lang="es-ES" sz="2400" b="1" u="sng" dirty="0"/>
              <a:t>historia educativa escolar y social</a:t>
            </a:r>
            <a:r>
              <a:rPr lang="es-ES" sz="2400" b="1" dirty="0"/>
              <a:t> diferente</a:t>
            </a:r>
          </a:p>
          <a:p>
            <a:pPr>
              <a:lnSpc>
                <a:spcPct val="90000"/>
              </a:lnSpc>
            </a:pPr>
            <a:endParaRPr lang="es-ES" sz="1000" dirty="0"/>
          </a:p>
          <a:p>
            <a:pPr>
              <a:lnSpc>
                <a:spcPct val="90000"/>
              </a:lnSpc>
            </a:pPr>
            <a:r>
              <a:rPr lang="es-ES" sz="2400" b="1" dirty="0"/>
              <a:t>Alumnos con </a:t>
            </a:r>
            <a:r>
              <a:rPr lang="es-ES" sz="2400" b="1" u="sng" dirty="0"/>
              <a:t>distintas motivaciones</a:t>
            </a:r>
            <a:r>
              <a:rPr lang="es-ES" sz="2400" b="1" dirty="0"/>
              <a:t> e intereses</a:t>
            </a:r>
          </a:p>
          <a:p>
            <a:pPr>
              <a:lnSpc>
                <a:spcPct val="90000"/>
              </a:lnSpc>
            </a:pPr>
            <a:endParaRPr lang="es-ES" sz="1000" dirty="0"/>
          </a:p>
          <a:p>
            <a:pPr>
              <a:lnSpc>
                <a:spcPct val="90000"/>
              </a:lnSpc>
            </a:pPr>
            <a:r>
              <a:rPr lang="es-ES" sz="2400" b="1" dirty="0"/>
              <a:t>Alumnos con </a:t>
            </a:r>
            <a:r>
              <a:rPr lang="es-ES" sz="2400" b="1" u="sng" dirty="0"/>
              <a:t>distintos estilos de </a:t>
            </a:r>
            <a:r>
              <a:rPr lang="es-ES" sz="2400" b="1" u="sng" dirty="0" smtClean="0"/>
              <a:t>aprendizaje</a:t>
            </a:r>
          </a:p>
          <a:p>
            <a:pPr algn="ctr">
              <a:lnSpc>
                <a:spcPct val="90000"/>
              </a:lnSpc>
            </a:pPr>
            <a:r>
              <a:rPr lang="es-ES" b="1" u="sng" dirty="0" smtClean="0"/>
              <a:t>TODOS!!!!</a:t>
            </a:r>
            <a:endParaRPr lang="es-ES" b="1" u="sng" dirty="0"/>
          </a:p>
        </p:txBody>
      </p:sp>
    </p:spTree>
    <p:extLst>
      <p:ext uri="{BB962C8B-B14F-4D97-AF65-F5344CB8AC3E}">
        <p14:creationId xmlns:p14="http://schemas.microsoft.com/office/powerpoint/2010/main" val="1335944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ápices de cera">
  <a:themeElements>
    <a:clrScheme name="Lápices de cera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Lápices de cera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ápices de cera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1347</Words>
  <Application>Microsoft Office PowerPoint</Application>
  <PresentationFormat>Presentación en pantalla (4:3)</PresentationFormat>
  <Paragraphs>264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Lápices de cera</vt:lpstr>
      <vt:lpstr>ATENCIÓN A LA DIVERSIDAD</vt:lpstr>
      <vt:lpstr>INDICE</vt:lpstr>
      <vt:lpstr>INDICE</vt:lpstr>
      <vt:lpstr>Presentación de PowerPoint</vt:lpstr>
      <vt:lpstr>Presentación de PowerPoint</vt:lpstr>
      <vt:lpstr>El cazo de …..</vt:lpstr>
      <vt:lpstr>Presentación de PowerPoint</vt:lpstr>
      <vt:lpstr>La diversidad</vt:lpstr>
      <vt:lpstr>La diversidad</vt:lpstr>
      <vt:lpstr>ALGUNOS PENSAMIENTOS…….</vt:lpstr>
      <vt:lpstr>LA RESPONSABILIDAD NO ES….</vt:lpstr>
      <vt:lpstr>Presentación de PowerPoint</vt:lpstr>
      <vt:lpstr>Presentación de PowerPoint</vt:lpstr>
      <vt:lpstr>Presentación de PowerPoint</vt:lpstr>
      <vt:lpstr>Presentación de PowerPoint</vt:lpstr>
      <vt:lpstr>PLAN DE ATENCIÓN A LA DIVERSIDAD (PEC)</vt:lpstr>
      <vt:lpstr>PLAN DE ATENCIÓN A LA DIVERSIDAD (PEC)</vt:lpstr>
      <vt:lpstr>PLAN DE ATENCIÓN A LA DIVERSIDAD (PEC)</vt:lpstr>
      <vt:lpstr>BORRADOR DEL II PLAN DE ATENCIÓN A LA DIVERSIDAD </vt:lpstr>
      <vt:lpstr>3.- ATDI: ALUMNADO CON NECESIDAD ESPECÍFICA DE APOYO EDUCATIVO (Instrucción 9- julio- 2015)</vt:lpstr>
      <vt:lpstr> 3.- ALUMNADO CON NECESIDADES EDUCATIVAS ESPECÍFICAS DE APOYO EDUCATIVO (Instrucc. 2015)</vt:lpstr>
      <vt:lpstr> 3.- ALUMNADO CON NECESIDADES EDUCATIVAS ESPECÍFICAS DE APOYO EDUCATIVO (Instrucc. 2015)</vt:lpstr>
      <vt:lpstr> 3.- ALUMNADO CON NECESIDADES EDUCATIVAS ESPECÍFICAS DE APOYO EDUCATIVO (Instrucc. 2015)</vt:lpstr>
      <vt:lpstr> 3.- ALUMNADO CON NECESIDADES EDUCATIVAS ESPECÍFICAS DE APOYO EDUCATIVO (Instrucc. 2015)</vt:lpstr>
      <vt:lpstr> 3.- ALUMNADO CON NECESIDADES EDUCATIVAS ESPECÍFICAS DE APOYO EDUCATIVO (Instrucc. 2015)</vt:lpstr>
      <vt:lpstr>Presentación de PowerPoint</vt:lpstr>
      <vt:lpstr>Presentación de PowerPoint</vt:lpstr>
      <vt:lpstr>4.- EL CENTRO ESCOLAR: Medidas extraordinarias y especializadas</vt:lpstr>
      <vt:lpstr>4. EL CENTRO ESCOLAR</vt:lpstr>
      <vt:lpstr>Presentación de PowerPoint</vt:lpstr>
      <vt:lpstr>Presentación de PowerPoint</vt:lpstr>
      <vt:lpstr>FUNCIONES DEL TUTOR</vt:lpstr>
      <vt:lpstr>FUNCIONES DEL TUTOR</vt:lpstr>
      <vt:lpstr>Presentación de PowerPoint</vt:lpstr>
      <vt:lpstr>Presentación de PowerPoint</vt:lpstr>
      <vt:lpstr>Presentación de PowerPoint</vt:lpstr>
      <vt:lpstr>EL CENTRO ESCOLAR:CONVIVENCIA</vt:lpstr>
      <vt:lpstr>EL CENTRO ESCOLAR:CONVIVENCIA</vt:lpstr>
      <vt:lpstr>Presentación de PowerPoint</vt:lpstr>
      <vt:lpstr>Presentación de PowerPoint</vt:lpstr>
      <vt:lpstr>Presentación de PowerPoint</vt:lpstr>
      <vt:lpstr>Presentación de PowerPoint</vt:lpstr>
      <vt:lpstr>LEGISLACIÓN EDUCATIVA</vt:lpstr>
      <vt:lpstr>Ejemplos de metodologías innovadoras de inclusión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mcarmen</cp:lastModifiedBy>
  <cp:revision>101</cp:revision>
  <cp:lastPrinted>2016-11-28T09:32:10Z</cp:lastPrinted>
  <dcterms:created xsi:type="dcterms:W3CDTF">2004-10-26T15:36:51Z</dcterms:created>
  <dcterms:modified xsi:type="dcterms:W3CDTF">2016-11-28T16:04:02Z</dcterms:modified>
</cp:coreProperties>
</file>