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Default Extension="mp4" ContentType="video/unknown"/>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9"/>
  </p:notesMasterIdLst>
  <p:sldIdLst>
    <p:sldId id="256" r:id="rId2"/>
    <p:sldId id="315" r:id="rId3"/>
    <p:sldId id="327" r:id="rId4"/>
    <p:sldId id="324" r:id="rId5"/>
    <p:sldId id="312" r:id="rId6"/>
    <p:sldId id="313" r:id="rId7"/>
    <p:sldId id="319" r:id="rId8"/>
    <p:sldId id="263" r:id="rId9"/>
    <p:sldId id="262" r:id="rId10"/>
    <p:sldId id="260" r:id="rId11"/>
    <p:sldId id="261" r:id="rId12"/>
    <p:sldId id="259" r:id="rId13"/>
    <p:sldId id="264" r:id="rId14"/>
    <p:sldId id="266" r:id="rId15"/>
    <p:sldId id="267" r:id="rId16"/>
    <p:sldId id="268" r:id="rId17"/>
    <p:sldId id="273" r:id="rId18"/>
    <p:sldId id="308" r:id="rId19"/>
    <p:sldId id="309" r:id="rId20"/>
    <p:sldId id="274" r:id="rId21"/>
    <p:sldId id="310" r:id="rId22"/>
    <p:sldId id="275" r:id="rId23"/>
    <p:sldId id="293" r:id="rId24"/>
    <p:sldId id="276" r:id="rId25"/>
    <p:sldId id="294" r:id="rId26"/>
    <p:sldId id="295" r:id="rId27"/>
    <p:sldId id="279" r:id="rId28"/>
    <p:sldId id="298" r:id="rId29"/>
    <p:sldId id="296" r:id="rId30"/>
    <p:sldId id="297" r:id="rId31"/>
    <p:sldId id="277" r:id="rId32"/>
    <p:sldId id="299" r:id="rId33"/>
    <p:sldId id="300" r:id="rId34"/>
    <p:sldId id="302" r:id="rId35"/>
    <p:sldId id="303" r:id="rId36"/>
    <p:sldId id="280" r:id="rId37"/>
    <p:sldId id="281" r:id="rId38"/>
    <p:sldId id="345" r:id="rId39"/>
    <p:sldId id="320" r:id="rId40"/>
    <p:sldId id="321" r:id="rId41"/>
    <p:sldId id="322" r:id="rId42"/>
    <p:sldId id="346" r:id="rId43"/>
    <p:sldId id="343" r:id="rId44"/>
    <p:sldId id="283" r:id="rId45"/>
    <p:sldId id="284" r:id="rId46"/>
    <p:sldId id="304" r:id="rId47"/>
    <p:sldId id="285" r:id="rId48"/>
    <p:sldId id="305" r:id="rId49"/>
    <p:sldId id="286" r:id="rId50"/>
    <p:sldId id="287" r:id="rId51"/>
    <p:sldId id="288" r:id="rId52"/>
    <p:sldId id="306" r:id="rId53"/>
    <p:sldId id="289" r:id="rId54"/>
    <p:sldId id="307" r:id="rId55"/>
    <p:sldId id="290" r:id="rId56"/>
    <p:sldId id="332" r:id="rId57"/>
    <p:sldId id="328" r:id="rId58"/>
    <p:sldId id="335" r:id="rId59"/>
    <p:sldId id="336" r:id="rId60"/>
    <p:sldId id="347" r:id="rId61"/>
    <p:sldId id="333" r:id="rId62"/>
    <p:sldId id="334" r:id="rId63"/>
    <p:sldId id="338" r:id="rId64"/>
    <p:sldId id="339" r:id="rId65"/>
    <p:sldId id="340" r:id="rId66"/>
    <p:sldId id="341" r:id="rId67"/>
    <p:sldId id="325"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882" autoAdjust="0"/>
    <p:restoredTop sz="94660"/>
  </p:normalViewPr>
  <p:slideViewPr>
    <p:cSldViewPr>
      <p:cViewPr>
        <p:scale>
          <a:sx n="80" d="100"/>
          <a:sy n="80" d="100"/>
        </p:scale>
        <p:origin x="-2760" y="-75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1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C108C-2F91-40C2-AE98-BB689A37E013}" type="datetimeFigureOut">
              <a:rPr lang="es-ES" smtClean="0"/>
              <a:pPr/>
              <a:t>12/05/2015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EBFECC-DF3A-4345-8F07-7C3D16F66052}" type="slidenum">
              <a:rPr lang="es-ES" smtClean="0"/>
              <a:pPr/>
              <a:t>‹Nº›</a:t>
            </a:fld>
            <a:endParaRPr lang="es-ES"/>
          </a:p>
        </p:txBody>
      </p:sp>
    </p:spTree>
    <p:extLst>
      <p:ext uri="{BB962C8B-B14F-4D97-AF65-F5344CB8AC3E}">
        <p14:creationId xmlns:p14="http://schemas.microsoft.com/office/powerpoint/2010/main" xmlns="" val="229431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39</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49</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57</a:t>
            </a:fld>
            <a:endParaRPr lang="es-ES"/>
          </a:p>
        </p:txBody>
      </p:sp>
    </p:spTree>
    <p:extLst>
      <p:ext uri="{BB962C8B-B14F-4D97-AF65-F5344CB8AC3E}">
        <p14:creationId xmlns:p14="http://schemas.microsoft.com/office/powerpoint/2010/main" xmlns="" val="2637075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40</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41</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43</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44</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45</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46</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47</a:t>
            </a:fld>
            <a:endParaRPr lang="es-ES"/>
          </a:p>
        </p:txBody>
      </p:sp>
    </p:spTree>
    <p:extLst>
      <p:ext uri="{BB962C8B-B14F-4D97-AF65-F5344CB8AC3E}">
        <p14:creationId xmlns:p14="http://schemas.microsoft.com/office/powerpoint/2010/main" xmlns="" val="218506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FEBFECC-DF3A-4345-8F07-7C3D16F66052}" type="slidenum">
              <a:rPr lang="es-ES" smtClean="0"/>
              <a:pPr/>
              <a:t>48</a:t>
            </a:fld>
            <a:endParaRPr lang="es-ES"/>
          </a:p>
        </p:txBody>
      </p:sp>
    </p:spTree>
    <p:extLst>
      <p:ext uri="{BB962C8B-B14F-4D97-AF65-F5344CB8AC3E}">
        <p14:creationId xmlns:p14="http://schemas.microsoft.com/office/powerpoint/2010/main" xmlns="" val="2185061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1B66D9D-DAB1-449C-A857-F4BC9A4EF1EF}" type="datetime1">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31633C6-03E4-46D4-AB60-AF6464908771}" type="datetime1">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EEC5595-A9C3-40DA-8E52-80BC0137D587}" type="datetime1">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A70D881-DF76-4903-9919-878F5BEACCC9}" type="datetime1">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EDE05F-7D65-4326-B6A5-FD89A4657BA8}" type="datetime1">
              <a:rPr lang="es-ES" smtClean="0"/>
              <a:pPr/>
              <a:t>12/05/2015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05046D7-490D-4BAE-93ED-8FD10818679F}" type="datetime1">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5B0C4FE-F8EC-4E40-B2DE-D4AFD7ED0C25}" type="datetime1">
              <a:rPr lang="es-ES" smtClean="0"/>
              <a:pPr/>
              <a:t>12/05/2015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42DFB53-EF2D-4C46-B77A-24E3AAA7433A}" type="datetime1">
              <a:rPr lang="es-ES" smtClean="0"/>
              <a:pPr/>
              <a:t>12/05/2015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1AC3E2-844E-432A-86D0-1F5A22CB0FB6}" type="datetime1">
              <a:rPr lang="es-ES" smtClean="0"/>
              <a:pPr/>
              <a:t>12/05/2015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699F56A-2F8D-4127-9E1D-60DF53014622}" type="datetime1">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5B4AEA-E702-4F11-A48F-8EFFE3B79CE7}" type="datetime1">
              <a:rPr lang="es-ES" smtClean="0"/>
              <a:pPr/>
              <a:t>12/05/2015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888-5F57-4292-A2B4-554BACF36F9B}" type="datetime1">
              <a:rPr lang="es-ES" smtClean="0"/>
              <a:pPr/>
              <a:t>12/05/2015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58.jpe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62.png"/><Relationship Id="rId5" Type="http://schemas.microsoft.com/office/2007/relationships/media" Target="../media/media2.mp3"/><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95536" y="906810"/>
            <a:ext cx="8229600" cy="1143000"/>
          </a:xfrm>
        </p:spPr>
        <p:txBody>
          <a:bodyPr>
            <a:normAutofit fontScale="90000"/>
          </a:bodyPr>
          <a:lstStyle/>
          <a:p>
            <a:r>
              <a:rPr lang="es-ES" b="1" dirty="0" smtClean="0"/>
              <a:t>RESERVA NATURAL DE LAGUNAS DE VILLAFÁFILA</a:t>
            </a:r>
            <a:endParaRPr lang="es-ES" b="1"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a:t>
            </a:fld>
            <a:endParaRPr lang="es-ES"/>
          </a:p>
        </p:txBody>
      </p:sp>
      <p:sp>
        <p:nvSpPr>
          <p:cNvPr id="5" name="4 Rectángulo"/>
          <p:cNvSpPr/>
          <p:nvPr/>
        </p:nvSpPr>
        <p:spPr>
          <a:xfrm>
            <a:off x="2928926" y="6143644"/>
            <a:ext cx="3902350" cy="369332"/>
          </a:xfrm>
          <a:prstGeom prst="rect">
            <a:avLst/>
          </a:prstGeom>
        </p:spPr>
        <p:txBody>
          <a:bodyPr wrap="none">
            <a:spAutoFit/>
          </a:bodyPr>
          <a:lstStyle/>
          <a:p>
            <a:r>
              <a:rPr lang="es-ES_tradnl" dirty="0" smtClean="0">
                <a:solidFill>
                  <a:schemeClr val="bg1"/>
                </a:solidFill>
                <a:effectLst>
                  <a:outerShdw blurRad="38100" dist="38100" dir="2700000" algn="tl">
                    <a:srgbClr val="000000">
                      <a:alpha val="43137"/>
                    </a:srgbClr>
                  </a:outerShdw>
                </a:effectLst>
              </a:rPr>
              <a:t>Autora: M</a:t>
            </a:r>
            <a:r>
              <a:rPr lang="es-ES_tradnl" dirty="0" smtClean="0">
                <a:solidFill>
                  <a:schemeClr val="bg1"/>
                </a:solidFill>
                <a:effectLst>
                  <a:outerShdw blurRad="38100" dist="38100" dir="2700000" algn="tl">
                    <a:srgbClr val="000000">
                      <a:alpha val="43137"/>
                    </a:srgbClr>
                  </a:outerShdw>
                </a:effectLst>
              </a:rPr>
              <a:t>. DE LA VEGA TORRES GARCIA</a:t>
            </a:r>
            <a:endParaRPr lang="es-ES_tradnl"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174258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1"/>
          </a:xfrm>
        </p:spPr>
        <p:txBody>
          <a:bodyPr>
            <a:noAutofit/>
          </a:bodyPr>
          <a:lstStyle/>
          <a:p>
            <a:pPr marL="342900" lvl="1" indent="-342900" algn="just">
              <a:buFont typeface="Arial" pitchFamily="34" charset="0"/>
              <a:buChar char="•"/>
            </a:pPr>
            <a:r>
              <a:rPr lang="es-ES" dirty="0">
                <a:latin typeface="Times New Roman" panose="02020603050405020304" pitchFamily="18" charset="0"/>
                <a:cs typeface="Times New Roman" panose="02020603050405020304" pitchFamily="18" charset="0"/>
              </a:rPr>
              <a:t>La Casa del Parque ofrece a sus usuarios:</a:t>
            </a:r>
          </a:p>
          <a:p>
            <a:pPr lvl="1" algn="just"/>
            <a:r>
              <a:rPr lang="es-ES" dirty="0">
                <a:latin typeface="Times New Roman" panose="02020603050405020304" pitchFamily="18" charset="0"/>
                <a:cs typeface="Times New Roman" panose="02020603050405020304" pitchFamily="18" charset="0"/>
              </a:rPr>
              <a:t> Los conocimientos necesarios para facilitar un posterior acercamiento respetuoso a esta área singular. </a:t>
            </a:r>
            <a:endParaRPr lang="es-ES" dirty="0" smtClean="0">
              <a:latin typeface="Times New Roman" panose="02020603050405020304" pitchFamily="18" charset="0"/>
              <a:cs typeface="Times New Roman" panose="02020603050405020304" pitchFamily="18" charset="0"/>
            </a:endParaRPr>
          </a:p>
          <a:p>
            <a:pPr lvl="1" algn="just"/>
            <a:r>
              <a:rPr lang="es-ES" dirty="0" smtClean="0">
                <a:latin typeface="Times New Roman" panose="02020603050405020304" pitchFamily="18" charset="0"/>
                <a:cs typeface="Times New Roman" panose="02020603050405020304" pitchFamily="18" charset="0"/>
              </a:rPr>
              <a:t>Las </a:t>
            </a:r>
            <a:r>
              <a:rPr lang="es-ES" dirty="0">
                <a:latin typeface="Times New Roman" panose="02020603050405020304" pitchFamily="18" charset="0"/>
                <a:cs typeface="Times New Roman" panose="02020603050405020304" pitchFamily="18" charset="0"/>
              </a:rPr>
              <a:t>claves necesarias para identificar, valorar e interpretar el patrimonio cultural y natural de la </a:t>
            </a:r>
            <a:r>
              <a:rPr lang="es-ES" dirty="0" smtClean="0">
                <a:latin typeface="Times New Roman" panose="02020603050405020304" pitchFamily="18" charset="0"/>
                <a:cs typeface="Times New Roman" panose="02020603050405020304" pitchFamily="18" charset="0"/>
              </a:rPr>
              <a:t>Reserva.</a:t>
            </a:r>
          </a:p>
          <a:p>
            <a:pPr lvl="1" algn="just"/>
            <a:r>
              <a:rPr lang="es-ES" dirty="0" smtClean="0">
                <a:latin typeface="Times New Roman" panose="02020603050405020304" pitchFamily="18" charset="0"/>
                <a:cs typeface="Times New Roman" panose="02020603050405020304" pitchFamily="18" charset="0"/>
              </a:rPr>
              <a:t>Información de todos los lugares de la zona.</a:t>
            </a:r>
          </a:p>
          <a:p>
            <a:pPr lvl="1" algn="just"/>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R</a:t>
            </a:r>
            <a:r>
              <a:rPr lang="es-ES" dirty="0" smtClean="0">
                <a:latin typeface="Times New Roman" panose="02020603050405020304" pitchFamily="18" charset="0"/>
                <a:cs typeface="Times New Roman" panose="02020603050405020304" pitchFamily="18" charset="0"/>
              </a:rPr>
              <a:t>utas recomendadas para ver los lugares más interesantes de la Reserva y su fauna salvaje.</a:t>
            </a:r>
          </a:p>
          <a:p>
            <a:pPr lvl="1" algn="just"/>
            <a:r>
              <a:rPr lang="es-ES" dirty="0">
                <a:latin typeface="Times New Roman" panose="02020603050405020304" pitchFamily="18" charset="0"/>
                <a:cs typeface="Times New Roman" panose="02020603050405020304" pitchFamily="18" charset="0"/>
              </a:rPr>
              <a:t>Disfrutar con las fotos y sonidos que se podrán contemplar y oír en los paneles y el Interactivo del Centro.</a:t>
            </a: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10</a:t>
            </a:fld>
            <a:endParaRPr lang="es-ES"/>
          </a:p>
        </p:txBody>
      </p:sp>
    </p:spTree>
    <p:extLst>
      <p:ext uri="{BB962C8B-B14F-4D97-AF65-F5344CB8AC3E}">
        <p14:creationId xmlns:p14="http://schemas.microsoft.com/office/powerpoint/2010/main" xmlns="" val="326435355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048671"/>
          </a:xfrm>
        </p:spPr>
        <p:txBody>
          <a:bodyPr>
            <a:noAutofit/>
          </a:bodyPr>
          <a:lstStyle/>
          <a:p>
            <a:pPr lvl="1" algn="just"/>
            <a:r>
              <a:rPr lang="es-ES" dirty="0">
                <a:latin typeface="Times New Roman" panose="02020603050405020304" pitchFamily="18" charset="0"/>
                <a:cs typeface="Times New Roman" panose="02020603050405020304" pitchFamily="18" charset="0"/>
              </a:rPr>
              <a:t>Conocer el origen de las lagunas y su utilidad a lo largo de la historia.</a:t>
            </a:r>
          </a:p>
          <a:p>
            <a:pPr lvl="1" algn="just"/>
            <a:r>
              <a:rPr lang="es-ES" dirty="0" smtClean="0">
                <a:latin typeface="Times New Roman" panose="02020603050405020304" pitchFamily="18" charset="0"/>
                <a:cs typeface="Times New Roman" panose="02020603050405020304" pitchFamily="18" charset="0"/>
              </a:rPr>
              <a:t>Película </a:t>
            </a:r>
            <a:r>
              <a:rPr lang="es-ES" dirty="0">
                <a:latin typeface="Times New Roman" panose="02020603050405020304" pitchFamily="18" charset="0"/>
                <a:cs typeface="Times New Roman" panose="02020603050405020304" pitchFamily="18" charset="0"/>
              </a:rPr>
              <a:t>en la sala de </a:t>
            </a:r>
            <a:r>
              <a:rPr lang="es-ES" dirty="0" smtClean="0">
                <a:latin typeface="Times New Roman" panose="02020603050405020304" pitchFamily="18" charset="0"/>
                <a:cs typeface="Times New Roman" panose="02020603050405020304" pitchFamily="18" charset="0"/>
              </a:rPr>
              <a:t>Proyección.</a:t>
            </a: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a:p>
            <a:pPr marL="342900" lvl="1" indent="-342900" algn="just">
              <a:buFont typeface="Arial" pitchFamily="34" charset="0"/>
              <a:buChar char="•"/>
            </a:pPr>
            <a:endParaRPr lang="es-ES" dirty="0">
              <a:latin typeface="Times New Roman" panose="02020603050405020304" pitchFamily="18" charset="0"/>
              <a:cs typeface="Times New Roman" panose="02020603050405020304" pitchFamily="18" charset="0"/>
            </a:endParaRPr>
          </a:p>
        </p:txBody>
      </p:sp>
      <p:pic>
        <p:nvPicPr>
          <p:cNvPr id="7170" name="Picture 2" descr="C:\Users\Vega Torres\Desktop\San nicolás de Bari\7915960436_f650838c66_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2492896"/>
            <a:ext cx="4752528" cy="315567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5916511" y="5402353"/>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11</a:t>
            </a:fld>
            <a:endParaRPr lang="es-ES"/>
          </a:p>
        </p:txBody>
      </p:sp>
    </p:spTree>
    <p:extLst>
      <p:ext uri="{BB962C8B-B14F-4D97-AF65-F5344CB8AC3E}">
        <p14:creationId xmlns:p14="http://schemas.microsoft.com/office/powerpoint/2010/main" xmlns="" val="135977685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latin typeface="Times New Roman" panose="02020603050405020304" pitchFamily="18" charset="0"/>
                <a:cs typeface="Times New Roman" panose="02020603050405020304" pitchFamily="18" charset="0"/>
              </a:rPr>
              <a:t>Parque de Fauna </a:t>
            </a:r>
          </a:p>
        </p:txBody>
      </p:sp>
      <p:sp>
        <p:nvSpPr>
          <p:cNvPr id="3" name="2 Marcador de contenido"/>
          <p:cNvSpPr>
            <a:spLocks noGrp="1"/>
          </p:cNvSpPr>
          <p:nvPr>
            <p:ph idx="1"/>
          </p:nvPr>
        </p:nvSpPr>
        <p:spPr>
          <a:xfrm>
            <a:off x="457200" y="1600200"/>
            <a:ext cx="8229600" cy="4997152"/>
          </a:xfrm>
        </p:spPr>
        <p:txBody>
          <a:bodyPr>
            <a:normAutofit/>
          </a:bodyPr>
          <a:lstStyle/>
          <a:p>
            <a:pPr algn="just"/>
            <a:r>
              <a:rPr lang="es-ES" sz="2800" dirty="0">
                <a:latin typeface="Times New Roman" panose="02020603050405020304" pitchFamily="18" charset="0"/>
                <a:cs typeface="Times New Roman" panose="02020603050405020304" pitchFamily="18" charset="0"/>
              </a:rPr>
              <a:t>Es uno de los recursos interpretativos de la Casa del Parque. Está formado por tres lagunas artificiales situadas sobre 20 Ha. </a:t>
            </a:r>
            <a:r>
              <a:rPr lang="es-ES" sz="2800" dirty="0" smtClean="0">
                <a:latin typeface="Times New Roman" panose="02020603050405020304" pitchFamily="18" charset="0"/>
                <a:cs typeface="Times New Roman" panose="02020603050405020304" pitchFamily="18" charset="0"/>
              </a:rPr>
              <a:t>aprox. </a:t>
            </a:r>
            <a:r>
              <a:rPr lang="es-ES" sz="2800" dirty="0">
                <a:latin typeface="Times New Roman" panose="02020603050405020304" pitchFamily="18" charset="0"/>
                <a:cs typeface="Times New Roman" panose="02020603050405020304" pitchFamily="18" charset="0"/>
              </a:rPr>
              <a:t>y recrea el ecosistema lagunar en un recorrido aproximado de 1.500 metros, recorridos por un sendero en el que se han dispuesto observatorios. </a:t>
            </a:r>
            <a:endParaRPr lang="es-ES" sz="2800" dirty="0" smtClean="0">
              <a:latin typeface="Times New Roman" panose="02020603050405020304" pitchFamily="18" charset="0"/>
              <a:cs typeface="Times New Roman" panose="02020603050405020304" pitchFamily="18" charset="0"/>
            </a:endParaRPr>
          </a:p>
          <a:p>
            <a:pPr marL="0" indent="0">
              <a:buNone/>
            </a:pPr>
            <a:endParaRPr lang="es-ES" sz="2800" dirty="0">
              <a:latin typeface="Times New Roman" panose="02020603050405020304" pitchFamily="18" charset="0"/>
              <a:cs typeface="Times New Roman" panose="02020603050405020304" pitchFamily="18" charset="0"/>
            </a:endParaRPr>
          </a:p>
        </p:txBody>
      </p:sp>
      <p:pic>
        <p:nvPicPr>
          <p:cNvPr id="8194" name="Picture 2" descr="C:\Users\Vega Torres\Desktop\San nicolás de Bari\cp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933056"/>
            <a:ext cx="3228483" cy="24213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Vega Torres\Desktop\San nicolás de Bari\Villafafila0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4437586"/>
            <a:ext cx="2555776" cy="191683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2783655" y="6092411"/>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7" name="6 Rectángulo"/>
          <p:cNvSpPr/>
          <p:nvPr/>
        </p:nvSpPr>
        <p:spPr>
          <a:xfrm>
            <a:off x="6529268" y="609241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12</a:t>
            </a:fld>
            <a:endParaRPr lang="es-ES"/>
          </a:p>
        </p:txBody>
      </p:sp>
    </p:spTree>
    <p:extLst>
      <p:ext uri="{BB962C8B-B14F-4D97-AF65-F5344CB8AC3E}">
        <p14:creationId xmlns:p14="http://schemas.microsoft.com/office/powerpoint/2010/main" xmlns="" val="341797677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Observatorios </a:t>
            </a:r>
            <a:r>
              <a:rPr lang="es-ES" b="1" dirty="0">
                <a:latin typeface="Times New Roman" panose="02020603050405020304" pitchFamily="18" charset="0"/>
                <a:cs typeface="Times New Roman" panose="02020603050405020304" pitchFamily="18" charset="0"/>
              </a:rPr>
              <a:t>de Fauna </a:t>
            </a:r>
          </a:p>
        </p:txBody>
      </p:sp>
      <p:sp>
        <p:nvSpPr>
          <p:cNvPr id="3" name="2 Marcador de contenido"/>
          <p:cNvSpPr>
            <a:spLocks noGrp="1"/>
          </p:cNvSpPr>
          <p:nvPr>
            <p:ph idx="1"/>
          </p:nvPr>
        </p:nvSpPr>
        <p:spPr>
          <a:xfrm>
            <a:off x="457200" y="1600200"/>
            <a:ext cx="8229600" cy="4997152"/>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En </a:t>
            </a:r>
            <a:r>
              <a:rPr lang="es-ES" sz="2800" dirty="0">
                <a:latin typeface="Times New Roman" panose="02020603050405020304" pitchFamily="18" charset="0"/>
                <a:cs typeface="Times New Roman" panose="02020603050405020304" pitchFamily="18" charset="0"/>
              </a:rPr>
              <a:t>la Casa del </a:t>
            </a:r>
            <a:r>
              <a:rPr lang="es-ES" sz="2800" dirty="0" smtClean="0">
                <a:latin typeface="Times New Roman" panose="02020603050405020304" pitchFamily="18" charset="0"/>
                <a:cs typeface="Times New Roman" panose="02020603050405020304" pitchFamily="18" charset="0"/>
              </a:rPr>
              <a:t>Parque, disponen </a:t>
            </a:r>
            <a:r>
              <a:rPr lang="es-ES" sz="2800" dirty="0">
                <a:latin typeface="Times New Roman" panose="02020603050405020304" pitchFamily="18" charset="0"/>
                <a:cs typeface="Times New Roman" panose="02020603050405020304" pitchFamily="18" charset="0"/>
              </a:rPr>
              <a:t>de observatorios de fauna para poder ver, de cerca, las aves que pasan por el Parque de </a:t>
            </a:r>
            <a:r>
              <a:rPr lang="es-ES" sz="2800" dirty="0" smtClean="0">
                <a:latin typeface="Times New Roman" panose="02020603050405020304" pitchFamily="18" charset="0"/>
                <a:cs typeface="Times New Roman" panose="02020603050405020304" pitchFamily="18" charset="0"/>
              </a:rPr>
              <a:t>Fauna. </a:t>
            </a:r>
          </a:p>
          <a:p>
            <a:pPr algn="just"/>
            <a:r>
              <a:rPr lang="es-ES" sz="2800" dirty="0" smtClean="0">
                <a:latin typeface="Times New Roman" panose="02020603050405020304" pitchFamily="18" charset="0"/>
                <a:cs typeface="Times New Roman" panose="02020603050405020304" pitchFamily="18" charset="0"/>
              </a:rPr>
              <a:t>En </a:t>
            </a:r>
            <a:r>
              <a:rPr lang="es-ES" sz="2800" dirty="0">
                <a:latin typeface="Times New Roman" panose="02020603050405020304" pitchFamily="18" charset="0"/>
                <a:cs typeface="Times New Roman" panose="02020603050405020304" pitchFamily="18" charset="0"/>
              </a:rPr>
              <a:t>las lagunas naturales de la Reserva,  </a:t>
            </a:r>
            <a:r>
              <a:rPr lang="es-ES" sz="2800" dirty="0" smtClean="0">
                <a:latin typeface="Times New Roman" panose="02020603050405020304" pitchFamily="18" charset="0"/>
                <a:cs typeface="Times New Roman" panose="02020603050405020304" pitchFamily="18" charset="0"/>
              </a:rPr>
              <a:t>también cuentan con observatorios.</a:t>
            </a:r>
          </a:p>
          <a:p>
            <a:pPr marL="0" indent="0" algn="just">
              <a:buNone/>
            </a:pPr>
            <a:endParaRPr lang="es-ES" sz="2800" dirty="0" smtClean="0">
              <a:latin typeface="Times New Roman" panose="02020603050405020304" pitchFamily="18" charset="0"/>
              <a:cs typeface="Times New Roman" panose="02020603050405020304" pitchFamily="18" charset="0"/>
            </a:endParaRPr>
          </a:p>
        </p:txBody>
      </p:sp>
      <p:pic>
        <p:nvPicPr>
          <p:cNvPr id="9218" name="Picture 2" descr="http://esphoto980x880.mnstatic.com/lagunas-de-villafafila_41823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4005064"/>
            <a:ext cx="3096344" cy="23208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619672" y="5987354"/>
            <a:ext cx="3096344" cy="338554"/>
          </a:xfrm>
          <a:prstGeom prst="rect">
            <a:avLst/>
          </a:prstGeom>
          <a:noFill/>
        </p:spPr>
        <p:txBody>
          <a:bodyPr wrap="square" rtlCol="0">
            <a:spAutoFit/>
          </a:bodyPr>
          <a:lstStyle/>
          <a:p>
            <a:r>
              <a:rPr lang="es-ES" sz="1600" dirty="0" smtClean="0">
                <a:latin typeface="Times New Roman" panose="02020603050405020304" pitchFamily="18" charset="0"/>
                <a:cs typeface="Times New Roman" panose="02020603050405020304" pitchFamily="18" charset="0"/>
              </a:rPr>
              <a:t>Casa del Parque y observatorio</a:t>
            </a:r>
            <a:endParaRPr lang="es-ES" sz="1600" dirty="0">
              <a:latin typeface="Times New Roman" panose="02020603050405020304" pitchFamily="18" charset="0"/>
              <a:cs typeface="Times New Roman" panose="02020603050405020304" pitchFamily="18" charset="0"/>
            </a:endParaRPr>
          </a:p>
        </p:txBody>
      </p:sp>
      <p:sp>
        <p:nvSpPr>
          <p:cNvPr id="6" name="5 Rectángulo"/>
          <p:cNvSpPr/>
          <p:nvPr/>
        </p:nvSpPr>
        <p:spPr>
          <a:xfrm>
            <a:off x="6780607" y="6079687"/>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13</a:t>
            </a:fld>
            <a:endParaRPr lang="es-ES"/>
          </a:p>
        </p:txBody>
      </p:sp>
    </p:spTree>
    <p:extLst>
      <p:ext uri="{BB962C8B-B14F-4D97-AF65-F5344CB8AC3E}">
        <p14:creationId xmlns:p14="http://schemas.microsoft.com/office/powerpoint/2010/main" xmlns="" val="114666656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Autofit/>
          </a:bodyPr>
          <a:lstStyle/>
          <a:p>
            <a:pPr lvl="1" algn="just"/>
            <a:r>
              <a:rPr lang="es-ES" b="1" dirty="0" smtClean="0">
                <a:latin typeface="Times New Roman" panose="02020603050405020304" pitchFamily="18" charset="0"/>
                <a:cs typeface="Times New Roman" panose="02020603050405020304" pitchFamily="18" charset="0"/>
              </a:rPr>
              <a:t>Observatorio </a:t>
            </a:r>
            <a:r>
              <a:rPr lang="es-ES" b="1" dirty="0">
                <a:latin typeface="Times New Roman" panose="02020603050405020304" pitchFamily="18" charset="0"/>
                <a:cs typeface="Times New Roman" panose="02020603050405020304" pitchFamily="18" charset="0"/>
              </a:rPr>
              <a:t>de la Laguna Salina Grande</a:t>
            </a:r>
            <a:r>
              <a:rPr lang="es-ES" dirty="0">
                <a:latin typeface="Times New Roman" panose="02020603050405020304" pitchFamily="18" charset="0"/>
                <a:cs typeface="Times New Roman" panose="02020603050405020304" pitchFamily="18" charset="0"/>
              </a:rPr>
              <a:t>, situado en la localidad, ahora prácticamente abandonada, de Otero de </a:t>
            </a:r>
            <a:r>
              <a:rPr lang="es-ES" dirty="0" err="1">
                <a:latin typeface="Times New Roman" panose="02020603050405020304" pitchFamily="18" charset="0"/>
                <a:cs typeface="Times New Roman" panose="02020603050405020304" pitchFamily="18" charset="0"/>
              </a:rPr>
              <a:t>Sariegos</a:t>
            </a:r>
            <a:r>
              <a:rPr lang="es-ES" dirty="0">
                <a:latin typeface="Times New Roman" panose="02020603050405020304" pitchFamily="18" charset="0"/>
                <a:cs typeface="Times New Roman" panose="02020603050405020304" pitchFamily="18" charset="0"/>
              </a:rPr>
              <a:t>.</a:t>
            </a:r>
          </a:p>
          <a:p>
            <a:pPr marL="725488" lvl="1" indent="0" algn="just">
              <a:buNone/>
            </a:pPr>
            <a:r>
              <a:rPr lang="es-ES" dirty="0">
                <a:latin typeface="Times New Roman" panose="02020603050405020304" pitchFamily="18" charset="0"/>
                <a:cs typeface="Times New Roman" panose="02020603050405020304" pitchFamily="18" charset="0"/>
              </a:rPr>
              <a:t>Es el más visitado por su situación estratégica que permite ver casi toda la Salina Grande. </a:t>
            </a:r>
          </a:p>
          <a:p>
            <a:pPr marL="725488" lvl="1" indent="0">
              <a:buNone/>
            </a:pPr>
            <a:endParaRPr lang="es-ES" dirty="0">
              <a:latin typeface="Times New Roman" panose="02020603050405020304" pitchFamily="18" charset="0"/>
              <a:cs typeface="Times New Roman" panose="02020603050405020304" pitchFamily="18" charset="0"/>
            </a:endParaRPr>
          </a:p>
          <a:p>
            <a:pPr marL="725488" lvl="1" indent="0">
              <a:buNone/>
            </a:pPr>
            <a:endParaRPr lang="es-ES" dirty="0">
              <a:latin typeface="Times New Roman" panose="02020603050405020304" pitchFamily="18" charset="0"/>
              <a:cs typeface="Times New Roman" panose="02020603050405020304" pitchFamily="18" charset="0"/>
            </a:endParaRPr>
          </a:p>
        </p:txBody>
      </p:sp>
      <p:pic>
        <p:nvPicPr>
          <p:cNvPr id="2050" name="Picture 2" descr="Observatorio de la Laguna Grand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212976"/>
            <a:ext cx="3744416"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5292080" y="5498068"/>
            <a:ext cx="2088232" cy="523220"/>
          </a:xfrm>
          <a:prstGeom prst="rect">
            <a:avLst/>
          </a:prstGeom>
          <a:noFill/>
        </p:spPr>
        <p:txBody>
          <a:bodyPr wrap="square" rtlCol="0">
            <a:spAutoFit/>
          </a:bodyPr>
          <a:lstStyle/>
          <a:p>
            <a:r>
              <a:rPr lang="es-ES" sz="1400" dirty="0" smtClean="0"/>
              <a:t>Observatorio de la Laguna  Salina Grande</a:t>
            </a:r>
            <a:endParaRPr lang="es-ES" sz="1400" dirty="0"/>
          </a:p>
        </p:txBody>
      </p:sp>
      <p:sp>
        <p:nvSpPr>
          <p:cNvPr id="5" name="4 Rectángulo"/>
          <p:cNvSpPr/>
          <p:nvPr/>
        </p:nvSpPr>
        <p:spPr>
          <a:xfrm>
            <a:off x="3837457" y="5775067"/>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14</a:t>
            </a:fld>
            <a:endParaRPr lang="es-ES"/>
          </a:p>
        </p:txBody>
      </p:sp>
    </p:spTree>
    <p:extLst>
      <p:ext uri="{BB962C8B-B14F-4D97-AF65-F5344CB8AC3E}">
        <p14:creationId xmlns:p14="http://schemas.microsoft.com/office/powerpoint/2010/main" xmlns="" val="58612652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Autofit/>
          </a:bodyPr>
          <a:lstStyle/>
          <a:p>
            <a:pPr lvl="1" algn="just"/>
            <a:r>
              <a:rPr lang="es-ES" b="1" dirty="0" smtClean="0">
                <a:latin typeface="Times New Roman" panose="02020603050405020304" pitchFamily="18" charset="0"/>
                <a:cs typeface="Times New Roman" panose="02020603050405020304" pitchFamily="18" charset="0"/>
              </a:rPr>
              <a:t>Observatorio </a:t>
            </a:r>
            <a:r>
              <a:rPr lang="es-ES" b="1" dirty="0">
                <a:latin typeface="Times New Roman" panose="02020603050405020304" pitchFamily="18" charset="0"/>
                <a:cs typeface="Times New Roman" panose="02020603050405020304" pitchFamily="18" charset="0"/>
              </a:rPr>
              <a:t>de la Laguna de </a:t>
            </a:r>
            <a:r>
              <a:rPr lang="es-ES" b="1" dirty="0" err="1">
                <a:latin typeface="Times New Roman" panose="02020603050405020304" pitchFamily="18" charset="0"/>
                <a:cs typeface="Times New Roman" panose="02020603050405020304" pitchFamily="18" charset="0"/>
              </a:rPr>
              <a:t>Barillos</a:t>
            </a:r>
            <a:r>
              <a:rPr lang="es-ES" b="1"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situado en la localidad de </a:t>
            </a:r>
            <a:r>
              <a:rPr lang="es-ES" dirty="0" err="1">
                <a:latin typeface="Times New Roman" panose="02020603050405020304" pitchFamily="18" charset="0"/>
                <a:cs typeface="Times New Roman" panose="02020603050405020304" pitchFamily="18" charset="0"/>
              </a:rPr>
              <a:t>Revellinos</a:t>
            </a:r>
            <a:r>
              <a:rPr lang="es-ES" dirty="0">
                <a:latin typeface="Times New Roman" panose="02020603050405020304" pitchFamily="18" charset="0"/>
                <a:cs typeface="Times New Roman" panose="02020603050405020304" pitchFamily="18" charset="0"/>
              </a:rPr>
              <a:t>. </a:t>
            </a:r>
          </a:p>
          <a:p>
            <a:pPr marL="725488" lvl="1" indent="0" algn="just">
              <a:buNone/>
            </a:pPr>
            <a:r>
              <a:rPr lang="es-ES" dirty="0">
                <a:latin typeface="Times New Roman" panose="02020603050405020304" pitchFamily="18" charset="0"/>
                <a:cs typeface="Times New Roman" panose="02020603050405020304" pitchFamily="18" charset="0"/>
              </a:rPr>
              <a:t>Este observatorio nos permite ver las lagunas de La Rosa (de frente), Paneras (a la espalda) y </a:t>
            </a:r>
            <a:r>
              <a:rPr lang="es-ES" dirty="0" err="1">
                <a:latin typeface="Times New Roman" panose="02020603050405020304" pitchFamily="18" charset="0"/>
                <a:cs typeface="Times New Roman" panose="02020603050405020304" pitchFamily="18" charset="0"/>
              </a:rPr>
              <a:t>Barillos</a:t>
            </a:r>
            <a:r>
              <a:rPr lang="es-ES" dirty="0">
                <a:latin typeface="Times New Roman" panose="02020603050405020304" pitchFamily="18" charset="0"/>
                <a:cs typeface="Times New Roman" panose="02020603050405020304" pitchFamily="18" charset="0"/>
              </a:rPr>
              <a:t> (detrás de La Rosa</a:t>
            </a:r>
            <a:r>
              <a:rPr lang="es-ES" dirty="0" smtClean="0">
                <a:latin typeface="Times New Roman" panose="02020603050405020304" pitchFamily="18" charset="0"/>
                <a:cs typeface="Times New Roman" panose="02020603050405020304" pitchFamily="18" charset="0"/>
              </a:rPr>
              <a:t>).</a:t>
            </a:r>
          </a:p>
          <a:p>
            <a:pPr marL="725488" lvl="1" indent="0">
              <a:buNone/>
            </a:pPr>
            <a:endParaRPr lang="es-ES" dirty="0">
              <a:latin typeface="Times New Roman" panose="02020603050405020304" pitchFamily="18" charset="0"/>
              <a:cs typeface="Times New Roman" panose="02020603050405020304" pitchFamily="18" charset="0"/>
            </a:endParaRPr>
          </a:p>
          <a:p>
            <a:pPr marL="725488" lvl="1" indent="0">
              <a:buNone/>
            </a:pPr>
            <a:endParaRPr lang="es-ES" dirty="0">
              <a:latin typeface="Times New Roman" panose="02020603050405020304" pitchFamily="18" charset="0"/>
              <a:cs typeface="Times New Roman" panose="02020603050405020304" pitchFamily="18" charset="0"/>
            </a:endParaRPr>
          </a:p>
        </p:txBody>
      </p:sp>
      <p:pic>
        <p:nvPicPr>
          <p:cNvPr id="3074" name="Picture 2" descr="C:\Users\Vega Torres\Desktop\San nicolás de Bari\obs_c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050369"/>
            <a:ext cx="3937620" cy="295321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1331640" y="5737271"/>
            <a:ext cx="2934971" cy="307777"/>
          </a:xfrm>
          <a:prstGeom prst="rect">
            <a:avLst/>
          </a:prstGeom>
        </p:spPr>
        <p:txBody>
          <a:bodyPr wrap="none">
            <a:spAutoFit/>
          </a:bodyPr>
          <a:lstStyle/>
          <a:p>
            <a:r>
              <a:rPr lang="es-ES" sz="1400" dirty="0"/>
              <a:t>Observatorio de la Laguna  </a:t>
            </a:r>
            <a:r>
              <a:rPr lang="es-ES" sz="1400" dirty="0" smtClean="0"/>
              <a:t>de </a:t>
            </a:r>
            <a:r>
              <a:rPr lang="es-ES" sz="1400" dirty="0" err="1" smtClean="0"/>
              <a:t>Barillos</a:t>
            </a:r>
            <a:endParaRPr lang="es-ES" sz="1400" dirty="0"/>
          </a:p>
        </p:txBody>
      </p:sp>
      <p:sp>
        <p:nvSpPr>
          <p:cNvPr id="5" name="4 Rectángulo"/>
          <p:cNvSpPr/>
          <p:nvPr/>
        </p:nvSpPr>
        <p:spPr>
          <a:xfrm>
            <a:off x="7277495" y="5787247"/>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6" name="5 Rectángulo"/>
          <p:cNvSpPr/>
          <p:nvPr/>
        </p:nvSpPr>
        <p:spPr>
          <a:xfrm>
            <a:off x="7261843" y="5726733"/>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15</a:t>
            </a:fld>
            <a:endParaRPr lang="es-ES"/>
          </a:p>
        </p:txBody>
      </p:sp>
    </p:spTree>
    <p:extLst>
      <p:ext uri="{BB962C8B-B14F-4D97-AF65-F5344CB8AC3E}">
        <p14:creationId xmlns:p14="http://schemas.microsoft.com/office/powerpoint/2010/main" xmlns="" val="197408514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Autofit/>
          </a:bodyPr>
          <a:lstStyle/>
          <a:p>
            <a:pPr lvl="1" algn="just"/>
            <a:r>
              <a:rPr lang="es-ES" b="1" dirty="0" smtClean="0">
                <a:latin typeface="Times New Roman" panose="02020603050405020304" pitchFamily="18" charset="0"/>
                <a:cs typeface="Times New Roman" panose="02020603050405020304" pitchFamily="18" charset="0"/>
              </a:rPr>
              <a:t>Observatorio </a:t>
            </a:r>
            <a:r>
              <a:rPr lang="es-ES" b="1" dirty="0">
                <a:latin typeface="Times New Roman" panose="02020603050405020304" pitchFamily="18" charset="0"/>
                <a:cs typeface="Times New Roman" panose="02020603050405020304" pitchFamily="18" charset="0"/>
              </a:rPr>
              <a:t>de la Laguna de San Pedro, </a:t>
            </a:r>
            <a:r>
              <a:rPr lang="es-ES" dirty="0">
                <a:latin typeface="Times New Roman" panose="02020603050405020304" pitchFamily="18" charset="0"/>
                <a:cs typeface="Times New Roman" panose="02020603050405020304" pitchFamily="18" charset="0"/>
              </a:rPr>
              <a:t>situado en la localidad de </a:t>
            </a:r>
            <a:r>
              <a:rPr lang="es-ES" dirty="0" err="1">
                <a:latin typeface="Times New Roman" panose="02020603050405020304" pitchFamily="18" charset="0"/>
                <a:cs typeface="Times New Roman" panose="02020603050405020304" pitchFamily="18" charset="0"/>
              </a:rPr>
              <a:t>Villarrín</a:t>
            </a:r>
            <a:r>
              <a:rPr lang="es-ES" dirty="0">
                <a:latin typeface="Times New Roman" panose="02020603050405020304" pitchFamily="18" charset="0"/>
                <a:cs typeface="Times New Roman" panose="02020603050405020304" pitchFamily="18" charset="0"/>
              </a:rPr>
              <a:t> de Campos</a:t>
            </a:r>
            <a:r>
              <a:rPr lang="es-ES" dirty="0" smtClean="0">
                <a:latin typeface="Times New Roman" panose="02020603050405020304" pitchFamily="18" charset="0"/>
                <a:cs typeface="Times New Roman" panose="02020603050405020304" pitchFamily="18" charset="0"/>
              </a:rPr>
              <a:t>.</a:t>
            </a:r>
            <a:r>
              <a:rPr lang="es-ES" dirty="0"/>
              <a:t/>
            </a:r>
            <a:br>
              <a:rPr lang="es-ES" dirty="0"/>
            </a:br>
            <a:r>
              <a:rPr lang="es-ES" dirty="0">
                <a:latin typeface="Times New Roman" panose="02020603050405020304" pitchFamily="18" charset="0"/>
                <a:cs typeface="Times New Roman" panose="02020603050405020304" pitchFamily="18" charset="0"/>
              </a:rPr>
              <a:t>Aunque esta laguna es mucho menor que las anteriores es el observatorio en el que más cerca se van a poder ver las aves. </a:t>
            </a:r>
            <a:endParaRPr lang="es-ES" dirty="0" smtClean="0">
              <a:latin typeface="Times New Roman" panose="02020603050405020304" pitchFamily="18" charset="0"/>
              <a:cs typeface="Times New Roman" panose="02020603050405020304" pitchFamily="18" charset="0"/>
            </a:endParaRPr>
          </a:p>
          <a:p>
            <a:pPr marL="457200" lvl="1" indent="0">
              <a:buNone/>
            </a:pPr>
            <a:endParaRPr lang="es-ES" dirty="0">
              <a:latin typeface="Times New Roman" panose="02020603050405020304" pitchFamily="18" charset="0"/>
              <a:cs typeface="Times New Roman" panose="02020603050405020304" pitchFamily="18" charset="0"/>
            </a:endParaRPr>
          </a:p>
        </p:txBody>
      </p:sp>
      <p:sp>
        <p:nvSpPr>
          <p:cNvPr id="4" name="3 Rectángulo"/>
          <p:cNvSpPr/>
          <p:nvPr/>
        </p:nvSpPr>
        <p:spPr>
          <a:xfrm>
            <a:off x="2883354" y="5921312"/>
            <a:ext cx="3168944" cy="307777"/>
          </a:xfrm>
          <a:prstGeom prst="rect">
            <a:avLst/>
          </a:prstGeom>
        </p:spPr>
        <p:txBody>
          <a:bodyPr wrap="none">
            <a:spAutoFit/>
          </a:bodyPr>
          <a:lstStyle/>
          <a:p>
            <a:r>
              <a:rPr lang="es-ES" sz="1400" dirty="0"/>
              <a:t>Observatorio de la Laguna  </a:t>
            </a:r>
            <a:r>
              <a:rPr lang="es-ES" sz="1400" dirty="0" smtClean="0"/>
              <a:t>de San  Pedro</a:t>
            </a:r>
            <a:endParaRPr lang="es-ES" sz="1400" dirty="0"/>
          </a:p>
        </p:txBody>
      </p:sp>
      <p:pic>
        <p:nvPicPr>
          <p:cNvPr id="4098" name="Picture 2" descr="C:\Users\Vega Torres\Desktop\San nicolás de Bari\obs_c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2927252"/>
            <a:ext cx="3680085" cy="27600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054412" y="5441095"/>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16</a:t>
            </a:fld>
            <a:endParaRPr lang="es-ES"/>
          </a:p>
        </p:txBody>
      </p:sp>
    </p:spTree>
    <p:extLst>
      <p:ext uri="{BB962C8B-B14F-4D97-AF65-F5344CB8AC3E}">
        <p14:creationId xmlns:p14="http://schemas.microsoft.com/office/powerpoint/2010/main" xmlns="" val="203573343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anose="02020603050405020304" pitchFamily="18" charset="0"/>
                <a:cs typeface="Times New Roman" panose="02020603050405020304" pitchFamily="18" charset="0"/>
              </a:rPr>
              <a:t>Vegetación y Flora</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57200" y="1268760"/>
            <a:ext cx="8229600" cy="5472608"/>
          </a:xfrm>
        </p:spPr>
        <p:txBody>
          <a:bodyPr>
            <a:noAutofit/>
          </a:bodyPr>
          <a:lstStyle/>
          <a:p>
            <a:pPr algn="just"/>
            <a:r>
              <a:rPr lang="es-ES" sz="2800" dirty="0">
                <a:latin typeface="Times New Roman" panose="02020603050405020304" pitchFamily="18" charset="0"/>
                <a:cs typeface="Times New Roman" panose="02020603050405020304" pitchFamily="18" charset="0"/>
              </a:rPr>
              <a:t>La vegetación </a:t>
            </a:r>
            <a:r>
              <a:rPr lang="es-ES" sz="2800" dirty="0" smtClean="0">
                <a:latin typeface="Times New Roman" panose="02020603050405020304" pitchFamily="18" charset="0"/>
                <a:cs typeface="Times New Roman" panose="02020603050405020304" pitchFamily="18" charset="0"/>
              </a:rPr>
              <a:t>está influenciada por factores </a:t>
            </a:r>
            <a:r>
              <a:rPr lang="es-ES" sz="2800" dirty="0">
                <a:latin typeface="Times New Roman" panose="02020603050405020304" pitchFamily="18" charset="0"/>
                <a:cs typeface="Times New Roman" panose="02020603050405020304" pitchFamily="18" charset="0"/>
              </a:rPr>
              <a:t>climáticos y </a:t>
            </a:r>
            <a:r>
              <a:rPr lang="es-ES" sz="2800" dirty="0" smtClean="0">
                <a:latin typeface="Times New Roman" panose="02020603050405020304" pitchFamily="18" charset="0"/>
                <a:cs typeface="Times New Roman" panose="02020603050405020304" pitchFamily="18" charset="0"/>
              </a:rPr>
              <a:t>edáficos:</a:t>
            </a:r>
            <a:endParaRPr lang="es-ES" sz="2800" dirty="0">
              <a:latin typeface="Times New Roman" panose="02020603050405020304" pitchFamily="18" charset="0"/>
              <a:cs typeface="Times New Roman" panose="02020603050405020304" pitchFamily="18" charset="0"/>
            </a:endParaRPr>
          </a:p>
          <a:p>
            <a:pPr lvl="1" algn="just"/>
            <a:r>
              <a:rPr lang="es-ES" dirty="0">
                <a:latin typeface="Times New Roman" panose="02020603050405020304" pitchFamily="18" charset="0"/>
                <a:cs typeface="Times New Roman" panose="02020603050405020304" pitchFamily="18" charset="0"/>
              </a:rPr>
              <a:t>El intenso frío en invierno y la sequía en verano. Vegetación esteparia, con plantas herbáceas y arbustivas, y ausencia de especies arbóreas</a:t>
            </a:r>
            <a:r>
              <a:rPr lang="es-ES"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pic>
        <p:nvPicPr>
          <p:cNvPr id="10242" name="Picture 2" descr="C:\Users\Vega Torres\Desktop\San nicolás de Bari\villalba de la lamprea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3645024"/>
            <a:ext cx="3619500" cy="26479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2" descr="https://encrypted-tbn1.gstatic.com/images?q=tbn:ANd9GcRkoBfHFjkW-1uXaFT3rw34lKKJwDYVHIiG3yKPu1lQ0d6lAQqx_w"/>
          <p:cNvSpPr>
            <a:spLocks noChangeAspect="1" noChangeArrowheads="1"/>
          </p:cNvSpPr>
          <p:nvPr/>
        </p:nvSpPr>
        <p:spPr bwMode="auto">
          <a:xfrm>
            <a:off x="155575" y="-966788"/>
            <a:ext cx="4067175" cy="20193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Rectángulo"/>
          <p:cNvSpPr/>
          <p:nvPr/>
        </p:nvSpPr>
        <p:spPr>
          <a:xfrm>
            <a:off x="5287539" y="6046753"/>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17</a:t>
            </a:fld>
            <a:endParaRPr lang="es-ES"/>
          </a:p>
        </p:txBody>
      </p:sp>
    </p:spTree>
    <p:extLst>
      <p:ext uri="{BB962C8B-B14F-4D97-AF65-F5344CB8AC3E}">
        <p14:creationId xmlns:p14="http://schemas.microsoft.com/office/powerpoint/2010/main" xmlns="" val="317540796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6120680"/>
          </a:xfrm>
        </p:spPr>
        <p:txBody>
          <a:bodyPr>
            <a:noAutofit/>
          </a:bodyPr>
          <a:lstStyle/>
          <a:p>
            <a:pPr lvl="1" algn="just"/>
            <a:r>
              <a:rPr lang="es-ES" dirty="0" smtClean="0">
                <a:latin typeface="Times New Roman" panose="02020603050405020304" pitchFamily="18" charset="0"/>
                <a:cs typeface="Times New Roman" panose="02020603050405020304" pitchFamily="18" charset="0"/>
              </a:rPr>
              <a:t>La variación estacional del nivel del agua de las lagunas y de los encharcamientos temporales. La planta más habitual de las zonas inundadas es la castañuela y el </a:t>
            </a:r>
            <a:r>
              <a:rPr lang="es-ES" dirty="0" err="1" smtClean="0">
                <a:latin typeface="Times New Roman" panose="02020603050405020304" pitchFamily="18" charset="0"/>
                <a:cs typeface="Times New Roman" panose="02020603050405020304" pitchFamily="18" charset="0"/>
              </a:rPr>
              <a:t>gramón</a:t>
            </a:r>
            <a:r>
              <a:rPr lang="es-ES" dirty="0" smtClean="0">
                <a:latin typeface="Times New Roman" panose="02020603050405020304" pitchFamily="18" charset="0"/>
                <a:cs typeface="Times New Roman" panose="02020603050405020304" pitchFamily="18" charset="0"/>
              </a:rPr>
              <a:t>.</a:t>
            </a:r>
          </a:p>
          <a:p>
            <a:pPr marL="457200" lvl="1" indent="0">
              <a:buNone/>
            </a:pPr>
            <a:endParaRPr lang="es-ES" dirty="0" smtClean="0">
              <a:latin typeface="Times New Roman" panose="02020603050405020304" pitchFamily="18" charset="0"/>
              <a:cs typeface="Times New Roman" panose="02020603050405020304" pitchFamily="18" charset="0"/>
            </a:endParaRPr>
          </a:p>
        </p:txBody>
      </p:sp>
      <p:pic>
        <p:nvPicPr>
          <p:cNvPr id="11266" name="Picture 2" descr="C:\Users\Vega Torres\Desktop\San nicolás de Bari\castanuel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3319644"/>
            <a:ext cx="3240360" cy="232716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2260010" y="5804297"/>
            <a:ext cx="1260140" cy="369332"/>
          </a:xfrm>
          <a:prstGeom prst="rect">
            <a:avLst/>
          </a:prstGeom>
          <a:noFill/>
        </p:spPr>
        <p:txBody>
          <a:bodyPr wrap="square" rtlCol="0">
            <a:spAutoFit/>
          </a:bodyPr>
          <a:lstStyle/>
          <a:p>
            <a:r>
              <a:rPr lang="es-ES" dirty="0" smtClean="0"/>
              <a:t>Castañuela</a:t>
            </a:r>
            <a:endParaRPr lang="es-ES" dirty="0"/>
          </a:p>
        </p:txBody>
      </p:sp>
      <p:sp>
        <p:nvSpPr>
          <p:cNvPr id="5" name="4 CuadroTexto"/>
          <p:cNvSpPr txBox="1"/>
          <p:nvPr/>
        </p:nvSpPr>
        <p:spPr>
          <a:xfrm>
            <a:off x="6085886" y="5804297"/>
            <a:ext cx="1368152" cy="369332"/>
          </a:xfrm>
          <a:prstGeom prst="rect">
            <a:avLst/>
          </a:prstGeom>
          <a:noFill/>
        </p:spPr>
        <p:txBody>
          <a:bodyPr wrap="square" rtlCol="0">
            <a:spAutoFit/>
          </a:bodyPr>
          <a:lstStyle/>
          <a:p>
            <a:r>
              <a:rPr lang="es-ES" dirty="0" err="1" smtClean="0"/>
              <a:t>Gramón</a:t>
            </a:r>
            <a:endParaRPr lang="es-ES" dirty="0"/>
          </a:p>
        </p:txBody>
      </p:sp>
      <p:pic>
        <p:nvPicPr>
          <p:cNvPr id="11267" name="Picture 3" descr="C:\Users\Vega Torres\Desktop\San nicolás de Bari\gamon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3321977"/>
            <a:ext cx="3099780" cy="232483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3252215" y="5400591"/>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18</a:t>
            </a:fld>
            <a:endParaRPr lang="es-ES"/>
          </a:p>
        </p:txBody>
      </p:sp>
    </p:spTree>
    <p:extLst>
      <p:ext uri="{BB962C8B-B14F-4D97-AF65-F5344CB8AC3E}">
        <p14:creationId xmlns:p14="http://schemas.microsoft.com/office/powerpoint/2010/main" xmlns="" val="285657161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6120680"/>
          </a:xfrm>
        </p:spPr>
        <p:txBody>
          <a:bodyPr>
            <a:noAutofit/>
          </a:bodyPr>
          <a:lstStyle/>
          <a:p>
            <a:pPr lvl="1" algn="just"/>
            <a:r>
              <a:rPr lang="es-ES" dirty="0" smtClean="0">
                <a:latin typeface="Times New Roman" panose="02020603050405020304" pitchFamily="18" charset="0"/>
                <a:cs typeface="Times New Roman" panose="02020603050405020304" pitchFamily="18" charset="0"/>
              </a:rPr>
              <a:t>La </a:t>
            </a:r>
            <a:r>
              <a:rPr lang="es-ES" dirty="0">
                <a:latin typeface="Times New Roman" panose="02020603050405020304" pitchFamily="18" charset="0"/>
                <a:cs typeface="Times New Roman" panose="02020603050405020304" pitchFamily="18" charset="0"/>
              </a:rPr>
              <a:t>elevada concentración de sales en los </a:t>
            </a:r>
            <a:r>
              <a:rPr lang="es-ES" dirty="0" smtClean="0">
                <a:latin typeface="Times New Roman" panose="02020603050405020304" pitchFamily="18" charset="0"/>
                <a:cs typeface="Times New Roman" panose="02020603050405020304" pitchFamily="18" charset="0"/>
              </a:rPr>
              <a:t>suelos. Especie arbórea como el taray, y plantas como el guarapo.</a:t>
            </a:r>
          </a:p>
        </p:txBody>
      </p:sp>
      <p:pic>
        <p:nvPicPr>
          <p:cNvPr id="12290" name="Picture 2" descr="C:\Users\Vega Torres\Desktop\San nicolás de Bari\tara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2852936"/>
            <a:ext cx="3556973"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5940152" y="5661248"/>
            <a:ext cx="864096" cy="369332"/>
          </a:xfrm>
          <a:prstGeom prst="rect">
            <a:avLst/>
          </a:prstGeom>
          <a:noFill/>
        </p:spPr>
        <p:txBody>
          <a:bodyPr wrap="square" rtlCol="0">
            <a:spAutoFit/>
          </a:bodyPr>
          <a:lstStyle/>
          <a:p>
            <a:r>
              <a:rPr lang="es-ES" dirty="0" smtClean="0"/>
              <a:t>Taray</a:t>
            </a:r>
            <a:endParaRPr lang="es-ES" dirty="0"/>
          </a:p>
        </p:txBody>
      </p:sp>
      <p:pic>
        <p:nvPicPr>
          <p:cNvPr id="6" name="Picture 2" descr="C:\Users\Vega Torres\Desktop\San nicolás de Bari\lagunas-villafafil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9292" y="2852936"/>
            <a:ext cx="3552395"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3063910" y="5271011"/>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8" name="7 Rectángulo"/>
          <p:cNvSpPr/>
          <p:nvPr/>
        </p:nvSpPr>
        <p:spPr>
          <a:xfrm>
            <a:off x="7025212" y="5262247"/>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19</a:t>
            </a:fld>
            <a:endParaRPr lang="es-ES"/>
          </a:p>
        </p:txBody>
      </p:sp>
    </p:spTree>
    <p:extLst>
      <p:ext uri="{BB962C8B-B14F-4D97-AF65-F5344CB8AC3E}">
        <p14:creationId xmlns:p14="http://schemas.microsoft.com/office/powerpoint/2010/main" xmlns="" val="298179589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Contenidos</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algn="just"/>
            <a:r>
              <a:rPr lang="es-ES" sz="2800" dirty="0" smtClean="0">
                <a:latin typeface="Times New Roman" panose="02020603050405020304" pitchFamily="18" charset="0"/>
                <a:cs typeface="Times New Roman" panose="02020603050405020304" pitchFamily="18" charset="0"/>
              </a:rPr>
              <a:t>Localización</a:t>
            </a:r>
          </a:p>
          <a:p>
            <a:pPr algn="just"/>
            <a:r>
              <a:rPr lang="es-ES" sz="2800" dirty="0" smtClean="0">
                <a:latin typeface="Times New Roman" panose="02020603050405020304" pitchFamily="18" charset="0"/>
                <a:cs typeface="Times New Roman" panose="02020603050405020304" pitchFamily="18" charset="0"/>
              </a:rPr>
              <a:t>Formaciones principales.</a:t>
            </a:r>
          </a:p>
          <a:p>
            <a:pPr algn="just"/>
            <a:r>
              <a:rPr lang="es-ES" sz="2800" dirty="0">
                <a:latin typeface="Times New Roman" panose="02020603050405020304" pitchFamily="18" charset="0"/>
                <a:cs typeface="Times New Roman" panose="02020603050405020304" pitchFamily="18" charset="0"/>
              </a:rPr>
              <a:t>Figuras de Protección.</a:t>
            </a:r>
          </a:p>
          <a:p>
            <a:pPr algn="just"/>
            <a:r>
              <a:rPr lang="es-ES" sz="2800" dirty="0">
                <a:latin typeface="Times New Roman" panose="02020603050405020304" pitchFamily="18" charset="0"/>
                <a:cs typeface="Times New Roman" panose="02020603050405020304" pitchFamily="18" charset="0"/>
              </a:rPr>
              <a:t>Municipios de la Reserva</a:t>
            </a:r>
            <a:r>
              <a:rPr lang="es-ES" sz="2800" dirty="0" smtClean="0">
                <a:latin typeface="Times New Roman" panose="02020603050405020304" pitchFamily="18" charset="0"/>
                <a:cs typeface="Times New Roman" panose="02020603050405020304" pitchFamily="18" charset="0"/>
              </a:rPr>
              <a:t>.</a:t>
            </a:r>
          </a:p>
          <a:p>
            <a:pPr algn="just"/>
            <a:r>
              <a:rPr lang="es-ES" sz="2800" dirty="0" smtClean="0">
                <a:latin typeface="Times New Roman" panose="02020603050405020304" pitchFamily="18" charset="0"/>
                <a:cs typeface="Times New Roman" panose="02020603050405020304" pitchFamily="18" charset="0"/>
              </a:rPr>
              <a:t>Instalaciones:</a:t>
            </a:r>
          </a:p>
          <a:p>
            <a:pPr lvl="1" algn="just"/>
            <a:r>
              <a:rPr lang="es-ES" dirty="0">
                <a:latin typeface="Times New Roman" panose="02020603050405020304" pitchFamily="18" charset="0"/>
                <a:cs typeface="Times New Roman" panose="02020603050405020304" pitchFamily="18" charset="0"/>
              </a:rPr>
              <a:t>La Casa del Parque.</a:t>
            </a:r>
          </a:p>
          <a:p>
            <a:pPr lvl="1" algn="just"/>
            <a:r>
              <a:rPr lang="es-ES" dirty="0">
                <a:latin typeface="Times New Roman" panose="02020603050405020304" pitchFamily="18" charset="0"/>
                <a:cs typeface="Times New Roman" panose="02020603050405020304" pitchFamily="18" charset="0"/>
              </a:rPr>
              <a:t>El Parque de Fauna. </a:t>
            </a:r>
          </a:p>
          <a:p>
            <a:pPr lvl="1" algn="just"/>
            <a:r>
              <a:rPr lang="es-ES" dirty="0">
                <a:latin typeface="Times New Roman" panose="02020603050405020304" pitchFamily="18" charset="0"/>
                <a:cs typeface="Times New Roman" panose="02020603050405020304" pitchFamily="18" charset="0"/>
              </a:rPr>
              <a:t>Observatorios de fauna en las Lagunas naturales</a:t>
            </a:r>
            <a:r>
              <a:rPr lang="es-ES" dirty="0" smtClean="0">
                <a:latin typeface="Times New Roman" panose="02020603050405020304" pitchFamily="18" charset="0"/>
                <a:cs typeface="Times New Roman" panose="02020603050405020304" pitchFamily="18" charset="0"/>
              </a:rPr>
              <a:t>.</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2</a:t>
            </a:fld>
            <a:endParaRPr lang="es-ES"/>
          </a:p>
        </p:txBody>
      </p:sp>
    </p:spTree>
    <p:extLst>
      <p:ext uri="{BB962C8B-B14F-4D97-AF65-F5344CB8AC3E}">
        <p14:creationId xmlns:p14="http://schemas.microsoft.com/office/powerpoint/2010/main" xmlns="" val="367921143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8616" y="405788"/>
            <a:ext cx="8229600" cy="6192688"/>
          </a:xfrm>
        </p:spPr>
        <p:txBody>
          <a:bodyPr>
            <a:noAutofit/>
          </a:bodyPr>
          <a:lstStyle/>
          <a:p>
            <a:pPr marL="342900" lvl="1" indent="-342900" algn="just">
              <a:buFont typeface="Arial" pitchFamily="34" charset="0"/>
              <a:buChar char="•"/>
            </a:pPr>
            <a:r>
              <a:rPr lang="es-ES" dirty="0" smtClean="0">
                <a:latin typeface="Times New Roman" panose="02020603050405020304" pitchFamily="18" charset="0"/>
                <a:cs typeface="Times New Roman" panose="02020603050405020304" pitchFamily="18" charset="0"/>
              </a:rPr>
              <a:t>Cabe destacar, en este espacio natural, su temprana deforestación con objeto de aprovechar sus terrenos para cultivos. Se diferencian:</a:t>
            </a:r>
          </a:p>
          <a:p>
            <a:pPr lvl="1" algn="just"/>
            <a:r>
              <a:rPr lang="es-ES" dirty="0" smtClean="0">
                <a:latin typeface="Times New Roman" panose="02020603050405020304" pitchFamily="18" charset="0"/>
                <a:cs typeface="Times New Roman" panose="02020603050405020304" pitchFamily="18" charset="0"/>
              </a:rPr>
              <a:t>Inmensa llanura cerealista, con alguna pequeña alameda y escasos ejemplares de pino piñonero. Cultivos: cebada, trigo y alfalfa de secano, y plantas </a:t>
            </a:r>
            <a:r>
              <a:rPr lang="es-ES" dirty="0" err="1" smtClean="0">
                <a:latin typeface="Times New Roman" panose="02020603050405020304" pitchFamily="18" charset="0"/>
                <a:cs typeface="Times New Roman" panose="02020603050405020304" pitchFamily="18" charset="0"/>
              </a:rPr>
              <a:t>ruderales</a:t>
            </a:r>
            <a:r>
              <a:rPr lang="es-ES" dirty="0" smtClean="0">
                <a:latin typeface="Times New Roman" panose="02020603050405020304" pitchFamily="18" charset="0"/>
                <a:cs typeface="Times New Roman" panose="02020603050405020304" pitchFamily="18" charset="0"/>
              </a:rPr>
              <a:t> características.</a:t>
            </a:r>
          </a:p>
          <a:p>
            <a:endParaRPr lang="es-ES" sz="600" dirty="0"/>
          </a:p>
        </p:txBody>
      </p:sp>
      <p:pic>
        <p:nvPicPr>
          <p:cNvPr id="13314" name="Picture 2" descr="C:\Users\Vega Torres\Desktop\San nicolás de Bari\am_79225_4055368_83579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3861048"/>
            <a:ext cx="3118104" cy="23408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6372200" y="6232782"/>
            <a:ext cx="1800200" cy="369332"/>
          </a:xfrm>
          <a:prstGeom prst="rect">
            <a:avLst/>
          </a:prstGeom>
          <a:noFill/>
        </p:spPr>
        <p:txBody>
          <a:bodyPr wrap="square" rtlCol="0">
            <a:spAutoFit/>
          </a:bodyPr>
          <a:lstStyle/>
          <a:p>
            <a:r>
              <a:rPr lang="es-ES" dirty="0" smtClean="0"/>
              <a:t>Planta </a:t>
            </a:r>
            <a:r>
              <a:rPr lang="es-ES" dirty="0" err="1" smtClean="0"/>
              <a:t>ruderal</a:t>
            </a:r>
            <a:endParaRPr lang="es-ES" dirty="0"/>
          </a:p>
        </p:txBody>
      </p:sp>
      <p:pic>
        <p:nvPicPr>
          <p:cNvPr id="13315" name="Picture 3" descr="C:\Users\Vega Torres\Desktop\San nicolás de Bari\040809dr70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3861048"/>
            <a:ext cx="3121152" cy="23408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2339752" y="6232782"/>
            <a:ext cx="2088232" cy="369332"/>
          </a:xfrm>
          <a:prstGeom prst="rect">
            <a:avLst/>
          </a:prstGeom>
          <a:noFill/>
        </p:spPr>
        <p:txBody>
          <a:bodyPr wrap="square" rtlCol="0">
            <a:spAutoFit/>
          </a:bodyPr>
          <a:lstStyle/>
          <a:p>
            <a:r>
              <a:rPr lang="es-ES" dirty="0" smtClean="0"/>
              <a:t>Campo de cereal</a:t>
            </a:r>
            <a:endParaRPr lang="es-ES" dirty="0"/>
          </a:p>
        </p:txBody>
      </p:sp>
      <p:sp>
        <p:nvSpPr>
          <p:cNvPr id="5" name="4 Rectángulo"/>
          <p:cNvSpPr/>
          <p:nvPr/>
        </p:nvSpPr>
        <p:spPr>
          <a:xfrm>
            <a:off x="1691680" y="5924913"/>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8" name="7 Rectángulo"/>
          <p:cNvSpPr/>
          <p:nvPr/>
        </p:nvSpPr>
        <p:spPr>
          <a:xfrm>
            <a:off x="5580112" y="5915325"/>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20</a:t>
            </a:fld>
            <a:endParaRPr lang="es-ES"/>
          </a:p>
        </p:txBody>
      </p:sp>
    </p:spTree>
    <p:extLst>
      <p:ext uri="{BB962C8B-B14F-4D97-AF65-F5344CB8AC3E}">
        <p14:creationId xmlns:p14="http://schemas.microsoft.com/office/powerpoint/2010/main" xmlns="" val="92604197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noAutofit/>
          </a:bodyPr>
          <a:lstStyle/>
          <a:p>
            <a:pPr lvl="1" algn="just"/>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centro de la Reserva, junto con los prados salinos que las rodean conforman los ecosistemas que presentan mayor riqueza botánica. En los bordes lagunares y praderas cercanas predomina </a:t>
            </a:r>
            <a:r>
              <a:rPr lang="es-ES" dirty="0" smtClean="0">
                <a:latin typeface="Times New Roman" panose="02020603050405020304" pitchFamily="18" charset="0"/>
                <a:cs typeface="Times New Roman" panose="02020603050405020304" pitchFamily="18" charset="0"/>
              </a:rPr>
              <a:t>el </a:t>
            </a:r>
            <a:r>
              <a:rPr lang="es-ES" dirty="0" err="1" smtClean="0">
                <a:latin typeface="Times New Roman" panose="02020603050405020304" pitchFamily="18" charset="0"/>
                <a:cs typeface="Times New Roman" panose="02020603050405020304" pitchFamily="18" charset="0"/>
              </a:rPr>
              <a:t>gramón</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la escorzonera enana, el </a:t>
            </a:r>
            <a:r>
              <a:rPr lang="es-ES" dirty="0" err="1">
                <a:latin typeface="Times New Roman" panose="02020603050405020304" pitchFamily="18" charset="0"/>
                <a:cs typeface="Times New Roman" panose="02020603050405020304" pitchFamily="18" charset="0"/>
              </a:rPr>
              <a:t>pelujo</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el </a:t>
            </a:r>
            <a:r>
              <a:rPr lang="es-ES" dirty="0" err="1" smtClean="0">
                <a:latin typeface="Times New Roman" panose="02020603050405020304" pitchFamily="18" charset="0"/>
                <a:cs typeface="Times New Roman" panose="02020603050405020304" pitchFamily="18" charset="0"/>
              </a:rPr>
              <a:t>hinojillo</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de conejo, la arrastradera, la margarita, el </a:t>
            </a:r>
            <a:r>
              <a:rPr lang="es-ES" dirty="0" err="1">
                <a:latin typeface="Times New Roman" panose="02020603050405020304" pitchFamily="18" charset="0"/>
                <a:cs typeface="Times New Roman" panose="02020603050405020304" pitchFamily="18" charset="0"/>
              </a:rPr>
              <a:t>correjuelo</a:t>
            </a:r>
            <a:r>
              <a:rPr lang="es-ES" dirty="0">
                <a:latin typeface="Times New Roman" panose="02020603050405020304" pitchFamily="18" charset="0"/>
                <a:cs typeface="Times New Roman" panose="02020603050405020304" pitchFamily="18" charset="0"/>
              </a:rPr>
              <a:t> y la grama</a:t>
            </a:r>
            <a:r>
              <a:rPr lang="es-ES" dirty="0" smtClean="0">
                <a:latin typeface="Times New Roman" panose="02020603050405020304" pitchFamily="18" charset="0"/>
                <a:cs typeface="Times New Roman" panose="02020603050405020304" pitchFamily="18" charset="0"/>
              </a:rPr>
              <a:t>.</a:t>
            </a:r>
          </a:p>
          <a:p>
            <a:pPr marL="457200" lvl="1" indent="0">
              <a:buNone/>
            </a:pPr>
            <a:endParaRPr lang="es-ES" dirty="0">
              <a:latin typeface="Times New Roman" panose="02020603050405020304" pitchFamily="18" charset="0"/>
              <a:cs typeface="Times New Roman" panose="02020603050405020304" pitchFamily="18" charset="0"/>
            </a:endParaRPr>
          </a:p>
          <a:p>
            <a:endParaRPr lang="es-ES" sz="600" dirty="0"/>
          </a:p>
        </p:txBody>
      </p:sp>
      <p:pic>
        <p:nvPicPr>
          <p:cNvPr id="14340" name="Picture 4" descr="C:\Users\Vega Torres\Desktop\San nicolás de Bari\pradosanfabundez.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3680774"/>
            <a:ext cx="3672408" cy="27543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número de diapositiva"/>
          <p:cNvSpPr>
            <a:spLocks noGrp="1"/>
          </p:cNvSpPr>
          <p:nvPr>
            <p:ph type="sldNum" sz="quarter" idx="12"/>
          </p:nvPr>
        </p:nvSpPr>
        <p:spPr/>
        <p:txBody>
          <a:bodyPr/>
          <a:lstStyle/>
          <a:p>
            <a:fld id="{132FADFE-3B8F-471C-ABF0-DBC7717ECBBC}" type="slidenum">
              <a:rPr lang="es-ES" smtClean="0"/>
              <a:pPr/>
              <a:t>21</a:t>
            </a:fld>
            <a:endParaRPr lang="es-ES"/>
          </a:p>
        </p:txBody>
      </p:sp>
    </p:spTree>
    <p:extLst>
      <p:ext uri="{BB962C8B-B14F-4D97-AF65-F5344CB8AC3E}">
        <p14:creationId xmlns:p14="http://schemas.microsoft.com/office/powerpoint/2010/main" xmlns="" val="232817123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Fauna </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57200" y="1196752"/>
            <a:ext cx="8229600" cy="5472608"/>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Dependiendo </a:t>
            </a:r>
            <a:r>
              <a:rPr lang="es-ES" sz="2800" dirty="0">
                <a:latin typeface="Times New Roman" panose="02020603050405020304" pitchFamily="18" charset="0"/>
                <a:cs typeface="Times New Roman" panose="02020603050405020304" pitchFamily="18" charset="0"/>
              </a:rPr>
              <a:t>de la estación del año, se pueden observar diferentes </a:t>
            </a:r>
            <a:r>
              <a:rPr lang="es-ES" sz="2800" dirty="0" smtClean="0">
                <a:latin typeface="Times New Roman" panose="02020603050405020304" pitchFamily="18" charset="0"/>
                <a:cs typeface="Times New Roman" panose="02020603050405020304" pitchFamily="18" charset="0"/>
              </a:rPr>
              <a:t>aves:</a:t>
            </a:r>
          </a:p>
          <a:p>
            <a:pPr marL="725488" lvl="1" indent="0" algn="just">
              <a:buNone/>
            </a:pPr>
            <a:r>
              <a:rPr lang="es-ES" b="1" dirty="0">
                <a:latin typeface="Times New Roman" panose="02020603050405020304" pitchFamily="18" charset="0"/>
                <a:cs typeface="Times New Roman" panose="02020603050405020304" pitchFamily="18" charset="0"/>
              </a:rPr>
              <a:t>Otoño:</a:t>
            </a:r>
          </a:p>
          <a:p>
            <a:pPr marL="725488" indent="0" algn="just">
              <a:buNone/>
            </a:pPr>
            <a:r>
              <a:rPr lang="es-ES" sz="2800" u="sng" dirty="0" smtClean="0">
                <a:latin typeface="Times New Roman" panose="02020603050405020304" pitchFamily="18" charset="0"/>
                <a:cs typeface="Times New Roman" panose="02020603050405020304" pitchFamily="18" charset="0"/>
              </a:rPr>
              <a:t>Septiembre</a:t>
            </a:r>
            <a:r>
              <a:rPr lang="es-ES" sz="2800" dirty="0" smtClean="0">
                <a:latin typeface="Times New Roman" panose="02020603050405020304" pitchFamily="18" charset="0"/>
                <a:cs typeface="Times New Roman" panose="02020603050405020304" pitchFamily="18" charset="0"/>
              </a:rPr>
              <a:t>, se </a:t>
            </a:r>
            <a:r>
              <a:rPr lang="es-ES" sz="2800" dirty="0">
                <a:latin typeface="Times New Roman" panose="02020603050405020304" pitchFamily="18" charset="0"/>
                <a:cs typeface="Times New Roman" panose="02020603050405020304" pitchFamily="18" charset="0"/>
              </a:rPr>
              <a:t>pueden ver grandes concentraciones de azulón (ánade real) y abundancia de garzas reales procedentes de las colonias de </a:t>
            </a:r>
            <a:r>
              <a:rPr lang="es-ES" sz="2800" dirty="0" smtClean="0">
                <a:latin typeface="Times New Roman" panose="02020603050405020304" pitchFamily="18" charset="0"/>
                <a:cs typeface="Times New Roman" panose="02020603050405020304" pitchFamily="18" charset="0"/>
              </a:rPr>
              <a:t>cría.</a:t>
            </a:r>
            <a:endParaRPr lang="es-ES" sz="2800" dirty="0" smtClean="0"/>
          </a:p>
          <a:p>
            <a:pPr marL="725488" indent="0" algn="just">
              <a:buNone/>
            </a:pPr>
            <a:r>
              <a:rPr lang="es-ES" sz="2800" u="sng" dirty="0" smtClean="0">
                <a:latin typeface="Times New Roman" panose="02020603050405020304" pitchFamily="18" charset="0"/>
                <a:cs typeface="Times New Roman" panose="02020603050405020304" pitchFamily="18" charset="0"/>
              </a:rPr>
              <a:t>Octubre</a:t>
            </a:r>
            <a:r>
              <a:rPr lang="es-ES" sz="2800" dirty="0" smtClean="0">
                <a:latin typeface="Times New Roman" panose="02020603050405020304" pitchFamily="18" charset="0"/>
                <a:cs typeface="Times New Roman" panose="02020603050405020304" pitchFamily="18" charset="0"/>
              </a:rPr>
              <a:t> , es </a:t>
            </a:r>
            <a:r>
              <a:rPr lang="es-ES" sz="2800" dirty="0">
                <a:latin typeface="Times New Roman" panose="02020603050405020304" pitchFamily="18" charset="0"/>
                <a:cs typeface="Times New Roman" panose="02020603050405020304" pitchFamily="18" charset="0"/>
              </a:rPr>
              <a:t>la época de paso de aves migratorias como </a:t>
            </a:r>
            <a:r>
              <a:rPr lang="es-ES" sz="2800" dirty="0" err="1">
                <a:latin typeface="Times New Roman" panose="02020603050405020304" pitchFamily="18" charset="0"/>
                <a:cs typeface="Times New Roman" panose="02020603050405020304" pitchFamily="18" charset="0"/>
              </a:rPr>
              <a:t>correlimos</a:t>
            </a:r>
            <a:r>
              <a:rPr lang="es-ES" sz="2800" dirty="0">
                <a:latin typeface="Times New Roman" panose="02020603050405020304" pitchFamily="18" charset="0"/>
                <a:cs typeface="Times New Roman" panose="02020603050405020304" pitchFamily="18" charset="0"/>
              </a:rPr>
              <a:t> menudo y otras </a:t>
            </a:r>
            <a:r>
              <a:rPr lang="es-ES" sz="2800" dirty="0" smtClean="0">
                <a:latin typeface="Times New Roman" panose="02020603050405020304" pitchFamily="18" charset="0"/>
                <a:cs typeface="Times New Roman" panose="02020603050405020304" pitchFamily="18" charset="0"/>
              </a:rPr>
              <a:t>limícolas.</a:t>
            </a:r>
            <a:endParaRPr lang="es-ES" sz="2800" dirty="0">
              <a:latin typeface="Times New Roman" panose="02020603050405020304" pitchFamily="18" charset="0"/>
              <a:cs typeface="Times New Roman" panose="02020603050405020304" pitchFamily="18" charset="0"/>
            </a:endParaRPr>
          </a:p>
          <a:p>
            <a:pPr marL="725488" indent="0" algn="just">
              <a:buNone/>
            </a:pPr>
            <a:r>
              <a:rPr lang="es-ES" sz="2800" u="sng" dirty="0" smtClean="0">
                <a:latin typeface="Times New Roman" panose="02020603050405020304" pitchFamily="18" charset="0"/>
                <a:cs typeface="Times New Roman" panose="02020603050405020304" pitchFamily="18" charset="0"/>
              </a:rPr>
              <a:t>Noviembre</a:t>
            </a:r>
            <a:r>
              <a:rPr lang="es-ES" sz="2800" dirty="0" smtClean="0">
                <a:latin typeface="Times New Roman" panose="02020603050405020304" pitchFamily="18" charset="0"/>
                <a:cs typeface="Times New Roman" panose="02020603050405020304" pitchFamily="18" charset="0"/>
              </a:rPr>
              <a:t>, es </a:t>
            </a:r>
            <a:r>
              <a:rPr lang="es-ES" sz="2800" dirty="0">
                <a:latin typeface="Times New Roman" panose="02020603050405020304" pitchFamily="18" charset="0"/>
                <a:cs typeface="Times New Roman" panose="02020603050405020304" pitchFamily="18" charset="0"/>
              </a:rPr>
              <a:t>el mes de mayor concentración de grullas en la Reserva, la llegada de los primeros ánsares comunes de la temporada y de importantes bandos de </a:t>
            </a:r>
            <a:r>
              <a:rPr lang="es-ES" sz="2800" dirty="0" err="1">
                <a:latin typeface="Times New Roman" panose="02020603050405020304" pitchFamily="18" charset="0"/>
                <a:cs typeface="Times New Roman" panose="02020603050405020304" pitchFamily="18" charset="0"/>
              </a:rPr>
              <a:t>correlimos</a:t>
            </a:r>
            <a:r>
              <a:rPr lang="es-ES" sz="2800" dirty="0">
                <a:latin typeface="Times New Roman" panose="02020603050405020304" pitchFamily="18" charset="0"/>
                <a:cs typeface="Times New Roman" panose="02020603050405020304" pitchFamily="18" charset="0"/>
              </a:rPr>
              <a:t> </a:t>
            </a:r>
            <a:r>
              <a:rPr lang="es-ES" sz="2800" dirty="0" smtClean="0">
                <a:latin typeface="Times New Roman" panose="02020603050405020304" pitchFamily="18" charset="0"/>
                <a:cs typeface="Times New Roman" panose="02020603050405020304" pitchFamily="18" charset="0"/>
              </a:rPr>
              <a:t> común.</a:t>
            </a:r>
            <a:endParaRPr lang="es-ES" sz="2800" dirty="0">
              <a:latin typeface="Times New Roman" panose="02020603050405020304" pitchFamily="18" charset="0"/>
              <a:cs typeface="Times New Roman" panose="02020603050405020304" pitchFamily="18" charset="0"/>
            </a:endParaRPr>
          </a:p>
          <a:p>
            <a:endParaRPr lang="es-ES" sz="2800" dirty="0" smtClean="0">
              <a:latin typeface="Times New Roman" panose="02020603050405020304" pitchFamily="18" charset="0"/>
              <a:cs typeface="Times New Roman" panose="02020603050405020304" pitchFamily="18" charset="0"/>
            </a:endParaRPr>
          </a:p>
          <a:p>
            <a:pPr marL="0" indent="0">
              <a:buNone/>
            </a:pPr>
            <a:endParaRPr lang="es-ES" sz="2800" dirty="0" smtClean="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22</a:t>
            </a:fld>
            <a:endParaRPr lang="es-ES"/>
          </a:p>
        </p:txBody>
      </p:sp>
    </p:spTree>
    <p:extLst>
      <p:ext uri="{BB962C8B-B14F-4D97-AF65-F5344CB8AC3E}">
        <p14:creationId xmlns:p14="http://schemas.microsoft.com/office/powerpoint/2010/main" xmlns="" val="268561270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otonatura.org/galerias/fotos/usr10491/ParejaAnad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1580" y="476672"/>
            <a:ext cx="3096344" cy="232084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1403649" y="2996952"/>
            <a:ext cx="2088232" cy="369332"/>
          </a:xfrm>
          <a:prstGeom prst="rect">
            <a:avLst/>
          </a:prstGeom>
          <a:noFill/>
        </p:spPr>
        <p:txBody>
          <a:bodyPr wrap="square" rtlCol="0">
            <a:spAutoFit/>
          </a:bodyPr>
          <a:lstStyle/>
          <a:p>
            <a:r>
              <a:rPr lang="es-ES" dirty="0" smtClean="0"/>
              <a:t>Pareja </a:t>
            </a:r>
            <a:r>
              <a:rPr lang="es-ES" dirty="0"/>
              <a:t>Á</a:t>
            </a:r>
            <a:r>
              <a:rPr lang="es-ES" dirty="0" smtClean="0"/>
              <a:t>nade Real</a:t>
            </a:r>
            <a:endParaRPr lang="es-ES" dirty="0"/>
          </a:p>
        </p:txBody>
      </p:sp>
      <p:pic>
        <p:nvPicPr>
          <p:cNvPr id="5124" name="Picture 4" descr="http://www.geroa.org/wp-content/uploads/GARZA_201JLcalleira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3768" y="1466046"/>
            <a:ext cx="2886075" cy="38004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6198306" y="5606639"/>
            <a:ext cx="1217000"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Garza Real</a:t>
            </a:r>
            <a:endParaRPr lang="es-ES" dirty="0"/>
          </a:p>
        </p:txBody>
      </p:sp>
      <p:pic>
        <p:nvPicPr>
          <p:cNvPr id="5126" name="Picture 6" descr="http://2.bp.blogspot.com/-wzS8eFMWdJY/T4x7Ww0EhYI/AAAAAAAAA1w/Y7QoIkoqGkE/s1600/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1580" y="3780932"/>
            <a:ext cx="2880319" cy="219503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CuadroTexto"/>
          <p:cNvSpPr txBox="1"/>
          <p:nvPr/>
        </p:nvSpPr>
        <p:spPr>
          <a:xfrm>
            <a:off x="1391331" y="6150069"/>
            <a:ext cx="2088232" cy="369332"/>
          </a:xfrm>
          <a:prstGeom prst="rect">
            <a:avLst/>
          </a:prstGeom>
          <a:noFill/>
        </p:spPr>
        <p:txBody>
          <a:bodyPr wrap="square" rtlCol="0">
            <a:spAutoFit/>
          </a:bodyPr>
          <a:lstStyle/>
          <a:p>
            <a:r>
              <a:rPr lang="es-ES" dirty="0" err="1" smtClean="0"/>
              <a:t>Correlimos</a:t>
            </a:r>
            <a:r>
              <a:rPr lang="es-ES" dirty="0" smtClean="0"/>
              <a:t> menudo</a:t>
            </a:r>
            <a:endParaRPr lang="es-ES" dirty="0"/>
          </a:p>
        </p:txBody>
      </p:sp>
      <p:sp>
        <p:nvSpPr>
          <p:cNvPr id="8" name="7 Rectángulo"/>
          <p:cNvSpPr/>
          <p:nvPr/>
        </p:nvSpPr>
        <p:spPr>
          <a:xfrm>
            <a:off x="2640147" y="2544548"/>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0" name="9 Rectángulo"/>
          <p:cNvSpPr/>
          <p:nvPr/>
        </p:nvSpPr>
        <p:spPr>
          <a:xfrm>
            <a:off x="7002066" y="5016191"/>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1" name="10 Rectángulo"/>
          <p:cNvSpPr/>
          <p:nvPr/>
        </p:nvSpPr>
        <p:spPr>
          <a:xfrm>
            <a:off x="2627829" y="572975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23</a:t>
            </a:fld>
            <a:endParaRPr lang="es-ES"/>
          </a:p>
        </p:txBody>
      </p:sp>
    </p:spTree>
    <p:extLst>
      <p:ext uri="{BB962C8B-B14F-4D97-AF65-F5344CB8AC3E}">
        <p14:creationId xmlns:p14="http://schemas.microsoft.com/office/powerpoint/2010/main" xmlns="" val="396256123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92500" lnSpcReduction="10000"/>
          </a:bodyPr>
          <a:lstStyle/>
          <a:p>
            <a:pPr marL="725488" lvl="1" indent="0" algn="just">
              <a:buNone/>
            </a:pPr>
            <a:r>
              <a:rPr lang="es-ES" sz="3000" b="1" dirty="0">
                <a:latin typeface="Times New Roman" panose="02020603050405020304" pitchFamily="18" charset="0"/>
                <a:cs typeface="Times New Roman" panose="02020603050405020304" pitchFamily="18" charset="0"/>
              </a:rPr>
              <a:t>Invierno:</a:t>
            </a:r>
          </a:p>
          <a:p>
            <a:pPr marL="725488" indent="0" algn="just">
              <a:buNone/>
            </a:pPr>
            <a:r>
              <a:rPr lang="es-ES" sz="3000" dirty="0" smtClean="0">
                <a:latin typeface="Times New Roman" panose="02020603050405020304" pitchFamily="18" charset="0"/>
                <a:cs typeface="Times New Roman" panose="02020603050405020304" pitchFamily="18" charset="0"/>
              </a:rPr>
              <a:t>En </a:t>
            </a:r>
            <a:r>
              <a:rPr lang="es-ES" sz="3000" u="sng" dirty="0">
                <a:latin typeface="Times New Roman" panose="02020603050405020304" pitchFamily="18" charset="0"/>
                <a:cs typeface="Times New Roman" panose="02020603050405020304" pitchFamily="18" charset="0"/>
              </a:rPr>
              <a:t>diciembre </a:t>
            </a:r>
            <a:r>
              <a:rPr lang="es-ES" sz="3000" dirty="0">
                <a:latin typeface="Times New Roman" panose="02020603050405020304" pitchFamily="18" charset="0"/>
                <a:cs typeface="Times New Roman" panose="02020603050405020304" pitchFamily="18" charset="0"/>
              </a:rPr>
              <a:t>abundan el ánsar común y el ánade friso, siendo por lo general un buen mes para observar </a:t>
            </a:r>
            <a:r>
              <a:rPr lang="es-ES" sz="3000" dirty="0" err="1">
                <a:latin typeface="Times New Roman" panose="02020603050405020304" pitchFamily="18" charset="0"/>
                <a:cs typeface="Times New Roman" panose="02020603050405020304" pitchFamily="18" charset="0"/>
              </a:rPr>
              <a:t>anátidas</a:t>
            </a:r>
            <a:r>
              <a:rPr lang="es-ES" sz="3000" dirty="0">
                <a:latin typeface="Times New Roman" panose="02020603050405020304" pitchFamily="18" charset="0"/>
                <a:cs typeface="Times New Roman" panose="02020603050405020304" pitchFamily="18" charset="0"/>
              </a:rPr>
              <a:t> raras como las barnaclas cariblancas y los ánsares caretos.</a:t>
            </a:r>
            <a:br>
              <a:rPr lang="es-ES" sz="3000" dirty="0">
                <a:latin typeface="Times New Roman" panose="02020603050405020304" pitchFamily="18" charset="0"/>
                <a:cs typeface="Times New Roman" panose="02020603050405020304" pitchFamily="18" charset="0"/>
              </a:rPr>
            </a:br>
            <a:r>
              <a:rPr lang="es-ES" sz="3000" dirty="0" smtClean="0">
                <a:latin typeface="Times New Roman" panose="02020603050405020304" pitchFamily="18" charset="0"/>
                <a:cs typeface="Times New Roman" panose="02020603050405020304" pitchFamily="18" charset="0"/>
              </a:rPr>
              <a:t>En </a:t>
            </a:r>
            <a:r>
              <a:rPr lang="es-ES" sz="3000" u="sng" dirty="0">
                <a:latin typeface="Times New Roman" panose="02020603050405020304" pitchFamily="18" charset="0"/>
                <a:cs typeface="Times New Roman" panose="02020603050405020304" pitchFamily="18" charset="0"/>
              </a:rPr>
              <a:t>enero</a:t>
            </a:r>
            <a:r>
              <a:rPr lang="es-ES" sz="3000" dirty="0">
                <a:latin typeface="Times New Roman" panose="02020603050405020304" pitchFamily="18" charset="0"/>
                <a:cs typeface="Times New Roman" panose="02020603050405020304" pitchFamily="18" charset="0"/>
              </a:rPr>
              <a:t> se dan las mayores concentraciones de ánsar común, abunda el silbón europeo y la </a:t>
            </a:r>
            <a:r>
              <a:rPr lang="es-ES" sz="3000" dirty="0" smtClean="0">
                <a:latin typeface="Times New Roman" panose="02020603050405020304" pitchFamily="18" charset="0"/>
                <a:cs typeface="Times New Roman" panose="02020603050405020304" pitchFamily="18" charset="0"/>
              </a:rPr>
              <a:t>cerceta </a:t>
            </a:r>
            <a:r>
              <a:rPr lang="es-ES" sz="3000" dirty="0">
                <a:latin typeface="Times New Roman" panose="02020603050405020304" pitchFamily="18" charset="0"/>
                <a:cs typeface="Times New Roman" panose="02020603050405020304" pitchFamily="18" charset="0"/>
              </a:rPr>
              <a:t>común. Al margen de las aves, es una buena época para observar en la zona la caza de liebres con </a:t>
            </a:r>
            <a:r>
              <a:rPr lang="es-ES" sz="3000" dirty="0" smtClean="0">
                <a:latin typeface="Times New Roman" panose="02020603050405020304" pitchFamily="18" charset="0"/>
                <a:cs typeface="Times New Roman" panose="02020603050405020304" pitchFamily="18" charset="0"/>
              </a:rPr>
              <a:t>galgo.</a:t>
            </a:r>
            <a:endParaRPr lang="es-ES" sz="3000" dirty="0">
              <a:latin typeface="Times New Roman" panose="02020603050405020304" pitchFamily="18" charset="0"/>
              <a:cs typeface="Times New Roman" panose="02020603050405020304" pitchFamily="18" charset="0"/>
            </a:endParaRPr>
          </a:p>
          <a:p>
            <a:pPr marL="725488" indent="0" algn="just">
              <a:buNone/>
            </a:pPr>
            <a:r>
              <a:rPr lang="es-ES" sz="3000" dirty="0" smtClean="0">
                <a:latin typeface="Times New Roman" panose="02020603050405020304" pitchFamily="18" charset="0"/>
                <a:cs typeface="Times New Roman" panose="02020603050405020304" pitchFamily="18" charset="0"/>
              </a:rPr>
              <a:t>En </a:t>
            </a:r>
            <a:r>
              <a:rPr lang="es-ES" sz="3000" u="sng" dirty="0">
                <a:latin typeface="Times New Roman" panose="02020603050405020304" pitchFamily="18" charset="0"/>
                <a:cs typeface="Times New Roman" panose="02020603050405020304" pitchFamily="18" charset="0"/>
              </a:rPr>
              <a:t>febrero</a:t>
            </a:r>
            <a:r>
              <a:rPr lang="es-ES" sz="3000" dirty="0">
                <a:latin typeface="Times New Roman" panose="02020603050405020304" pitchFamily="18" charset="0"/>
                <a:cs typeface="Times New Roman" panose="02020603050405020304" pitchFamily="18" charset="0"/>
              </a:rPr>
              <a:t> los ánsares comunes inician la emigración hacia los países nórdicos, llegando en su lugar la cigüeña .También se pueden ver bandos de Combatiente.</a:t>
            </a:r>
          </a:p>
          <a:p>
            <a:endParaRPr lang="es-ES" dirty="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24</a:t>
            </a:fld>
            <a:endParaRPr lang="es-ES"/>
          </a:p>
        </p:txBody>
      </p:sp>
    </p:spTree>
    <p:extLst>
      <p:ext uri="{BB962C8B-B14F-4D97-AF65-F5344CB8AC3E}">
        <p14:creationId xmlns:p14="http://schemas.microsoft.com/office/powerpoint/2010/main" xmlns="" val="136687929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villafafila.net/estaciones/ansarcomu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71476"/>
            <a:ext cx="3879856" cy="224430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1679516" y="2915778"/>
            <a:ext cx="1479892"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Ánsar </a:t>
            </a:r>
            <a:r>
              <a:rPr lang="es-ES" dirty="0">
                <a:latin typeface="Times New Roman" panose="02020603050405020304" pitchFamily="18" charset="0"/>
                <a:cs typeface="Times New Roman" panose="02020603050405020304" pitchFamily="18" charset="0"/>
              </a:rPr>
              <a:t>común </a:t>
            </a:r>
            <a:endParaRPr lang="es-ES" dirty="0"/>
          </a:p>
        </p:txBody>
      </p:sp>
      <p:pic>
        <p:nvPicPr>
          <p:cNvPr id="6148" name="Picture 4" descr="http://www.avesibericas.es/images/anastrweba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472" y="674726"/>
            <a:ext cx="3028448" cy="22410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CuadroTexto"/>
          <p:cNvSpPr txBox="1"/>
          <p:nvPr/>
        </p:nvSpPr>
        <p:spPr>
          <a:xfrm>
            <a:off x="5794616" y="2915778"/>
            <a:ext cx="1440160" cy="369332"/>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Ánade friso</a:t>
            </a:r>
            <a:endParaRPr lang="es-ES" dirty="0">
              <a:latin typeface="Times New Roman" panose="02020603050405020304" pitchFamily="18" charset="0"/>
              <a:cs typeface="Times New Roman" panose="02020603050405020304" pitchFamily="18" charset="0"/>
            </a:endParaRPr>
          </a:p>
        </p:txBody>
      </p:sp>
      <p:pic>
        <p:nvPicPr>
          <p:cNvPr id="6150" name="Picture 6" descr="https://encrypted-tbn3.gstatic.com/images?q=tbn:ANd9GcTnx45vrwaiugVNElvQu2uJ2Vhvt9xXyosYL1ImLrkBPUI-DvZz"/>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8973" y="3573016"/>
            <a:ext cx="3440979" cy="231405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Rectángulo"/>
          <p:cNvSpPr/>
          <p:nvPr/>
        </p:nvSpPr>
        <p:spPr>
          <a:xfrm>
            <a:off x="1413417" y="6020148"/>
            <a:ext cx="2012089"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Barnacla cariblanca</a:t>
            </a:r>
            <a:endParaRPr lang="es-ES" dirty="0"/>
          </a:p>
        </p:txBody>
      </p:sp>
      <p:pic>
        <p:nvPicPr>
          <p:cNvPr id="6154" name="Picture 10" descr="http://www.seo.org/wp-content/uploads/2013/11/F8_Foto_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38442" y="3573016"/>
            <a:ext cx="3290478" cy="231405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5377636" y="6020148"/>
            <a:ext cx="1358064"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Ánsar careto</a:t>
            </a:r>
            <a:endParaRPr lang="es-ES" dirty="0"/>
          </a:p>
        </p:txBody>
      </p:sp>
      <p:sp>
        <p:nvSpPr>
          <p:cNvPr id="11" name="10 Rectángulo"/>
          <p:cNvSpPr/>
          <p:nvPr/>
        </p:nvSpPr>
        <p:spPr>
          <a:xfrm>
            <a:off x="3315647" y="2633287"/>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3" name="12 Rectángulo"/>
          <p:cNvSpPr/>
          <p:nvPr/>
        </p:nvSpPr>
        <p:spPr>
          <a:xfrm>
            <a:off x="6781143" y="2653681"/>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4" name="13 Rectángulo"/>
          <p:cNvSpPr/>
          <p:nvPr/>
        </p:nvSpPr>
        <p:spPr>
          <a:xfrm>
            <a:off x="6766803" y="562046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25</a:t>
            </a:fld>
            <a:endParaRPr lang="es-ES"/>
          </a:p>
        </p:txBody>
      </p:sp>
    </p:spTree>
    <p:extLst>
      <p:ext uri="{BB962C8B-B14F-4D97-AF65-F5344CB8AC3E}">
        <p14:creationId xmlns:p14="http://schemas.microsoft.com/office/powerpoint/2010/main" xmlns="" val="394949924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53412" y="3059668"/>
            <a:ext cx="1633781"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Cerceta común </a:t>
            </a:r>
            <a:endParaRPr lang="es-ES" dirty="0"/>
          </a:p>
        </p:txBody>
      </p:sp>
      <p:pic>
        <p:nvPicPr>
          <p:cNvPr id="7170" name="Picture 2" descr="http://ibc.lynxeds.com/files/pictures/eurasianwigeonmale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980726"/>
            <a:ext cx="2754246" cy="20656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5629876" y="3225206"/>
            <a:ext cx="1646605"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Silbón </a:t>
            </a:r>
            <a:r>
              <a:rPr lang="es-ES" dirty="0">
                <a:latin typeface="Times New Roman" panose="02020603050405020304" pitchFamily="18" charset="0"/>
                <a:cs typeface="Times New Roman" panose="02020603050405020304" pitchFamily="18" charset="0"/>
              </a:rPr>
              <a:t>europeo </a:t>
            </a:r>
            <a:endParaRPr lang="es-ES" dirty="0"/>
          </a:p>
        </p:txBody>
      </p:sp>
      <p:pic>
        <p:nvPicPr>
          <p:cNvPr id="7172" name="Picture 4" descr="http://www.avesibericas.es/images/anacreweb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980726"/>
            <a:ext cx="2754247" cy="2065685"/>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1.bp.blogspot.com/-HPRJgoMz2tI/URKLiQDwWRI/AAAAAAAAEmA/blQFY0fosws/s1600/cig%25C3%25BCe%25C3%25B1a+blan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4227" y="3861048"/>
            <a:ext cx="3317438" cy="23210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4275892" y="6185236"/>
            <a:ext cx="954107"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Cigüeña</a:t>
            </a:r>
            <a:endParaRPr lang="es-ES" dirty="0"/>
          </a:p>
        </p:txBody>
      </p:sp>
      <p:sp>
        <p:nvSpPr>
          <p:cNvPr id="8" name="7 Rectángulo"/>
          <p:cNvSpPr/>
          <p:nvPr/>
        </p:nvSpPr>
        <p:spPr>
          <a:xfrm>
            <a:off x="2387090" y="280019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9" name="8 Rectángulo"/>
          <p:cNvSpPr/>
          <p:nvPr/>
        </p:nvSpPr>
        <p:spPr>
          <a:xfrm>
            <a:off x="6582526" y="2800189"/>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0" name="9 Rectángulo"/>
          <p:cNvSpPr/>
          <p:nvPr/>
        </p:nvSpPr>
        <p:spPr>
          <a:xfrm>
            <a:off x="5163888" y="5935902"/>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3" name="2 Marcador de número de diapositiva"/>
          <p:cNvSpPr>
            <a:spLocks noGrp="1"/>
          </p:cNvSpPr>
          <p:nvPr>
            <p:ph type="sldNum" sz="quarter" idx="12"/>
          </p:nvPr>
        </p:nvSpPr>
        <p:spPr/>
        <p:txBody>
          <a:bodyPr/>
          <a:lstStyle/>
          <a:p>
            <a:fld id="{132FADFE-3B8F-471C-ABF0-DBC7717ECBBC}" type="slidenum">
              <a:rPr lang="es-ES" smtClean="0"/>
              <a:pPr/>
              <a:t>26</a:t>
            </a:fld>
            <a:endParaRPr lang="es-ES"/>
          </a:p>
        </p:txBody>
      </p:sp>
    </p:spTree>
    <p:extLst>
      <p:ext uri="{BB962C8B-B14F-4D97-AF65-F5344CB8AC3E}">
        <p14:creationId xmlns:p14="http://schemas.microsoft.com/office/powerpoint/2010/main" xmlns="" val="3644156444"/>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6480720"/>
          </a:xfrm>
        </p:spPr>
        <p:txBody>
          <a:bodyPr>
            <a:noAutofit/>
          </a:bodyPr>
          <a:lstStyle/>
          <a:p>
            <a:pPr marL="725488" lvl="1" indent="0" algn="just">
              <a:buNone/>
            </a:pPr>
            <a:r>
              <a:rPr lang="es-ES" sz="2900" b="1" dirty="0" smtClean="0">
                <a:latin typeface="Times New Roman" panose="02020603050405020304" pitchFamily="18" charset="0"/>
                <a:cs typeface="Times New Roman" panose="02020603050405020304" pitchFamily="18" charset="0"/>
              </a:rPr>
              <a:t>Primavera</a:t>
            </a:r>
            <a:r>
              <a:rPr lang="es-ES" sz="2900" b="1" dirty="0">
                <a:latin typeface="Times New Roman" panose="02020603050405020304" pitchFamily="18" charset="0"/>
                <a:cs typeface="Times New Roman" panose="02020603050405020304" pitchFamily="18" charset="0"/>
              </a:rPr>
              <a:t>:</a:t>
            </a:r>
          </a:p>
          <a:p>
            <a:pPr marL="725488" indent="0" algn="just">
              <a:buNone/>
            </a:pPr>
            <a:r>
              <a:rPr lang="es-ES" sz="2800" dirty="0"/>
              <a:t> </a:t>
            </a:r>
            <a:r>
              <a:rPr lang="es-ES" sz="2900" u="sng" dirty="0" smtClean="0">
                <a:latin typeface="Times New Roman" panose="02020603050405020304" pitchFamily="18" charset="0"/>
                <a:cs typeface="Times New Roman" panose="02020603050405020304" pitchFamily="18" charset="0"/>
              </a:rPr>
              <a:t>Marzo</a:t>
            </a:r>
            <a:r>
              <a:rPr lang="es-ES" sz="2900" dirty="0" smtClean="0">
                <a:latin typeface="Times New Roman" panose="02020603050405020304" pitchFamily="18" charset="0"/>
                <a:cs typeface="Times New Roman" panose="02020603050405020304" pitchFamily="18" charset="0"/>
              </a:rPr>
              <a:t> </a:t>
            </a:r>
            <a:r>
              <a:rPr lang="es-ES" sz="2900" dirty="0">
                <a:latin typeface="Times New Roman" panose="02020603050405020304" pitchFamily="18" charset="0"/>
                <a:cs typeface="Times New Roman" panose="02020603050405020304" pitchFamily="18" charset="0"/>
              </a:rPr>
              <a:t>es el inicio de la llegada de los cernícalos primilla, abunda el cuchara común y es la época de paso primaveral de gran cantidad de </a:t>
            </a:r>
            <a:r>
              <a:rPr lang="es-ES" sz="2900" dirty="0" smtClean="0">
                <a:latin typeface="Times New Roman" panose="02020603050405020304" pitchFamily="18" charset="0"/>
                <a:cs typeface="Times New Roman" panose="02020603050405020304" pitchFamily="18" charset="0"/>
              </a:rPr>
              <a:t>limícolas: </a:t>
            </a:r>
            <a:r>
              <a:rPr lang="es-ES" sz="2900" dirty="0" err="1" smtClean="0">
                <a:latin typeface="Times New Roman" panose="02020603050405020304" pitchFamily="18" charset="0"/>
                <a:cs typeface="Times New Roman" panose="02020603050405020304" pitchFamily="18" charset="0"/>
              </a:rPr>
              <a:t>correlimos</a:t>
            </a:r>
            <a:r>
              <a:rPr lang="es-ES" sz="2900" dirty="0">
                <a:latin typeface="Times New Roman" panose="02020603050405020304" pitchFamily="18" charset="0"/>
                <a:cs typeface="Times New Roman" panose="02020603050405020304" pitchFamily="18" charset="0"/>
              </a:rPr>
              <a:t>, archibebes, chorlitejo, andarríos, </a:t>
            </a:r>
            <a:r>
              <a:rPr lang="es-ES" sz="2900" dirty="0" smtClean="0">
                <a:latin typeface="Times New Roman" panose="02020603050405020304" pitchFamily="18" charset="0"/>
                <a:cs typeface="Times New Roman" panose="02020603050405020304" pitchFamily="18" charset="0"/>
              </a:rPr>
              <a:t>etc. También </a:t>
            </a:r>
            <a:r>
              <a:rPr lang="es-ES" sz="2900" dirty="0">
                <a:latin typeface="Times New Roman" panose="02020603050405020304" pitchFamily="18" charset="0"/>
                <a:cs typeface="Times New Roman" panose="02020603050405020304" pitchFamily="18" charset="0"/>
              </a:rPr>
              <a:t>es el comienzo de la época de celo </a:t>
            </a:r>
            <a:r>
              <a:rPr lang="es-ES" sz="2900" dirty="0" smtClean="0">
                <a:latin typeface="Times New Roman" panose="02020603050405020304" pitchFamily="18" charset="0"/>
                <a:cs typeface="Times New Roman" panose="02020603050405020304" pitchFamily="18" charset="0"/>
              </a:rPr>
              <a:t>de las avutardas</a:t>
            </a:r>
          </a:p>
          <a:p>
            <a:pPr marL="725488" indent="0" algn="just">
              <a:buNone/>
            </a:pPr>
            <a:r>
              <a:rPr lang="es-ES" sz="2900" dirty="0" smtClean="0">
                <a:latin typeface="Times New Roman" panose="02020603050405020304" pitchFamily="18" charset="0"/>
                <a:cs typeface="Times New Roman" panose="02020603050405020304" pitchFamily="18" charset="0"/>
              </a:rPr>
              <a:t>En </a:t>
            </a:r>
            <a:r>
              <a:rPr lang="es-ES" sz="2900" u="sng" dirty="0">
                <a:latin typeface="Times New Roman" panose="02020603050405020304" pitchFamily="18" charset="0"/>
                <a:cs typeface="Times New Roman" panose="02020603050405020304" pitchFamily="18" charset="0"/>
              </a:rPr>
              <a:t>abril</a:t>
            </a:r>
            <a:r>
              <a:rPr lang="es-ES" sz="2900" dirty="0">
                <a:latin typeface="Times New Roman" panose="02020603050405020304" pitchFamily="18" charset="0"/>
                <a:cs typeface="Times New Roman" panose="02020603050405020304" pitchFamily="18" charset="0"/>
              </a:rPr>
              <a:t> la avutarda continúa en celo, y surgen grandes concentraciones de combatientes cambiando ya a su plumaje nupcial.</a:t>
            </a:r>
            <a:br>
              <a:rPr lang="es-ES" sz="2900" dirty="0">
                <a:latin typeface="Times New Roman" panose="02020603050405020304" pitchFamily="18" charset="0"/>
                <a:cs typeface="Times New Roman" panose="02020603050405020304" pitchFamily="18" charset="0"/>
              </a:rPr>
            </a:br>
            <a:r>
              <a:rPr lang="es-ES" sz="2900" u="sng" dirty="0" smtClean="0">
                <a:latin typeface="Times New Roman" panose="02020603050405020304" pitchFamily="18" charset="0"/>
                <a:cs typeface="Times New Roman" panose="02020603050405020304" pitchFamily="18" charset="0"/>
              </a:rPr>
              <a:t>Mayo,</a:t>
            </a:r>
            <a:r>
              <a:rPr lang="es-ES" sz="2900" dirty="0" smtClean="0">
                <a:latin typeface="Times New Roman" panose="02020603050405020304" pitchFamily="18" charset="0"/>
                <a:cs typeface="Times New Roman" panose="02020603050405020304" pitchFamily="18" charset="0"/>
              </a:rPr>
              <a:t> </a:t>
            </a:r>
            <a:r>
              <a:rPr lang="es-ES" sz="2900" dirty="0">
                <a:latin typeface="Times New Roman" panose="02020603050405020304" pitchFamily="18" charset="0"/>
                <a:cs typeface="Times New Roman" panose="02020603050405020304" pitchFamily="18" charset="0"/>
              </a:rPr>
              <a:t>es época de cría de los cernícalos primilla, especialmente llamativa la colonia de la iglesia de Otero de </a:t>
            </a:r>
            <a:r>
              <a:rPr lang="es-ES" sz="2900" dirty="0" err="1">
                <a:latin typeface="Times New Roman" panose="02020603050405020304" pitchFamily="18" charset="0"/>
                <a:cs typeface="Times New Roman" panose="02020603050405020304" pitchFamily="18" charset="0"/>
              </a:rPr>
              <a:t>Sariegos</a:t>
            </a:r>
            <a:r>
              <a:rPr lang="es-ES" sz="2900" dirty="0">
                <a:latin typeface="Times New Roman" panose="02020603050405020304" pitchFamily="18" charset="0"/>
                <a:cs typeface="Times New Roman" panose="02020603050405020304" pitchFamily="18" charset="0"/>
              </a:rPr>
              <a:t>. También crían las cigüeñas, avocetas y pagaza </a:t>
            </a:r>
            <a:r>
              <a:rPr lang="es-ES" sz="2900" dirty="0" err="1">
                <a:latin typeface="Times New Roman" panose="02020603050405020304" pitchFamily="18" charset="0"/>
                <a:cs typeface="Times New Roman" panose="02020603050405020304" pitchFamily="18" charset="0"/>
              </a:rPr>
              <a:t>piconegra</a:t>
            </a:r>
            <a:r>
              <a:rPr lang="es-ES" sz="2900" dirty="0" smtClean="0">
                <a:latin typeface="Times New Roman" panose="02020603050405020304" pitchFamily="18" charset="0"/>
                <a:cs typeface="Times New Roman" panose="02020603050405020304" pitchFamily="18" charset="0"/>
              </a:rPr>
              <a:t>.</a:t>
            </a:r>
            <a:endParaRPr lang="es-ES" sz="2900" dirty="0">
              <a:latin typeface="Times New Roman" panose="02020603050405020304" pitchFamily="18" charset="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27</a:t>
            </a:fld>
            <a:endParaRPr lang="es-ES"/>
          </a:p>
        </p:txBody>
      </p:sp>
    </p:spTree>
    <p:extLst>
      <p:ext uri="{BB962C8B-B14F-4D97-AF65-F5344CB8AC3E}">
        <p14:creationId xmlns:p14="http://schemas.microsoft.com/office/powerpoint/2010/main" xmlns="" val="44438838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38719" y="6208574"/>
            <a:ext cx="2091214"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Hembra de Avutarda</a:t>
            </a:r>
            <a:endParaRPr lang="es-ES" dirty="0"/>
          </a:p>
        </p:txBody>
      </p:sp>
      <p:pic>
        <p:nvPicPr>
          <p:cNvPr id="10242" name="Picture 2" descr="http://villafafila.com/Fauna/img_fauna/Avutard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908720"/>
            <a:ext cx="2857500" cy="22383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996194" y="3491716"/>
            <a:ext cx="2376264" cy="369332"/>
          </a:xfrm>
          <a:prstGeom prst="rect">
            <a:avLst/>
          </a:prstGeom>
          <a:noFill/>
        </p:spPr>
        <p:txBody>
          <a:bodyPr wrap="square" rtlCol="0">
            <a:spAutoFit/>
          </a:bodyPr>
          <a:lstStyle/>
          <a:p>
            <a:r>
              <a:rPr lang="es-ES" dirty="0" smtClean="0"/>
              <a:t>Macho de avutarda</a:t>
            </a:r>
            <a:endParaRPr lang="es-ES" dirty="0"/>
          </a:p>
        </p:txBody>
      </p:sp>
      <p:pic>
        <p:nvPicPr>
          <p:cNvPr id="10244" name="Picture 4" descr="http://villafafila.com/Fauna/img_fauna/Avutarda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0178" y="2174740"/>
            <a:ext cx="3675279" cy="263395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5653555" y="5162934"/>
            <a:ext cx="2376264" cy="923330"/>
          </a:xfrm>
          <a:prstGeom prst="rect">
            <a:avLst/>
          </a:prstGeom>
          <a:noFill/>
        </p:spPr>
        <p:txBody>
          <a:bodyPr wrap="square" rtlCol="0">
            <a:spAutoFit/>
          </a:bodyPr>
          <a:lstStyle/>
          <a:p>
            <a:r>
              <a:rPr lang="es-ES" dirty="0" smtClean="0"/>
              <a:t>Macho de avutarda haciendo la rueda (Exhibición nupcial)</a:t>
            </a:r>
            <a:endParaRPr lang="es-ES" dirty="0"/>
          </a:p>
        </p:txBody>
      </p:sp>
      <p:pic>
        <p:nvPicPr>
          <p:cNvPr id="10246" name="Picture 6" descr="http://villafafila.com/Fauna/img_fauna/Avutarda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4261" y="4037963"/>
            <a:ext cx="2798815" cy="20344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CuadroTexto"/>
          <p:cNvSpPr txBox="1"/>
          <p:nvPr/>
        </p:nvSpPr>
        <p:spPr>
          <a:xfrm>
            <a:off x="5869579" y="616332"/>
            <a:ext cx="1944216" cy="584775"/>
          </a:xfrm>
          <a:prstGeom prst="rect">
            <a:avLst/>
          </a:prstGeom>
          <a:noFill/>
        </p:spPr>
        <p:txBody>
          <a:bodyPr wrap="square" rtlCol="0">
            <a:spAutoFit/>
          </a:bodyPr>
          <a:lstStyle/>
          <a:p>
            <a:r>
              <a:rPr lang="es-ES" sz="3200" b="1" dirty="0" smtClean="0"/>
              <a:t>Avutardas</a:t>
            </a:r>
            <a:endParaRPr lang="es-ES" sz="3200" b="1" dirty="0"/>
          </a:p>
        </p:txBody>
      </p:sp>
      <p:sp>
        <p:nvSpPr>
          <p:cNvPr id="9" name="8 Rectángulo"/>
          <p:cNvSpPr/>
          <p:nvPr/>
        </p:nvSpPr>
        <p:spPr>
          <a:xfrm>
            <a:off x="2365299" y="2894129"/>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0" name="9 Rectángulo"/>
          <p:cNvSpPr/>
          <p:nvPr/>
        </p:nvSpPr>
        <p:spPr>
          <a:xfrm>
            <a:off x="2356207" y="5826222"/>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1" name="10 Rectángulo"/>
          <p:cNvSpPr/>
          <p:nvPr/>
        </p:nvSpPr>
        <p:spPr>
          <a:xfrm>
            <a:off x="7405930" y="456247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28</a:t>
            </a:fld>
            <a:endParaRPr lang="es-ES"/>
          </a:p>
        </p:txBody>
      </p:sp>
    </p:spTree>
    <p:extLst>
      <p:ext uri="{BB962C8B-B14F-4D97-AF65-F5344CB8AC3E}">
        <p14:creationId xmlns:p14="http://schemas.microsoft.com/office/powerpoint/2010/main" xmlns="" val="69810518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68125" y="3069865"/>
            <a:ext cx="1960793"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Cernícalos primill</a:t>
            </a:r>
            <a:r>
              <a:rPr lang="es-ES" dirty="0">
                <a:latin typeface="Times New Roman" panose="02020603050405020304" pitchFamily="18" charset="0"/>
                <a:cs typeface="Times New Roman" panose="02020603050405020304" pitchFamily="18" charset="0"/>
              </a:rPr>
              <a:t>a</a:t>
            </a:r>
            <a:endParaRPr lang="es-ES" dirty="0"/>
          </a:p>
        </p:txBody>
      </p:sp>
      <p:sp>
        <p:nvSpPr>
          <p:cNvPr id="5" name="4 Rectángulo"/>
          <p:cNvSpPr/>
          <p:nvPr/>
        </p:nvSpPr>
        <p:spPr>
          <a:xfrm>
            <a:off x="5949614" y="5943918"/>
            <a:ext cx="1697901"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Cuchara </a:t>
            </a:r>
            <a:r>
              <a:rPr lang="es-ES" dirty="0">
                <a:latin typeface="Times New Roman" panose="02020603050405020304" pitchFamily="18" charset="0"/>
                <a:cs typeface="Times New Roman" panose="02020603050405020304" pitchFamily="18" charset="0"/>
              </a:rPr>
              <a:t>común </a:t>
            </a:r>
            <a:endParaRPr lang="es-ES" dirty="0"/>
          </a:p>
        </p:txBody>
      </p:sp>
      <p:sp>
        <p:nvSpPr>
          <p:cNvPr id="6" name="5 Rectángulo"/>
          <p:cNvSpPr/>
          <p:nvPr/>
        </p:nvSpPr>
        <p:spPr>
          <a:xfrm>
            <a:off x="1736815" y="5941417"/>
            <a:ext cx="1223412" cy="369332"/>
          </a:xfrm>
          <a:prstGeom prst="rect">
            <a:avLst/>
          </a:prstGeom>
        </p:spPr>
        <p:txBody>
          <a:bodyPr wrap="none">
            <a:spAutoFit/>
          </a:bodyPr>
          <a:lstStyle/>
          <a:p>
            <a:r>
              <a:rPr lang="es-ES" dirty="0" err="1" smtClean="0">
                <a:latin typeface="Times New Roman" panose="02020603050405020304" pitchFamily="18" charset="0"/>
                <a:cs typeface="Times New Roman" panose="02020603050405020304" pitchFamily="18" charset="0"/>
              </a:rPr>
              <a:t>Correlimos</a:t>
            </a:r>
            <a:endParaRPr lang="es-ES" dirty="0"/>
          </a:p>
        </p:txBody>
      </p:sp>
      <p:sp>
        <p:nvSpPr>
          <p:cNvPr id="7" name="6 Rectángulo"/>
          <p:cNvSpPr/>
          <p:nvPr/>
        </p:nvSpPr>
        <p:spPr>
          <a:xfrm>
            <a:off x="6180447" y="3137043"/>
            <a:ext cx="1236236"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Archibebes</a:t>
            </a:r>
            <a:endParaRPr lang="es-ES" dirty="0"/>
          </a:p>
        </p:txBody>
      </p:sp>
      <p:pic>
        <p:nvPicPr>
          <p:cNvPr id="8194" name="Picture 2" descr="http://4.bp.blogspot.com/_yEIdppg9mjA/Stwwl5cJ2JI/AAAAAAAAAQ4/Wi1N0QZlG88/s1600/cenicalo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8346" y="764704"/>
            <a:ext cx="3305937" cy="2305161"/>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2.bp.blogspot.com/-bZh2vPIxb-w/USpjrD7VMeI/AAAAAAAAEwM/t54-zeF8Nu4/s1600/correlimos+zarapitin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8346" y="3667058"/>
            <a:ext cx="3493321" cy="2109370"/>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4.bp.blogspot.com/-LYzE5NDMXNE/U4Ro-xHOmlI/AAAAAAAAIN0/uBUldJoTj4Y/s1600/F249_Foto_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47802" y="764705"/>
            <a:ext cx="3310232" cy="2325438"/>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http://2.bp.blogspot.com/-cgWxgTRenDY/Ttauh7ZaJrI/AAAAAAAADN8/4_Qj1ssxFWc/s400/aDSCN508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47802" y="3667057"/>
            <a:ext cx="3560116" cy="210937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9 Rectángulo"/>
          <p:cNvSpPr/>
          <p:nvPr/>
        </p:nvSpPr>
        <p:spPr>
          <a:xfrm>
            <a:off x="3193890" y="553020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1" name="10 Rectángulo"/>
          <p:cNvSpPr/>
          <p:nvPr/>
        </p:nvSpPr>
        <p:spPr>
          <a:xfrm>
            <a:off x="7023626" y="2809614"/>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2" name="11 Rectángulo"/>
          <p:cNvSpPr/>
          <p:nvPr/>
        </p:nvSpPr>
        <p:spPr>
          <a:xfrm>
            <a:off x="7260141" y="552346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29</a:t>
            </a:fld>
            <a:endParaRPr lang="es-ES"/>
          </a:p>
        </p:txBody>
      </p:sp>
    </p:spTree>
    <p:extLst>
      <p:ext uri="{BB962C8B-B14F-4D97-AF65-F5344CB8AC3E}">
        <p14:creationId xmlns:p14="http://schemas.microsoft.com/office/powerpoint/2010/main" xmlns="" val="242685614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Autofit/>
          </a:bodyPr>
          <a:lstStyle/>
          <a:p>
            <a:pPr marL="342900" lvl="1" indent="-342900" algn="just">
              <a:buFont typeface="Arial" pitchFamily="34" charset="0"/>
              <a:buChar char="•"/>
            </a:pPr>
            <a:r>
              <a:rPr lang="es-ES" dirty="0">
                <a:latin typeface="Times New Roman" panose="02020603050405020304" pitchFamily="18" charset="0"/>
                <a:cs typeface="Times New Roman" panose="02020603050405020304" pitchFamily="18" charset="0"/>
              </a:rPr>
              <a:t>Vegetación y Flora.</a:t>
            </a:r>
          </a:p>
          <a:p>
            <a:pPr marL="342900" lvl="1" indent="-342900" algn="just">
              <a:buFont typeface="Arial" pitchFamily="34" charset="0"/>
              <a:buChar char="•"/>
            </a:pPr>
            <a:r>
              <a:rPr lang="es-ES" dirty="0" smtClean="0">
                <a:latin typeface="Times New Roman" panose="02020603050405020304" pitchFamily="18" charset="0"/>
                <a:cs typeface="Times New Roman" panose="02020603050405020304" pitchFamily="18" charset="0"/>
              </a:rPr>
              <a:t>Fauna.</a:t>
            </a:r>
          </a:p>
          <a:p>
            <a:pPr marL="342900" lvl="1" indent="-342900" algn="just">
              <a:buFont typeface="Arial" pitchFamily="34" charset="0"/>
              <a:buChar char="•"/>
            </a:pPr>
            <a:r>
              <a:rPr lang="es-ES" dirty="0">
                <a:latin typeface="Times New Roman" panose="02020603050405020304" pitchFamily="18" charset="0"/>
                <a:cs typeface="Times New Roman" panose="02020603050405020304" pitchFamily="18" charset="0"/>
              </a:rPr>
              <a:t>Avutarda </a:t>
            </a:r>
            <a:r>
              <a:rPr lang="es-ES" dirty="0" smtClean="0">
                <a:latin typeface="Times New Roman" panose="02020603050405020304" pitchFamily="18" charset="0"/>
                <a:cs typeface="Times New Roman" panose="02020603050405020304" pitchFamily="18" charset="0"/>
              </a:rPr>
              <a:t>(</a:t>
            </a:r>
            <a:r>
              <a:rPr lang="es-ES" dirty="0" err="1" smtClean="0">
                <a:latin typeface="Times New Roman" panose="02020603050405020304" pitchFamily="18" charset="0"/>
                <a:cs typeface="Times New Roman" panose="02020603050405020304" pitchFamily="18" charset="0"/>
              </a:rPr>
              <a:t>otis</a:t>
            </a:r>
            <a:r>
              <a:rPr lang="es-ES" dirty="0" smtClean="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tarda</a:t>
            </a:r>
            <a:r>
              <a:rPr lang="es-ES" dirty="0" smtClean="0">
                <a:latin typeface="Times New Roman" panose="02020603050405020304" pitchFamily="18" charset="0"/>
                <a:cs typeface="Times New Roman" panose="02020603050405020304" pitchFamily="18" charset="0"/>
              </a:rPr>
              <a:t>).</a:t>
            </a:r>
          </a:p>
          <a:p>
            <a:pPr marL="342900" lvl="1" indent="-342900" algn="just">
              <a:buFont typeface="Arial" pitchFamily="34" charset="0"/>
              <a:buChar char="•"/>
            </a:pPr>
            <a:r>
              <a:rPr lang="es-ES" dirty="0">
                <a:latin typeface="Times New Roman" panose="02020603050405020304" pitchFamily="18" charset="0"/>
                <a:cs typeface="Times New Roman" panose="02020603050405020304" pitchFamily="18" charset="0"/>
              </a:rPr>
              <a:t>Ánsar común </a:t>
            </a:r>
            <a:r>
              <a:rPr lang="es-ES" dirty="0" smtClean="0">
                <a:latin typeface="Times New Roman" panose="02020603050405020304" pitchFamily="18" charset="0"/>
                <a:cs typeface="Times New Roman" panose="02020603050405020304" pitchFamily="18" charset="0"/>
              </a:rPr>
              <a:t>(ánsar </a:t>
            </a:r>
            <a:r>
              <a:rPr lang="es-ES" dirty="0">
                <a:latin typeface="Times New Roman" panose="02020603050405020304" pitchFamily="18" charset="0"/>
                <a:cs typeface="Times New Roman" panose="02020603050405020304" pitchFamily="18" charset="0"/>
              </a:rPr>
              <a:t>ánsar</a:t>
            </a:r>
            <a:r>
              <a:rPr lang="es-ES" dirty="0" smtClean="0">
                <a:latin typeface="Times New Roman" panose="02020603050405020304" pitchFamily="18" charset="0"/>
                <a:cs typeface="Times New Roman" panose="02020603050405020304" pitchFamily="18" charset="0"/>
              </a:rPr>
              <a:t>).</a:t>
            </a:r>
          </a:p>
          <a:p>
            <a:pPr marL="342900" lvl="1" indent="-342900" algn="just">
              <a:buFont typeface="Arial" pitchFamily="34" charset="0"/>
              <a:buChar char="•"/>
            </a:pPr>
            <a:r>
              <a:rPr lang="es-ES" dirty="0">
                <a:latin typeface="Times New Roman" panose="02020603050405020304" pitchFamily="18" charset="0"/>
                <a:cs typeface="Times New Roman" panose="02020603050405020304" pitchFamily="18" charset="0"/>
              </a:rPr>
              <a:t>Cernícalo primilla </a:t>
            </a:r>
            <a:r>
              <a:rPr lang="es-ES" dirty="0" smtClean="0">
                <a:latin typeface="Times New Roman" panose="02020603050405020304" pitchFamily="18" charset="0"/>
                <a:cs typeface="Times New Roman" panose="02020603050405020304" pitchFamily="18" charset="0"/>
              </a:rPr>
              <a:t>(falco </a:t>
            </a:r>
            <a:r>
              <a:rPr lang="es-ES" dirty="0" err="1">
                <a:latin typeface="Times New Roman" panose="02020603050405020304" pitchFamily="18" charset="0"/>
                <a:cs typeface="Times New Roman" panose="02020603050405020304" pitchFamily="18" charset="0"/>
              </a:rPr>
              <a:t>naumanni</a:t>
            </a:r>
            <a:r>
              <a:rPr lang="es-ES" dirty="0" smtClean="0">
                <a:latin typeface="Times New Roman" panose="02020603050405020304" pitchFamily="18" charset="0"/>
                <a:cs typeface="Times New Roman" panose="02020603050405020304" pitchFamily="18" charset="0"/>
              </a:rPr>
              <a:t>).</a:t>
            </a:r>
          </a:p>
          <a:p>
            <a:pPr marL="342900" lvl="1" indent="-342900" algn="just">
              <a:buFont typeface="Arial" pitchFamily="34" charset="0"/>
              <a:buChar char="•"/>
            </a:pPr>
            <a:r>
              <a:rPr lang="es-ES" dirty="0" smtClean="0">
                <a:latin typeface="Times New Roman" panose="02020603050405020304" pitchFamily="18" charset="0"/>
                <a:cs typeface="Times New Roman" panose="02020603050405020304" pitchFamily="18" charset="0"/>
              </a:rPr>
              <a:t>Palomares.</a:t>
            </a:r>
          </a:p>
          <a:p>
            <a:pPr marL="342900" lvl="1" indent="-342900" algn="just">
              <a:buFont typeface="Arial" pitchFamily="34" charset="0"/>
              <a:buChar char="•"/>
            </a:pPr>
            <a:r>
              <a:rPr lang="es-ES" dirty="0" smtClean="0">
                <a:latin typeface="Times New Roman" panose="02020603050405020304" pitchFamily="18" charset="0"/>
                <a:cs typeface="Times New Roman" panose="02020603050405020304" pitchFamily="18" charset="0"/>
              </a:rPr>
              <a:t>Itinerario.</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3</a:t>
            </a:fld>
            <a:endParaRPr lang="es-ES"/>
          </a:p>
        </p:txBody>
      </p:sp>
    </p:spTree>
    <p:extLst>
      <p:ext uri="{BB962C8B-B14F-4D97-AF65-F5344CB8AC3E}">
        <p14:creationId xmlns:p14="http://schemas.microsoft.com/office/powerpoint/2010/main" xmlns="" val="731586663"/>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56967" y="3094672"/>
            <a:ext cx="1819729"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Chorlitejo dorado</a:t>
            </a:r>
            <a:endParaRPr lang="es-ES" dirty="0"/>
          </a:p>
        </p:txBody>
      </p:sp>
      <p:sp>
        <p:nvSpPr>
          <p:cNvPr id="5" name="4 Rectángulo"/>
          <p:cNvSpPr/>
          <p:nvPr/>
        </p:nvSpPr>
        <p:spPr>
          <a:xfrm>
            <a:off x="1393372" y="5839890"/>
            <a:ext cx="936988"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Avoceta</a:t>
            </a:r>
            <a:endParaRPr lang="es-ES" dirty="0"/>
          </a:p>
        </p:txBody>
      </p:sp>
      <p:sp>
        <p:nvSpPr>
          <p:cNvPr id="6" name="5 Rectángulo"/>
          <p:cNvSpPr/>
          <p:nvPr/>
        </p:nvSpPr>
        <p:spPr>
          <a:xfrm>
            <a:off x="5628369" y="5839890"/>
            <a:ext cx="1806905"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Pagaza </a:t>
            </a:r>
            <a:r>
              <a:rPr lang="es-ES" dirty="0" err="1">
                <a:latin typeface="Times New Roman" panose="02020603050405020304" pitchFamily="18" charset="0"/>
                <a:cs typeface="Times New Roman" panose="02020603050405020304" pitchFamily="18" charset="0"/>
              </a:rPr>
              <a:t>piconegra</a:t>
            </a:r>
            <a:endParaRPr lang="es-ES" dirty="0"/>
          </a:p>
        </p:txBody>
      </p:sp>
      <p:pic>
        <p:nvPicPr>
          <p:cNvPr id="9218" name="Picture 2" descr="http://villafafila.com/Fauna/img_fauna/Andarrioschico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7630" y="677689"/>
            <a:ext cx="2762528" cy="2357021"/>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villafafila.com/Fauna/img_fauna/Avocet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1518" y="3613666"/>
            <a:ext cx="2821652" cy="2200890"/>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villafafila.com/Fauna/img_fauna/Chorlitodorado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25761" y="1015788"/>
            <a:ext cx="3124200" cy="2009776"/>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http://villafafila.com/Fauna/img_fauna/Pagazapiconegra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8081" y="3796127"/>
            <a:ext cx="2857500" cy="207645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Rectángulo"/>
          <p:cNvSpPr/>
          <p:nvPr/>
        </p:nvSpPr>
        <p:spPr>
          <a:xfrm>
            <a:off x="1249423" y="3057463"/>
            <a:ext cx="1665841"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Andarríos </a:t>
            </a:r>
            <a:r>
              <a:rPr lang="es-ES" dirty="0">
                <a:latin typeface="Times New Roman" panose="02020603050405020304" pitchFamily="18" charset="0"/>
                <a:cs typeface="Times New Roman" panose="02020603050405020304" pitchFamily="18" charset="0"/>
              </a:rPr>
              <a:t>chico</a:t>
            </a:r>
            <a:endParaRPr lang="es-ES" dirty="0"/>
          </a:p>
        </p:txBody>
      </p:sp>
      <p:sp>
        <p:nvSpPr>
          <p:cNvPr id="10" name="9 Rectángulo"/>
          <p:cNvSpPr/>
          <p:nvPr/>
        </p:nvSpPr>
        <p:spPr>
          <a:xfrm>
            <a:off x="2215326" y="2781743"/>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2" name="11 Rectángulo"/>
          <p:cNvSpPr/>
          <p:nvPr/>
        </p:nvSpPr>
        <p:spPr>
          <a:xfrm>
            <a:off x="7002184" y="2772597"/>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3" name="12 Rectángulo"/>
          <p:cNvSpPr/>
          <p:nvPr/>
        </p:nvSpPr>
        <p:spPr>
          <a:xfrm>
            <a:off x="2245393" y="5568334"/>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4" name="13 Rectángulo"/>
          <p:cNvSpPr/>
          <p:nvPr/>
        </p:nvSpPr>
        <p:spPr>
          <a:xfrm>
            <a:off x="6930538" y="561961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3" name="2 Marcador de número de diapositiva"/>
          <p:cNvSpPr>
            <a:spLocks noGrp="1"/>
          </p:cNvSpPr>
          <p:nvPr>
            <p:ph type="sldNum" sz="quarter" idx="12"/>
          </p:nvPr>
        </p:nvSpPr>
        <p:spPr/>
        <p:txBody>
          <a:bodyPr/>
          <a:lstStyle/>
          <a:p>
            <a:fld id="{132FADFE-3B8F-471C-ABF0-DBC7717ECBBC}" type="slidenum">
              <a:rPr lang="es-ES" smtClean="0"/>
              <a:pPr/>
              <a:t>30</a:t>
            </a:fld>
            <a:endParaRPr lang="es-ES"/>
          </a:p>
        </p:txBody>
      </p:sp>
    </p:spTree>
    <p:extLst>
      <p:ext uri="{BB962C8B-B14F-4D97-AF65-F5344CB8AC3E}">
        <p14:creationId xmlns:p14="http://schemas.microsoft.com/office/powerpoint/2010/main" xmlns="" val="427268993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976664"/>
          </a:xfrm>
        </p:spPr>
        <p:txBody>
          <a:bodyPr>
            <a:noAutofit/>
          </a:bodyPr>
          <a:lstStyle/>
          <a:p>
            <a:pPr marL="725488" lvl="1" indent="0" algn="just">
              <a:buNone/>
            </a:pPr>
            <a:r>
              <a:rPr lang="es-ES" b="1" dirty="0" smtClean="0">
                <a:latin typeface="Times New Roman" panose="02020603050405020304" pitchFamily="18" charset="0"/>
                <a:cs typeface="Times New Roman" panose="02020603050405020304" pitchFamily="18" charset="0"/>
              </a:rPr>
              <a:t>Verano:</a:t>
            </a:r>
          </a:p>
          <a:p>
            <a:pPr marL="725488" indent="0" algn="just">
              <a:lnSpc>
                <a:spcPct val="110000"/>
              </a:lnSpc>
              <a:buNone/>
            </a:pPr>
            <a:r>
              <a:rPr lang="es-ES" sz="2800" dirty="0" smtClean="0">
                <a:latin typeface="Times New Roman" panose="02020603050405020304" pitchFamily="18" charset="0"/>
                <a:cs typeface="Times New Roman" panose="02020603050405020304" pitchFamily="18" charset="0"/>
              </a:rPr>
              <a:t>Junio es el mes del canto de las codornices en la Reserva, abundan las garcillas bueyeras y los primeros vuelos de las cigüeñas </a:t>
            </a:r>
            <a:r>
              <a:rPr lang="es-ES" sz="2800" dirty="0" err="1" smtClean="0">
                <a:latin typeface="Times New Roman" panose="02020603050405020304" pitchFamily="18" charset="0"/>
                <a:cs typeface="Times New Roman" panose="02020603050405020304" pitchFamily="18" charset="0"/>
              </a:rPr>
              <a:t>jovenes</a:t>
            </a:r>
            <a:r>
              <a:rPr lang="es-ES" sz="2800" dirty="0" smtClean="0">
                <a:latin typeface="Times New Roman" panose="02020603050405020304" pitchFamily="18" charset="0"/>
                <a:cs typeface="Times New Roman" panose="02020603050405020304" pitchFamily="18" charset="0"/>
              </a:rPr>
              <a:t>.</a:t>
            </a:r>
          </a:p>
          <a:p>
            <a:pPr marL="725488" indent="0" algn="just">
              <a:lnSpc>
                <a:spcPct val="110000"/>
              </a:lnSpc>
              <a:buNone/>
            </a:pPr>
            <a:r>
              <a:rPr lang="es-ES" sz="2800" dirty="0" smtClean="0">
                <a:latin typeface="Times New Roman" panose="02020603050405020304" pitchFamily="18" charset="0"/>
                <a:cs typeface="Times New Roman" panose="02020603050405020304" pitchFamily="18" charset="0"/>
              </a:rPr>
              <a:t>Julio hace que la fauna acuática se concentre en los escasos puntos de agua que quedan, siendo frecuente la observación de aguiluchos cenizos. Se comienzan a dar las primeras concentraciones </a:t>
            </a:r>
            <a:r>
              <a:rPr lang="es-ES" sz="2800" dirty="0" err="1" smtClean="0">
                <a:latin typeface="Times New Roman" panose="02020603050405020304" pitchFamily="18" charset="0"/>
                <a:cs typeface="Times New Roman" panose="02020603050405020304" pitchFamily="18" charset="0"/>
              </a:rPr>
              <a:t>premigratorias</a:t>
            </a:r>
            <a:r>
              <a:rPr lang="es-ES" sz="2800" dirty="0" smtClean="0">
                <a:latin typeface="Times New Roman" panose="02020603050405020304" pitchFamily="18" charset="0"/>
                <a:cs typeface="Times New Roman" panose="02020603050405020304" pitchFamily="18" charset="0"/>
              </a:rPr>
              <a:t> de cigüeñas.</a:t>
            </a:r>
          </a:p>
          <a:p>
            <a:pPr marL="725488" indent="0" algn="just">
              <a:lnSpc>
                <a:spcPct val="110000"/>
              </a:lnSpc>
              <a:buNone/>
            </a:pPr>
            <a:r>
              <a:rPr lang="es-ES" sz="2800" dirty="0" smtClean="0">
                <a:latin typeface="Times New Roman" panose="02020603050405020304" pitchFamily="18" charset="0"/>
                <a:cs typeface="Times New Roman" panose="02020603050405020304" pitchFamily="18" charset="0"/>
              </a:rPr>
              <a:t> En agosto comienza el paso </a:t>
            </a:r>
            <a:r>
              <a:rPr lang="es-ES" sz="2800" dirty="0" err="1" smtClean="0">
                <a:latin typeface="Times New Roman" panose="02020603050405020304" pitchFamily="18" charset="0"/>
                <a:cs typeface="Times New Roman" panose="02020603050405020304" pitchFamily="18" charset="0"/>
              </a:rPr>
              <a:t>postnupcial</a:t>
            </a:r>
            <a:r>
              <a:rPr lang="es-ES" sz="2800" dirty="0" smtClean="0">
                <a:latin typeface="Times New Roman" panose="02020603050405020304" pitchFamily="18" charset="0"/>
                <a:cs typeface="Times New Roman" panose="02020603050405020304" pitchFamily="18" charset="0"/>
              </a:rPr>
              <a:t> de limícolas como el andarríos chico, </a:t>
            </a:r>
            <a:r>
              <a:rPr lang="es-ES" sz="2800" dirty="0" err="1" smtClean="0">
                <a:latin typeface="Times New Roman" panose="02020603050405020304" pitchFamily="18" charset="0"/>
                <a:cs typeface="Times New Roman" panose="02020603050405020304" pitchFamily="18" charset="0"/>
              </a:rPr>
              <a:t>correlimos</a:t>
            </a:r>
            <a:r>
              <a:rPr lang="es-ES" sz="2800" dirty="0" smtClean="0">
                <a:latin typeface="Times New Roman" panose="02020603050405020304" pitchFamily="18" charset="0"/>
                <a:cs typeface="Times New Roman" panose="02020603050405020304" pitchFamily="18" charset="0"/>
              </a:rPr>
              <a:t> y archibebes.</a:t>
            </a:r>
          </a:p>
          <a:p>
            <a:pPr marL="725488" indent="0">
              <a:buNone/>
            </a:pPr>
            <a:endParaRPr lang="es-ES" sz="2800" dirty="0" smtClean="0">
              <a:latin typeface="Times New Roman" panose="02020603050405020304" pitchFamily="18" charset="0"/>
              <a:cs typeface="Times New Roman" panose="02020603050405020304" pitchFamily="18" charset="0"/>
            </a:endParaRPr>
          </a:p>
          <a:p>
            <a:endParaRPr lang="es-ES" dirty="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31</a:t>
            </a:fld>
            <a:endParaRPr lang="es-ES"/>
          </a:p>
        </p:txBody>
      </p:sp>
    </p:spTree>
    <p:extLst>
      <p:ext uri="{BB962C8B-B14F-4D97-AF65-F5344CB8AC3E}">
        <p14:creationId xmlns:p14="http://schemas.microsoft.com/office/powerpoint/2010/main" xmlns="" val="85388322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088991" y="3067949"/>
            <a:ext cx="1774845"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Garcilla bueyera </a:t>
            </a:r>
            <a:endParaRPr lang="es-ES" dirty="0"/>
          </a:p>
        </p:txBody>
      </p:sp>
      <p:sp>
        <p:nvSpPr>
          <p:cNvPr id="7" name="6 Rectángulo"/>
          <p:cNvSpPr/>
          <p:nvPr/>
        </p:nvSpPr>
        <p:spPr>
          <a:xfrm>
            <a:off x="5796136" y="4670864"/>
            <a:ext cx="1999265"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Aguiluchos </a:t>
            </a:r>
            <a:r>
              <a:rPr lang="es-ES" dirty="0">
                <a:latin typeface="Times New Roman" panose="02020603050405020304" pitchFamily="18" charset="0"/>
                <a:cs typeface="Times New Roman" panose="02020603050405020304" pitchFamily="18" charset="0"/>
              </a:rPr>
              <a:t>cenizos</a:t>
            </a:r>
            <a:endParaRPr lang="es-ES" dirty="0"/>
          </a:p>
        </p:txBody>
      </p:sp>
      <p:sp>
        <p:nvSpPr>
          <p:cNvPr id="8" name="7 Rectángulo"/>
          <p:cNvSpPr/>
          <p:nvPr/>
        </p:nvSpPr>
        <p:spPr>
          <a:xfrm>
            <a:off x="2143492" y="6118976"/>
            <a:ext cx="1665841"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Andarríos </a:t>
            </a:r>
            <a:r>
              <a:rPr lang="es-ES" dirty="0">
                <a:latin typeface="Times New Roman" panose="02020603050405020304" pitchFamily="18" charset="0"/>
                <a:cs typeface="Times New Roman" panose="02020603050405020304" pitchFamily="18" charset="0"/>
              </a:rPr>
              <a:t>chico</a:t>
            </a:r>
            <a:endParaRPr lang="es-ES" dirty="0"/>
          </a:p>
        </p:txBody>
      </p:sp>
      <p:pic>
        <p:nvPicPr>
          <p:cNvPr id="11266" name="Picture 2" descr="http://villafafila.com/Fauna/img_fauna/Garcillabueyera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806131"/>
            <a:ext cx="2857500" cy="2028826"/>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villafafila.com/Fauna/img_fauna/Andarrioschico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3624201"/>
            <a:ext cx="2707546" cy="2310109"/>
          </a:xfrm>
          <a:prstGeom prst="rect">
            <a:avLst/>
          </a:prstGeom>
          <a:noFill/>
          <a:extLst>
            <a:ext uri="{909E8E84-426E-40DD-AFC4-6F175D3DCCD1}">
              <a14:hiddenFill xmlns:a14="http://schemas.microsoft.com/office/drawing/2010/main" xmlns="">
                <a:solidFill>
                  <a:srgbClr val="FFFFFF"/>
                </a:solidFill>
              </a14:hiddenFill>
            </a:ext>
          </a:extLst>
        </p:spPr>
      </p:pic>
      <p:pic>
        <p:nvPicPr>
          <p:cNvPr id="11270" name="Picture 6" descr="http://www.seo.org/wp-content/uploads/2013/11/F147_Dibujo_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0559" y="1820544"/>
            <a:ext cx="3600400" cy="2532014"/>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3157387" y="258873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0" name="9 Rectángulo"/>
          <p:cNvSpPr/>
          <p:nvPr/>
        </p:nvSpPr>
        <p:spPr>
          <a:xfrm>
            <a:off x="3134161" y="567698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11" name="10 Rectángulo"/>
          <p:cNvSpPr/>
          <p:nvPr/>
        </p:nvSpPr>
        <p:spPr>
          <a:xfrm>
            <a:off x="7020272" y="393305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32</a:t>
            </a:fld>
            <a:endParaRPr lang="es-ES"/>
          </a:p>
        </p:txBody>
      </p:sp>
    </p:spTree>
    <p:extLst>
      <p:ext uri="{BB962C8B-B14F-4D97-AF65-F5344CB8AC3E}">
        <p14:creationId xmlns:p14="http://schemas.microsoft.com/office/powerpoint/2010/main" xmlns="" val="203474859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00192" y="5789145"/>
            <a:ext cx="1043876"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Codorniz</a:t>
            </a:r>
            <a:endParaRPr lang="es-ES" dirty="0"/>
          </a:p>
        </p:txBody>
      </p:sp>
      <p:sp>
        <p:nvSpPr>
          <p:cNvPr id="6" name="5 Rectángulo"/>
          <p:cNvSpPr/>
          <p:nvPr/>
        </p:nvSpPr>
        <p:spPr>
          <a:xfrm>
            <a:off x="1931194" y="3573016"/>
            <a:ext cx="1043876" cy="369332"/>
          </a:xfrm>
          <a:prstGeom prst="rect">
            <a:avLst/>
          </a:prstGeom>
        </p:spPr>
        <p:txBody>
          <a:bodyPr wrap="none">
            <a:spAutoFit/>
          </a:bodyPr>
          <a:lstStyle/>
          <a:p>
            <a:r>
              <a:rPr lang="es-ES" dirty="0" smtClean="0">
                <a:latin typeface="Times New Roman" panose="02020603050405020304" pitchFamily="18" charset="0"/>
                <a:cs typeface="Times New Roman" panose="02020603050405020304" pitchFamily="18" charset="0"/>
              </a:rPr>
              <a:t>Cigüeñas</a:t>
            </a:r>
            <a:endParaRPr lang="es-ES" dirty="0"/>
          </a:p>
        </p:txBody>
      </p:sp>
      <p:pic>
        <p:nvPicPr>
          <p:cNvPr id="12290" name="Picture 2" descr="http://www.ojodigital.com/foro/attachments/color-en-el-mundo-animal-del-02-11-2012-al-30-11-2012/199690d1352436438-un-gato-y-2-codornizes-carlito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3381572"/>
            <a:ext cx="2952328" cy="2212897"/>
          </a:xfrm>
          <a:prstGeom prst="rect">
            <a:avLst/>
          </a:prstGeom>
          <a:noFill/>
          <a:extLst>
            <a:ext uri="{909E8E84-426E-40DD-AFC4-6F175D3DCCD1}">
              <a14:hiddenFill xmlns:a14="http://schemas.microsoft.com/office/drawing/2010/main" xmlns="">
                <a:solidFill>
                  <a:srgbClr val="FFFFFF"/>
                </a:solidFill>
              </a14:hiddenFill>
            </a:ext>
          </a:extLst>
        </p:spPr>
      </p:pic>
      <p:pic>
        <p:nvPicPr>
          <p:cNvPr id="12294" name="Picture 6" descr="http://1.bp.blogspot.com/-qVaFDH9Af4A/UwJhCVe4kgI/AAAAAAAAEdc/rkFynbCtjto/s1600/DSC00808_we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9176" y="476672"/>
            <a:ext cx="4470942" cy="280831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7212655" y="5355149"/>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33</a:t>
            </a:fld>
            <a:endParaRPr lang="es-ES"/>
          </a:p>
        </p:txBody>
      </p:sp>
    </p:spTree>
    <p:extLst>
      <p:ext uri="{BB962C8B-B14F-4D97-AF65-F5344CB8AC3E}">
        <p14:creationId xmlns:p14="http://schemas.microsoft.com/office/powerpoint/2010/main" xmlns="" val="2873313777"/>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latin typeface="Times New Roman" panose="02020603050405020304" pitchFamily="18" charset="0"/>
                <a:cs typeface="Times New Roman" panose="02020603050405020304" pitchFamily="18" charset="0"/>
              </a:rPr>
              <a:t>Avutarda (</a:t>
            </a:r>
            <a:r>
              <a:rPr lang="es-ES" b="1" i="1" dirty="0">
                <a:latin typeface="Times New Roman" panose="02020603050405020304" pitchFamily="18" charset="0"/>
                <a:cs typeface="Times New Roman" panose="02020603050405020304" pitchFamily="18" charset="0"/>
              </a:rPr>
              <a:t>Otis tarda</a:t>
            </a:r>
            <a:r>
              <a:rPr lang="es-ES" b="1" dirty="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57200" y="1600200"/>
            <a:ext cx="8229600" cy="4061047"/>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Es la reina de la </a:t>
            </a:r>
            <a:r>
              <a:rPr lang="es-ES" sz="2800" dirty="0">
                <a:latin typeface="Times New Roman" panose="02020603050405020304" pitchFamily="18" charset="0"/>
                <a:cs typeface="Times New Roman" panose="02020603050405020304" pitchFamily="18" charset="0"/>
              </a:rPr>
              <a:t>estepa. </a:t>
            </a:r>
            <a:r>
              <a:rPr lang="es-ES" sz="2800" dirty="0" smtClean="0">
                <a:latin typeface="Times New Roman" panose="02020603050405020304" pitchFamily="18" charset="0"/>
                <a:cs typeface="Times New Roman" panose="02020603050405020304" pitchFamily="18" charset="0"/>
              </a:rPr>
              <a:t>Capaz de impresionar tanto por su tamaño como por su belleza y comportamiento.</a:t>
            </a:r>
          </a:p>
          <a:p>
            <a:pPr marL="0" indent="0" algn="just">
              <a:buNone/>
            </a:pPr>
            <a:endParaRPr lang="es-ES" dirty="0"/>
          </a:p>
        </p:txBody>
      </p:sp>
      <p:pic>
        <p:nvPicPr>
          <p:cNvPr id="15362" name="Picture 2" descr="C:\Users\Vega Torres\Desktop\San nicolás de Bari\453706619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1920" y="3356992"/>
            <a:ext cx="4463988" cy="29759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7068131" y="6086763"/>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34</a:t>
            </a:fld>
            <a:endParaRPr lang="es-ES"/>
          </a:p>
        </p:txBody>
      </p:sp>
    </p:spTree>
    <p:extLst>
      <p:ext uri="{BB962C8B-B14F-4D97-AF65-F5344CB8AC3E}">
        <p14:creationId xmlns:p14="http://schemas.microsoft.com/office/powerpoint/2010/main" xmlns="" val="113556865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8229600" cy="5361459"/>
          </a:xfrm>
        </p:spPr>
        <p:txBody>
          <a:bodyPr>
            <a:normAutofit/>
          </a:bodyPr>
          <a:lstStyle/>
          <a:p>
            <a:pPr algn="just"/>
            <a:r>
              <a:rPr lang="es-ES" sz="2800" u="sng" dirty="0">
                <a:latin typeface="Times New Roman" panose="02020603050405020304" pitchFamily="18" charset="0"/>
                <a:cs typeface="Times New Roman" panose="02020603050405020304" pitchFamily="18" charset="0"/>
              </a:rPr>
              <a:t>Descripción</a:t>
            </a:r>
            <a:r>
              <a:rPr lang="es-ES" sz="2800" dirty="0">
                <a:latin typeface="Times New Roman" panose="02020603050405020304" pitchFamily="18" charset="0"/>
                <a:cs typeface="Times New Roman" panose="02020603050405020304" pitchFamily="18" charset="0"/>
              </a:rPr>
              <a:t>: Macho L 102 cm. y E 229 cm. Hembra L81 cm. y E 178 cm. Los machos pueden llegar a los 18 kg de peso. En las alas se ven tres bandas, una blanca, otra negra y la tercera dorada. Dorso dorado con bandas negras, vientre blanco y cabeza y cuello grises</a:t>
            </a:r>
            <a:r>
              <a:rPr lang="es-ES" sz="2800" dirty="0" smtClean="0">
                <a:latin typeface="Times New Roman" panose="02020603050405020304" pitchFamily="18" charset="0"/>
                <a:cs typeface="Times New Roman" panose="02020603050405020304" pitchFamily="18" charset="0"/>
              </a:rPr>
              <a:t>.</a:t>
            </a:r>
          </a:p>
          <a:p>
            <a:pPr marL="0" indent="0">
              <a:buNone/>
            </a:pPr>
            <a:endParaRPr lang="es-ES" sz="2800" dirty="0"/>
          </a:p>
        </p:txBody>
      </p:sp>
      <p:pic>
        <p:nvPicPr>
          <p:cNvPr id="16386" name="Picture 2" descr="C:\Users\Vega Torres\Desktop\San nicolás de Bari\otit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3625614"/>
            <a:ext cx="2448272" cy="1630549"/>
          </a:xfrm>
          <a:prstGeom prst="rect">
            <a:avLst/>
          </a:prstGeom>
          <a:noFill/>
          <a:extLst>
            <a:ext uri="{909E8E84-426E-40DD-AFC4-6F175D3DCCD1}">
              <a14:hiddenFill xmlns:a14="http://schemas.microsoft.com/office/drawing/2010/main" xmlns="">
                <a:solidFill>
                  <a:srgbClr val="FFFFFF"/>
                </a:solidFill>
              </a14:hiddenFill>
            </a:ext>
          </a:extLst>
        </p:spPr>
      </p:pic>
      <p:pic>
        <p:nvPicPr>
          <p:cNvPr id="16387" name="Picture 3" descr="C:\Users\Vega Torres\Desktop\San nicolás de Bari\otitari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4" y="3625614"/>
            <a:ext cx="2448272" cy="163054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1835696" y="5286554"/>
            <a:ext cx="864096" cy="369332"/>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Macho</a:t>
            </a:r>
            <a:endParaRPr lang="es-ES"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4380571" y="5286554"/>
            <a:ext cx="1135731" cy="369332"/>
          </a:xfrm>
          <a:prstGeom prst="rect">
            <a:avLst/>
          </a:prstGeom>
          <a:noFill/>
        </p:spPr>
        <p:txBody>
          <a:bodyPr wrap="square" rtlCol="0">
            <a:spAutoFit/>
          </a:bodyPr>
          <a:lstStyle/>
          <a:p>
            <a:r>
              <a:rPr lang="es-ES" dirty="0" smtClean="0">
                <a:latin typeface="Times New Roman" panose="02020603050405020304" pitchFamily="18" charset="0"/>
                <a:cs typeface="Times New Roman" panose="02020603050405020304" pitchFamily="18" charset="0"/>
              </a:rPr>
              <a:t>Hembra</a:t>
            </a:r>
            <a:endParaRPr lang="es-ES" dirty="0">
              <a:latin typeface="Times New Roman" panose="02020603050405020304" pitchFamily="18" charset="0"/>
              <a:cs typeface="Times New Roman" panose="02020603050405020304" pitchFamily="18" charset="0"/>
            </a:endParaRPr>
          </a:p>
        </p:txBody>
      </p:sp>
      <p:pic>
        <p:nvPicPr>
          <p:cNvPr id="16388" name="Picture 4" descr="C:\Users\Vega Torres\Desktop\San nicolás de Bari\123917679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3625614"/>
            <a:ext cx="2447352" cy="163054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Marcador de número de diapositiva"/>
          <p:cNvSpPr>
            <a:spLocks noGrp="1"/>
          </p:cNvSpPr>
          <p:nvPr>
            <p:ph type="sldNum" sz="quarter" idx="12"/>
          </p:nvPr>
        </p:nvSpPr>
        <p:spPr/>
        <p:txBody>
          <a:bodyPr/>
          <a:lstStyle/>
          <a:p>
            <a:fld id="{132FADFE-3B8F-471C-ABF0-DBC7717ECBBC}" type="slidenum">
              <a:rPr lang="es-ES" smtClean="0"/>
              <a:pPr/>
              <a:t>35</a:t>
            </a:fld>
            <a:endParaRPr lang="es-ES"/>
          </a:p>
        </p:txBody>
      </p:sp>
    </p:spTree>
    <p:extLst>
      <p:ext uri="{BB962C8B-B14F-4D97-AF65-F5344CB8AC3E}">
        <p14:creationId xmlns:p14="http://schemas.microsoft.com/office/powerpoint/2010/main" xmlns="" val="1315545638"/>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No </a:t>
            </a:r>
            <a:r>
              <a:rPr lang="es-ES" sz="2800" dirty="0">
                <a:latin typeface="Times New Roman" panose="02020603050405020304" pitchFamily="18" charset="0"/>
                <a:cs typeface="Times New Roman" panose="02020603050405020304" pitchFamily="18" charset="0"/>
              </a:rPr>
              <a:t>hay especies similares en la Reserva, por lo que su identificación es bastante </a:t>
            </a:r>
            <a:r>
              <a:rPr lang="es-ES" sz="2800" dirty="0" smtClean="0">
                <a:latin typeface="Times New Roman" panose="02020603050405020304" pitchFamily="18" charset="0"/>
                <a:cs typeface="Times New Roman" panose="02020603050405020304" pitchFamily="18" charset="0"/>
              </a:rPr>
              <a:t>sencilla.</a:t>
            </a:r>
          </a:p>
          <a:p>
            <a:pPr algn="just"/>
            <a:r>
              <a:rPr lang="es-ES" sz="2800" dirty="0">
                <a:latin typeface="Times New Roman" panose="02020603050405020304" pitchFamily="18" charset="0"/>
                <a:cs typeface="Times New Roman" panose="02020603050405020304" pitchFamily="18" charset="0"/>
              </a:rPr>
              <a:t>Las últimas cifras de la población de avutardas en Europa hablan de unos 25.000 ejemplares de los que entre 18.500 y 19.000 se encontrarían en España. La Reserva de </a:t>
            </a:r>
            <a:r>
              <a:rPr lang="es-ES" sz="2800" dirty="0" err="1">
                <a:latin typeface="Times New Roman" panose="02020603050405020304" pitchFamily="18" charset="0"/>
                <a:cs typeface="Times New Roman" panose="02020603050405020304" pitchFamily="18" charset="0"/>
              </a:rPr>
              <a:t>Villafáfila</a:t>
            </a:r>
            <a:r>
              <a:rPr lang="es-ES" sz="2800" dirty="0">
                <a:latin typeface="Times New Roman" panose="02020603050405020304" pitchFamily="18" charset="0"/>
                <a:cs typeface="Times New Roman" panose="02020603050405020304" pitchFamily="18" charset="0"/>
              </a:rPr>
              <a:t> cuenta con la mayor densidad de avutardas del mundo habiéndose llegado a contar más de 3000 ejemplares en los últimos años</a:t>
            </a:r>
            <a:r>
              <a:rPr lang="es-ES" sz="2800" dirty="0" smtClean="0">
                <a:latin typeface="Times New Roman" panose="02020603050405020304" pitchFamily="18" charset="0"/>
                <a:cs typeface="Times New Roman" panose="02020603050405020304" pitchFamily="18" charset="0"/>
              </a:rPr>
              <a:t>.</a:t>
            </a:r>
          </a:p>
          <a:p>
            <a:pPr algn="just"/>
            <a:r>
              <a:rPr lang="es-ES" sz="2800" dirty="0">
                <a:latin typeface="Times New Roman" panose="02020603050405020304" pitchFamily="18" charset="0"/>
                <a:cs typeface="Times New Roman" panose="02020603050405020304" pitchFamily="18" charset="0"/>
              </a:rPr>
              <a:t>Esta especie, pese a su tamaño, es muy frágil y soporta muy mal la presencia humana. </a:t>
            </a:r>
            <a:endParaRPr lang="es-ES" sz="2800" dirty="0" smtClean="0">
              <a:latin typeface="Times New Roman" panose="02020603050405020304" pitchFamily="18" charset="0"/>
              <a:cs typeface="Times New Roman" panose="02020603050405020304" pitchFamily="18" charset="0"/>
            </a:endParaRPr>
          </a:p>
          <a:p>
            <a:pPr algn="just"/>
            <a:r>
              <a:rPr lang="es-ES" sz="2800" dirty="0" smtClean="0">
                <a:latin typeface="Times New Roman" panose="02020603050405020304" pitchFamily="18" charset="0"/>
                <a:cs typeface="Times New Roman" panose="02020603050405020304" pitchFamily="18" charset="0"/>
              </a:rPr>
              <a:t>Durante </a:t>
            </a:r>
            <a:r>
              <a:rPr lang="es-ES" sz="2800" dirty="0">
                <a:latin typeface="Times New Roman" panose="02020603050405020304" pitchFamily="18" charset="0"/>
                <a:cs typeface="Times New Roman" panose="02020603050405020304" pitchFamily="18" charset="0"/>
              </a:rPr>
              <a:t>algún tiempo fue pieza de caza.</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36</a:t>
            </a:fld>
            <a:endParaRPr lang="es-ES"/>
          </a:p>
        </p:txBody>
      </p:sp>
    </p:spTree>
    <p:extLst>
      <p:ext uri="{BB962C8B-B14F-4D97-AF65-F5344CB8AC3E}">
        <p14:creationId xmlns:p14="http://schemas.microsoft.com/office/powerpoint/2010/main" xmlns="" val="42828492"/>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Sus </a:t>
            </a:r>
            <a:r>
              <a:rPr lang="es-ES" sz="2800" dirty="0">
                <a:latin typeface="Times New Roman" panose="02020603050405020304" pitchFamily="18" charset="0"/>
                <a:cs typeface="Times New Roman" panose="02020603050405020304" pitchFamily="18" charset="0"/>
              </a:rPr>
              <a:t>huellas son fácilmente reconocibles por su tamaño y por los tres dedos que tienen. Se ven con mucha frecuencia en los </a:t>
            </a:r>
            <a:r>
              <a:rPr lang="es-ES" sz="2800" dirty="0" smtClean="0">
                <a:latin typeface="Times New Roman" panose="02020603050405020304" pitchFamily="18" charset="0"/>
                <a:cs typeface="Times New Roman" panose="02020603050405020304" pitchFamily="18" charset="0"/>
              </a:rPr>
              <a:t>caminos.</a:t>
            </a:r>
          </a:p>
          <a:p>
            <a:pPr algn="just"/>
            <a:r>
              <a:rPr lang="es-ES" sz="2800" dirty="0" smtClean="0">
                <a:latin typeface="Times New Roman" panose="02020603050405020304" pitchFamily="18" charset="0"/>
                <a:cs typeface="Times New Roman" panose="02020603050405020304" pitchFamily="18" charset="0"/>
              </a:rPr>
              <a:t>Permanece </a:t>
            </a:r>
            <a:r>
              <a:rPr lang="es-ES" sz="2800" dirty="0">
                <a:latin typeface="Times New Roman" panose="02020603050405020304" pitchFamily="18" charset="0"/>
                <a:cs typeface="Times New Roman" panose="02020603050405020304" pitchFamily="18" charset="0"/>
              </a:rPr>
              <a:t>todo el año en la reserva. </a:t>
            </a:r>
            <a:endParaRPr lang="es-ES" sz="1800" dirty="0" smtClean="0">
              <a:latin typeface="Times New Roman" panose="02020603050405020304" pitchFamily="18" charset="0"/>
              <a:cs typeface="Times New Roman" panose="02020603050405020304" pitchFamily="18" charset="0"/>
            </a:endParaRPr>
          </a:p>
          <a:p>
            <a:pPr marL="0" indent="0">
              <a:buNone/>
            </a:pPr>
            <a:endParaRPr lang="es-ES" sz="1800" dirty="0">
              <a:latin typeface="Times New Roman" panose="02020603050405020304" pitchFamily="18" charset="0"/>
              <a:cs typeface="Times New Roman" panose="02020603050405020304" pitchFamily="18" charset="0"/>
            </a:endParaRPr>
          </a:p>
          <a:p>
            <a:pPr marL="0" indent="0">
              <a:buNone/>
            </a:pPr>
            <a:endParaRPr lang="es-ES" sz="1800" dirty="0" smtClean="0">
              <a:latin typeface="Times New Roman" panose="02020603050405020304" pitchFamily="18" charset="0"/>
              <a:cs typeface="Times New Roman" panose="02020603050405020304" pitchFamily="18" charset="0"/>
            </a:endParaRPr>
          </a:p>
          <a:p>
            <a:pPr marL="0" indent="0">
              <a:buNone/>
            </a:pPr>
            <a:endParaRPr lang="es-ES" sz="1800" dirty="0">
              <a:latin typeface="Times New Roman" panose="02020603050405020304" pitchFamily="18" charset="0"/>
              <a:cs typeface="Times New Roman" panose="02020603050405020304" pitchFamily="18" charset="0"/>
            </a:endParaRPr>
          </a:p>
          <a:p>
            <a:pPr marL="0" indent="0">
              <a:buNone/>
            </a:pPr>
            <a:endParaRPr lang="es-ES" sz="1800" dirty="0" smtClean="0">
              <a:latin typeface="Times New Roman" panose="02020603050405020304" pitchFamily="18" charset="0"/>
              <a:cs typeface="Times New Roman" panose="02020603050405020304" pitchFamily="18" charset="0"/>
            </a:endParaRPr>
          </a:p>
        </p:txBody>
      </p:sp>
      <p:pic>
        <p:nvPicPr>
          <p:cNvPr id="17410" name="Picture 2" descr="C:\Users\Vega Torres\Desktop\San nicolás de Bari\huellas_avutard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604482"/>
            <a:ext cx="3936099" cy="295207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5232095" y="5182288"/>
            <a:ext cx="2076209" cy="369332"/>
          </a:xfrm>
          <a:prstGeom prst="rect">
            <a:avLst/>
          </a:prstGeom>
        </p:spPr>
        <p:txBody>
          <a:bodyPr wrap="none">
            <a:spAutoFit/>
          </a:bodyPr>
          <a:lstStyle/>
          <a:p>
            <a:r>
              <a:rPr lang="es-ES" dirty="0">
                <a:latin typeface="Times New Roman" panose="02020603050405020304" pitchFamily="18" charset="0"/>
                <a:cs typeface="Times New Roman" panose="02020603050405020304" pitchFamily="18" charset="0"/>
              </a:rPr>
              <a:t>Huellas de avutarda </a:t>
            </a:r>
            <a:endParaRPr lang="es-ES" dirty="0"/>
          </a:p>
        </p:txBody>
      </p:sp>
      <p:sp>
        <p:nvSpPr>
          <p:cNvPr id="5" name="4 Rectángulo"/>
          <p:cNvSpPr/>
          <p:nvPr/>
        </p:nvSpPr>
        <p:spPr>
          <a:xfrm>
            <a:off x="971600" y="5310335"/>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37</a:t>
            </a:fld>
            <a:endParaRPr lang="es-ES"/>
          </a:p>
        </p:txBody>
      </p:sp>
    </p:spTree>
    <p:extLst>
      <p:ext uri="{BB962C8B-B14F-4D97-AF65-F5344CB8AC3E}">
        <p14:creationId xmlns:p14="http://schemas.microsoft.com/office/powerpoint/2010/main" xmlns="" val="3846427892"/>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_tradnl"/>
          </a:p>
        </p:txBody>
      </p:sp>
      <p:sp>
        <p:nvSpPr>
          <p:cNvPr id="3" name="2 Subtítulo"/>
          <p:cNvSpPr>
            <a:spLocks noGrp="1"/>
          </p:cNvSpPr>
          <p:nvPr>
            <p:ph type="subTitle" idx="1"/>
          </p:nvPr>
        </p:nvSpPr>
        <p:spPr/>
        <p:txBody>
          <a:bodyPr/>
          <a:lstStyle/>
          <a:p>
            <a:endParaRPr lang="es-ES_tradnl"/>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Ánsar </a:t>
            </a:r>
            <a:r>
              <a:rPr lang="es-ES" b="1" dirty="0">
                <a:latin typeface="Times New Roman" panose="02020603050405020304" pitchFamily="18" charset="0"/>
                <a:cs typeface="Times New Roman" panose="02020603050405020304" pitchFamily="18" charset="0"/>
              </a:rPr>
              <a:t>común </a:t>
            </a:r>
            <a:r>
              <a:rPr lang="es-ES" b="1" i="1" dirty="0" smtClean="0">
                <a:latin typeface="Times New Roman" panose="02020603050405020304" pitchFamily="18" charset="0"/>
                <a:cs typeface="Times New Roman" panose="02020603050405020304" pitchFamily="18" charset="0"/>
              </a:rPr>
              <a:t>(ánsar ánsar)</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algn="just"/>
            <a:r>
              <a:rPr lang="es-ES" sz="2800" dirty="0" smtClean="0">
                <a:latin typeface="Times New Roman" panose="02020603050405020304" pitchFamily="18" charset="0"/>
                <a:cs typeface="Times New Roman" panose="02020603050405020304" pitchFamily="18" charset="0"/>
              </a:rPr>
              <a:t>Es </a:t>
            </a:r>
            <a:r>
              <a:rPr lang="es-ES" sz="2800" dirty="0">
                <a:latin typeface="Times New Roman" panose="02020603050405020304" pitchFamily="18" charset="0"/>
                <a:cs typeface="Times New Roman" panose="02020603050405020304" pitchFamily="18" charset="0"/>
              </a:rPr>
              <a:t>el mayor de los gansos europeos y los machos pueden llegar a pesar 5 kg. Destaca por su color gris y sus patas de color rosa. Se le considera el antecesor de los gansos </a:t>
            </a:r>
            <a:r>
              <a:rPr lang="es-ES" sz="2800" dirty="0" smtClean="0">
                <a:latin typeface="Times New Roman" panose="02020603050405020304" pitchFamily="18" charset="0"/>
                <a:cs typeface="Times New Roman" panose="02020603050405020304" pitchFamily="18" charset="0"/>
              </a:rPr>
              <a:t>domésticos.</a:t>
            </a:r>
          </a:p>
          <a:p>
            <a:endParaRPr lang="es-ES" sz="2800" dirty="0" smtClean="0">
              <a:latin typeface="Times New Roman" panose="02020603050405020304" pitchFamily="18" charset="0"/>
              <a:cs typeface="Times New Roman" panose="02020603050405020304" pitchFamily="18" charset="0"/>
            </a:endParaRPr>
          </a:p>
          <a:p>
            <a:pPr marL="0" indent="0">
              <a:buNone/>
            </a:pPr>
            <a:endParaRPr lang="es-ES" sz="2800" dirty="0" smtClean="0">
              <a:latin typeface="Times New Roman" panose="02020603050405020304" pitchFamily="18" charset="0"/>
              <a:cs typeface="Times New Roman" panose="02020603050405020304" pitchFamily="18" charset="0"/>
            </a:endParaRPr>
          </a:p>
          <a:p>
            <a:pPr marL="0" indent="0">
              <a:buNone/>
            </a:pPr>
            <a:endParaRPr lang="es-ES" sz="2800" dirty="0" smtClean="0"/>
          </a:p>
        </p:txBody>
      </p:sp>
      <p:pic>
        <p:nvPicPr>
          <p:cNvPr id="29699" name="Picture 3" descr="http://villafafila.com/Fauna/ansar/images/Gans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3356992"/>
            <a:ext cx="3425604" cy="319723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5000628" y="6286520"/>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6" name="5 Rectángulo"/>
          <p:cNvSpPr/>
          <p:nvPr/>
        </p:nvSpPr>
        <p:spPr>
          <a:xfrm>
            <a:off x="785786" y="6215082"/>
            <a:ext cx="4214842" cy="307777"/>
          </a:xfrm>
          <a:prstGeom prst="rect">
            <a:avLst/>
          </a:prstGeom>
        </p:spPr>
        <p:txBody>
          <a:bodyPr wrap="square">
            <a:spAutoFit/>
          </a:bodyPr>
          <a:lstStyle/>
          <a:p>
            <a:r>
              <a:rPr lang="es-ES" sz="1400" dirty="0" smtClean="0"/>
              <a:t>https://www.youtube.com/watch?v=eJHMCMJD_ms</a:t>
            </a:r>
            <a:endParaRPr lang="es-ES" sz="14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39</a:t>
            </a:fld>
            <a:endParaRPr lang="es-ES"/>
          </a:p>
        </p:txBody>
      </p:sp>
    </p:spTree>
    <p:extLst>
      <p:ext uri="{BB962C8B-B14F-4D97-AF65-F5344CB8AC3E}">
        <p14:creationId xmlns:p14="http://schemas.microsoft.com/office/powerpoint/2010/main" xmlns="" val="40701290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latin typeface="Times New Roman" panose="02020603050405020304" pitchFamily="18" charset="0"/>
                <a:cs typeface="Times New Roman" panose="02020603050405020304" pitchFamily="18" charset="0"/>
              </a:rPr>
              <a:t>Reserva Natural de Lagunas de </a:t>
            </a:r>
            <a:r>
              <a:rPr lang="es-ES" b="1" dirty="0" err="1">
                <a:latin typeface="Times New Roman" panose="02020603050405020304" pitchFamily="18" charset="0"/>
                <a:cs typeface="Times New Roman" panose="02020603050405020304" pitchFamily="18" charset="0"/>
              </a:rPr>
              <a:t>Villafáfila</a:t>
            </a:r>
            <a:endParaRPr lang="es-ES"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57200" y="1600200"/>
            <a:ext cx="5194920" cy="4525963"/>
          </a:xfrm>
        </p:spPr>
        <p:txBody>
          <a:bodyPr>
            <a:normAutofit/>
          </a:bodyPr>
          <a:lstStyle/>
          <a:p>
            <a:pPr algn="just"/>
            <a:r>
              <a:rPr lang="es-ES" sz="2800" b="1" dirty="0" smtClean="0">
                <a:latin typeface="Times New Roman" panose="02020603050405020304" pitchFamily="18" charset="0"/>
                <a:cs typeface="Times New Roman" panose="02020603050405020304" pitchFamily="18" charset="0"/>
              </a:rPr>
              <a:t>Localización:</a:t>
            </a:r>
          </a:p>
          <a:p>
            <a:pPr marL="361950" lvl="1" indent="0" algn="just">
              <a:buNone/>
            </a:pPr>
            <a:r>
              <a:rPr lang="es-ES" dirty="0" smtClean="0">
                <a:latin typeface="Times New Roman" panose="02020603050405020304" pitchFamily="18" charset="0"/>
                <a:cs typeface="Times New Roman" panose="02020603050405020304" pitchFamily="18" charset="0"/>
              </a:rPr>
              <a:t>La </a:t>
            </a:r>
            <a:r>
              <a:rPr lang="es-ES" dirty="0">
                <a:latin typeface="Times New Roman" panose="02020603050405020304" pitchFamily="18" charset="0"/>
                <a:cs typeface="Times New Roman" panose="02020603050405020304" pitchFamily="18" charset="0"/>
              </a:rPr>
              <a:t>Reserva Natural de Lagunas de </a:t>
            </a:r>
            <a:r>
              <a:rPr lang="es-ES" dirty="0" err="1">
                <a:latin typeface="Times New Roman" panose="02020603050405020304" pitchFamily="18" charset="0"/>
                <a:cs typeface="Times New Roman" panose="02020603050405020304" pitchFamily="18" charset="0"/>
              </a:rPr>
              <a:t>Villafáfila</a:t>
            </a:r>
            <a:r>
              <a:rPr lang="es-ES" dirty="0">
                <a:latin typeface="Times New Roman" panose="02020603050405020304" pitchFamily="18" charset="0"/>
                <a:cs typeface="Times New Roman" panose="02020603050405020304" pitchFamily="18" charset="0"/>
              </a:rPr>
              <a:t>  se encuentra situado en el cuadrante noroeste de la provincia de Zamora; en una zona de encuentro de las tierras de Campos y del Pan,  y entre los ríos Esla y Valderaduey. </a:t>
            </a:r>
          </a:p>
          <a:p>
            <a:pPr marL="361950" lvl="1" indent="0">
              <a:buNone/>
            </a:pPr>
            <a:endParaRPr lang="es-ES" dirty="0">
              <a:latin typeface="Times New Roman" panose="02020603050405020304" pitchFamily="18" charset="0"/>
              <a:cs typeface="Times New Roman" panose="02020603050405020304" pitchFamily="18" charset="0"/>
            </a:endParaRPr>
          </a:p>
        </p:txBody>
      </p:sp>
      <p:pic>
        <p:nvPicPr>
          <p:cNvPr id="1026" name="Picture 2" descr="C:\Users\Vega Torres\Desktop\San nicolás de Bari\image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63806" y="4149080"/>
            <a:ext cx="2367341" cy="218303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Vega Torres\Desktop\San nicolás de Bari\villafafil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3806" y="1628800"/>
            <a:ext cx="2800257" cy="23488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5963806" y="6453336"/>
            <a:ext cx="2186368" cy="276999"/>
          </a:xfrm>
          <a:prstGeom prst="rect">
            <a:avLst/>
          </a:prstGeom>
        </p:spPr>
        <p:txBody>
          <a:bodyPr wrap="none">
            <a:spAutoFit/>
          </a:bodyPr>
          <a:lstStyle/>
          <a:p>
            <a:r>
              <a:rPr lang="es-ES" sz="1200" dirty="0"/>
              <a:t>www.google.es/search?q=mapa</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4</a:t>
            </a:fld>
            <a:endParaRPr lang="es-ES"/>
          </a:p>
        </p:txBody>
      </p:sp>
    </p:spTree>
    <p:extLst>
      <p:ext uri="{BB962C8B-B14F-4D97-AF65-F5344CB8AC3E}">
        <p14:creationId xmlns:p14="http://schemas.microsoft.com/office/powerpoint/2010/main" xmlns="" val="385395049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93507"/>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Es </a:t>
            </a:r>
            <a:r>
              <a:rPr lang="es-ES" sz="2800" dirty="0">
                <a:latin typeface="Times New Roman" panose="02020603050405020304" pitchFamily="18" charset="0"/>
                <a:cs typeface="Times New Roman" panose="02020603050405020304" pitchFamily="18" charset="0"/>
              </a:rPr>
              <a:t>la especie más abundante en el invierno. Hasta el año </a:t>
            </a:r>
            <a:r>
              <a:rPr lang="es-ES" sz="2800" dirty="0" smtClean="0">
                <a:latin typeface="Times New Roman" panose="02020603050405020304" pitchFamily="18" charset="0"/>
                <a:cs typeface="Times New Roman" panose="02020603050405020304" pitchFamily="18" charset="0"/>
              </a:rPr>
              <a:t>1.970 </a:t>
            </a:r>
            <a:r>
              <a:rPr lang="es-ES" sz="2800" dirty="0">
                <a:latin typeface="Times New Roman" panose="02020603050405020304" pitchFamily="18" charset="0"/>
                <a:cs typeface="Times New Roman" panose="02020603050405020304" pitchFamily="18" charset="0"/>
              </a:rPr>
              <a:t>no empieza a invernar de forma habitual en la Reserva, y a partir de ese año la población ha ido aumentando de forma homogénea hasta alcanzar una cifra que oscila entre los 30000 y 35000 ejemplares los mejores años. Actualmente ha descendido a la mitad. </a:t>
            </a:r>
            <a:endParaRPr lang="es-ES" sz="2800" dirty="0" smtClean="0">
              <a:latin typeface="Times New Roman" panose="02020603050405020304" pitchFamily="18" charset="0"/>
              <a:cs typeface="Times New Roman" panose="02020603050405020304" pitchFamily="18" charset="0"/>
            </a:endParaRPr>
          </a:p>
          <a:p>
            <a:pPr algn="just"/>
            <a:r>
              <a:rPr lang="es-ES" sz="2800" dirty="0">
                <a:latin typeface="Times New Roman" panose="02020603050405020304" pitchFamily="18" charset="0"/>
                <a:cs typeface="Times New Roman" panose="02020603050405020304" pitchFamily="18" charset="0"/>
              </a:rPr>
              <a:t>Desde octubre que es cuando empiezan a llegar del norte, hasta febrero que se van los más perezosos, la Reserva se nota bulliciosa y las Lagunas y los campos están llenos de estas aves que acuden cada año sin falta a su cita con la llanura de Tierra de Campos y sus Salinas</a:t>
            </a:r>
            <a:r>
              <a:rPr lang="es-ES" sz="2800" dirty="0" smtClean="0">
                <a:latin typeface="Times New Roman" panose="02020603050405020304" pitchFamily="18" charset="0"/>
                <a:cs typeface="Times New Roman" panose="02020603050405020304" pitchFamily="18" charset="0"/>
              </a:rPr>
              <a:t>.</a:t>
            </a:r>
          </a:p>
          <a:p>
            <a:endParaRPr lang="es-ES" sz="2800" dirty="0" smtClean="0">
              <a:latin typeface="Times New Roman" panose="02020603050405020304" pitchFamily="18" charset="0"/>
              <a:cs typeface="Times New Roman" panose="02020603050405020304" pitchFamily="18" charset="0"/>
            </a:endParaRPr>
          </a:p>
          <a:p>
            <a:pPr marL="0" indent="0">
              <a:buNone/>
            </a:pPr>
            <a:endParaRPr lang="es-ES" sz="2800" dirty="0" smtClean="0">
              <a:latin typeface="Times New Roman" panose="02020603050405020304" pitchFamily="18" charset="0"/>
              <a:cs typeface="Times New Roman" panose="02020603050405020304" pitchFamily="18" charset="0"/>
            </a:endParaRPr>
          </a:p>
          <a:p>
            <a:pPr marL="0" indent="0">
              <a:buNone/>
            </a:pPr>
            <a:endParaRPr lang="es-ES" sz="2800" dirty="0" smtClean="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40</a:t>
            </a:fld>
            <a:endParaRPr lang="es-ES"/>
          </a:p>
        </p:txBody>
      </p:sp>
    </p:spTree>
    <p:extLst>
      <p:ext uri="{BB962C8B-B14F-4D97-AF65-F5344CB8AC3E}">
        <p14:creationId xmlns:p14="http://schemas.microsoft.com/office/powerpoint/2010/main" xmlns="" val="3732402066"/>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721499"/>
          </a:xfrm>
        </p:spPr>
        <p:txBody>
          <a:bodyPr>
            <a:noAutofit/>
          </a:bodyPr>
          <a:lstStyle/>
          <a:p>
            <a:pPr algn="just"/>
            <a:r>
              <a:rPr lang="es-ES" sz="2800" dirty="0">
                <a:latin typeface="Times New Roman" panose="02020603050405020304" pitchFamily="18" charset="0"/>
                <a:cs typeface="Times New Roman" panose="02020603050405020304" pitchFamily="18" charset="0"/>
              </a:rPr>
              <a:t> Los ánsares comunes son marcados en las á</a:t>
            </a:r>
            <a:r>
              <a:rPr lang="es-ES" sz="2800" dirty="0" smtClean="0">
                <a:latin typeface="Times New Roman" panose="02020603050405020304" pitchFamily="18" charset="0"/>
                <a:cs typeface="Times New Roman" panose="02020603050405020304" pitchFamily="18" charset="0"/>
              </a:rPr>
              <a:t>reas </a:t>
            </a:r>
            <a:r>
              <a:rPr lang="es-ES" sz="2800" dirty="0">
                <a:latin typeface="Times New Roman" panose="02020603050405020304" pitchFamily="18" charset="0"/>
                <a:cs typeface="Times New Roman" panose="02020603050405020304" pitchFamily="18" charset="0"/>
              </a:rPr>
              <a:t>de cría que utilizan en los países nórdicos. El sistema de marcaje utilizado es un collar de PVC, colocado en su cuello, con distintos colores que permiten saber en que país fue marcado y una inscripción que permite saber la edad y otros datos de interés a los que siguen a estos viajeros. También se les marca con una anilla metálica en la pata, pero esta no es legible a distancia al contrario de la de PVC que se puede leer en días claros a una distancia de varios cientos de metros, en función del telescopio que utilicemos para verlos.</a:t>
            </a:r>
          </a:p>
          <a:p>
            <a:endParaRPr lang="es-ES" sz="2800" dirty="0">
              <a:latin typeface="Times New Roman" panose="02020603050405020304" pitchFamily="18" charset="0"/>
              <a:cs typeface="Times New Roman" panose="02020603050405020304" pitchFamily="18" charset="0"/>
            </a:endParaRPr>
          </a:p>
          <a:p>
            <a:endParaRPr lang="es-ES" sz="2800" dirty="0" smtClean="0">
              <a:latin typeface="Times New Roman" panose="02020603050405020304" pitchFamily="18" charset="0"/>
              <a:cs typeface="Times New Roman" panose="02020603050405020304" pitchFamily="18" charset="0"/>
            </a:endParaRPr>
          </a:p>
          <a:p>
            <a:endParaRPr lang="es-ES" sz="2800" dirty="0">
              <a:latin typeface="Times New Roman" panose="02020603050405020304" pitchFamily="18" charset="0"/>
              <a:cs typeface="Times New Roman" panose="02020603050405020304" pitchFamily="18" charset="0"/>
            </a:endParaRPr>
          </a:p>
          <a:p>
            <a:endParaRPr lang="es-ES" sz="2800" dirty="0" smtClean="0">
              <a:latin typeface="Times New Roman" panose="02020603050405020304" pitchFamily="18" charset="0"/>
              <a:cs typeface="Times New Roman" panose="02020603050405020304" pitchFamily="18" charset="0"/>
            </a:endParaRPr>
          </a:p>
          <a:p>
            <a:endParaRPr lang="es-ES" sz="2800" dirty="0">
              <a:latin typeface="Times New Roman" panose="02020603050405020304" pitchFamily="18" charset="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41</a:t>
            </a:fld>
            <a:endParaRPr lang="es-ES"/>
          </a:p>
        </p:txBody>
      </p:sp>
    </p:spTree>
    <p:extLst>
      <p:ext uri="{BB962C8B-B14F-4D97-AF65-F5344CB8AC3E}">
        <p14:creationId xmlns:p14="http://schemas.microsoft.com/office/powerpoint/2010/main" xmlns="" val="1645716131"/>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ánsar común.mpg.mp4">
            <a:hlinkClick r:id="" action="ppaction://media"/>
          </p:cNvPr>
          <p:cNvPicPr preferRelativeResize="0">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1835696" y="1412776"/>
            <a:ext cx="5820353" cy="4365264"/>
          </a:xfrm>
          <a:prstGeom prst="rect">
            <a:avLst/>
          </a:prstGeom>
          <a:noFill/>
          <a:ln>
            <a:noFill/>
          </a:ln>
        </p:spPr>
      </p:pic>
      <p:sp>
        <p:nvSpPr>
          <p:cNvPr id="3" name="2 Marcador de contenido"/>
          <p:cNvSpPr txBox="1">
            <a:spLocks/>
          </p:cNvSpPr>
          <p:nvPr/>
        </p:nvSpPr>
        <p:spPr>
          <a:xfrm>
            <a:off x="3500430" y="5357826"/>
            <a:ext cx="4114800" cy="38864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b="0" i="0" u="none" strike="noStrike" kern="1200" cap="none" spc="0" normalizeH="0" baseline="0" noProof="0" smtClean="0">
                <a:ln>
                  <a:noFill/>
                </a:ln>
                <a:solidFill>
                  <a:schemeClr val="tx1"/>
                </a:solidFill>
                <a:effectLst/>
                <a:uLnTx/>
                <a:uFillTx/>
                <a:latin typeface="+mn-lt"/>
                <a:ea typeface="+mn-ea"/>
                <a:cs typeface="+mn-cs"/>
              </a:rPr>
              <a:t>https://www.youtube.com/watch?v=eJHMCMJD_ms</a:t>
            </a:r>
            <a:endParaRPr kumimoji="0" lang="es-E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5 Rectángulo"/>
          <p:cNvSpPr/>
          <p:nvPr/>
        </p:nvSpPr>
        <p:spPr>
          <a:xfrm>
            <a:off x="6357950" y="142873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42</a:t>
            </a:fld>
            <a:endParaRPr lang="es-ES"/>
          </a:p>
        </p:txBody>
      </p:sp>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Times New Roman" panose="02020603050405020304" pitchFamily="18" charset="0"/>
                <a:cs typeface="Times New Roman" panose="02020603050405020304" pitchFamily="18" charset="0"/>
              </a:rPr>
              <a:t>Cernícalo </a:t>
            </a:r>
            <a:r>
              <a:rPr lang="es-ES" b="1" dirty="0">
                <a:latin typeface="Times New Roman" panose="02020603050405020304" pitchFamily="18" charset="0"/>
                <a:cs typeface="Times New Roman" panose="02020603050405020304" pitchFamily="18" charset="0"/>
              </a:rPr>
              <a:t>primilla (</a:t>
            </a:r>
            <a:r>
              <a:rPr lang="es-ES" b="1" i="1" dirty="0">
                <a:latin typeface="Times New Roman" panose="02020603050405020304" pitchFamily="18" charset="0"/>
                <a:cs typeface="Times New Roman" panose="02020603050405020304" pitchFamily="18" charset="0"/>
              </a:rPr>
              <a:t>falco </a:t>
            </a:r>
            <a:r>
              <a:rPr lang="es-ES" b="1" i="1" dirty="0" err="1">
                <a:latin typeface="Times New Roman" panose="02020603050405020304" pitchFamily="18" charset="0"/>
                <a:cs typeface="Times New Roman" panose="02020603050405020304" pitchFamily="18" charset="0"/>
              </a:rPr>
              <a:t>naumanni</a:t>
            </a:r>
            <a:r>
              <a:rPr lang="es-ES" b="1" dirty="0">
                <a:latin typeface="Times New Roman" panose="02020603050405020304" pitchFamily="18" charset="0"/>
                <a:cs typeface="Times New Roman" panose="02020603050405020304" pitchFamily="18" charset="0"/>
              </a:rPr>
              <a:t>)</a:t>
            </a:r>
          </a:p>
        </p:txBody>
      </p:sp>
      <p:sp>
        <p:nvSpPr>
          <p:cNvPr id="3" name="2 Marcador de contenido"/>
          <p:cNvSpPr>
            <a:spLocks noGrp="1"/>
          </p:cNvSpPr>
          <p:nvPr>
            <p:ph idx="1"/>
          </p:nvPr>
        </p:nvSpPr>
        <p:spPr/>
        <p:txBody>
          <a:bodyPr>
            <a:noAutofit/>
          </a:bodyPr>
          <a:lstStyle/>
          <a:p>
            <a:pPr algn="just"/>
            <a:r>
              <a:rPr lang="es-ES" sz="2800" dirty="0" smtClean="0">
                <a:latin typeface="Times New Roman" panose="02020603050405020304" pitchFamily="18" charset="0"/>
                <a:cs typeface="Times New Roman" panose="02020603050405020304" pitchFamily="18" charset="0"/>
              </a:rPr>
              <a:t>El </a:t>
            </a:r>
            <a:r>
              <a:rPr lang="es-ES" sz="2800" dirty="0">
                <a:latin typeface="Times New Roman" panose="02020603050405020304" pitchFamily="18" charset="0"/>
                <a:cs typeface="Times New Roman" panose="02020603050405020304" pitchFamily="18" charset="0"/>
              </a:rPr>
              <a:t>cernícalo primilla es una pequeña rapaz ligada a los ambientes de la </a:t>
            </a:r>
            <a:r>
              <a:rPr lang="es-ES" sz="2800" dirty="0" err="1" smtClean="0">
                <a:latin typeface="Times New Roman" panose="02020603050405020304" pitchFamily="18" charset="0"/>
                <a:cs typeface="Times New Roman" panose="02020603050405020304" pitchFamily="18" charset="0"/>
              </a:rPr>
              <a:t>pseudoestepa</a:t>
            </a:r>
            <a:r>
              <a:rPr lang="es-ES" sz="2800" dirty="0" smtClean="0">
                <a:latin typeface="Times New Roman" panose="02020603050405020304" pitchFamily="18" charset="0"/>
                <a:cs typeface="Times New Roman" panose="02020603050405020304" pitchFamily="18" charset="0"/>
              </a:rPr>
              <a:t> </a:t>
            </a:r>
            <a:r>
              <a:rPr lang="es-ES" sz="2800" dirty="0">
                <a:latin typeface="Times New Roman" panose="02020603050405020304" pitchFamily="18" charset="0"/>
                <a:cs typeface="Times New Roman" panose="02020603050405020304" pitchFamily="18" charset="0"/>
              </a:rPr>
              <a:t>cerealista propia de los </a:t>
            </a:r>
            <a:r>
              <a:rPr lang="es-ES" sz="2800" dirty="0" smtClean="0">
                <a:latin typeface="Times New Roman" panose="02020603050405020304" pitchFamily="18" charset="0"/>
                <a:cs typeface="Times New Roman" panose="02020603050405020304" pitchFamily="18" charset="0"/>
              </a:rPr>
              <a:t>países mediterráneos</a:t>
            </a:r>
            <a:r>
              <a:rPr lang="es-ES" sz="2800" dirty="0">
                <a:latin typeface="Times New Roman" panose="02020603050405020304" pitchFamily="18" charset="0"/>
                <a:cs typeface="Times New Roman" panose="02020603050405020304" pitchFamily="18" charset="0"/>
              </a:rPr>
              <a:t>: Francia, Italia, Grecia, Turquía, Portugal, Rumanía y, principalmente, </a:t>
            </a:r>
            <a:r>
              <a:rPr lang="es-ES" sz="2800" dirty="0" smtClean="0">
                <a:latin typeface="Times New Roman" panose="02020603050405020304" pitchFamily="18" charset="0"/>
                <a:cs typeface="Times New Roman" panose="02020603050405020304" pitchFamily="18" charset="0"/>
              </a:rPr>
              <a:t>España.</a:t>
            </a:r>
          </a:p>
          <a:p>
            <a:pPr algn="just"/>
            <a:r>
              <a:rPr lang="es-ES" sz="2800" dirty="0">
                <a:latin typeface="Times New Roman" panose="02020603050405020304" pitchFamily="18" charset="0"/>
                <a:cs typeface="Times New Roman" panose="02020603050405020304" pitchFamily="18" charset="0"/>
              </a:rPr>
              <a:t>En Castilla y León se encuentra la mayor </a:t>
            </a:r>
            <a:r>
              <a:rPr lang="es-ES" sz="2800" dirty="0" smtClean="0">
                <a:latin typeface="Times New Roman" panose="02020603050405020304" pitchFamily="18" charset="0"/>
                <a:cs typeface="Times New Roman" panose="02020603050405020304" pitchFamily="18" charset="0"/>
              </a:rPr>
              <a:t>parte.</a:t>
            </a:r>
          </a:p>
          <a:p>
            <a:pPr marL="0" indent="0">
              <a:buNone/>
            </a:pPr>
            <a:endParaRPr lang="es-ES" sz="2800" dirty="0" smtClean="0">
              <a:latin typeface="Times New Roman" panose="02020603050405020304" pitchFamily="18" charset="0"/>
              <a:cs typeface="Times New Roman" panose="02020603050405020304" pitchFamily="18" charset="0"/>
            </a:endParaRPr>
          </a:p>
          <a:p>
            <a:pPr marL="0" indent="0">
              <a:buNone/>
            </a:pPr>
            <a:endParaRPr lang="es-ES" sz="2800" dirty="0" smtClean="0"/>
          </a:p>
        </p:txBody>
      </p:sp>
      <p:pic>
        <p:nvPicPr>
          <p:cNvPr id="18434" name="Picture 2" descr="C:\Users\Vega Torres\Desktop\San nicolás de Bari\p_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4619675"/>
            <a:ext cx="2620516" cy="1743651"/>
          </a:xfrm>
          <a:prstGeom prst="rect">
            <a:avLst/>
          </a:prstGeom>
          <a:noFill/>
          <a:extLst>
            <a:ext uri="{909E8E84-426E-40DD-AFC4-6F175D3DCCD1}">
              <a14:hiddenFill xmlns:a14="http://schemas.microsoft.com/office/drawing/2010/main" xmlns="">
                <a:solidFill>
                  <a:srgbClr val="FFFFFF"/>
                </a:solidFill>
              </a14:hiddenFill>
            </a:ext>
          </a:extLst>
        </p:spPr>
      </p:pic>
      <p:pic>
        <p:nvPicPr>
          <p:cNvPr id="18435" name="Picture 3" descr="C:\Users\Vega Torres\Desktop\San nicolás de Bari\p_m_v.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4581128"/>
            <a:ext cx="2592288" cy="178219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1475656" y="4619675"/>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7" name="6 Rectángulo"/>
          <p:cNvSpPr/>
          <p:nvPr/>
        </p:nvSpPr>
        <p:spPr>
          <a:xfrm>
            <a:off x="6348559" y="6117105"/>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43</a:t>
            </a:fld>
            <a:endParaRPr lang="es-ES"/>
          </a:p>
        </p:txBody>
      </p:sp>
    </p:spTree>
    <p:extLst>
      <p:ext uri="{BB962C8B-B14F-4D97-AF65-F5344CB8AC3E}">
        <p14:creationId xmlns:p14="http://schemas.microsoft.com/office/powerpoint/2010/main" xmlns="" val="269466428"/>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5289451"/>
          </a:xfrm>
        </p:spPr>
        <p:txBody>
          <a:bodyPr anchor="ctr">
            <a:noAutofit/>
          </a:bodyPr>
          <a:lstStyle/>
          <a:p>
            <a:pPr algn="just"/>
            <a:r>
              <a:rPr lang="es-ES" sz="2800" dirty="0" smtClean="0">
                <a:latin typeface="Times New Roman" panose="02020603050405020304" pitchFamily="18" charset="0"/>
                <a:cs typeface="Times New Roman" panose="02020603050405020304" pitchFamily="18" charset="0"/>
              </a:rPr>
              <a:t>A principios de febrero, llegan los primeros individuos </a:t>
            </a:r>
            <a:r>
              <a:rPr lang="es-ES" sz="2800" dirty="0">
                <a:latin typeface="Times New Roman" panose="02020603050405020304" pitchFamily="18" charset="0"/>
                <a:cs typeface="Times New Roman" panose="02020603050405020304" pitchFamily="18" charset="0"/>
              </a:rPr>
              <a:t>a la Reserva. Cazadores infatigables, saben que se acerca la época de abundante comida para ellos y para sus futuras crías y lo aprovechan para instalar aquí sus </a:t>
            </a:r>
            <a:r>
              <a:rPr lang="es-ES" sz="2800" dirty="0" smtClean="0">
                <a:latin typeface="Times New Roman" panose="02020603050405020304" pitchFamily="18" charset="0"/>
                <a:cs typeface="Times New Roman" panose="02020603050405020304" pitchFamily="18" charset="0"/>
              </a:rPr>
              <a:t>nidos.</a:t>
            </a:r>
            <a:endParaRPr lang="es-ES" sz="2800" dirty="0" smtClean="0"/>
          </a:p>
          <a:p>
            <a:pPr algn="just"/>
            <a:r>
              <a:rPr lang="es-ES" sz="2800" dirty="0" smtClean="0">
                <a:latin typeface="Times New Roman" panose="02020603050405020304" pitchFamily="18" charset="0"/>
                <a:cs typeface="Times New Roman" panose="02020603050405020304" pitchFamily="18" charset="0"/>
              </a:rPr>
              <a:t>A </a:t>
            </a:r>
            <a:r>
              <a:rPr lang="es-ES" sz="2800" dirty="0">
                <a:latin typeface="Times New Roman" panose="02020603050405020304" pitchFamily="18" charset="0"/>
                <a:cs typeface="Times New Roman" panose="02020603050405020304" pitchFamily="18" charset="0"/>
              </a:rPr>
              <a:t>veces pasa casi un mes hasta que empieza a llegar el resto de los cernícalos, que esta vez lo hacen en gran número y se dejan ver por todos los </a:t>
            </a:r>
            <a:r>
              <a:rPr lang="es-ES" sz="2800" dirty="0" smtClean="0">
                <a:latin typeface="Times New Roman" panose="02020603050405020304" pitchFamily="18" charset="0"/>
                <a:cs typeface="Times New Roman" panose="02020603050405020304" pitchFamily="18" charset="0"/>
              </a:rPr>
              <a:t>pueblos y campos de la Reserva.</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44</a:t>
            </a:fld>
            <a:endParaRPr lang="es-ES"/>
          </a:p>
        </p:txBody>
      </p:sp>
    </p:spTree>
    <p:extLst>
      <p:ext uri="{BB962C8B-B14F-4D97-AF65-F5344CB8AC3E}">
        <p14:creationId xmlns:p14="http://schemas.microsoft.com/office/powerpoint/2010/main" xmlns="" val="162457603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p:spPr>
        <p:txBody>
          <a:bodyPr anchor="ctr">
            <a:noAutofit/>
          </a:bodyPr>
          <a:lstStyle/>
          <a:p>
            <a:pPr algn="just"/>
            <a:r>
              <a:rPr lang="es-ES" sz="2800" dirty="0" smtClean="0">
                <a:latin typeface="Times New Roman" panose="02020603050405020304" pitchFamily="18" charset="0"/>
                <a:cs typeface="Times New Roman" panose="02020603050405020304" pitchFamily="18" charset="0"/>
              </a:rPr>
              <a:t>La </a:t>
            </a:r>
            <a:r>
              <a:rPr lang="es-ES" sz="2800" dirty="0">
                <a:latin typeface="Times New Roman" panose="02020603050405020304" pitchFamily="18" charset="0"/>
                <a:cs typeface="Times New Roman" panose="02020603050405020304" pitchFamily="18" charset="0"/>
              </a:rPr>
              <a:t>importante regresión sufrida en las últimas décadas ha llevado a clasificar está especie como vulnerable. </a:t>
            </a:r>
            <a:r>
              <a:rPr lang="es-ES" sz="2800" dirty="0" smtClean="0">
                <a:latin typeface="Times New Roman" panose="02020603050405020304" pitchFamily="18" charset="0"/>
                <a:cs typeface="Times New Roman" panose="02020603050405020304" pitchFamily="18" charset="0"/>
              </a:rPr>
              <a:t>Las causas son</a:t>
            </a:r>
            <a:r>
              <a:rPr lang="es-ES" sz="2800" dirty="0">
                <a:latin typeface="Times New Roman" panose="02020603050405020304" pitchFamily="18" charset="0"/>
                <a:cs typeface="Times New Roman" panose="02020603050405020304" pitchFamily="18" charset="0"/>
              </a:rPr>
              <a:t>: </a:t>
            </a:r>
          </a:p>
          <a:p>
            <a:pPr lvl="1" algn="just"/>
            <a:r>
              <a:rPr lang="es-ES" dirty="0">
                <a:latin typeface="Times New Roman" panose="02020603050405020304" pitchFamily="18" charset="0"/>
                <a:cs typeface="Times New Roman" panose="02020603050405020304" pitchFamily="18" charset="0"/>
              </a:rPr>
              <a:t>La desaparición de los lugares donde emplazar sus </a:t>
            </a:r>
            <a:r>
              <a:rPr lang="es-ES" dirty="0" smtClean="0">
                <a:latin typeface="Times New Roman" panose="02020603050405020304" pitchFamily="18" charset="0"/>
                <a:cs typeface="Times New Roman" panose="02020603050405020304" pitchFamily="18" charset="0"/>
              </a:rPr>
              <a:t>nidos.</a:t>
            </a:r>
          </a:p>
          <a:p>
            <a:pPr lvl="1" algn="just"/>
            <a:r>
              <a:rPr lang="es-ES" sz="2800" dirty="0" smtClean="0">
                <a:latin typeface="Times New Roman" panose="02020603050405020304" pitchFamily="18" charset="0"/>
                <a:cs typeface="Times New Roman" panose="02020603050405020304" pitchFamily="18" charset="0"/>
              </a:rPr>
              <a:t>La </a:t>
            </a:r>
            <a:r>
              <a:rPr lang="es-ES" sz="2800" dirty="0">
                <a:latin typeface="Times New Roman" panose="02020603050405020304" pitchFamily="18" charset="0"/>
                <a:cs typeface="Times New Roman" panose="02020603050405020304" pitchFamily="18" charset="0"/>
              </a:rPr>
              <a:t>transformación que ha sufrido el </a:t>
            </a:r>
            <a:r>
              <a:rPr lang="es-ES" sz="2800" dirty="0" smtClean="0">
                <a:latin typeface="Times New Roman" panose="02020603050405020304" pitchFamily="18" charset="0"/>
                <a:cs typeface="Times New Roman" panose="02020603050405020304" pitchFamily="18" charset="0"/>
              </a:rPr>
              <a:t>hábitat estepario</a:t>
            </a:r>
            <a:r>
              <a:rPr lang="es-ES" dirty="0">
                <a:latin typeface="Times New Roman" panose="02020603050405020304" pitchFamily="18" charset="0"/>
                <a:cs typeface="Times New Roman" panose="02020603050405020304" pitchFamily="18" charset="0"/>
              </a:rPr>
              <a:t>.</a:t>
            </a:r>
            <a:endParaRPr lang="es-ES" sz="2800" dirty="0" smtClean="0">
              <a:latin typeface="Times New Roman" panose="02020603050405020304" pitchFamily="18" charset="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45</a:t>
            </a:fld>
            <a:endParaRPr lang="es-ES"/>
          </a:p>
        </p:txBody>
      </p:sp>
    </p:spTree>
    <p:extLst>
      <p:ext uri="{BB962C8B-B14F-4D97-AF65-F5344CB8AC3E}">
        <p14:creationId xmlns:p14="http://schemas.microsoft.com/office/powerpoint/2010/main" xmlns="" val="4159398060"/>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El </a:t>
            </a:r>
            <a:r>
              <a:rPr lang="es-ES" sz="2800" dirty="0">
                <a:latin typeface="Times New Roman" panose="02020603050405020304" pitchFamily="18" charset="0"/>
                <a:cs typeface="Times New Roman" panose="02020603050405020304" pitchFamily="18" charset="0"/>
              </a:rPr>
              <a:t>cernícalo primilla coloca sus nidos en los palomares y otros edificios con teja á</a:t>
            </a:r>
            <a:r>
              <a:rPr lang="es-ES" sz="2800" dirty="0" smtClean="0">
                <a:latin typeface="Times New Roman" panose="02020603050405020304" pitchFamily="18" charset="0"/>
                <a:cs typeface="Times New Roman" panose="02020603050405020304" pitchFamily="18" charset="0"/>
              </a:rPr>
              <a:t>rabe</a:t>
            </a:r>
            <a:r>
              <a:rPr lang="es-ES" sz="2800" dirty="0">
                <a:latin typeface="Times New Roman" panose="02020603050405020304" pitchFamily="18" charset="0"/>
                <a:cs typeface="Times New Roman" panose="02020603050405020304" pitchFamily="18" charset="0"/>
              </a:rPr>
              <a:t>. Algunas de estas construcciones se destruyen con el paso del tiempo y las nuevas construcciones realizadas no utilizan este tipo de tejado, y eso hace que les </a:t>
            </a:r>
            <a:r>
              <a:rPr lang="es-ES" sz="2800" dirty="0" smtClean="0">
                <a:latin typeface="Times New Roman" panose="02020603050405020304" pitchFamily="18" charset="0"/>
                <a:cs typeface="Times New Roman" panose="02020603050405020304" pitchFamily="18" charset="0"/>
              </a:rPr>
              <a:t>sea imposible anidar en ellos.</a:t>
            </a:r>
          </a:p>
          <a:p>
            <a:pPr marL="0" indent="0" algn="just">
              <a:buNone/>
            </a:pPr>
            <a:r>
              <a:rPr lang="es-ES" sz="2800" dirty="0"/>
              <a:t/>
            </a:r>
            <a:br>
              <a:rPr lang="es-ES" sz="2800" dirty="0"/>
            </a:br>
            <a:endParaRPr lang="es-ES" sz="2800" dirty="0" smtClean="0">
              <a:latin typeface="Times New Roman" panose="02020603050405020304" pitchFamily="18" charset="0"/>
              <a:cs typeface="Times New Roman" panose="02020603050405020304" pitchFamily="18" charset="0"/>
            </a:endParaRPr>
          </a:p>
        </p:txBody>
      </p:sp>
      <p:pic>
        <p:nvPicPr>
          <p:cNvPr id="4" name="Picture 2" descr="C:\Users\Vega Torres\Desktop\San nicolás de Bari\p_p.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7744" y="3356992"/>
            <a:ext cx="5238750" cy="23145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6258717" y="542534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pic>
        <p:nvPicPr>
          <p:cNvPr id="2" name="cernicalovulgar-avessussonidoscantos-ivoox1683397.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7562090" y="5061967"/>
            <a:ext cx="609600" cy="609600"/>
          </a:xfrm>
          <a:prstGeom prst="rect">
            <a:avLst/>
          </a:prstGeom>
        </p:spPr>
      </p:pic>
      <p:sp>
        <p:nvSpPr>
          <p:cNvPr id="6" name="5 Rectángulo"/>
          <p:cNvSpPr/>
          <p:nvPr/>
        </p:nvSpPr>
        <p:spPr>
          <a:xfrm>
            <a:off x="3275856" y="5714756"/>
            <a:ext cx="4158208" cy="276999"/>
          </a:xfrm>
          <a:prstGeom prst="rect">
            <a:avLst/>
          </a:prstGeom>
        </p:spPr>
        <p:txBody>
          <a:bodyPr wrap="square">
            <a:spAutoFit/>
          </a:bodyPr>
          <a:lstStyle/>
          <a:p>
            <a:r>
              <a:rPr lang="es-ES" sz="1200" dirty="0"/>
              <a:t>https://www.google.es/</a:t>
            </a:r>
            <a:r>
              <a:rPr lang="es-ES" sz="1200" dirty="0" err="1"/>
              <a:t>search?q</a:t>
            </a:r>
            <a:r>
              <a:rPr lang="es-ES" sz="1200" dirty="0"/>
              <a:t>=sonido+cernícalo+mp3&amp;</a:t>
            </a:r>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46</a:t>
            </a:fld>
            <a:endParaRPr lang="es-ES"/>
          </a:p>
        </p:txBody>
      </p:sp>
    </p:spTree>
    <p:extLst>
      <p:ext uri="{BB962C8B-B14F-4D97-AF65-F5344CB8AC3E}">
        <p14:creationId xmlns:p14="http://schemas.microsoft.com/office/powerpoint/2010/main" xmlns="" val="2387197873"/>
      </p:ext>
    </p:extLst>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19"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Los </a:t>
            </a:r>
            <a:r>
              <a:rPr lang="es-ES" sz="2800" dirty="0">
                <a:latin typeface="Times New Roman" panose="02020603050405020304" pitchFamily="18" charset="0"/>
                <a:cs typeface="Times New Roman" panose="02020603050405020304" pitchFamily="18" charset="0"/>
              </a:rPr>
              <a:t>métodos de cultivo han cambiado y no favorecen a las especies esteparias. Para intentar subsanar este problema, la Junta de Castilla y León ha recibido fondos Europeos a través de los programas LIFE, Tales como el "LIFE primilla" o el "LIFE avutarda</a:t>
            </a:r>
            <a:r>
              <a:rPr lang="es-ES" sz="2800" dirty="0" smtClean="0">
                <a:latin typeface="Times New Roman" panose="02020603050405020304" pitchFamily="18" charset="0"/>
                <a:cs typeface="Times New Roman" panose="02020603050405020304" pitchFamily="18" charset="0"/>
              </a:rPr>
              <a:t>".</a:t>
            </a:r>
          </a:p>
          <a:p>
            <a:pPr marL="0" indent="0">
              <a:buNone/>
            </a:pPr>
            <a:endParaRPr lang="es-ES" sz="2800" dirty="0" smtClean="0">
              <a:latin typeface="Times New Roman" panose="02020603050405020304" pitchFamily="18" charset="0"/>
              <a:cs typeface="Times New Roman" panose="02020603050405020304" pitchFamily="18" charset="0"/>
            </a:endParaRPr>
          </a:p>
        </p:txBody>
      </p:sp>
      <p:pic>
        <p:nvPicPr>
          <p:cNvPr id="21512" name="Picture 8" descr="http://wa3.www.jcyl.es/web/jcyl/binarios/64/808/CernicaloPrimill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2708920"/>
            <a:ext cx="3905250" cy="33242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1979712" y="6073320"/>
            <a:ext cx="2775440" cy="276999"/>
          </a:xfrm>
          <a:prstGeom prst="rect">
            <a:avLst/>
          </a:prstGeom>
        </p:spPr>
        <p:txBody>
          <a:bodyPr wrap="none">
            <a:spAutoFit/>
          </a:bodyPr>
          <a:lstStyle/>
          <a:p>
            <a:r>
              <a:rPr lang="es-ES" sz="1200" dirty="0"/>
              <a:t>https://www.google.es/search?q=imagen</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47</a:t>
            </a:fld>
            <a:endParaRPr lang="es-ES"/>
          </a:p>
        </p:txBody>
      </p:sp>
    </p:spTree>
    <p:extLst>
      <p:ext uri="{BB962C8B-B14F-4D97-AF65-F5344CB8AC3E}">
        <p14:creationId xmlns:p14="http://schemas.microsoft.com/office/powerpoint/2010/main" xmlns="" val="1110304882"/>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Con </a:t>
            </a:r>
            <a:r>
              <a:rPr lang="es-ES" sz="2800" dirty="0">
                <a:latin typeface="Times New Roman" panose="02020603050405020304" pitchFamily="18" charset="0"/>
                <a:cs typeface="Times New Roman" panose="02020603050405020304" pitchFamily="18" charset="0"/>
              </a:rPr>
              <a:t>estos fondos se han realizado actuaciones como:</a:t>
            </a:r>
          </a:p>
          <a:p>
            <a:pPr lvl="1" algn="just"/>
            <a:r>
              <a:rPr lang="es-ES" dirty="0">
                <a:latin typeface="Times New Roman" panose="02020603050405020304" pitchFamily="18" charset="0"/>
                <a:cs typeface="Times New Roman" panose="02020603050405020304" pitchFamily="18" charset="0"/>
              </a:rPr>
              <a:t>Recuperación de palomares en mal estado y colocación de nidos artificiales en sus cubiertas.</a:t>
            </a:r>
          </a:p>
          <a:p>
            <a:pPr lvl="1" algn="just"/>
            <a:r>
              <a:rPr lang="es-ES" dirty="0">
                <a:latin typeface="Times New Roman" panose="02020603050405020304" pitchFamily="18" charset="0"/>
                <a:cs typeface="Times New Roman" panose="02020603050405020304" pitchFamily="18" charset="0"/>
              </a:rPr>
              <a:t>Colaboración en la reparación de la cubierta de la iglesia de Otero de </a:t>
            </a:r>
            <a:r>
              <a:rPr lang="es-ES" dirty="0" err="1">
                <a:latin typeface="Times New Roman" panose="02020603050405020304" pitchFamily="18" charset="0"/>
                <a:cs typeface="Times New Roman" panose="02020603050405020304" pitchFamily="18" charset="0"/>
              </a:rPr>
              <a:t>Sariegos</a:t>
            </a:r>
            <a:r>
              <a:rPr lang="es-ES" dirty="0">
                <a:latin typeface="Times New Roman" panose="02020603050405020304" pitchFamily="18" charset="0"/>
                <a:cs typeface="Times New Roman" panose="02020603050405020304" pitchFamily="18" charset="0"/>
              </a:rPr>
              <a:t> y colocación en él más nidos artificiales que sustituyan a los tejados de los viejos edificios abandonados y, casi todos, derruidos</a:t>
            </a:r>
            <a:r>
              <a:rPr lang="es-ES" dirty="0" smtClean="0">
                <a:latin typeface="Times New Roman" panose="02020603050405020304" pitchFamily="18" charset="0"/>
                <a:cs typeface="Times New Roman" panose="02020603050405020304" pitchFamily="18" charset="0"/>
              </a:rPr>
              <a:t>.</a:t>
            </a:r>
            <a:endParaRPr lang="es-ES" dirty="0">
              <a:latin typeface="Times New Roman" panose="02020603050405020304" pitchFamily="18" charset="0"/>
              <a:cs typeface="Times New Roman" panose="02020603050405020304" pitchFamily="18" charset="0"/>
            </a:endParaRPr>
          </a:p>
        </p:txBody>
      </p:sp>
      <p:pic>
        <p:nvPicPr>
          <p:cNvPr id="20483" name="Picture 3" descr="C:\Users\Vega Torres\Desktop\San nicolás de Bari\DSC_0317 copi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4092861"/>
            <a:ext cx="3203848" cy="2144576"/>
          </a:xfrm>
          <a:prstGeom prst="rect">
            <a:avLst/>
          </a:prstGeom>
          <a:noFill/>
          <a:extLst>
            <a:ext uri="{909E8E84-426E-40DD-AFC4-6F175D3DCCD1}">
              <a14:hiddenFill xmlns:a14="http://schemas.microsoft.com/office/drawing/2010/main" xmlns="">
                <a:solidFill>
                  <a:srgbClr val="FFFFFF"/>
                </a:solidFill>
              </a14:hiddenFill>
            </a:ext>
          </a:extLst>
        </p:spPr>
      </p:pic>
      <p:pic>
        <p:nvPicPr>
          <p:cNvPr id="20485" name="Picture 5" descr="Iglesia Oter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2" y="4119179"/>
            <a:ext cx="3389213" cy="211825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619672" y="5924913"/>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6" name="5 Rectángulo"/>
          <p:cNvSpPr/>
          <p:nvPr/>
        </p:nvSpPr>
        <p:spPr>
          <a:xfrm>
            <a:off x="6094567" y="5960438"/>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48</a:t>
            </a:fld>
            <a:endParaRPr lang="es-ES"/>
          </a:p>
        </p:txBody>
      </p:sp>
    </p:spTree>
    <p:extLst>
      <p:ext uri="{BB962C8B-B14F-4D97-AF65-F5344CB8AC3E}">
        <p14:creationId xmlns:p14="http://schemas.microsoft.com/office/powerpoint/2010/main" xmlns="" val="335869773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6264696"/>
          </a:xfrm>
        </p:spPr>
        <p:txBody>
          <a:bodyPr>
            <a:noAutofit/>
          </a:bodyPr>
          <a:lstStyle/>
          <a:p>
            <a:pPr lvl="1" algn="just"/>
            <a:r>
              <a:rPr lang="es-ES" dirty="0" smtClean="0">
                <a:latin typeface="Times New Roman" panose="02020603050405020304" pitchFamily="18" charset="0"/>
                <a:cs typeface="Times New Roman" panose="02020603050405020304" pitchFamily="18" charset="0"/>
              </a:rPr>
              <a:t>Construcción </a:t>
            </a:r>
            <a:r>
              <a:rPr lang="es-ES" dirty="0">
                <a:latin typeface="Times New Roman" panose="02020603050405020304" pitchFamily="18" charset="0"/>
                <a:cs typeface="Times New Roman" panose="02020603050405020304" pitchFamily="18" charset="0"/>
              </a:rPr>
              <a:t>un </a:t>
            </a:r>
            <a:r>
              <a:rPr lang="es-ES" dirty="0" err="1">
                <a:latin typeface="Times New Roman" panose="02020603050405020304" pitchFamily="18" charset="0"/>
                <a:cs typeface="Times New Roman" panose="02020603050405020304" pitchFamily="18" charset="0"/>
              </a:rPr>
              <a:t>primillar</a:t>
            </a:r>
            <a:r>
              <a:rPr lang="es-ES" dirty="0">
                <a:latin typeface="Times New Roman" panose="02020603050405020304" pitchFamily="18" charset="0"/>
                <a:cs typeface="Times New Roman" panose="02020603050405020304" pitchFamily="18" charset="0"/>
              </a:rPr>
              <a:t> en el casco urbano de Otero de </a:t>
            </a:r>
            <a:r>
              <a:rPr lang="es-ES" dirty="0" err="1">
                <a:latin typeface="Times New Roman" panose="02020603050405020304" pitchFamily="18" charset="0"/>
                <a:cs typeface="Times New Roman" panose="02020603050405020304" pitchFamily="18" charset="0"/>
              </a:rPr>
              <a:t>Sariegos</a:t>
            </a:r>
            <a:r>
              <a:rPr lang="es-ES" dirty="0">
                <a:latin typeface="Times New Roman" panose="02020603050405020304" pitchFamily="18" charset="0"/>
                <a:cs typeface="Times New Roman" panose="02020603050405020304" pitchFamily="18" charset="0"/>
              </a:rPr>
              <a:t> con el mismo fin.</a:t>
            </a:r>
          </a:p>
          <a:p>
            <a:pPr lvl="1" algn="just"/>
            <a:r>
              <a:rPr lang="es-ES" dirty="0">
                <a:latin typeface="Times New Roman" panose="02020603050405020304" pitchFamily="18" charset="0"/>
                <a:cs typeface="Times New Roman" panose="02020603050405020304" pitchFamily="18" charset="0"/>
              </a:rPr>
              <a:t>Inversión en parcelas de cultivo en la zona, y se han subvencionado cultivos para la conservación del hábitat estepario.</a:t>
            </a:r>
          </a:p>
          <a:p>
            <a:pPr algn="just"/>
            <a:r>
              <a:rPr lang="es-ES" sz="2800" dirty="0">
                <a:latin typeface="Times New Roman" panose="02020603050405020304" pitchFamily="18" charset="0"/>
                <a:cs typeface="Times New Roman" panose="02020603050405020304" pitchFamily="18" charset="0"/>
              </a:rPr>
              <a:t>Todo esto contribuye a recuperar la población de esta especie y otras ligadas a la estepa como la avutarda, ortega, sisón, etc</a:t>
            </a:r>
            <a:r>
              <a:rPr lang="es-ES" sz="2800" dirty="0" smtClean="0">
                <a:latin typeface="Times New Roman" panose="02020603050405020304" pitchFamily="18" charset="0"/>
                <a:cs typeface="Times New Roman" panose="02020603050405020304" pitchFamily="18" charset="0"/>
              </a:rPr>
              <a:t>...</a:t>
            </a:r>
          </a:p>
          <a:p>
            <a:pPr marL="0" indent="0">
              <a:buNone/>
            </a:pPr>
            <a:r>
              <a:rPr lang="es-ES" sz="2800" dirty="0"/>
              <a:t/>
            </a:r>
            <a:br>
              <a:rPr lang="es-ES" sz="2800" dirty="0"/>
            </a:br>
            <a:endParaRPr lang="es-ES" sz="2800" dirty="0" smtClean="0">
              <a:latin typeface="Times New Roman" panose="02020603050405020304" pitchFamily="18" charset="0"/>
              <a:cs typeface="Times New Roman" panose="02020603050405020304" pitchFamily="18" charset="0"/>
            </a:endParaRPr>
          </a:p>
        </p:txBody>
      </p:sp>
      <p:pic>
        <p:nvPicPr>
          <p:cNvPr id="2050" name="Picture 2" descr="C:\Users\Vega Torres\Desktop\San nicolás de Bari\Primillar.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3727964"/>
            <a:ext cx="3432398" cy="2588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4572000" y="6063412"/>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49</a:t>
            </a:fld>
            <a:endParaRPr lang="es-ES"/>
          </a:p>
        </p:txBody>
      </p:sp>
    </p:spTree>
    <p:extLst>
      <p:ext uri="{BB962C8B-B14F-4D97-AF65-F5344CB8AC3E}">
        <p14:creationId xmlns:p14="http://schemas.microsoft.com/office/powerpoint/2010/main" xmlns="" val="308569071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6048672"/>
          </a:xfrm>
        </p:spPr>
        <p:txBody>
          <a:bodyPr>
            <a:noAutofit/>
          </a:bodyPr>
          <a:lstStyle/>
          <a:p>
            <a:pPr algn="just"/>
            <a:r>
              <a:rPr lang="es-ES" sz="2800" b="1" dirty="0" smtClean="0">
                <a:latin typeface="Times New Roman" panose="02020603050405020304" pitchFamily="18" charset="0"/>
                <a:cs typeface="Times New Roman" panose="02020603050405020304" pitchFamily="18" charset="0"/>
              </a:rPr>
              <a:t>Formaciones Principales:</a:t>
            </a:r>
          </a:p>
          <a:p>
            <a:pPr marL="361950" indent="0" algn="just">
              <a:buNone/>
            </a:pPr>
            <a:r>
              <a:rPr lang="es-ES" sz="2800" dirty="0" smtClean="0">
                <a:latin typeface="Times New Roman" panose="02020603050405020304" pitchFamily="18" charset="0"/>
                <a:cs typeface="Times New Roman" panose="02020603050405020304" pitchFamily="18" charset="0"/>
              </a:rPr>
              <a:t>Lagunas endorreicas, salinas, pastizales, cultivos de secano, regadíos y arroyos.</a:t>
            </a:r>
          </a:p>
          <a:p>
            <a:pPr algn="just"/>
            <a:r>
              <a:rPr lang="es-ES" sz="2800" b="1" dirty="0" smtClean="0">
                <a:latin typeface="Times New Roman" panose="02020603050405020304" pitchFamily="18" charset="0"/>
                <a:cs typeface="Times New Roman" panose="02020603050405020304" pitchFamily="18" charset="0"/>
              </a:rPr>
              <a:t>Figuras de Protección</a:t>
            </a:r>
          </a:p>
          <a:p>
            <a:pPr marL="361950" indent="0" algn="just">
              <a:buNone/>
            </a:pPr>
            <a:r>
              <a:rPr lang="es-ES" sz="2800" dirty="0" smtClean="0">
                <a:latin typeface="Times New Roman" panose="02020603050405020304" pitchFamily="18" charset="0"/>
                <a:cs typeface="Times New Roman" panose="02020603050405020304" pitchFamily="18" charset="0"/>
              </a:rPr>
              <a:t>Amparadas por una reserva natural y regional de caza de casi 33.000 hectáreas, cuentan además con la doble protección internacional de sitio </a:t>
            </a:r>
            <a:r>
              <a:rPr lang="es-ES" sz="2800" dirty="0" err="1" smtClean="0">
                <a:latin typeface="Times New Roman" panose="02020603050405020304" pitchFamily="18" charset="0"/>
                <a:cs typeface="Times New Roman" panose="02020603050405020304" pitchFamily="18" charset="0"/>
              </a:rPr>
              <a:t>Ramsar</a:t>
            </a:r>
            <a:r>
              <a:rPr lang="es-ES" sz="2800" dirty="0" smtClean="0">
                <a:latin typeface="Times New Roman" panose="02020603050405020304" pitchFamily="18" charset="0"/>
                <a:cs typeface="Times New Roman" panose="02020603050405020304" pitchFamily="18" charset="0"/>
              </a:rPr>
              <a:t> y ZEPA.</a:t>
            </a:r>
          </a:p>
          <a:p>
            <a:pPr marL="361950" indent="0">
              <a:buNone/>
            </a:pPr>
            <a:endParaRPr lang="es-ES" sz="2800" dirty="0">
              <a:latin typeface="Times New Roman" panose="02020603050405020304" pitchFamily="18" charset="0"/>
              <a:cs typeface="Times New Roman" panose="02020603050405020304" pitchFamily="18" charset="0"/>
            </a:endParaRPr>
          </a:p>
        </p:txBody>
      </p:sp>
      <p:pic>
        <p:nvPicPr>
          <p:cNvPr id="2051" name="Picture 3" descr="C:\Users\Vega Torres\Desktop\San nicolás de Bari\Ramsa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7041" y="4189288"/>
            <a:ext cx="3049982" cy="203332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Vega Torres\Desktop\San nicolás de Bari\zepa.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75433" y="4281764"/>
            <a:ext cx="2880320" cy="194084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5436096" y="6222610"/>
            <a:ext cx="2775440" cy="276999"/>
          </a:xfrm>
          <a:prstGeom prst="rect">
            <a:avLst/>
          </a:prstGeom>
        </p:spPr>
        <p:txBody>
          <a:bodyPr wrap="none">
            <a:spAutoFit/>
          </a:bodyPr>
          <a:lstStyle/>
          <a:p>
            <a:r>
              <a:rPr lang="es-ES" sz="1200" dirty="0"/>
              <a:t>https://www.google.es/search?q=imagen</a:t>
            </a:r>
          </a:p>
        </p:txBody>
      </p:sp>
      <p:sp>
        <p:nvSpPr>
          <p:cNvPr id="6" name="5 Rectángulo"/>
          <p:cNvSpPr/>
          <p:nvPr/>
        </p:nvSpPr>
        <p:spPr>
          <a:xfrm>
            <a:off x="1828951" y="6222609"/>
            <a:ext cx="2775440" cy="276999"/>
          </a:xfrm>
          <a:prstGeom prst="rect">
            <a:avLst/>
          </a:prstGeom>
        </p:spPr>
        <p:txBody>
          <a:bodyPr wrap="none">
            <a:spAutoFit/>
          </a:bodyPr>
          <a:lstStyle/>
          <a:p>
            <a:r>
              <a:rPr lang="es-ES" sz="1200" dirty="0"/>
              <a:t>https://www.google.es/search?q=imagen</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a:t>
            </a:fld>
            <a:endParaRPr lang="es-ES"/>
          </a:p>
        </p:txBody>
      </p:sp>
    </p:spTree>
    <p:extLst>
      <p:ext uri="{BB962C8B-B14F-4D97-AF65-F5344CB8AC3E}">
        <p14:creationId xmlns:p14="http://schemas.microsoft.com/office/powerpoint/2010/main" xmlns="" val="3262814341"/>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S" b="1" dirty="0" smtClean="0">
                <a:latin typeface="Times New Roman" panose="02020603050405020304" pitchFamily="18" charset="0"/>
                <a:cs typeface="Times New Roman" panose="02020603050405020304" pitchFamily="18" charset="0"/>
              </a:rPr>
              <a:t>Los Palomares</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67544" y="1196752"/>
            <a:ext cx="8229600" cy="5544616"/>
          </a:xfrm>
        </p:spPr>
        <p:txBody>
          <a:bodyPr>
            <a:normAutofit/>
          </a:bodyPr>
          <a:lstStyle/>
          <a:p>
            <a:pPr algn="just"/>
            <a:r>
              <a:rPr lang="es-ES" sz="2800" dirty="0">
                <a:latin typeface="Times New Roman" panose="02020603050405020304" pitchFamily="18" charset="0"/>
                <a:cs typeface="Times New Roman" panose="02020603050405020304" pitchFamily="18" charset="0"/>
              </a:rPr>
              <a:t>El palomar es una construcción típica de los pueblos castellanos. La baja producción que el hombre obtiene actualmente de ellos, los ha llevado al progresivo abandono </a:t>
            </a:r>
            <a:r>
              <a:rPr lang="es-ES" sz="2800" dirty="0" smtClean="0">
                <a:latin typeface="Times New Roman" panose="02020603050405020304" pitchFamily="18" charset="0"/>
                <a:cs typeface="Times New Roman" panose="02020603050405020304" pitchFamily="18" charset="0"/>
              </a:rPr>
              <a:t>que ha </a:t>
            </a:r>
            <a:r>
              <a:rPr lang="es-ES" sz="2800" dirty="0">
                <a:latin typeface="Times New Roman" panose="02020603050405020304" pitchFamily="18" charset="0"/>
                <a:cs typeface="Times New Roman" panose="02020603050405020304" pitchFamily="18" charset="0"/>
              </a:rPr>
              <a:t>provocado en muchos casos su destrucción. Muchos palomares están medio derruidos ante la falta de atención, de uso y de dinero para su restauración, a pesar de las subvenciones para mantenerlos en pie. </a:t>
            </a:r>
            <a:endParaRPr lang="es-ES" sz="2800" dirty="0" smtClean="0">
              <a:latin typeface="Times New Roman" panose="02020603050405020304" pitchFamily="18" charset="0"/>
              <a:cs typeface="Times New Roman" panose="02020603050405020304" pitchFamily="18" charset="0"/>
            </a:endParaRPr>
          </a:p>
        </p:txBody>
      </p:sp>
      <p:pic>
        <p:nvPicPr>
          <p:cNvPr id="23554" name="Picture 2" descr="http://upload.wikimedia.org/wikipedia/commons/b/ba/Palomar_-_Tierra_de_Campo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4293096"/>
            <a:ext cx="3168352" cy="237481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6708599" y="6421692"/>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6" name="5 Rectángulo"/>
          <p:cNvSpPr/>
          <p:nvPr/>
        </p:nvSpPr>
        <p:spPr>
          <a:xfrm>
            <a:off x="4788024" y="6390914"/>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50</a:t>
            </a:fld>
            <a:endParaRPr lang="es-ES"/>
          </a:p>
        </p:txBody>
      </p:sp>
    </p:spTree>
    <p:extLst>
      <p:ext uri="{BB962C8B-B14F-4D97-AF65-F5344CB8AC3E}">
        <p14:creationId xmlns:p14="http://schemas.microsoft.com/office/powerpoint/2010/main" xmlns="" val="3412464787"/>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Autofit/>
          </a:bodyPr>
          <a:lstStyle/>
          <a:p>
            <a:pPr algn="just"/>
            <a:r>
              <a:rPr lang="es-ES" sz="2800" dirty="0">
                <a:latin typeface="Times New Roman" panose="02020603050405020304" pitchFamily="18" charset="0"/>
                <a:cs typeface="Times New Roman" panose="02020603050405020304" pitchFamily="18" charset="0"/>
              </a:rPr>
              <a:t>Esos gigantes de tapial o adobe, aislados en el medio de la estepa como si fueran vigías del paso de las aves y del lento crecimiento del cereal, prestan sus oquedades o nidales, que sirven a más aves que la paloma para situar sus nidos en un lugar donde la ausencia de árboles, construcciones y accidentes del terreno, impiden en ocasiones a las aves anidar en otro </a:t>
            </a:r>
            <a:r>
              <a:rPr lang="es-ES" sz="2800" dirty="0" smtClean="0">
                <a:latin typeface="Times New Roman" panose="02020603050405020304" pitchFamily="18" charset="0"/>
                <a:cs typeface="Times New Roman" panose="02020603050405020304" pitchFamily="18" charset="0"/>
              </a:rPr>
              <a:t>lugar.</a:t>
            </a:r>
          </a:p>
        </p:txBody>
      </p:sp>
      <p:pic>
        <p:nvPicPr>
          <p:cNvPr id="24580" name="Picture 4" descr="http://static.panoramio.com/photos/original/1745726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27984" y="4077072"/>
            <a:ext cx="3471862" cy="19526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6630758" y="578347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51</a:t>
            </a:fld>
            <a:endParaRPr lang="es-ES"/>
          </a:p>
        </p:txBody>
      </p:sp>
    </p:spTree>
    <p:extLst>
      <p:ext uri="{BB962C8B-B14F-4D97-AF65-F5344CB8AC3E}">
        <p14:creationId xmlns:p14="http://schemas.microsoft.com/office/powerpoint/2010/main" xmlns="" val="889400711"/>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760640"/>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Entre </a:t>
            </a:r>
            <a:r>
              <a:rPr lang="es-ES" sz="2800" dirty="0">
                <a:latin typeface="Times New Roman" panose="02020603050405020304" pitchFamily="18" charset="0"/>
                <a:cs typeface="Times New Roman" panose="02020603050405020304" pitchFamily="18" charset="0"/>
              </a:rPr>
              <a:t>las especies que nidifican en los palomares cabe destacar el cernícalo primilla, que cada año viene de África a esta estepa para anidar en numerosas colonias que en muchas ocasiones se sitúan sobre grupos de </a:t>
            </a:r>
            <a:r>
              <a:rPr lang="es-ES" sz="2800" dirty="0" smtClean="0">
                <a:latin typeface="Times New Roman" panose="02020603050405020304" pitchFamily="18" charset="0"/>
                <a:cs typeface="Times New Roman" panose="02020603050405020304" pitchFamily="18" charset="0"/>
              </a:rPr>
              <a:t>palomares.</a:t>
            </a:r>
          </a:p>
          <a:p>
            <a:pPr algn="just"/>
            <a:r>
              <a:rPr lang="es-ES" sz="2800" dirty="0">
                <a:latin typeface="Times New Roman" panose="02020603050405020304" pitchFamily="18" charset="0"/>
                <a:cs typeface="Times New Roman" panose="02020603050405020304" pitchFamily="18" charset="0"/>
              </a:rPr>
              <a:t>En la ZEPA de </a:t>
            </a:r>
            <a:r>
              <a:rPr lang="es-ES" sz="2800" dirty="0" err="1">
                <a:latin typeface="Times New Roman" panose="02020603050405020304" pitchFamily="18" charset="0"/>
                <a:cs typeface="Times New Roman" panose="02020603050405020304" pitchFamily="18" charset="0"/>
              </a:rPr>
              <a:t>Villafáfila</a:t>
            </a:r>
            <a:r>
              <a:rPr lang="es-ES" sz="2800" dirty="0">
                <a:latin typeface="Times New Roman" panose="02020603050405020304" pitchFamily="18" charset="0"/>
                <a:cs typeface="Times New Roman" panose="02020603050405020304" pitchFamily="18" charset="0"/>
              </a:rPr>
              <a:t> se ha intentado, por medio de un proyecto LIFE de la U. E. (Unión Europea), conservar el hábitat del cernícalo primilla. Este Proyecto LIFE va ligado estrechamente a los palomares, ya que son básicos para que aniden los cernícalos, y por eso se han concedido ayudas para recuperar palomares que de otro modo habrían desaparecido.</a:t>
            </a:r>
          </a:p>
          <a:p>
            <a:endParaRPr lang="es-ES" sz="2800" dirty="0">
              <a:latin typeface="Times New Roman" panose="02020603050405020304" pitchFamily="18" charset="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52</a:t>
            </a:fld>
            <a:endParaRPr lang="es-ES"/>
          </a:p>
        </p:txBody>
      </p:sp>
    </p:spTree>
    <p:extLst>
      <p:ext uri="{BB962C8B-B14F-4D97-AF65-F5344CB8AC3E}">
        <p14:creationId xmlns:p14="http://schemas.microsoft.com/office/powerpoint/2010/main" xmlns="" val="52943472"/>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6120680"/>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Dos </a:t>
            </a:r>
            <a:r>
              <a:rPr lang="es-ES" sz="2800" dirty="0">
                <a:latin typeface="Times New Roman" panose="02020603050405020304" pitchFamily="18" charset="0"/>
                <a:cs typeface="Times New Roman" panose="02020603050405020304" pitchFamily="18" charset="0"/>
              </a:rPr>
              <a:t>provechos han tenido los palomares tradicionalmente: por un lado, la cría del pichón, y por otro, la palomina, uno de los mejores abonos conocidos. En cuanto al pichón, resaltar que es un plato típico de esta zona. </a:t>
            </a:r>
            <a:endParaRPr lang="es-ES" sz="2800" dirty="0" smtClean="0">
              <a:latin typeface="Times New Roman" panose="02020603050405020304" pitchFamily="18" charset="0"/>
              <a:cs typeface="Times New Roman" panose="02020603050405020304" pitchFamily="18" charset="0"/>
            </a:endParaRPr>
          </a:p>
        </p:txBody>
      </p:sp>
      <p:pic>
        <p:nvPicPr>
          <p:cNvPr id="25602" name="Picture 2" descr="http://torcaces.com/userdata/image/domesticar_secrec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3212976"/>
            <a:ext cx="283845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936296" y="5450577"/>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53</a:t>
            </a:fld>
            <a:endParaRPr lang="es-ES"/>
          </a:p>
        </p:txBody>
      </p:sp>
    </p:spTree>
    <p:extLst>
      <p:ext uri="{BB962C8B-B14F-4D97-AF65-F5344CB8AC3E}">
        <p14:creationId xmlns:p14="http://schemas.microsoft.com/office/powerpoint/2010/main" xmlns="" val="4029481543"/>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832648"/>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Se </a:t>
            </a:r>
            <a:r>
              <a:rPr lang="es-ES" sz="2800" dirty="0">
                <a:latin typeface="Times New Roman" panose="02020603050405020304" pitchFamily="18" charset="0"/>
                <a:cs typeface="Times New Roman" panose="02020603050405020304" pitchFamily="18" charset="0"/>
              </a:rPr>
              <a:t>puede decir que no hay dos palomares iguales. Los hay circulares, cuadrados, rectangulares, como chozos africanos o pagodas orientales, blancos, ocres, rojizos</a:t>
            </a:r>
            <a:r>
              <a:rPr lang="es-ES" sz="2800" dirty="0" smtClean="0">
                <a:latin typeface="Times New Roman" panose="02020603050405020304" pitchFamily="18" charset="0"/>
                <a:cs typeface="Times New Roman" panose="02020603050405020304" pitchFamily="18" charset="0"/>
              </a:rPr>
              <a:t>...</a:t>
            </a:r>
          </a:p>
          <a:p>
            <a:endParaRPr lang="es-ES" sz="2800" dirty="0">
              <a:latin typeface="Times New Roman" panose="02020603050405020304" pitchFamily="18" charset="0"/>
              <a:cs typeface="Times New Roman" panose="02020603050405020304" pitchFamily="18" charset="0"/>
            </a:endParaRPr>
          </a:p>
        </p:txBody>
      </p:sp>
      <p:pic>
        <p:nvPicPr>
          <p:cNvPr id="26626" name="Picture 2" descr="C:\Users\Vega Torres\Desktop\San nicolás de Bari\Museo-Etnográfico-Provincial-León_Palomar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3050" y="3068960"/>
            <a:ext cx="6057900" cy="28860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741984" y="6108966"/>
            <a:ext cx="2473369" cy="276999"/>
          </a:xfrm>
          <a:prstGeom prst="rect">
            <a:avLst/>
          </a:prstGeom>
        </p:spPr>
        <p:txBody>
          <a:bodyPr wrap="none">
            <a:spAutoFit/>
          </a:bodyPr>
          <a:lstStyle/>
          <a:p>
            <a:r>
              <a:rPr lang="es-ES" sz="1200" dirty="0">
                <a:latin typeface="Times New Roman" panose="02020603050405020304" pitchFamily="18" charset="0"/>
                <a:cs typeface="Times New Roman" panose="02020603050405020304" pitchFamily="18" charset="0"/>
              </a:rPr>
              <a:t>http://www.turismocastillayleon.com</a:t>
            </a:r>
            <a:endParaRPr lang="es-ES" sz="1200" dirty="0"/>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54</a:t>
            </a:fld>
            <a:endParaRPr lang="es-ES"/>
          </a:p>
        </p:txBody>
      </p:sp>
    </p:spTree>
    <p:extLst>
      <p:ext uri="{BB962C8B-B14F-4D97-AF65-F5344CB8AC3E}">
        <p14:creationId xmlns:p14="http://schemas.microsoft.com/office/powerpoint/2010/main" xmlns="" val="1129093753"/>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Itinerario</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57200" y="1600200"/>
            <a:ext cx="4114800" cy="4525963"/>
          </a:xfrm>
        </p:spPr>
        <p:txBody>
          <a:bodyPr>
            <a:normAutofit/>
          </a:bodyPr>
          <a:lstStyle/>
          <a:p>
            <a:pPr algn="just"/>
            <a:r>
              <a:rPr lang="es-ES" b="1" dirty="0" smtClean="0"/>
              <a:t>Ruta a pie </a:t>
            </a:r>
          </a:p>
          <a:p>
            <a:pPr marL="361950" indent="0" algn="just">
              <a:buNone/>
            </a:pPr>
            <a:r>
              <a:rPr lang="es-ES" sz="2800" dirty="0">
                <a:latin typeface="Times New Roman" panose="02020603050405020304" pitchFamily="18" charset="0"/>
                <a:cs typeface="Times New Roman" panose="02020603050405020304" pitchFamily="18" charset="0"/>
              </a:rPr>
              <a:t>R</a:t>
            </a:r>
            <a:r>
              <a:rPr lang="es-ES" sz="2800" dirty="0" smtClean="0">
                <a:latin typeface="Times New Roman" panose="02020603050405020304" pitchFamily="18" charset="0"/>
                <a:cs typeface="Times New Roman" panose="02020603050405020304" pitchFamily="18" charset="0"/>
              </a:rPr>
              <a:t>ecorrido ameno con varios puntos de observación de fauna mientras se rodea la Laguna Salina Grande. También se incluyen lugares de la época de los romanos para visitar.</a:t>
            </a:r>
            <a:endParaRPr lang="es-ES" sz="2800" dirty="0">
              <a:latin typeface="Times New Roman" panose="02020603050405020304" pitchFamily="18" charset="0"/>
              <a:cs typeface="Times New Roman" panose="02020603050405020304" pitchFamily="18" charset="0"/>
            </a:endParaRPr>
          </a:p>
        </p:txBody>
      </p:sp>
      <p:pic>
        <p:nvPicPr>
          <p:cNvPr id="27650" name="Picture 2" descr="http://villafafila.com/lugares/images/i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2708920"/>
            <a:ext cx="3695733" cy="27718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7447075" y="5234499"/>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55</a:t>
            </a:fld>
            <a:endParaRPr lang="es-ES"/>
          </a:p>
        </p:txBody>
      </p:sp>
    </p:spTree>
    <p:extLst>
      <p:ext uri="{BB962C8B-B14F-4D97-AF65-F5344CB8AC3E}">
        <p14:creationId xmlns:p14="http://schemas.microsoft.com/office/powerpoint/2010/main" xmlns="" val="2030111418"/>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0648"/>
            <a:ext cx="8229600" cy="1143000"/>
          </a:xfrm>
        </p:spPr>
        <p:txBody>
          <a:bodyPr/>
          <a:lstStyle/>
          <a:p>
            <a:r>
              <a:rPr lang="es-ES" b="1" dirty="0" smtClean="0">
                <a:latin typeface="Times New Roman" panose="02020603050405020304" pitchFamily="18" charset="0"/>
                <a:cs typeface="Times New Roman" panose="02020603050405020304" pitchFamily="18" charset="0"/>
              </a:rPr>
              <a:t>ACTIVIDADES</a:t>
            </a:r>
            <a:endParaRPr lang="es-ES" b="1" dirty="0">
              <a:latin typeface="Times New Roman" panose="02020603050405020304" pitchFamily="18" charset="0"/>
              <a:cs typeface="Times New Roman" panose="02020603050405020304" pitchFamily="18" charset="0"/>
            </a:endParaRPr>
          </a:p>
        </p:txBody>
      </p:sp>
      <p:sp>
        <p:nvSpPr>
          <p:cNvPr id="6" name="5 Rectángulo"/>
          <p:cNvSpPr/>
          <p:nvPr/>
        </p:nvSpPr>
        <p:spPr>
          <a:xfrm>
            <a:off x="107504" y="645333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56</a:t>
            </a:fld>
            <a:endParaRPr lang="es-ES"/>
          </a:p>
        </p:txBody>
      </p:sp>
    </p:spTree>
    <p:extLst>
      <p:ext uri="{BB962C8B-B14F-4D97-AF65-F5344CB8AC3E}">
        <p14:creationId xmlns:p14="http://schemas.microsoft.com/office/powerpoint/2010/main" xmlns="" val="3890724679"/>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Actividades Previas</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chor="t">
            <a:noAutofit/>
          </a:bodyPr>
          <a:lstStyle/>
          <a:p>
            <a:pPr marL="514350" lvl="1" indent="-514350" algn="just">
              <a:buFont typeface="+mj-lt"/>
              <a:buAutoNum type="arabicPeriod"/>
            </a:pPr>
            <a:r>
              <a:rPr lang="es-ES" b="1" dirty="0">
                <a:latin typeface="Times New Roman" panose="02020603050405020304" pitchFamily="18" charset="0"/>
                <a:cs typeface="Times New Roman" panose="02020603050405020304" pitchFamily="18" charset="0"/>
              </a:rPr>
              <a:t>Concepto de Reserva </a:t>
            </a:r>
            <a:r>
              <a:rPr lang="es-ES" b="1" dirty="0" smtClean="0">
                <a:latin typeface="Times New Roman" panose="02020603050405020304" pitchFamily="18" charset="0"/>
                <a:cs typeface="Times New Roman" panose="02020603050405020304" pitchFamily="18" charset="0"/>
              </a:rPr>
              <a:t>Natural.</a:t>
            </a:r>
          </a:p>
          <a:p>
            <a:pPr marL="533400" lvl="1" indent="0" algn="just">
              <a:buNone/>
            </a:pPr>
            <a:r>
              <a:rPr lang="es-ES" dirty="0" smtClean="0">
                <a:latin typeface="Times New Roman" panose="02020603050405020304" pitchFamily="18" charset="0"/>
                <a:cs typeface="Times New Roman" panose="02020603050405020304" pitchFamily="18" charset="0"/>
              </a:rPr>
              <a:t>Una </a:t>
            </a:r>
            <a:r>
              <a:rPr lang="es-ES" dirty="0">
                <a:latin typeface="Times New Roman" panose="02020603050405020304" pitchFamily="18" charset="0"/>
                <a:cs typeface="Times New Roman" panose="02020603050405020304" pitchFamily="18" charset="0"/>
              </a:rPr>
              <a:t>reserva natural o reserva ecológica es un área protegida, de importancia para la vida silvestre, flora o fauna, o con rasgos geológicos de especial interés que es protegida y manejada por el hombre, con fines de </a:t>
            </a:r>
            <a:r>
              <a:rPr lang="es-ES" dirty="0" smtClean="0">
                <a:latin typeface="Times New Roman" panose="02020603050405020304" pitchFamily="18" charset="0"/>
                <a:cs typeface="Times New Roman" panose="02020603050405020304" pitchFamily="18" charset="0"/>
              </a:rPr>
              <a:t>conservación y </a:t>
            </a:r>
            <a:r>
              <a:rPr lang="es-ES" dirty="0">
                <a:latin typeface="Times New Roman" panose="02020603050405020304" pitchFamily="18" charset="0"/>
                <a:cs typeface="Times New Roman" panose="02020603050405020304" pitchFamily="18" charset="0"/>
              </a:rPr>
              <a:t>de proveer oportunidades de investigación y de educación</a:t>
            </a:r>
            <a:r>
              <a:rPr lang="es-ES" dirty="0" smtClean="0">
                <a:latin typeface="Times New Roman" panose="02020603050405020304" pitchFamily="18" charset="0"/>
                <a:cs typeface="Times New Roman" panose="02020603050405020304" pitchFamily="18" charset="0"/>
              </a:rPr>
              <a:t>.</a:t>
            </a:r>
          </a:p>
          <a:p>
            <a:pPr marL="533400" lvl="1" indent="0">
              <a:buNone/>
            </a:pPr>
            <a:endParaRPr lang="es-ES" sz="2800" dirty="0" smtClean="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57</a:t>
            </a:fld>
            <a:endParaRPr lang="es-ES"/>
          </a:p>
        </p:txBody>
      </p:sp>
    </p:spTree>
    <p:extLst>
      <p:ext uri="{BB962C8B-B14F-4D97-AF65-F5344CB8AC3E}">
        <p14:creationId xmlns:p14="http://schemas.microsoft.com/office/powerpoint/2010/main" xmlns="" val="4039132957"/>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ascasasrurales.com/img/comarcas/CASTILLAYLEON/ZAMORA_9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6748" y="2338487"/>
            <a:ext cx="3166070" cy="322907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Marcador de contenido"/>
          <p:cNvSpPr>
            <a:spLocks noGrp="1"/>
          </p:cNvSpPr>
          <p:nvPr>
            <p:ph idx="1"/>
          </p:nvPr>
        </p:nvSpPr>
        <p:spPr>
          <a:xfrm>
            <a:off x="457200" y="908720"/>
            <a:ext cx="8229600" cy="5217443"/>
          </a:xfrm>
        </p:spPr>
        <p:txBody>
          <a:bodyPr>
            <a:noAutofit/>
          </a:bodyPr>
          <a:lstStyle/>
          <a:p>
            <a:pPr marL="514350" lvl="1" indent="-514350" algn="just">
              <a:buFont typeface="+mj-lt"/>
              <a:buAutoNum type="arabicPeriod" startAt="2"/>
            </a:pPr>
            <a:r>
              <a:rPr lang="es-ES" b="1" dirty="0">
                <a:latin typeface="Times New Roman" panose="02020603050405020304" pitchFamily="18" charset="0"/>
                <a:cs typeface="Times New Roman" panose="02020603050405020304" pitchFamily="18" charset="0"/>
              </a:rPr>
              <a:t>Realiza la siguiente actividad</a:t>
            </a:r>
            <a:r>
              <a:rPr lang="es-ES" b="1" dirty="0" smtClean="0">
                <a:latin typeface="Times New Roman" panose="02020603050405020304" pitchFamily="18" charset="0"/>
                <a:cs typeface="Times New Roman" panose="02020603050405020304" pitchFamily="18" charset="0"/>
              </a:rPr>
              <a:t>:</a:t>
            </a:r>
            <a:endParaRPr lang="es-ES" b="1" dirty="0">
              <a:latin typeface="Times New Roman" panose="02020603050405020304" pitchFamily="18" charset="0"/>
              <a:cs typeface="Times New Roman" panose="02020603050405020304" pitchFamily="18" charset="0"/>
            </a:endParaRPr>
          </a:p>
          <a:p>
            <a:pPr marL="1260475" indent="-534988" algn="just">
              <a:buFont typeface="+mj-lt"/>
              <a:buAutoNum type="alphaLcParenR"/>
            </a:pPr>
            <a:r>
              <a:rPr lang="es-ES" sz="2800" dirty="0" smtClean="0">
                <a:latin typeface="Times New Roman" panose="02020603050405020304" pitchFamily="18" charset="0"/>
                <a:cs typeface="Times New Roman" panose="02020603050405020304" pitchFamily="18" charset="0"/>
              </a:rPr>
              <a:t>Localiza en un mapa las Lagunas de </a:t>
            </a:r>
            <a:r>
              <a:rPr lang="es-ES" sz="2800" dirty="0" err="1" smtClean="0">
                <a:latin typeface="Times New Roman" panose="02020603050405020304" pitchFamily="18" charset="0"/>
                <a:cs typeface="Times New Roman" panose="02020603050405020304" pitchFamily="18" charset="0"/>
              </a:rPr>
              <a:t>Villafáfila</a:t>
            </a:r>
            <a:r>
              <a:rPr lang="es-ES" sz="2800" dirty="0" smtClean="0">
                <a:latin typeface="Times New Roman" panose="02020603050405020304" pitchFamily="18" charset="0"/>
                <a:cs typeface="Times New Roman" panose="02020603050405020304" pitchFamily="18" charset="0"/>
              </a:rPr>
              <a:t>. </a:t>
            </a:r>
            <a:endParaRPr lang="es-ES" sz="1000" dirty="0" smtClean="0">
              <a:latin typeface="Times New Roman" panose="02020603050405020304" pitchFamily="18" charset="0"/>
              <a:cs typeface="Times New Roman" panose="02020603050405020304" pitchFamily="18" charset="0"/>
            </a:endParaRPr>
          </a:p>
        </p:txBody>
      </p:sp>
      <p:pic>
        <p:nvPicPr>
          <p:cNvPr id="4" name="Picture 3" descr="C:\Users\Vega Torres\Desktop\San nicolás de Bari\villafafila.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3125" y="2986693"/>
            <a:ext cx="3076829" cy="25808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Vega Torres\Desktop\San nicolás de Bari\image0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15984" y="3384532"/>
            <a:ext cx="2367341" cy="218303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451898" y="5813896"/>
            <a:ext cx="2186368" cy="276999"/>
          </a:xfrm>
          <a:prstGeom prst="rect">
            <a:avLst/>
          </a:prstGeom>
        </p:spPr>
        <p:txBody>
          <a:bodyPr wrap="none">
            <a:spAutoFit/>
          </a:bodyPr>
          <a:lstStyle/>
          <a:p>
            <a:r>
              <a:rPr lang="es-ES" sz="1200" dirty="0"/>
              <a:t>www.google.es/search?q=mapa</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58</a:t>
            </a:fld>
            <a:endParaRPr lang="es-ES"/>
          </a:p>
        </p:txBody>
      </p:sp>
    </p:spTree>
    <p:extLst>
      <p:ext uri="{BB962C8B-B14F-4D97-AF65-F5344CB8AC3E}">
        <p14:creationId xmlns:p14="http://schemas.microsoft.com/office/powerpoint/2010/main" xmlns="" val="643849939"/>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Autofit/>
          </a:bodyPr>
          <a:lstStyle/>
          <a:p>
            <a:pPr marL="1260475" indent="-534988" algn="just">
              <a:buFont typeface="+mj-lt"/>
              <a:buAutoNum type="alphaLcParenR" startAt="2"/>
            </a:pPr>
            <a:r>
              <a:rPr lang="es-ES" sz="2800" dirty="0">
                <a:latin typeface="Times New Roman" panose="02020603050405020304" pitchFamily="18" charset="0"/>
                <a:cs typeface="Times New Roman" panose="02020603050405020304" pitchFamily="18" charset="0"/>
              </a:rPr>
              <a:t>Indica la Comunidad Autónoma, la provincia y las Comarcas a las que pertenecen. ¿Entre qué principales ríos se encuentran?.</a:t>
            </a:r>
          </a:p>
          <a:p>
            <a:pPr marL="1258888" indent="0" algn="just">
              <a:buNone/>
            </a:pPr>
            <a:r>
              <a:rPr lang="es-ES" sz="2800" dirty="0">
                <a:latin typeface="Times New Roman" panose="02020603050405020304" pitchFamily="18" charset="0"/>
                <a:cs typeface="Times New Roman" panose="02020603050405020304" pitchFamily="18" charset="0"/>
              </a:rPr>
              <a:t>Comunidad Autónoma: Castilla y León.</a:t>
            </a:r>
          </a:p>
          <a:p>
            <a:pPr marL="1258888" indent="0" algn="just">
              <a:buNone/>
            </a:pPr>
            <a:r>
              <a:rPr lang="es-ES" sz="2800" dirty="0">
                <a:latin typeface="Times New Roman" panose="02020603050405020304" pitchFamily="18" charset="0"/>
                <a:cs typeface="Times New Roman" panose="02020603050405020304" pitchFamily="18" charset="0"/>
              </a:rPr>
              <a:t>Provincia: Zamora.</a:t>
            </a:r>
          </a:p>
          <a:p>
            <a:pPr marL="1258888" indent="0" algn="just">
              <a:buNone/>
            </a:pPr>
            <a:r>
              <a:rPr lang="es-ES" sz="2800" dirty="0">
                <a:latin typeface="Times New Roman" panose="02020603050405020304" pitchFamily="18" charset="0"/>
                <a:cs typeface="Times New Roman" panose="02020603050405020304" pitchFamily="18" charset="0"/>
              </a:rPr>
              <a:t>Comarcas: Tierra de Campos y Tierra del Pan</a:t>
            </a:r>
            <a:r>
              <a:rPr lang="es-ES" sz="2800" dirty="0" smtClean="0">
                <a:latin typeface="Times New Roman" panose="02020603050405020304" pitchFamily="18" charset="0"/>
                <a:cs typeface="Times New Roman" panose="02020603050405020304" pitchFamily="18" charset="0"/>
              </a:rPr>
              <a:t>.</a:t>
            </a:r>
          </a:p>
          <a:p>
            <a:pPr marL="1258888" lvl="1" indent="0" algn="just">
              <a:buNone/>
            </a:pPr>
            <a:r>
              <a:rPr lang="es-ES" sz="2800" dirty="0" smtClean="0">
                <a:latin typeface="Times New Roman" panose="02020603050405020304" pitchFamily="18" charset="0"/>
                <a:cs typeface="Times New Roman" panose="02020603050405020304" pitchFamily="18" charset="0"/>
              </a:rPr>
              <a:t>Ríos: </a:t>
            </a:r>
            <a:r>
              <a:rPr lang="es-ES" dirty="0">
                <a:latin typeface="Times New Roman" panose="02020603050405020304" pitchFamily="18" charset="0"/>
                <a:cs typeface="Times New Roman" panose="02020603050405020304" pitchFamily="18" charset="0"/>
              </a:rPr>
              <a:t>Esla y Valderaduey</a:t>
            </a:r>
            <a:r>
              <a:rPr lang="es-ES" dirty="0" smtClean="0">
                <a:latin typeface="Times New Roman" panose="02020603050405020304" pitchFamily="18" charset="0"/>
                <a:cs typeface="Times New Roman" panose="02020603050405020304" pitchFamily="18" charset="0"/>
              </a:rPr>
              <a:t>.</a:t>
            </a:r>
          </a:p>
          <a:p>
            <a:pPr marL="1260475" indent="-534988" algn="just">
              <a:buFont typeface="+mj-lt"/>
              <a:buAutoNum type="alphaLcParenR" startAt="3"/>
            </a:pPr>
            <a:r>
              <a:rPr lang="es-ES" sz="2800" dirty="0">
                <a:latin typeface="Times New Roman" panose="02020603050405020304" pitchFamily="18" charset="0"/>
                <a:cs typeface="Times New Roman" panose="02020603050405020304" pitchFamily="18" charset="0"/>
              </a:rPr>
              <a:t>Términos  municipales forman la Reserva:</a:t>
            </a:r>
          </a:p>
          <a:p>
            <a:pPr marL="1258888" indent="0" algn="just">
              <a:buNone/>
            </a:pPr>
            <a:r>
              <a:rPr lang="es-ES" sz="2800" dirty="0">
                <a:latin typeface="Times New Roman" panose="02020603050405020304" pitchFamily="18" charset="0"/>
                <a:cs typeface="Times New Roman" panose="02020603050405020304" pitchFamily="18" charset="0"/>
              </a:rPr>
              <a:t>Cañizo, Cerecinos de Campos, </a:t>
            </a:r>
            <a:r>
              <a:rPr lang="es-ES" sz="2800" dirty="0" err="1">
                <a:latin typeface="Times New Roman" panose="02020603050405020304" pitchFamily="18" charset="0"/>
                <a:cs typeface="Times New Roman" panose="02020603050405020304" pitchFamily="18" charset="0"/>
              </a:rPr>
              <a:t>Manganeses</a:t>
            </a:r>
            <a:r>
              <a:rPr lang="es-ES" sz="2800" dirty="0">
                <a:latin typeface="Times New Roman" panose="02020603050405020304" pitchFamily="18" charset="0"/>
                <a:cs typeface="Times New Roman" panose="02020603050405020304" pitchFamily="18" charset="0"/>
              </a:rPr>
              <a:t> de la </a:t>
            </a:r>
            <a:r>
              <a:rPr lang="es-ES" sz="2800" dirty="0" err="1">
                <a:latin typeface="Times New Roman" panose="02020603050405020304" pitchFamily="18" charset="0"/>
                <a:cs typeface="Times New Roman" panose="02020603050405020304" pitchFamily="18" charset="0"/>
              </a:rPr>
              <a:t>Lampreana</a:t>
            </a:r>
            <a:r>
              <a:rPr lang="es-ES" sz="2800" dirty="0">
                <a:latin typeface="Times New Roman" panose="02020603050405020304" pitchFamily="18" charset="0"/>
                <a:cs typeface="Times New Roman" panose="02020603050405020304" pitchFamily="18" charset="0"/>
              </a:rPr>
              <a:t>, </a:t>
            </a:r>
            <a:r>
              <a:rPr lang="es-ES" sz="2800" dirty="0" err="1">
                <a:latin typeface="Times New Roman" panose="02020603050405020304" pitchFamily="18" charset="0"/>
                <a:cs typeface="Times New Roman" panose="02020603050405020304" pitchFamily="18" charset="0"/>
              </a:rPr>
              <a:t>Revellinos</a:t>
            </a:r>
            <a:r>
              <a:rPr lang="es-ES" sz="2800" dirty="0">
                <a:latin typeface="Times New Roman" panose="02020603050405020304" pitchFamily="18" charset="0"/>
                <a:cs typeface="Times New Roman" panose="02020603050405020304" pitchFamily="18" charset="0"/>
              </a:rPr>
              <a:t>, San Agustín del Pozo, San Martín de Valderaduey, </a:t>
            </a:r>
            <a:r>
              <a:rPr lang="es-ES" sz="2800" dirty="0" err="1">
                <a:latin typeface="Times New Roman" panose="02020603050405020304" pitchFamily="18" charset="0"/>
                <a:cs typeface="Times New Roman" panose="02020603050405020304" pitchFamily="18" charset="0"/>
              </a:rPr>
              <a:t>Tapioles</a:t>
            </a:r>
            <a:r>
              <a:rPr lang="es-ES" sz="2800" dirty="0" smtClean="0">
                <a:latin typeface="Times New Roman" panose="02020603050405020304" pitchFamily="18" charset="0"/>
                <a:cs typeface="Times New Roman" panose="02020603050405020304" pitchFamily="18" charset="0"/>
              </a:rPr>
              <a:t>,</a:t>
            </a:r>
            <a:endParaRPr lang="es-ES" dirty="0" smtClean="0">
              <a:latin typeface="Times New Roman" panose="02020603050405020304" pitchFamily="18" charset="0"/>
              <a:cs typeface="Times New Roman" panose="02020603050405020304" pitchFamily="18" charset="0"/>
            </a:endParaRPr>
          </a:p>
          <a:p>
            <a:pPr marL="1258888" lvl="1" indent="0">
              <a:buNone/>
            </a:pPr>
            <a:endParaRPr lang="es-ES" sz="2800" dirty="0">
              <a:latin typeface="Times New Roman" panose="02020603050405020304" pitchFamily="18" charset="0"/>
              <a:cs typeface="Times New Roman" panose="02020603050405020304" pitchFamily="18" charset="0"/>
            </a:endParaRPr>
          </a:p>
          <a:p>
            <a:pPr marL="725487" indent="0">
              <a:buNone/>
            </a:pPr>
            <a:endParaRPr lang="es-ES" sz="1000" dirty="0" smtClean="0">
              <a:latin typeface="Times New Roman" panose="02020603050405020304" pitchFamily="18" charset="0"/>
              <a:cs typeface="Times New Roman" panose="02020603050405020304" pitchFamily="18" charset="0"/>
            </a:endParaRP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59</a:t>
            </a:fld>
            <a:endParaRPr lang="es-ES"/>
          </a:p>
        </p:txBody>
      </p:sp>
    </p:spTree>
    <p:extLst>
      <p:ext uri="{BB962C8B-B14F-4D97-AF65-F5344CB8AC3E}">
        <p14:creationId xmlns:p14="http://schemas.microsoft.com/office/powerpoint/2010/main" xmlns="" val="388786870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4906888" cy="5793507"/>
          </a:xfrm>
        </p:spPr>
        <p:txBody>
          <a:bodyPr>
            <a:noAutofit/>
          </a:bodyPr>
          <a:lstStyle/>
          <a:p>
            <a:pPr algn="just"/>
            <a:r>
              <a:rPr lang="es-ES" sz="2800" b="1" dirty="0" smtClean="0">
                <a:latin typeface="Times New Roman" panose="02020603050405020304" pitchFamily="18" charset="0"/>
                <a:cs typeface="Times New Roman" panose="02020603050405020304" pitchFamily="18" charset="0"/>
              </a:rPr>
              <a:t>Municipios de la Reserva</a:t>
            </a:r>
          </a:p>
          <a:p>
            <a:pPr marL="361950" lvl="1" indent="0" algn="just">
              <a:buNone/>
            </a:pPr>
            <a:r>
              <a:rPr lang="es-ES" dirty="0" smtClean="0">
                <a:latin typeface="Times New Roman" panose="02020603050405020304" pitchFamily="18" charset="0"/>
                <a:cs typeface="Times New Roman" panose="02020603050405020304" pitchFamily="18" charset="0"/>
              </a:rPr>
              <a:t>Cañizo</a:t>
            </a:r>
            <a:r>
              <a:rPr lang="es-ES" dirty="0">
                <a:latin typeface="Times New Roman" panose="02020603050405020304" pitchFamily="18" charset="0"/>
                <a:cs typeface="Times New Roman" panose="02020603050405020304" pitchFamily="18" charset="0"/>
              </a:rPr>
              <a:t>, Cerecinos de Campos, </a:t>
            </a:r>
            <a:r>
              <a:rPr lang="es-ES" dirty="0" err="1">
                <a:latin typeface="Times New Roman" panose="02020603050405020304" pitchFamily="18" charset="0"/>
                <a:cs typeface="Times New Roman" panose="02020603050405020304" pitchFamily="18" charset="0"/>
              </a:rPr>
              <a:t>Manganeses</a:t>
            </a:r>
            <a:r>
              <a:rPr lang="es-ES" dirty="0">
                <a:latin typeface="Times New Roman" panose="02020603050405020304" pitchFamily="18" charset="0"/>
                <a:cs typeface="Times New Roman" panose="02020603050405020304" pitchFamily="18" charset="0"/>
              </a:rPr>
              <a:t> de la </a:t>
            </a:r>
            <a:r>
              <a:rPr lang="es-ES" dirty="0" err="1">
                <a:latin typeface="Times New Roman" panose="02020603050405020304" pitchFamily="18" charset="0"/>
                <a:cs typeface="Times New Roman" panose="02020603050405020304" pitchFamily="18" charset="0"/>
              </a:rPr>
              <a:t>Lampreana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Revellinos</a:t>
            </a:r>
            <a:r>
              <a:rPr lang="es-ES" dirty="0">
                <a:latin typeface="Times New Roman" panose="02020603050405020304" pitchFamily="18" charset="0"/>
                <a:cs typeface="Times New Roman" panose="02020603050405020304" pitchFamily="18" charset="0"/>
              </a:rPr>
              <a:t>, San Agustín del Pozo, San Martín de Valderaduey, </a:t>
            </a:r>
            <a:r>
              <a:rPr lang="es-ES" dirty="0" err="1">
                <a:latin typeface="Times New Roman" panose="02020603050405020304" pitchFamily="18" charset="0"/>
                <a:cs typeface="Times New Roman" panose="02020603050405020304" pitchFamily="18" charset="0"/>
              </a:rPr>
              <a:t>Tapioles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Villafáfila</a:t>
            </a:r>
            <a:r>
              <a:rPr lang="es-ES" dirty="0">
                <a:latin typeface="Times New Roman" panose="02020603050405020304" pitchFamily="18" charset="0"/>
                <a:cs typeface="Times New Roman" panose="02020603050405020304" pitchFamily="18" charset="0"/>
              </a:rPr>
              <a:t> </a:t>
            </a:r>
            <a:r>
              <a:rPr lang="es-ES" dirty="0" smtClean="0">
                <a:latin typeface="Times New Roman" panose="02020603050405020304" pitchFamily="18" charset="0"/>
                <a:cs typeface="Times New Roman" panose="02020603050405020304" pitchFamily="18" charset="0"/>
              </a:rPr>
              <a:t>(incluye </a:t>
            </a:r>
            <a:r>
              <a:rPr lang="es-ES" dirty="0">
                <a:latin typeface="Times New Roman" panose="02020603050405020304" pitchFamily="18" charset="0"/>
                <a:cs typeface="Times New Roman" panose="02020603050405020304" pitchFamily="18" charset="0"/>
              </a:rPr>
              <a:t>la pedanía de Otero de </a:t>
            </a:r>
            <a:r>
              <a:rPr lang="es-ES" dirty="0" err="1">
                <a:latin typeface="Times New Roman" panose="02020603050405020304" pitchFamily="18" charset="0"/>
                <a:cs typeface="Times New Roman" panose="02020603050405020304" pitchFamily="18" charset="0"/>
              </a:rPr>
              <a:t>Sariegos</a:t>
            </a:r>
            <a:r>
              <a:rPr lang="es-ES" dirty="0">
                <a:latin typeface="Times New Roman" panose="02020603050405020304" pitchFamily="18" charset="0"/>
                <a:cs typeface="Times New Roman" panose="02020603050405020304" pitchFamily="18" charset="0"/>
              </a:rPr>
              <a:t>, perteneciente en su totalidad a la Reserva Natural), Villalba de la </a:t>
            </a:r>
            <a:r>
              <a:rPr lang="es-ES" dirty="0" err="1">
                <a:latin typeface="Times New Roman" panose="02020603050405020304" pitchFamily="18" charset="0"/>
                <a:cs typeface="Times New Roman" panose="02020603050405020304" pitchFamily="18" charset="0"/>
              </a:rPr>
              <a:t>Lampreana</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Villárdiga</a:t>
            </a:r>
            <a:r>
              <a:rPr lang="es-ES" dirty="0">
                <a:latin typeface="Times New Roman" panose="02020603050405020304" pitchFamily="18" charset="0"/>
                <a:cs typeface="Times New Roman" panose="02020603050405020304" pitchFamily="18" charset="0"/>
              </a:rPr>
              <a:t> y </a:t>
            </a:r>
            <a:r>
              <a:rPr lang="es-ES" dirty="0" err="1">
                <a:latin typeface="Times New Roman" panose="02020603050405020304" pitchFamily="18" charset="0"/>
                <a:cs typeface="Times New Roman" panose="02020603050405020304" pitchFamily="18" charset="0"/>
              </a:rPr>
              <a:t>Villarrín</a:t>
            </a:r>
            <a:r>
              <a:rPr lang="es-ES" dirty="0">
                <a:latin typeface="Times New Roman" panose="02020603050405020304" pitchFamily="18" charset="0"/>
                <a:cs typeface="Times New Roman" panose="02020603050405020304" pitchFamily="18" charset="0"/>
              </a:rPr>
              <a:t> de Campos.</a:t>
            </a:r>
          </a:p>
          <a:p>
            <a:pPr marL="441325" lvl="1" indent="0">
              <a:buNone/>
            </a:pPr>
            <a:endParaRPr lang="es-ES" dirty="0">
              <a:latin typeface="Times New Roman" panose="02020603050405020304" pitchFamily="18" charset="0"/>
              <a:cs typeface="Times New Roman" panose="02020603050405020304" pitchFamily="18" charset="0"/>
            </a:endParaRPr>
          </a:p>
          <a:p>
            <a:endParaRPr lang="es-ES" dirty="0"/>
          </a:p>
        </p:txBody>
      </p:sp>
      <p:pic>
        <p:nvPicPr>
          <p:cNvPr id="5122" name="Picture 2" descr="C:\Users\Vega Torres\Desktop\San nicolás de Bari\mapa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79504" y="1268760"/>
            <a:ext cx="3181350" cy="42291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6550131" y="5220861"/>
            <a:ext cx="2186368" cy="276999"/>
          </a:xfrm>
          <a:prstGeom prst="rect">
            <a:avLst/>
          </a:prstGeom>
        </p:spPr>
        <p:txBody>
          <a:bodyPr wrap="none">
            <a:spAutoFit/>
          </a:bodyPr>
          <a:lstStyle/>
          <a:p>
            <a:r>
              <a:rPr lang="es-ES" sz="1200" dirty="0"/>
              <a:t>www.google.es/search?q=mapa</a:t>
            </a:r>
          </a:p>
        </p:txBody>
      </p:sp>
      <p:sp>
        <p:nvSpPr>
          <p:cNvPr id="2" name="1 Marcador de número de diapositiva"/>
          <p:cNvSpPr>
            <a:spLocks noGrp="1"/>
          </p:cNvSpPr>
          <p:nvPr>
            <p:ph type="sldNum" sz="quarter" idx="12"/>
          </p:nvPr>
        </p:nvSpPr>
        <p:spPr/>
        <p:txBody>
          <a:bodyPr/>
          <a:lstStyle/>
          <a:p>
            <a:fld id="{132FADFE-3B8F-471C-ABF0-DBC7717ECBBC}" type="slidenum">
              <a:rPr lang="es-ES" smtClean="0"/>
              <a:pPr/>
              <a:t>6</a:t>
            </a:fld>
            <a:endParaRPr lang="es-ES"/>
          </a:p>
        </p:txBody>
      </p:sp>
    </p:spTree>
    <p:extLst>
      <p:ext uri="{BB962C8B-B14F-4D97-AF65-F5344CB8AC3E}">
        <p14:creationId xmlns:p14="http://schemas.microsoft.com/office/powerpoint/2010/main" xmlns="" val="2598788646"/>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_tradnl"/>
          </a:p>
        </p:txBody>
      </p:sp>
      <p:sp>
        <p:nvSpPr>
          <p:cNvPr id="3" name="2 Subtítulo"/>
          <p:cNvSpPr>
            <a:spLocks noGrp="1"/>
          </p:cNvSpPr>
          <p:nvPr>
            <p:ph type="subTitle" idx="1"/>
          </p:nvPr>
        </p:nvSpPr>
        <p:spPr/>
        <p:txBody>
          <a:bodyPr/>
          <a:lstStyle/>
          <a:p>
            <a:endParaRPr lang="es-ES_tradnl"/>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Actividades </a:t>
            </a:r>
            <a:r>
              <a:rPr lang="es-ES" b="1" dirty="0">
                <a:latin typeface="Times New Roman" panose="02020603050405020304" pitchFamily="18" charset="0"/>
                <a:cs typeface="Times New Roman" panose="02020603050405020304" pitchFamily="18" charset="0"/>
              </a:rPr>
              <a:t>d</a:t>
            </a:r>
            <a:r>
              <a:rPr lang="es-ES" b="1" dirty="0" smtClean="0">
                <a:latin typeface="Times New Roman" panose="02020603050405020304" pitchFamily="18" charset="0"/>
                <a:cs typeface="Times New Roman" panose="02020603050405020304" pitchFamily="18" charset="0"/>
              </a:rPr>
              <a:t>urante la Visita</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marL="0" lvl="1" indent="0" algn="just">
              <a:lnSpc>
                <a:spcPct val="80000"/>
              </a:lnSpc>
              <a:buNone/>
            </a:pPr>
            <a:r>
              <a:rPr lang="es-ES" dirty="0" smtClean="0">
                <a:latin typeface="Times New Roman" panose="02020603050405020304" pitchFamily="18" charset="0"/>
                <a:cs typeface="Times New Roman" panose="02020603050405020304" pitchFamily="18" charset="0"/>
              </a:rPr>
              <a:t>Visitar las instalaciones:</a:t>
            </a:r>
          </a:p>
          <a:p>
            <a:pPr marL="628650" lvl="1" indent="-361950" algn="just">
              <a:lnSpc>
                <a:spcPct val="80000"/>
              </a:lnSpc>
              <a:buFont typeface="+mj-lt"/>
              <a:buAutoNum type="arabicPeriod"/>
            </a:pPr>
            <a:r>
              <a:rPr lang="es-ES" u="sng" dirty="0">
                <a:latin typeface="Times New Roman" panose="02020603050405020304" pitchFamily="18" charset="0"/>
                <a:cs typeface="Times New Roman" panose="02020603050405020304" pitchFamily="18" charset="0"/>
              </a:rPr>
              <a:t>La casa del </a:t>
            </a:r>
            <a:r>
              <a:rPr lang="es-ES" u="sng" dirty="0" smtClean="0">
                <a:latin typeface="Times New Roman" panose="02020603050405020304" pitchFamily="18" charset="0"/>
                <a:cs typeface="Times New Roman" panose="02020603050405020304" pitchFamily="18" charset="0"/>
              </a:rPr>
              <a:t>Parque</a:t>
            </a:r>
            <a:r>
              <a:rPr lang="es-ES" dirty="0" smtClean="0">
                <a:latin typeface="Times New Roman" panose="02020603050405020304" pitchFamily="18" charset="0"/>
                <a:cs typeface="Times New Roman" panose="02020603050405020304" pitchFamily="18" charset="0"/>
              </a:rPr>
              <a:t>. Varias salas </a:t>
            </a:r>
            <a:r>
              <a:rPr lang="es-ES" dirty="0">
                <a:latin typeface="Times New Roman" panose="02020603050405020304" pitchFamily="18" charset="0"/>
                <a:cs typeface="Times New Roman" panose="02020603050405020304" pitchFamily="18" charset="0"/>
              </a:rPr>
              <a:t>con exposiciones y recursos audiovisuales nos informan de las características ecológicas de la </a:t>
            </a:r>
            <a:r>
              <a:rPr lang="es-ES" dirty="0" smtClean="0">
                <a:latin typeface="Times New Roman" panose="02020603050405020304" pitchFamily="18" charset="0"/>
                <a:cs typeface="Times New Roman" panose="02020603050405020304" pitchFamily="18" charset="0"/>
              </a:rPr>
              <a:t>Reserva. Ver una película. </a:t>
            </a:r>
          </a:p>
          <a:p>
            <a:pPr marL="628650" lvl="1" indent="-361950" algn="just">
              <a:lnSpc>
                <a:spcPct val="80000"/>
              </a:lnSpc>
              <a:buFont typeface="+mj-lt"/>
              <a:buAutoNum type="arabicPeriod"/>
            </a:pPr>
            <a:r>
              <a:rPr lang="es-ES" u="sng" dirty="0" smtClean="0">
                <a:latin typeface="Times New Roman" panose="02020603050405020304" pitchFamily="18" charset="0"/>
                <a:cs typeface="Times New Roman" panose="02020603050405020304" pitchFamily="18" charset="0"/>
              </a:rPr>
              <a:t>Parque </a:t>
            </a:r>
            <a:r>
              <a:rPr lang="es-ES" u="sng" dirty="0">
                <a:latin typeface="Times New Roman" panose="02020603050405020304" pitchFamily="18" charset="0"/>
                <a:cs typeface="Times New Roman" panose="02020603050405020304" pitchFamily="18" charset="0"/>
              </a:rPr>
              <a:t>de </a:t>
            </a:r>
            <a:r>
              <a:rPr lang="es-ES" u="sng" dirty="0" smtClean="0">
                <a:latin typeface="Times New Roman" panose="02020603050405020304" pitchFamily="18" charset="0"/>
                <a:cs typeface="Times New Roman" panose="02020603050405020304" pitchFamily="18" charset="0"/>
              </a:rPr>
              <a:t>Fauna</a:t>
            </a:r>
            <a:r>
              <a:rPr lang="es-ES" dirty="0" smtClean="0">
                <a:latin typeface="Times New Roman" panose="02020603050405020304" pitchFamily="18" charset="0"/>
                <a:cs typeface="Times New Roman" panose="02020603050405020304" pitchFamily="18" charset="0"/>
              </a:rPr>
              <a:t>. Recorrer un sendero de </a:t>
            </a:r>
            <a:r>
              <a:rPr lang="es-ES" dirty="0">
                <a:latin typeface="Times New Roman" panose="02020603050405020304" pitchFamily="18" charset="0"/>
                <a:cs typeface="Times New Roman" panose="02020603050405020304" pitchFamily="18" charset="0"/>
              </a:rPr>
              <a:t>1.500 </a:t>
            </a:r>
            <a:r>
              <a:rPr lang="es-ES" dirty="0" smtClean="0">
                <a:latin typeface="Times New Roman" panose="02020603050405020304" pitchFamily="18" charset="0"/>
                <a:cs typeface="Times New Roman" panose="02020603050405020304" pitchFamily="18" charset="0"/>
              </a:rPr>
              <a:t>metros. Desde los observatorios podemos observar las aves y las lagunas. Identificar la flora y la fauna.</a:t>
            </a:r>
          </a:p>
          <a:p>
            <a:pPr marL="628650" lvl="1" indent="-361950" algn="just">
              <a:lnSpc>
                <a:spcPct val="80000"/>
              </a:lnSpc>
              <a:buFont typeface="+mj-lt"/>
              <a:buAutoNum type="arabicPeriod"/>
            </a:pPr>
            <a:r>
              <a:rPr lang="es-ES" dirty="0" smtClean="0">
                <a:latin typeface="Times New Roman" panose="02020603050405020304" pitchFamily="18" charset="0"/>
                <a:cs typeface="Times New Roman" panose="02020603050405020304" pitchFamily="18" charset="0"/>
              </a:rPr>
              <a:t>El palomar. Características de la construcción. Estado actual. Sus usos.</a:t>
            </a:r>
          </a:p>
          <a:p>
            <a:pPr marL="628650" lvl="1" indent="-361950" algn="just">
              <a:lnSpc>
                <a:spcPct val="80000"/>
              </a:lnSpc>
              <a:buFont typeface="+mj-lt"/>
              <a:buAutoNum type="arabicPeriod"/>
            </a:pPr>
            <a:r>
              <a:rPr lang="es-ES" dirty="0" smtClean="0">
                <a:latin typeface="Times New Roman" panose="02020603050405020304" pitchFamily="18" charset="0"/>
                <a:cs typeface="Times New Roman" panose="02020603050405020304" pitchFamily="18" charset="0"/>
              </a:rPr>
              <a:t>Ruta a pie.</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61</a:t>
            </a:fld>
            <a:endParaRPr lang="es-ES"/>
          </a:p>
        </p:txBody>
      </p:sp>
    </p:spTree>
    <p:extLst>
      <p:ext uri="{BB962C8B-B14F-4D97-AF65-F5344CB8AC3E}">
        <p14:creationId xmlns:p14="http://schemas.microsoft.com/office/powerpoint/2010/main" xmlns="" val="4171506499"/>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latin typeface="Times New Roman" panose="02020603050405020304" pitchFamily="18" charset="0"/>
                <a:cs typeface="Times New Roman" panose="02020603050405020304" pitchFamily="18" charset="0"/>
              </a:rPr>
              <a:t>Actividades posteriores a  la Visita</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marL="628650" lvl="1" indent="-361950" algn="just">
              <a:lnSpc>
                <a:spcPct val="80000"/>
              </a:lnSpc>
              <a:buFont typeface="+mj-lt"/>
              <a:buAutoNum type="arabicPeriod"/>
            </a:pPr>
            <a:r>
              <a:rPr lang="es-ES" dirty="0">
                <a:latin typeface="Times New Roman" panose="02020603050405020304" pitchFamily="18" charset="0"/>
                <a:cs typeface="Times New Roman" panose="02020603050405020304" pitchFamily="18" charset="0"/>
              </a:rPr>
              <a:t>Debate sobre la repercusión económica de la Reserva Natural de Lagunas de </a:t>
            </a:r>
            <a:r>
              <a:rPr lang="es-ES" dirty="0" err="1">
                <a:latin typeface="Times New Roman" panose="02020603050405020304" pitchFamily="18" charset="0"/>
                <a:cs typeface="Times New Roman" panose="02020603050405020304" pitchFamily="18" charset="0"/>
              </a:rPr>
              <a:t>Villafáfila</a:t>
            </a:r>
            <a:r>
              <a:rPr lang="es-ES" dirty="0">
                <a:latin typeface="Times New Roman" panose="02020603050405020304" pitchFamily="18" charset="0"/>
                <a:cs typeface="Times New Roman" panose="02020603050405020304" pitchFamily="18" charset="0"/>
              </a:rPr>
              <a:t> en las Tierras de Campos y del Pan. </a:t>
            </a:r>
          </a:p>
          <a:p>
            <a:pPr marL="628650" lvl="1" indent="-361950" algn="just">
              <a:lnSpc>
                <a:spcPct val="80000"/>
              </a:lnSpc>
              <a:buFont typeface="+mj-lt"/>
              <a:buAutoNum type="arabicPeriod"/>
            </a:pPr>
            <a:r>
              <a:rPr lang="es-ES" dirty="0">
                <a:latin typeface="Times New Roman" panose="02020603050405020304" pitchFamily="18" charset="0"/>
                <a:cs typeface="Times New Roman" panose="02020603050405020304" pitchFamily="18" charset="0"/>
              </a:rPr>
              <a:t>Elaborar un </a:t>
            </a:r>
            <a:r>
              <a:rPr lang="es-ES" dirty="0" err="1">
                <a:latin typeface="Times New Roman" panose="02020603050405020304" pitchFamily="18" charset="0"/>
                <a:cs typeface="Times New Roman" panose="02020603050405020304" pitchFamily="18" charset="0"/>
              </a:rPr>
              <a:t>albúm</a:t>
            </a:r>
            <a:r>
              <a:rPr lang="es-ES" dirty="0">
                <a:latin typeface="Times New Roman" panose="02020603050405020304" pitchFamily="18" charset="0"/>
                <a:cs typeface="Times New Roman" panose="02020603050405020304" pitchFamily="18" charset="0"/>
              </a:rPr>
              <a:t> “Reserva Natural de Lagunas de </a:t>
            </a:r>
            <a:r>
              <a:rPr lang="es-ES" dirty="0" err="1">
                <a:latin typeface="Times New Roman" panose="02020603050405020304" pitchFamily="18" charset="0"/>
                <a:cs typeface="Times New Roman" panose="02020603050405020304" pitchFamily="18" charset="0"/>
              </a:rPr>
              <a:t>Villafáfila</a:t>
            </a:r>
            <a:r>
              <a:rPr lang="es-ES" dirty="0">
                <a:latin typeface="Times New Roman" panose="02020603050405020304" pitchFamily="18" charset="0"/>
                <a:cs typeface="Times New Roman" panose="02020603050405020304" pitchFamily="18" charset="0"/>
              </a:rPr>
              <a:t>”. Se colocan las fotografías (flora, fauna, lagunas, palomares, etc.) realizadas durante la visita, se identifican y se añaden notas explicativas. </a:t>
            </a:r>
          </a:p>
          <a:p>
            <a:pPr marL="628650" lvl="1" indent="-361950" algn="just">
              <a:lnSpc>
                <a:spcPct val="80000"/>
              </a:lnSpc>
              <a:buFont typeface="+mj-lt"/>
              <a:buAutoNum type="arabicPeriod"/>
            </a:pPr>
            <a:r>
              <a:rPr lang="es-ES" dirty="0" smtClean="0">
                <a:latin typeface="Times New Roman" panose="02020603050405020304" pitchFamily="18" charset="0"/>
                <a:cs typeface="Times New Roman" panose="02020603050405020304" pitchFamily="18" charset="0"/>
              </a:rPr>
              <a:t>Busca una receta de pichones o palomas.</a:t>
            </a:r>
            <a:endParaRPr lang="es-ES" dirty="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62</a:t>
            </a:fld>
            <a:endParaRPr lang="es-ES"/>
          </a:p>
        </p:txBody>
      </p:sp>
    </p:spTree>
    <p:extLst>
      <p:ext uri="{BB962C8B-B14F-4D97-AF65-F5344CB8AC3E}">
        <p14:creationId xmlns:p14="http://schemas.microsoft.com/office/powerpoint/2010/main" xmlns="" val="3040543243"/>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El pichón de la Tierra de Campos</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algn="just"/>
            <a:r>
              <a:rPr lang="es-ES" sz="2800" dirty="0">
                <a:latin typeface="Times New Roman" panose="02020603050405020304" pitchFamily="18" charset="0"/>
                <a:cs typeface="Times New Roman" panose="02020603050405020304" pitchFamily="18" charset="0"/>
              </a:rPr>
              <a:t>Desde épocas remotas, el pichón de Tierra de Campos ha sido considerado uno de los productos integrantes de la tradición gastronómica de Castilla y León.</a:t>
            </a:r>
          </a:p>
          <a:p>
            <a:pPr algn="just"/>
            <a:r>
              <a:rPr lang="es-ES" sz="2800" dirty="0">
                <a:latin typeface="Times New Roman" panose="02020603050405020304" pitchFamily="18" charset="0"/>
                <a:cs typeface="Times New Roman" panose="02020603050405020304" pitchFamily="18" charset="0"/>
              </a:rPr>
              <a:t>Ya en la Edad Media el pichón era un ave habitualmente consumida por los reyes y demás integrantes de la corte de Castilla y León. No hay que olvidar que ha sido esta la tierra de reyes por antonomasia y que además siempre ha contado con una enorme riqueza cinegética. </a:t>
            </a:r>
            <a:endParaRPr lang="es-ES" dirty="0"/>
          </a:p>
          <a:p>
            <a:pPr marL="628650" lvl="1" indent="-361950">
              <a:lnSpc>
                <a:spcPct val="80000"/>
              </a:lnSpc>
              <a:buFont typeface="+mj-lt"/>
              <a:buAutoNum type="arabicPeriod"/>
            </a:pPr>
            <a:endParaRPr lang="es-ES" dirty="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63</a:t>
            </a:fld>
            <a:endParaRPr lang="es-ES"/>
          </a:p>
        </p:txBody>
      </p:sp>
    </p:spTree>
    <p:extLst>
      <p:ext uri="{BB962C8B-B14F-4D97-AF65-F5344CB8AC3E}">
        <p14:creationId xmlns:p14="http://schemas.microsoft.com/office/powerpoint/2010/main" xmlns="" val="2664023184"/>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El pichón de la Tierra de Campos</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algn="just"/>
            <a:r>
              <a:rPr lang="es-ES" sz="2800" dirty="0" smtClean="0">
                <a:latin typeface="Times New Roman" panose="02020603050405020304" pitchFamily="18" charset="0"/>
                <a:cs typeface="Times New Roman" panose="02020603050405020304" pitchFamily="18" charset="0"/>
              </a:rPr>
              <a:t>En </a:t>
            </a:r>
            <a:r>
              <a:rPr lang="es-ES" sz="2800" dirty="0">
                <a:latin typeface="Times New Roman" panose="02020603050405020304" pitchFamily="18" charset="0"/>
                <a:cs typeface="Times New Roman" panose="02020603050405020304" pitchFamily="18" charset="0"/>
              </a:rPr>
              <a:t>la comarca castellano - leonesa de Tierra de Campos, la cría del pichón ha tenido desde siempre gran importancia, tal y como atestiguan los numerosos palomares que existen en la comarca, algunos de los cuales datan de tiempos romanos. </a:t>
            </a:r>
            <a:endParaRPr lang="es-ES" sz="2800" dirty="0" smtClean="0">
              <a:latin typeface="Times New Roman" panose="02020603050405020304" pitchFamily="18" charset="0"/>
              <a:cs typeface="Times New Roman" panose="02020603050405020304" pitchFamily="18" charset="0"/>
            </a:endParaRPr>
          </a:p>
          <a:p>
            <a:pPr algn="just"/>
            <a:r>
              <a:rPr lang="es-ES" sz="2800" dirty="0" smtClean="0">
                <a:latin typeface="Times New Roman" panose="02020603050405020304" pitchFamily="18" charset="0"/>
                <a:cs typeface="Times New Roman" panose="02020603050405020304" pitchFamily="18" charset="0"/>
              </a:rPr>
              <a:t>Los pichones se presentan frescos o en escabeche, estofados </a:t>
            </a:r>
            <a:r>
              <a:rPr lang="es-ES" sz="2800" dirty="0">
                <a:latin typeface="Times New Roman" panose="02020603050405020304" pitchFamily="18" charset="0"/>
                <a:cs typeface="Times New Roman" panose="02020603050405020304" pitchFamily="18" charset="0"/>
              </a:rPr>
              <a:t>o en guisos junto a verduras. Ambos modos constituyen sabrosas recetas de pichón, muy populares en la tierra leonesa.</a:t>
            </a:r>
          </a:p>
          <a:p>
            <a:endParaRPr lang="es-ES" sz="2800" dirty="0" smtClean="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64</a:t>
            </a:fld>
            <a:endParaRPr lang="es-ES"/>
          </a:p>
        </p:txBody>
      </p:sp>
    </p:spTree>
    <p:extLst>
      <p:ext uri="{BB962C8B-B14F-4D97-AF65-F5344CB8AC3E}">
        <p14:creationId xmlns:p14="http://schemas.microsoft.com/office/powerpoint/2010/main" xmlns="" val="2573984811"/>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latin typeface="Times New Roman" panose="02020603050405020304" pitchFamily="18" charset="0"/>
                <a:cs typeface="Times New Roman" panose="02020603050405020304" pitchFamily="18" charset="0"/>
              </a:rPr>
              <a:t>Pichones asados al vino </a:t>
            </a:r>
            <a:r>
              <a:rPr lang="es-ES" b="1" dirty="0" smtClean="0">
                <a:latin typeface="Times New Roman" panose="02020603050405020304" pitchFamily="18" charset="0"/>
                <a:cs typeface="Times New Roman" panose="02020603050405020304" pitchFamily="18" charset="0"/>
              </a:rPr>
              <a:t>tinto</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marL="0" indent="0" algn="just">
              <a:buNone/>
            </a:pPr>
            <a:r>
              <a:rPr lang="es-ES" sz="2800" b="1" dirty="0" smtClean="0">
                <a:latin typeface="Times New Roman" panose="02020603050405020304" pitchFamily="18" charset="0"/>
                <a:cs typeface="Times New Roman" panose="02020603050405020304" pitchFamily="18" charset="0"/>
              </a:rPr>
              <a:t>Ingredientes</a:t>
            </a:r>
            <a:endParaRPr lang="es-ES" sz="2800" b="1" dirty="0">
              <a:latin typeface="Times New Roman" panose="02020603050405020304" pitchFamily="18" charset="0"/>
              <a:cs typeface="Times New Roman" panose="02020603050405020304" pitchFamily="18" charset="0"/>
            </a:endParaRPr>
          </a:p>
          <a:p>
            <a:pPr algn="just"/>
            <a:r>
              <a:rPr lang="es-ES" sz="2800" dirty="0">
                <a:latin typeface="Times New Roman" panose="02020603050405020304" pitchFamily="18" charset="0"/>
                <a:cs typeface="Times New Roman" panose="02020603050405020304" pitchFamily="18" charset="0"/>
              </a:rPr>
              <a:t>P</a:t>
            </a:r>
            <a:r>
              <a:rPr lang="es-ES" sz="2800" dirty="0" smtClean="0">
                <a:latin typeface="Times New Roman" panose="02020603050405020304" pitchFamily="18" charset="0"/>
                <a:cs typeface="Times New Roman" panose="02020603050405020304" pitchFamily="18" charset="0"/>
              </a:rPr>
              <a:t>ara </a:t>
            </a:r>
            <a:r>
              <a:rPr lang="es-ES" sz="2800" dirty="0">
                <a:latin typeface="Times New Roman" panose="02020603050405020304" pitchFamily="18" charset="0"/>
                <a:cs typeface="Times New Roman" panose="02020603050405020304" pitchFamily="18" charset="0"/>
              </a:rPr>
              <a:t>4 personas: 4 pichones 2 vasos de vino tinto sal mantequilla caldo de carne 80 gr de foie gras aceite ajos patatas panaderas</a:t>
            </a:r>
          </a:p>
          <a:p>
            <a:pPr marL="0" indent="0" algn="just">
              <a:buNone/>
            </a:pPr>
            <a:r>
              <a:rPr lang="es-ES" sz="2800" b="1" dirty="0" smtClean="0">
                <a:latin typeface="Times New Roman" panose="02020603050405020304" pitchFamily="18" charset="0"/>
                <a:cs typeface="Times New Roman" panose="02020603050405020304" pitchFamily="18" charset="0"/>
              </a:rPr>
              <a:t>Preparación</a:t>
            </a:r>
          </a:p>
          <a:p>
            <a:pPr algn="just"/>
            <a:r>
              <a:rPr lang="es-ES" sz="2800" dirty="0" smtClean="0">
                <a:latin typeface="Times New Roman" panose="02020603050405020304" pitchFamily="18" charset="0"/>
                <a:cs typeface="Times New Roman" panose="02020603050405020304" pitchFamily="18" charset="0"/>
              </a:rPr>
              <a:t>En una cazuela de horno poner los pichones sazonados. Regar con un chorrito de aceite e introducir un diente de ajo en cada uno. Hornear a 200ºC durante 10 minutos. Retirar del horno y sacar los pichones de la cazuela. En ésta poner mantequilla, </a:t>
            </a:r>
            <a:endParaRPr lang="es-ES" dirty="0" smtClean="0"/>
          </a:p>
          <a:p>
            <a:pPr marL="628650" lvl="1" indent="-361950">
              <a:lnSpc>
                <a:spcPct val="80000"/>
              </a:lnSpc>
              <a:buFont typeface="+mj-lt"/>
              <a:buAutoNum type="arabicPeriod"/>
            </a:pPr>
            <a:endParaRPr lang="es-ES" dirty="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65</a:t>
            </a:fld>
            <a:endParaRPr lang="es-ES"/>
          </a:p>
        </p:txBody>
      </p:sp>
    </p:spTree>
    <p:extLst>
      <p:ext uri="{BB962C8B-B14F-4D97-AF65-F5344CB8AC3E}">
        <p14:creationId xmlns:p14="http://schemas.microsoft.com/office/powerpoint/2010/main" xmlns="" val="18491959"/>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ega Torres\Desktop\San nicolás de Bari\r_pichon_s13300252_01.jpg_36927254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4365104"/>
            <a:ext cx="5238750"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p:txBody>
          <a:bodyPr>
            <a:normAutofit/>
          </a:bodyPr>
          <a:lstStyle/>
          <a:p>
            <a:r>
              <a:rPr lang="es-ES" b="1" dirty="0">
                <a:latin typeface="Times New Roman" panose="02020603050405020304" pitchFamily="18" charset="0"/>
                <a:cs typeface="Times New Roman" panose="02020603050405020304" pitchFamily="18" charset="0"/>
              </a:rPr>
              <a:t>Pichones asados al vino </a:t>
            </a:r>
            <a:r>
              <a:rPr lang="es-ES" b="1" dirty="0" smtClean="0">
                <a:latin typeface="Times New Roman" panose="02020603050405020304" pitchFamily="18" charset="0"/>
                <a:cs typeface="Times New Roman" panose="02020603050405020304" pitchFamily="18" charset="0"/>
              </a:rPr>
              <a:t>tinto</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Autofit/>
          </a:bodyPr>
          <a:lstStyle/>
          <a:p>
            <a:pPr marL="0" indent="0" algn="just">
              <a:buNone/>
            </a:pPr>
            <a:r>
              <a:rPr lang="es-ES" sz="2800" dirty="0" err="1" smtClean="0">
                <a:latin typeface="Times New Roman" panose="02020603050405020304" pitchFamily="18" charset="0"/>
                <a:cs typeface="Times New Roman" panose="02020603050405020304" pitchFamily="18" charset="0"/>
              </a:rPr>
              <a:t>foiegras</a:t>
            </a:r>
            <a:r>
              <a:rPr lang="es-ES" sz="2800" dirty="0" smtClean="0">
                <a:latin typeface="Times New Roman" panose="02020603050405020304" pitchFamily="18" charset="0"/>
                <a:cs typeface="Times New Roman" panose="02020603050405020304" pitchFamily="18" charset="0"/>
              </a:rPr>
              <a:t> </a:t>
            </a:r>
            <a:r>
              <a:rPr lang="es-ES" sz="2800" dirty="0">
                <a:latin typeface="Times New Roman" panose="02020603050405020304" pitchFamily="18" charset="0"/>
                <a:cs typeface="Times New Roman" panose="02020603050405020304" pitchFamily="18" charset="0"/>
              </a:rPr>
              <a:t>en trozos, el vino tinto y medio vaso de caldo. Dejar que se reduzca a fuego vivo. Mientras tanto, limpiar los pichones de tal forma que queden mitades limpias de huesos. Los esqueletos o carcasas agregarlos al caldo para darle más sabor. En unos 10 minutos la salsa estará lista. Calentar los pichones.</a:t>
            </a:r>
          </a:p>
          <a:p>
            <a:pPr marL="0" indent="0" algn="just">
              <a:buNone/>
            </a:pPr>
            <a:r>
              <a:rPr lang="es-ES" sz="2800" b="1" dirty="0">
                <a:latin typeface="Times New Roman" panose="02020603050405020304" pitchFamily="18" charset="0"/>
                <a:cs typeface="Times New Roman" panose="02020603050405020304" pitchFamily="18" charset="0"/>
              </a:rPr>
              <a:t>Presentación</a:t>
            </a:r>
          </a:p>
          <a:p>
            <a:pPr algn="just"/>
            <a:r>
              <a:rPr lang="es-ES" sz="2800" dirty="0">
                <a:latin typeface="Times New Roman" panose="02020603050405020304" pitchFamily="18" charset="0"/>
                <a:cs typeface="Times New Roman" panose="02020603050405020304" pitchFamily="18" charset="0"/>
              </a:rPr>
              <a:t>Presentar con unas patatas hechas en el horno y salsa.</a:t>
            </a:r>
          </a:p>
          <a:p>
            <a:endParaRPr lang="es-ES" dirty="0"/>
          </a:p>
          <a:p>
            <a:pPr marL="628650" lvl="1" indent="-361950">
              <a:lnSpc>
                <a:spcPct val="80000"/>
              </a:lnSpc>
              <a:buFont typeface="+mj-lt"/>
              <a:buAutoNum type="arabicPeriod"/>
            </a:pPr>
            <a:endParaRPr lang="es-ES" dirty="0">
              <a:latin typeface="Times New Roman" panose="02020603050405020304" pitchFamily="18" charset="0"/>
              <a:cs typeface="Times New Roman" panose="02020603050405020304" pitchFamily="18" charset="0"/>
            </a:endParaRPr>
          </a:p>
        </p:txBody>
      </p:sp>
      <p:sp>
        <p:nvSpPr>
          <p:cNvPr id="4" name="3 Rectángulo"/>
          <p:cNvSpPr/>
          <p:nvPr/>
        </p:nvSpPr>
        <p:spPr>
          <a:xfrm>
            <a:off x="3498901" y="6258638"/>
            <a:ext cx="3312369" cy="240066"/>
          </a:xfrm>
          <a:prstGeom prst="rect">
            <a:avLst/>
          </a:prstGeom>
        </p:spPr>
        <p:txBody>
          <a:bodyPr wrap="square">
            <a:spAutoFit/>
          </a:bodyPr>
          <a:lstStyle/>
          <a:p>
            <a:pPr marL="0" lvl="1">
              <a:lnSpc>
                <a:spcPct val="80000"/>
              </a:lnSpc>
              <a:spcBef>
                <a:spcPct val="20000"/>
              </a:spcBef>
            </a:pPr>
            <a:r>
              <a:rPr lang="es-ES" sz="1200" dirty="0">
                <a:solidFill>
                  <a:prstClr val="black"/>
                </a:solidFill>
                <a:latin typeface="Times New Roman" panose="02020603050405020304" pitchFamily="18" charset="0"/>
                <a:cs typeface="Times New Roman" panose="02020603050405020304" pitchFamily="18" charset="0"/>
              </a:rPr>
              <a:t>http://</a:t>
            </a:r>
            <a:r>
              <a:rPr lang="es-ES" sz="1200" dirty="0" smtClean="0">
                <a:solidFill>
                  <a:prstClr val="black"/>
                </a:solidFill>
                <a:latin typeface="Times New Roman" panose="02020603050405020304" pitchFamily="18" charset="0"/>
                <a:cs typeface="Times New Roman" panose="02020603050405020304" pitchFamily="18" charset="0"/>
              </a:rPr>
              <a:t>www.spain.info/es/que-quieres/gastronomia</a:t>
            </a:r>
            <a:endParaRPr lang="es-ES" sz="1200" dirty="0">
              <a:solidFill>
                <a:prstClr val="black"/>
              </a:solidFill>
              <a:latin typeface="Times New Roman" panose="02020603050405020304" pitchFamily="18" charset="0"/>
              <a:cs typeface="Times New Roman" panose="02020603050405020304" pitchFamily="18"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66</a:t>
            </a:fld>
            <a:endParaRPr lang="es-ES"/>
          </a:p>
        </p:txBody>
      </p:sp>
    </p:spTree>
    <p:extLst>
      <p:ext uri="{BB962C8B-B14F-4D97-AF65-F5344CB8AC3E}">
        <p14:creationId xmlns:p14="http://schemas.microsoft.com/office/powerpoint/2010/main" xmlns="" val="1001566337"/>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S" b="1" dirty="0" smtClean="0">
                <a:latin typeface="Times New Roman" panose="02020603050405020304" pitchFamily="18" charset="0"/>
                <a:cs typeface="Times New Roman" panose="02020603050405020304" pitchFamily="18" charset="0"/>
              </a:rPr>
              <a:t>Fuentes de Información</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67544" y="1196752"/>
            <a:ext cx="8229600" cy="5544616"/>
          </a:xfrm>
        </p:spPr>
        <p:txBody>
          <a:bodyPr>
            <a:normAutofit fontScale="92500" lnSpcReduction="10000"/>
          </a:bodyPr>
          <a:lstStyle/>
          <a:p>
            <a:pPr marL="0" indent="0" algn="just">
              <a:buNone/>
            </a:pPr>
            <a:r>
              <a:rPr lang="es-ES" sz="2800" b="1" dirty="0" smtClean="0">
                <a:latin typeface="Times New Roman" panose="02020603050405020304" pitchFamily="18" charset="0"/>
                <a:cs typeface="Times New Roman" panose="02020603050405020304" pitchFamily="18" charset="0"/>
              </a:rPr>
              <a:t>Internet:</a:t>
            </a:r>
          </a:p>
          <a:p>
            <a:pPr algn="just"/>
            <a:r>
              <a:rPr lang="es-ES" sz="2800" dirty="0">
                <a:latin typeface="Times New Roman" panose="02020603050405020304" pitchFamily="18" charset="0"/>
                <a:cs typeface="Times New Roman" panose="02020603050405020304" pitchFamily="18" charset="0"/>
              </a:rPr>
              <a:t>http://</a:t>
            </a:r>
            <a:r>
              <a:rPr lang="es-ES" sz="2800" dirty="0" smtClean="0">
                <a:latin typeface="Times New Roman" panose="02020603050405020304" pitchFamily="18" charset="0"/>
                <a:cs typeface="Times New Roman" panose="02020603050405020304" pitchFamily="18" charset="0"/>
              </a:rPr>
              <a:t>es.wikipedia.org/wiki/Reserva_natural_de_Lagunas_de_Villaf</a:t>
            </a:r>
          </a:p>
          <a:p>
            <a:pPr algn="just"/>
            <a:r>
              <a:rPr lang="es-ES" sz="2800" dirty="0">
                <a:latin typeface="Times New Roman" panose="02020603050405020304" pitchFamily="18" charset="0"/>
                <a:cs typeface="Times New Roman" panose="02020603050405020304" pitchFamily="18" charset="0"/>
              </a:rPr>
              <a:t>http://</a:t>
            </a:r>
            <a:r>
              <a:rPr lang="es-ES" sz="2800" dirty="0" smtClean="0">
                <a:latin typeface="Times New Roman" panose="02020603050405020304" pitchFamily="18" charset="0"/>
                <a:cs typeface="Times New Roman" panose="02020603050405020304" pitchFamily="18" charset="0"/>
              </a:rPr>
              <a:t>www.turismocastillayleon.com/es/rural-naturaleza/espacios-naturales/lagunas-villafafila</a:t>
            </a:r>
          </a:p>
          <a:p>
            <a:pPr algn="just"/>
            <a:r>
              <a:rPr lang="es-ES" sz="2800" dirty="0">
                <a:latin typeface="Times New Roman" panose="02020603050405020304" pitchFamily="18" charset="0"/>
                <a:cs typeface="Times New Roman" panose="02020603050405020304" pitchFamily="18" charset="0"/>
              </a:rPr>
              <a:t>http://</a:t>
            </a:r>
            <a:r>
              <a:rPr lang="es-ES" sz="2800" dirty="0" smtClean="0">
                <a:latin typeface="Times New Roman" panose="02020603050405020304" pitchFamily="18" charset="0"/>
                <a:cs typeface="Times New Roman" panose="02020603050405020304" pitchFamily="18" charset="0"/>
              </a:rPr>
              <a:t>www.patrimonionatural.org/casas.php?id_casa=18</a:t>
            </a:r>
          </a:p>
          <a:p>
            <a:pPr algn="just"/>
            <a:r>
              <a:rPr lang="es-ES" sz="2800" dirty="0">
                <a:latin typeface="Times New Roman" panose="02020603050405020304" pitchFamily="18" charset="0"/>
                <a:cs typeface="Times New Roman" panose="02020603050405020304" pitchFamily="18" charset="0"/>
              </a:rPr>
              <a:t>http://villafafila.com</a:t>
            </a:r>
            <a:r>
              <a:rPr lang="es-ES" sz="2800" dirty="0" smtClean="0">
                <a:latin typeface="Times New Roman" panose="02020603050405020304" pitchFamily="18" charset="0"/>
                <a:cs typeface="Times New Roman" panose="02020603050405020304" pitchFamily="18" charset="0"/>
              </a:rPr>
              <a:t>/</a:t>
            </a:r>
          </a:p>
          <a:p>
            <a:pPr algn="just"/>
            <a:r>
              <a:rPr lang="es-ES" sz="2800" dirty="0">
                <a:latin typeface="Times New Roman" panose="02020603050405020304" pitchFamily="18" charset="0"/>
                <a:cs typeface="Times New Roman" panose="02020603050405020304" pitchFamily="18" charset="0"/>
              </a:rPr>
              <a:t>http://</a:t>
            </a:r>
            <a:r>
              <a:rPr lang="es-ES" sz="2800" dirty="0" smtClean="0">
                <a:latin typeface="Times New Roman" panose="02020603050405020304" pitchFamily="18" charset="0"/>
                <a:cs typeface="Times New Roman" panose="02020603050405020304" pitchFamily="18" charset="0"/>
              </a:rPr>
              <a:t>www.spain.info/es/que-quieres/gastronomia/recetas/pichones_asados_al_vino_tinto.html</a:t>
            </a:r>
          </a:p>
          <a:p>
            <a:pPr algn="just"/>
            <a:r>
              <a:rPr lang="es-ES" sz="2800" dirty="0">
                <a:latin typeface="Times New Roman" panose="02020603050405020304" pitchFamily="18" charset="0"/>
                <a:cs typeface="Times New Roman" panose="02020603050405020304" pitchFamily="18" charset="0"/>
              </a:rPr>
              <a:t>https://</a:t>
            </a:r>
            <a:r>
              <a:rPr lang="es-ES" sz="2800" dirty="0" smtClean="0">
                <a:latin typeface="Times New Roman" panose="02020603050405020304" pitchFamily="18" charset="0"/>
                <a:cs typeface="Times New Roman" panose="02020603050405020304" pitchFamily="18" charset="0"/>
              </a:rPr>
              <a:t>www.youtube.com/watch?v=n2agBxkewPc</a:t>
            </a:r>
          </a:p>
          <a:p>
            <a:pPr algn="just"/>
            <a:r>
              <a:rPr lang="es-ES" sz="2800" dirty="0">
                <a:latin typeface="Times New Roman" panose="02020603050405020304" pitchFamily="18" charset="0"/>
                <a:cs typeface="Times New Roman" panose="02020603050405020304" pitchFamily="18" charset="0"/>
              </a:rPr>
              <a:t>https://</a:t>
            </a:r>
            <a:r>
              <a:rPr lang="es-ES" sz="2800" dirty="0" smtClean="0">
                <a:latin typeface="Times New Roman" panose="02020603050405020304" pitchFamily="18" charset="0"/>
                <a:cs typeface="Times New Roman" panose="02020603050405020304" pitchFamily="18" charset="0"/>
              </a:rPr>
              <a:t>www.youtube.com/watch?v=NxTWhFiQGE0</a:t>
            </a:r>
          </a:p>
          <a:p>
            <a:pPr algn="just"/>
            <a:r>
              <a:rPr lang="es-ES" sz="2800" dirty="0">
                <a:latin typeface="Times New Roman" panose="02020603050405020304" pitchFamily="18" charset="0"/>
                <a:cs typeface="Times New Roman" panose="02020603050405020304" pitchFamily="18" charset="0"/>
              </a:rPr>
              <a:t>https://www.youtube.com/watch?v=eJHMCMJD_ms</a:t>
            </a:r>
            <a:endParaRPr lang="es-ES" sz="2800" dirty="0" smtClean="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67</a:t>
            </a:fld>
            <a:endParaRPr lang="es-ES"/>
          </a:p>
        </p:txBody>
      </p:sp>
    </p:spTree>
    <p:extLst>
      <p:ext uri="{BB962C8B-B14F-4D97-AF65-F5344CB8AC3E}">
        <p14:creationId xmlns:p14="http://schemas.microsoft.com/office/powerpoint/2010/main" xmlns="" val="96746466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latin typeface="Times New Roman" panose="02020603050405020304" pitchFamily="18" charset="0"/>
                <a:cs typeface="Times New Roman" panose="02020603050405020304" pitchFamily="18" charset="0"/>
              </a:rPr>
              <a:t>Instalaciones</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57200" y="1340768"/>
            <a:ext cx="8229600" cy="5328592"/>
          </a:xfrm>
        </p:spPr>
        <p:txBody>
          <a:bodyPr>
            <a:noAutofit/>
          </a:bodyPr>
          <a:lstStyle/>
          <a:p>
            <a:pPr algn="just"/>
            <a:r>
              <a:rPr lang="es-ES" sz="2800" dirty="0" smtClean="0">
                <a:latin typeface="Times New Roman" panose="02020603050405020304" pitchFamily="18" charset="0"/>
                <a:cs typeface="Times New Roman" panose="02020603050405020304" pitchFamily="18" charset="0"/>
              </a:rPr>
              <a:t>La Reserva cuenta con:</a:t>
            </a:r>
          </a:p>
          <a:p>
            <a:pPr lvl="1" algn="just"/>
            <a:r>
              <a:rPr lang="es-ES" dirty="0" smtClean="0">
                <a:latin typeface="Times New Roman" panose="02020603050405020304" pitchFamily="18" charset="0"/>
                <a:cs typeface="Times New Roman" panose="02020603050405020304" pitchFamily="18" charset="0"/>
              </a:rPr>
              <a:t>La Casa del Parque.</a:t>
            </a:r>
            <a:endParaRPr lang="es-ES" sz="1200" dirty="0" smtClean="0">
              <a:latin typeface="Times New Roman" panose="02020603050405020304" pitchFamily="18" charset="0"/>
              <a:cs typeface="Times New Roman" panose="02020603050405020304" pitchFamily="18" charset="0"/>
            </a:endParaRPr>
          </a:p>
          <a:p>
            <a:pPr lvl="1" algn="just"/>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Parque de </a:t>
            </a:r>
            <a:r>
              <a:rPr lang="es-ES" dirty="0" smtClean="0">
                <a:latin typeface="Times New Roman" panose="02020603050405020304" pitchFamily="18" charset="0"/>
                <a:cs typeface="Times New Roman" panose="02020603050405020304" pitchFamily="18" charset="0"/>
              </a:rPr>
              <a:t>Fauna</a:t>
            </a:r>
            <a:r>
              <a:rPr lang="es-ES" dirty="0">
                <a:latin typeface="Times New Roman" panose="02020603050405020304" pitchFamily="18" charset="0"/>
                <a:cs typeface="Times New Roman" panose="02020603050405020304" pitchFamily="18" charset="0"/>
              </a:rPr>
              <a:t>. </a:t>
            </a:r>
            <a:endParaRPr lang="es-ES" dirty="0" smtClean="0">
              <a:latin typeface="Times New Roman" panose="02020603050405020304" pitchFamily="18" charset="0"/>
              <a:cs typeface="Times New Roman" panose="02020603050405020304" pitchFamily="18" charset="0"/>
            </a:endParaRPr>
          </a:p>
          <a:p>
            <a:pPr lvl="1" algn="just"/>
            <a:r>
              <a:rPr lang="es-ES" dirty="0" smtClean="0">
                <a:latin typeface="Times New Roman" panose="02020603050405020304" pitchFamily="18" charset="0"/>
                <a:cs typeface="Times New Roman" panose="02020603050405020304" pitchFamily="18" charset="0"/>
              </a:rPr>
              <a:t>Observatorios de fauna en las Lagunas naturales.</a:t>
            </a:r>
          </a:p>
          <a:p>
            <a:pPr marL="457200" lvl="1" indent="0" algn="just">
              <a:buNone/>
            </a:pPr>
            <a:r>
              <a:rPr lang="es-ES" dirty="0" smtClean="0"/>
              <a:t>Los </a:t>
            </a:r>
            <a:r>
              <a:rPr lang="es-ES" dirty="0"/>
              <a:t>Municipios de la Reserva esconden lugares con el encanto de esta Tierra de Campos y de sus </a:t>
            </a:r>
            <a:r>
              <a:rPr lang="es-ES" dirty="0" smtClean="0"/>
              <a:t>habitantes.</a:t>
            </a:r>
            <a:endParaRPr lang="es-ES" dirty="0" smtClean="0">
              <a:latin typeface="Times New Roman" panose="02020603050405020304" pitchFamily="18" charset="0"/>
              <a:cs typeface="Times New Roman" panose="02020603050405020304" pitchFamily="18" charset="0"/>
            </a:endParaRPr>
          </a:p>
          <a:p>
            <a:pPr marL="457200" lvl="1" indent="0" algn="just">
              <a:buNone/>
            </a:pPr>
            <a:endParaRPr lang="es-ES" sz="1400" dirty="0">
              <a:latin typeface="Times New Roman" panose="02020603050405020304" pitchFamily="18" charset="0"/>
              <a:cs typeface="Times New Roman" panose="02020603050405020304" pitchFamily="18" charset="0"/>
            </a:endParaRPr>
          </a:p>
          <a:p>
            <a:pPr marL="457200" lvl="1" indent="0" algn="just">
              <a:buNone/>
            </a:pPr>
            <a:endParaRPr lang="es-ES" sz="1400" dirty="0" smtClean="0">
              <a:latin typeface="Times New Roman" panose="02020603050405020304" pitchFamily="18" charset="0"/>
              <a:cs typeface="Times New Roman" panose="02020603050405020304" pitchFamily="18" charset="0"/>
            </a:endParaRPr>
          </a:p>
          <a:p>
            <a:pPr marL="457200" lvl="1" indent="0" algn="just">
              <a:buNone/>
            </a:pPr>
            <a:endParaRPr lang="es-ES" sz="1400" dirty="0" smtClean="0">
              <a:latin typeface="Times New Roman" panose="02020603050405020304" pitchFamily="18" charset="0"/>
              <a:cs typeface="Times New Roman" panose="02020603050405020304" pitchFamily="18" charset="0"/>
            </a:endParaRPr>
          </a:p>
          <a:p>
            <a:pPr marL="457200" lvl="1" indent="0" algn="just">
              <a:buNone/>
            </a:pPr>
            <a:endParaRPr lang="es-ES" sz="1400" dirty="0" smtClean="0">
              <a:latin typeface="Times New Roman" panose="02020603050405020304" pitchFamily="18" charset="0"/>
              <a:cs typeface="Times New Roman" panose="02020603050405020304" pitchFamily="18" charset="0"/>
            </a:endParaRPr>
          </a:p>
          <a:p>
            <a:pPr marL="457200" lvl="1" indent="0" algn="just">
              <a:buNone/>
            </a:pPr>
            <a:endParaRPr lang="es-ES" sz="1400" dirty="0" smtClean="0">
              <a:latin typeface="Times New Roman" panose="02020603050405020304" pitchFamily="18" charset="0"/>
              <a:cs typeface="Times New Roman" panose="02020603050405020304" pitchFamily="18" charset="0"/>
            </a:endParaRPr>
          </a:p>
          <a:p>
            <a:pPr marL="457200" lvl="1" indent="0" algn="just">
              <a:buNone/>
            </a:pPr>
            <a:endParaRPr lang="es-ES" sz="1400" dirty="0" smtClean="0">
              <a:latin typeface="Times New Roman" panose="02020603050405020304" pitchFamily="18" charset="0"/>
              <a:cs typeface="Times New Roman" panose="02020603050405020304" pitchFamily="18" charset="0"/>
            </a:endParaRPr>
          </a:p>
          <a:p>
            <a:pPr marL="457200" lvl="1" indent="0" algn="just">
              <a:buNone/>
            </a:pPr>
            <a:r>
              <a:rPr lang="es-ES" sz="1400" dirty="0" smtClean="0">
                <a:latin typeface="Times New Roman" panose="02020603050405020304" pitchFamily="18" charset="0"/>
                <a:cs typeface="Times New Roman" panose="02020603050405020304" pitchFamily="18" charset="0"/>
              </a:rPr>
              <a:t>	Observatorio de fauna.		La Casa del Parque.		El Parque de Fauna.</a:t>
            </a:r>
          </a:p>
          <a:p>
            <a:pPr marL="457200" lvl="1" indent="0" algn="just">
              <a:buNone/>
            </a:pPr>
            <a:endParaRPr lang="es-ES" sz="2400" dirty="0" smtClean="0">
              <a:latin typeface="Times New Roman" panose="02020603050405020304" pitchFamily="18" charset="0"/>
              <a:cs typeface="Times New Roman" panose="02020603050405020304" pitchFamily="18" charset="0"/>
            </a:endParaRPr>
          </a:p>
        </p:txBody>
      </p:sp>
      <p:pic>
        <p:nvPicPr>
          <p:cNvPr id="1026" name="Picture 2" descr="C:\Users\Vega Torres\Desktop\San nicolás de Bari\c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43908" y="4607953"/>
            <a:ext cx="2232248" cy="167418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Vega Torres\Desktop\San nicolás de Bari\cp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4607953"/>
            <a:ext cx="2232248" cy="1674186"/>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C:\Users\Vega Torres\Desktop\San nicolás de Bari\lagunas-de-villafafila_56540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1640" y="4769971"/>
            <a:ext cx="2016224" cy="151216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3 Rectángulo"/>
          <p:cNvSpPr/>
          <p:nvPr/>
        </p:nvSpPr>
        <p:spPr>
          <a:xfrm>
            <a:off x="2100087" y="6035918"/>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8" name="7 Rectángulo"/>
          <p:cNvSpPr/>
          <p:nvPr/>
        </p:nvSpPr>
        <p:spPr>
          <a:xfrm>
            <a:off x="4728379" y="6035918"/>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9" name="8 Rectángulo"/>
          <p:cNvSpPr/>
          <p:nvPr/>
        </p:nvSpPr>
        <p:spPr>
          <a:xfrm>
            <a:off x="7356671" y="6035917"/>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7</a:t>
            </a:fld>
            <a:endParaRPr lang="es-ES"/>
          </a:p>
        </p:txBody>
      </p:sp>
    </p:spTree>
    <p:extLst>
      <p:ext uri="{BB962C8B-B14F-4D97-AF65-F5344CB8AC3E}">
        <p14:creationId xmlns:p14="http://schemas.microsoft.com/office/powerpoint/2010/main" xmlns="" val="32903465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Vega Torres\Desktop\San nicolás de Bari\c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3710041"/>
            <a:ext cx="3417701" cy="25632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Título"/>
          <p:cNvSpPr>
            <a:spLocks noGrp="1"/>
          </p:cNvSpPr>
          <p:nvPr>
            <p:ph type="title"/>
          </p:nvPr>
        </p:nvSpPr>
        <p:spPr/>
        <p:txBody>
          <a:bodyPr>
            <a:normAutofit/>
          </a:bodyPr>
          <a:lstStyle/>
          <a:p>
            <a:r>
              <a:rPr lang="es-ES" b="1" dirty="0" smtClean="0">
                <a:latin typeface="Times New Roman" panose="02020603050405020304" pitchFamily="18" charset="0"/>
                <a:cs typeface="Times New Roman" panose="02020603050405020304" pitchFamily="18" charset="0"/>
              </a:rPr>
              <a:t>La Casa del Parque</a:t>
            </a:r>
            <a:endParaRPr lang="es-ES" b="1"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57200" y="1600200"/>
            <a:ext cx="8229600" cy="4853135"/>
          </a:xfrm>
        </p:spPr>
        <p:txBody>
          <a:bodyPr>
            <a:noAutofit/>
          </a:bodyPr>
          <a:lstStyle/>
          <a:p>
            <a:pPr marL="342900" lvl="1" indent="-342900" algn="just">
              <a:buFont typeface="Arial" pitchFamily="34" charset="0"/>
              <a:buChar char="•"/>
            </a:pPr>
            <a:r>
              <a:rPr lang="es-ES" dirty="0" smtClean="0">
                <a:latin typeface="Times New Roman" panose="02020603050405020304" pitchFamily="18" charset="0"/>
                <a:cs typeface="Times New Roman" panose="02020603050405020304" pitchFamily="18" charset="0"/>
              </a:rPr>
              <a:t>El </a:t>
            </a:r>
            <a:r>
              <a:rPr lang="es-ES" dirty="0">
                <a:latin typeface="Times New Roman" panose="02020603050405020304" pitchFamily="18" charset="0"/>
                <a:cs typeface="Times New Roman" panose="02020603050405020304" pitchFamily="18" charset="0"/>
              </a:rPr>
              <a:t>aspecto externo del edificio principal, así como el de los secundarios (observatorios, almacenes, etc...), reproduce uno de los elementos más significativos de Tierra de Campos "el palomar</a:t>
            </a:r>
            <a:r>
              <a:rPr lang="es-ES" dirty="0" smtClean="0">
                <a:latin typeface="Times New Roman" panose="02020603050405020304" pitchFamily="18" charset="0"/>
                <a:cs typeface="Times New Roman" panose="02020603050405020304" pitchFamily="18" charset="0"/>
              </a:rPr>
              <a:t>".</a:t>
            </a:r>
          </a:p>
        </p:txBody>
      </p:sp>
      <p:sp>
        <p:nvSpPr>
          <p:cNvPr id="9" name="8 Rectángulo"/>
          <p:cNvSpPr/>
          <p:nvPr/>
        </p:nvSpPr>
        <p:spPr>
          <a:xfrm>
            <a:off x="3203848" y="5903984"/>
            <a:ext cx="1635384" cy="369332"/>
          </a:xfrm>
          <a:prstGeom prst="rect">
            <a:avLst/>
          </a:prstGeom>
        </p:spPr>
        <p:txBody>
          <a:bodyPr wrap="none">
            <a:spAutoFit/>
          </a:bodyPr>
          <a:lstStyle/>
          <a:p>
            <a:r>
              <a:rPr lang="es-ES" sz="1400" dirty="0">
                <a:latin typeface="Times New Roman" panose="02020603050405020304" pitchFamily="18" charset="0"/>
                <a:cs typeface="Times New Roman" panose="02020603050405020304" pitchFamily="18" charset="0"/>
              </a:rPr>
              <a:t>La Casa del Parque</a:t>
            </a:r>
            <a:r>
              <a:rPr lang="es-ES" dirty="0">
                <a:latin typeface="Times New Roman" panose="02020603050405020304" pitchFamily="18" charset="0"/>
                <a:cs typeface="Times New Roman" panose="02020603050405020304" pitchFamily="18" charset="0"/>
              </a:rPr>
              <a:t>.</a:t>
            </a:r>
            <a:endParaRPr lang="es-ES" dirty="0"/>
          </a:p>
        </p:txBody>
      </p:sp>
      <p:sp>
        <p:nvSpPr>
          <p:cNvPr id="7" name="6 Rectángulo"/>
          <p:cNvSpPr/>
          <p:nvPr/>
        </p:nvSpPr>
        <p:spPr>
          <a:xfrm>
            <a:off x="7147510" y="6011309"/>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8</a:t>
            </a:fld>
            <a:endParaRPr lang="es-ES"/>
          </a:p>
        </p:txBody>
      </p:sp>
    </p:spTree>
    <p:extLst>
      <p:ext uri="{BB962C8B-B14F-4D97-AF65-F5344CB8AC3E}">
        <p14:creationId xmlns:p14="http://schemas.microsoft.com/office/powerpoint/2010/main" xmlns="" val="308780714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1"/>
            <a:ext cx="8229600" cy="1512168"/>
          </a:xfrm>
        </p:spPr>
        <p:txBody>
          <a:bodyPr>
            <a:noAutofit/>
          </a:bodyPr>
          <a:lstStyle/>
          <a:p>
            <a:pPr marL="342900" lvl="1" indent="-342900" algn="just">
              <a:buFont typeface="Arial" pitchFamily="34" charset="0"/>
              <a:buChar char="•"/>
            </a:pP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su interior, varias salas con exposiciones y recursos audiovisuales nos informan de las características ecológicas de la </a:t>
            </a:r>
            <a:r>
              <a:rPr lang="es-ES" dirty="0" smtClean="0">
                <a:latin typeface="Times New Roman" panose="02020603050405020304" pitchFamily="18" charset="0"/>
                <a:cs typeface="Times New Roman" panose="02020603050405020304" pitchFamily="18" charset="0"/>
              </a:rPr>
              <a:t>Reserva.</a:t>
            </a:r>
          </a:p>
          <a:p>
            <a:pPr marL="0" lvl="1" indent="0" algn="just">
              <a:buNone/>
            </a:pPr>
            <a:endParaRPr lang="es-ES" dirty="0" smtClean="0">
              <a:latin typeface="Times New Roman" panose="02020603050405020304" pitchFamily="18" charset="0"/>
              <a:cs typeface="Times New Roman" panose="02020603050405020304" pitchFamily="18" charset="0"/>
            </a:endParaRPr>
          </a:p>
        </p:txBody>
      </p:sp>
      <p:sp>
        <p:nvSpPr>
          <p:cNvPr id="9" name="8 Rectángulo"/>
          <p:cNvSpPr/>
          <p:nvPr/>
        </p:nvSpPr>
        <p:spPr>
          <a:xfrm>
            <a:off x="3923928" y="5895333"/>
            <a:ext cx="1635384" cy="369332"/>
          </a:xfrm>
          <a:prstGeom prst="rect">
            <a:avLst/>
          </a:prstGeom>
        </p:spPr>
        <p:txBody>
          <a:bodyPr wrap="none">
            <a:spAutoFit/>
          </a:bodyPr>
          <a:lstStyle/>
          <a:p>
            <a:r>
              <a:rPr lang="es-ES" sz="1400" dirty="0">
                <a:latin typeface="Times New Roman" panose="02020603050405020304" pitchFamily="18" charset="0"/>
                <a:cs typeface="Times New Roman" panose="02020603050405020304" pitchFamily="18" charset="0"/>
              </a:rPr>
              <a:t>La Casa del Parque</a:t>
            </a:r>
            <a:r>
              <a:rPr lang="es-ES" dirty="0">
                <a:latin typeface="Times New Roman" panose="02020603050405020304" pitchFamily="18" charset="0"/>
                <a:cs typeface="Times New Roman" panose="02020603050405020304" pitchFamily="18" charset="0"/>
              </a:rPr>
              <a:t>.</a:t>
            </a:r>
            <a:endParaRPr lang="es-ES" dirty="0"/>
          </a:p>
        </p:txBody>
      </p:sp>
      <p:pic>
        <p:nvPicPr>
          <p:cNvPr id="4098" name="Picture 2" descr="C:\Users\Vega Torres\Desktop\San nicolás de Bari\cp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12847" y="3089524"/>
            <a:ext cx="3433564" cy="25751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Vega Torres\Desktop\San nicolás de Bari\reserva-natural-de-la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5623" y="3118670"/>
            <a:ext cx="3825997" cy="254602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CuadroTexto"/>
          <p:cNvSpPr txBox="1"/>
          <p:nvPr/>
        </p:nvSpPr>
        <p:spPr>
          <a:xfrm>
            <a:off x="865582" y="2204864"/>
            <a:ext cx="7522842" cy="369332"/>
          </a:xfrm>
          <a:prstGeom prst="rect">
            <a:avLst/>
          </a:prstGeom>
          <a:noFill/>
        </p:spPr>
        <p:txBody>
          <a:bodyPr wrap="square" rtlCol="0">
            <a:spAutoFit/>
          </a:bodyPr>
          <a:lstStyle/>
          <a:p>
            <a:endParaRPr lang="es-ES" dirty="0"/>
          </a:p>
        </p:txBody>
      </p:sp>
      <p:sp>
        <p:nvSpPr>
          <p:cNvPr id="7" name="6 Rectángulo"/>
          <p:cNvSpPr/>
          <p:nvPr/>
        </p:nvSpPr>
        <p:spPr>
          <a:xfrm>
            <a:off x="3493843" y="5360184"/>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8" name="7 Rectángulo"/>
          <p:cNvSpPr/>
          <p:nvPr/>
        </p:nvSpPr>
        <p:spPr>
          <a:xfrm>
            <a:off x="7398634" y="5418476"/>
            <a:ext cx="1247777" cy="246221"/>
          </a:xfrm>
          <a:prstGeom prst="rect">
            <a:avLst/>
          </a:prstGeom>
        </p:spPr>
        <p:txBody>
          <a:bodyPr wrap="none">
            <a:spAutoFit/>
          </a:bodyPr>
          <a:lstStyle/>
          <a:p>
            <a:pPr marL="4763" lvl="1" algn="just"/>
            <a:r>
              <a:rPr lang="es-ES" sz="1000" dirty="0">
                <a:latin typeface="Times New Roman" panose="02020603050405020304" pitchFamily="18" charset="0"/>
                <a:cs typeface="Times New Roman" panose="02020603050405020304" pitchFamily="18" charset="0"/>
              </a:rPr>
              <a:t>http://villafafila.com</a:t>
            </a:r>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9</a:t>
            </a:fld>
            <a:endParaRPr lang="es-ES"/>
          </a:p>
        </p:txBody>
      </p:sp>
    </p:spTree>
    <p:extLst>
      <p:ext uri="{BB962C8B-B14F-4D97-AF65-F5344CB8AC3E}">
        <p14:creationId xmlns:p14="http://schemas.microsoft.com/office/powerpoint/2010/main" xmlns="" val="37225980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1661</TotalTime>
  <Words>3181</Words>
  <Application>Microsoft Office PowerPoint</Application>
  <PresentationFormat>Presentación en pantalla (4:3)</PresentationFormat>
  <Paragraphs>388</Paragraphs>
  <Slides>67</Slides>
  <Notes>11</Notes>
  <HiddenSlides>1</HiddenSlides>
  <MMClips>2</MMClips>
  <ScaleCrop>false</ScaleCrop>
  <HeadingPairs>
    <vt:vector size="4" baseType="variant">
      <vt:variant>
        <vt:lpstr>Tema</vt:lpstr>
      </vt:variant>
      <vt:variant>
        <vt:i4>1</vt:i4>
      </vt:variant>
      <vt:variant>
        <vt:lpstr>Títulos de diapositiva</vt:lpstr>
      </vt:variant>
      <vt:variant>
        <vt:i4>67</vt:i4>
      </vt:variant>
    </vt:vector>
  </HeadingPairs>
  <TitlesOfParts>
    <vt:vector size="68" baseType="lpstr">
      <vt:lpstr>Tema de Office</vt:lpstr>
      <vt:lpstr>RESERVA NATURAL DE LAGUNAS DE VILLAFÁFILA</vt:lpstr>
      <vt:lpstr>Contenidos</vt:lpstr>
      <vt:lpstr>Diapositiva 3</vt:lpstr>
      <vt:lpstr>Reserva Natural de Lagunas de Villafáfila</vt:lpstr>
      <vt:lpstr>Diapositiva 5</vt:lpstr>
      <vt:lpstr>Diapositiva 6</vt:lpstr>
      <vt:lpstr>Instalaciones</vt:lpstr>
      <vt:lpstr>La Casa del Parque</vt:lpstr>
      <vt:lpstr>Diapositiva 9</vt:lpstr>
      <vt:lpstr>Diapositiva 10</vt:lpstr>
      <vt:lpstr>Diapositiva 11</vt:lpstr>
      <vt:lpstr>Parque de Fauna </vt:lpstr>
      <vt:lpstr>Observatorios de Fauna </vt:lpstr>
      <vt:lpstr>Diapositiva 14</vt:lpstr>
      <vt:lpstr>Diapositiva 15</vt:lpstr>
      <vt:lpstr>Diapositiva 16</vt:lpstr>
      <vt:lpstr>Vegetación y Flora</vt:lpstr>
      <vt:lpstr>Diapositiva 18</vt:lpstr>
      <vt:lpstr>Diapositiva 19</vt:lpstr>
      <vt:lpstr>Diapositiva 20</vt:lpstr>
      <vt:lpstr>Diapositiva 21</vt:lpstr>
      <vt:lpstr>Fauna </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Avutarda (Otis tarda)</vt:lpstr>
      <vt:lpstr>Diapositiva 35</vt:lpstr>
      <vt:lpstr>Diapositiva 36</vt:lpstr>
      <vt:lpstr>Diapositiva 37</vt:lpstr>
      <vt:lpstr>Diapositiva 38</vt:lpstr>
      <vt:lpstr>Ánsar común (ánsar ánsar)</vt:lpstr>
      <vt:lpstr>Diapositiva 40</vt:lpstr>
      <vt:lpstr>Diapositiva 41</vt:lpstr>
      <vt:lpstr>Diapositiva 42</vt:lpstr>
      <vt:lpstr>Cernícalo primilla (falco naumanni)</vt:lpstr>
      <vt:lpstr>Diapositiva 44</vt:lpstr>
      <vt:lpstr>Diapositiva 45</vt:lpstr>
      <vt:lpstr>Diapositiva 46</vt:lpstr>
      <vt:lpstr>Diapositiva 47</vt:lpstr>
      <vt:lpstr>Diapositiva 48</vt:lpstr>
      <vt:lpstr>Diapositiva 49</vt:lpstr>
      <vt:lpstr>Los Palomares</vt:lpstr>
      <vt:lpstr>Diapositiva 51</vt:lpstr>
      <vt:lpstr>Diapositiva 52</vt:lpstr>
      <vt:lpstr>Diapositiva 53</vt:lpstr>
      <vt:lpstr>Diapositiva 54</vt:lpstr>
      <vt:lpstr>Itinerario</vt:lpstr>
      <vt:lpstr>ACTIVIDADES</vt:lpstr>
      <vt:lpstr>Actividades Previas</vt:lpstr>
      <vt:lpstr>Diapositiva 58</vt:lpstr>
      <vt:lpstr>Diapositiva 59</vt:lpstr>
      <vt:lpstr>Diapositiva 60</vt:lpstr>
      <vt:lpstr>Actividades durante la Visita</vt:lpstr>
      <vt:lpstr>Actividades posteriores a  la Visita</vt:lpstr>
      <vt:lpstr>El pichón de la Tierra de Campos</vt:lpstr>
      <vt:lpstr>El pichón de la Tierra de Campos</vt:lpstr>
      <vt:lpstr>Pichones asados al vino tinto</vt:lpstr>
      <vt:lpstr>Pichones asados al vino tinto</vt:lpstr>
      <vt:lpstr>Fuentes de Información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VILLAFÁFILA</dc:title>
  <dc:creator>Vega Torres</dc:creator>
  <cp:lastModifiedBy>WinuE</cp:lastModifiedBy>
  <cp:revision>124</cp:revision>
  <dcterms:created xsi:type="dcterms:W3CDTF">2015-03-02T20:28:16Z</dcterms:created>
  <dcterms:modified xsi:type="dcterms:W3CDTF">2015-05-12T17:27:05Z</dcterms:modified>
</cp:coreProperties>
</file>