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ileron" charset="1" panose="00000500000000000000"/>
      <p:regular r:id="rId10"/>
    </p:embeddedFont>
    <p:embeddedFont>
      <p:font typeface="Aileron Bold" charset="1" panose="00000800000000000000"/>
      <p:regular r:id="rId11"/>
    </p:embeddedFont>
    <p:embeddedFont>
      <p:font typeface="Aileron Italics" charset="1" panose="00000500000000000000"/>
      <p:regular r:id="rId12"/>
    </p:embeddedFont>
    <p:embeddedFont>
      <p:font typeface="Aileron Bold Italics" charset="1" panose="00000800000000000000"/>
      <p:regular r:id="rId13"/>
    </p:embeddedFont>
    <p:embeddedFont>
      <p:font typeface="Aileron Thin" charset="1" panose="00000300000000000000"/>
      <p:regular r:id="rId14"/>
    </p:embeddedFont>
    <p:embeddedFont>
      <p:font typeface="Aileron Thin Italics" charset="1" panose="00000300000000000000"/>
      <p:regular r:id="rId15"/>
    </p:embeddedFont>
    <p:embeddedFont>
      <p:font typeface="Aileron Light" charset="1" panose="00000400000000000000"/>
      <p:regular r:id="rId16"/>
    </p:embeddedFont>
    <p:embeddedFont>
      <p:font typeface="Aileron Light Italics" charset="1" panose="00000400000000000000"/>
      <p:regular r:id="rId17"/>
    </p:embeddedFont>
    <p:embeddedFont>
      <p:font typeface="Aileron Ultra-Bold" charset="1" panose="00000A00000000000000"/>
      <p:regular r:id="rId18"/>
    </p:embeddedFont>
    <p:embeddedFont>
      <p:font typeface="Aileron Ultra-Bold Italics" charset="1" panose="00000A00000000000000"/>
      <p:regular r:id="rId19"/>
    </p:embeddedFont>
    <p:embeddedFont>
      <p:font typeface="Aileron Heavy" charset="1" panose="00000A00000000000000"/>
      <p:regular r:id="rId20"/>
    </p:embeddedFont>
    <p:embeddedFont>
      <p:font typeface="Aileron Heavy Italics" charset="1" panose="00000A00000000000000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  <p:embeddedFont>
      <p:font typeface="Open Sans Light" charset="1" panose="020B0306030504020204"/>
      <p:regular r:id="rId26"/>
    </p:embeddedFont>
    <p:embeddedFont>
      <p:font typeface="Open Sans Light Italics" charset="1" panose="020B0306030504020204"/>
      <p:regular r:id="rId27"/>
    </p:embeddedFont>
    <p:embeddedFont>
      <p:font typeface="Open Sans Ultra-Bold" charset="1" panose="00000000000000000000"/>
      <p:regular r:id="rId28"/>
    </p:embeddedFont>
    <p:embeddedFont>
      <p:font typeface="Open Sans Ultra-Bold Italics" charset="1" panose="00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36" Target="slides/slide7.xml" Type="http://schemas.openxmlformats.org/officeDocument/2006/relationships/slide"/><Relationship Id="rId37" Target="slides/slide8.xml" Type="http://schemas.openxmlformats.org/officeDocument/2006/relationships/slide"/><Relationship Id="rId38" Target="slides/slide9.xml" Type="http://schemas.openxmlformats.org/officeDocument/2006/relationships/slide"/><Relationship Id="rId39" Target="slides/slide10.xml" Type="http://schemas.openxmlformats.org/officeDocument/2006/relationships/slide"/><Relationship Id="rId4" Target="theme/theme1.xml" Type="http://schemas.openxmlformats.org/officeDocument/2006/relationships/theme"/><Relationship Id="rId40" Target="slides/slide11.xml" Type="http://schemas.openxmlformats.org/officeDocument/2006/relationships/slide"/><Relationship Id="rId41" Target="slides/slide12.xml" Type="http://schemas.openxmlformats.org/officeDocument/2006/relationships/slide"/><Relationship Id="rId42" Target="slides/slide13.xml" Type="http://schemas.openxmlformats.org/officeDocument/2006/relationships/slide"/><Relationship Id="rId43" Target="slides/slide14.xml" Type="http://schemas.openxmlformats.org/officeDocument/2006/relationships/slide"/><Relationship Id="rId44" Target="slides/slide15.xml" Type="http://schemas.openxmlformats.org/officeDocument/2006/relationships/slide"/><Relationship Id="rId45" Target="slides/slide16.xml" Type="http://schemas.openxmlformats.org/officeDocument/2006/relationships/slide"/><Relationship Id="rId46" Target="slides/slide17.xml" Type="http://schemas.openxmlformats.org/officeDocument/2006/relationships/slide"/><Relationship Id="rId47" Target="slides/slide18.xml" Type="http://schemas.openxmlformats.org/officeDocument/2006/relationships/slide"/><Relationship Id="rId48" Target="slides/slide19.xml" Type="http://schemas.openxmlformats.org/officeDocument/2006/relationships/slide"/><Relationship Id="rId49" Target="slides/slide20.xml" Type="http://schemas.openxmlformats.org/officeDocument/2006/relationships/slide"/><Relationship Id="rId5" Target="tableStyles.xml" Type="http://schemas.openxmlformats.org/officeDocument/2006/relationships/tableStyles"/><Relationship Id="rId50" Target="slides/slide21.xml" Type="http://schemas.openxmlformats.org/officeDocument/2006/relationships/slide"/><Relationship Id="rId51" Target="slides/slide22.xml" Type="http://schemas.openxmlformats.org/officeDocument/2006/relationships/slide"/><Relationship Id="rId52" Target="slides/slide23.xml" Type="http://schemas.openxmlformats.org/officeDocument/2006/relationships/slide"/><Relationship Id="rId53" Target="slides/slide24.xml" Type="http://schemas.openxmlformats.org/officeDocument/2006/relationships/slide"/><Relationship Id="rId54" Target="slides/slide25.xml" Type="http://schemas.openxmlformats.org/officeDocument/2006/relationships/slide"/><Relationship Id="rId55" Target="slides/slide26.xml" Type="http://schemas.openxmlformats.org/officeDocument/2006/relationships/slide"/><Relationship Id="rId56" Target="slides/slide27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https://aulavirtual.educa.jcyl.es/cifpponferrada/grade/grading/form/rubric/edit.php?areaid=3737" TargetMode="External" Type="http://schemas.openxmlformats.org/officeDocument/2006/relationships/hyperlink"/><Relationship Id="rId4" Target="https://aulavirtual.educa.jcyl.es/cifpponferrada/grade/grading/form/rubric/edit.php?areaid=3737" TargetMode="External" Type="http://schemas.openxmlformats.org/officeDocument/2006/relationships/hyperlink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5.pn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16" Target="../media/image58.png" Type="http://schemas.openxmlformats.org/officeDocument/2006/relationships/image"/><Relationship Id="rId17" Target="../media/image59.svg" Type="http://schemas.openxmlformats.org/officeDocument/2006/relationships/image"/><Relationship Id="rId18" Target="../media/image60.png" Type="http://schemas.openxmlformats.org/officeDocument/2006/relationships/image"/><Relationship Id="rId19" Target="../media/image61.svg" Type="http://schemas.openxmlformats.org/officeDocument/2006/relationships/image"/><Relationship Id="rId2" Target="../media/image46.png" Type="http://schemas.openxmlformats.org/officeDocument/2006/relationships/image"/><Relationship Id="rId20" Target="../media/image62.png" Type="http://schemas.openxmlformats.org/officeDocument/2006/relationships/image"/><Relationship Id="rId21" Target="../media/image63.svg" Type="http://schemas.openxmlformats.org/officeDocument/2006/relationships/image"/><Relationship Id="rId22" Target="../media/image64.png" Type="http://schemas.openxmlformats.org/officeDocument/2006/relationships/image"/><Relationship Id="rId23" Target="../media/image65.svg" Type="http://schemas.openxmlformats.org/officeDocument/2006/relationships/image"/><Relationship Id="rId24" Target="../media/image66.png" Type="http://schemas.openxmlformats.org/officeDocument/2006/relationships/image"/><Relationship Id="rId25" Target="../media/image67.svg" Type="http://schemas.openxmlformats.org/officeDocument/2006/relationships/image"/><Relationship Id="rId26" Target="../media/image31.png" Type="http://schemas.openxmlformats.org/officeDocument/2006/relationships/image"/><Relationship Id="rId27" Target="../media/image32.svg" Type="http://schemas.openxmlformats.org/officeDocument/2006/relationships/image"/><Relationship Id="rId28" Target="../media/image14.png" Type="http://schemas.openxmlformats.org/officeDocument/2006/relationships/image"/><Relationship Id="rId29" Target="../media/image15.svg" Type="http://schemas.openxmlformats.org/officeDocument/2006/relationships/image"/><Relationship Id="rId3" Target="../media/image47.svg" Type="http://schemas.openxmlformats.org/officeDocument/2006/relationships/image"/><Relationship Id="rId30" Target="../media/image68.png" Type="http://schemas.openxmlformats.org/officeDocument/2006/relationships/image"/><Relationship Id="rId31" Target="../media/image69.svg" Type="http://schemas.openxmlformats.org/officeDocument/2006/relationships/image"/><Relationship Id="rId32" Target="../media/image70.png" Type="http://schemas.openxmlformats.org/officeDocument/2006/relationships/image"/><Relationship Id="rId33" Target="../media/image71.svg" Type="http://schemas.openxmlformats.org/officeDocument/2006/relationships/image"/><Relationship Id="rId34" Target="../media/image72.png" Type="http://schemas.openxmlformats.org/officeDocument/2006/relationships/image"/><Relationship Id="rId35" Target="../media/image73.svg" Type="http://schemas.openxmlformats.org/officeDocument/2006/relationships/image"/><Relationship Id="rId36" Target="../media/image74.png" Type="http://schemas.openxmlformats.org/officeDocument/2006/relationships/image"/><Relationship Id="rId37" Target="../media/image75.svg" Type="http://schemas.openxmlformats.org/officeDocument/2006/relationships/image"/><Relationship Id="rId38" Target="../media/image76.png" Type="http://schemas.openxmlformats.org/officeDocument/2006/relationships/image"/><Relationship Id="rId39" Target="../media/image77.svg" Type="http://schemas.openxmlformats.org/officeDocument/2006/relationships/image"/><Relationship Id="rId4" Target="../media/image48.png" Type="http://schemas.openxmlformats.org/officeDocument/2006/relationships/image"/><Relationship Id="rId40" Target="../media/image78.png" Type="http://schemas.openxmlformats.org/officeDocument/2006/relationships/image"/><Relationship Id="rId41" Target="../media/image79.svg" Type="http://schemas.openxmlformats.org/officeDocument/2006/relationships/image"/><Relationship Id="rId42" Target="../media/image23.png" Type="http://schemas.openxmlformats.org/officeDocument/2006/relationships/image"/><Relationship Id="rId43" Target="../media/image24.svg" Type="http://schemas.openxmlformats.org/officeDocument/2006/relationships/image"/><Relationship Id="rId44" Target="../media/image38.png" Type="http://schemas.openxmlformats.org/officeDocument/2006/relationships/image"/><Relationship Id="rId45" Target="../media/image39.svg" Type="http://schemas.openxmlformats.org/officeDocument/2006/relationships/image"/><Relationship Id="rId46" Target="../media/image80.png" Type="http://schemas.openxmlformats.org/officeDocument/2006/relationships/image"/><Relationship Id="rId47" Target="../media/image81.svg" Type="http://schemas.openxmlformats.org/officeDocument/2006/relationships/image"/><Relationship Id="rId48" Target="../media/image3.png" Type="http://schemas.openxmlformats.org/officeDocument/2006/relationships/image"/><Relationship Id="rId49" Target="../media/image4.svg" Type="http://schemas.openxmlformats.org/officeDocument/2006/relationships/image"/><Relationship Id="rId5" Target="../media/image49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4289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34427" t="0" r="-3442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97210" y="1162050"/>
            <a:ext cx="13062090" cy="4964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960"/>
              </a:lnSpc>
            </a:pPr>
            <a:r>
              <a:rPr lang="en-US" sz="12000" spc="240">
                <a:solidFill>
                  <a:srgbClr val="FFFFFF"/>
                </a:solidFill>
                <a:latin typeface="Aileron Heavy"/>
              </a:rPr>
              <a:t>EVALUACIÓN Y CALIFICACIÓN EN MOODLE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68174" y="8529320"/>
            <a:ext cx="5091126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195">
                <a:solidFill>
                  <a:srgbClr val="2C92D5"/>
                </a:solidFill>
                <a:latin typeface="Aileron"/>
              </a:rPr>
              <a:t>Esther Tahoces Díaz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0" y="0"/>
            <a:ext cx="1754289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6" id="6"/>
          <p:cNvSpPr txBox="true"/>
          <p:nvPr/>
        </p:nvSpPr>
        <p:spPr>
          <a:xfrm rot="-5400000">
            <a:off x="-3277978" y="4874577"/>
            <a:ext cx="822960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52">
                <a:solidFill>
                  <a:srgbClr val="FFFFFF"/>
                </a:solidFill>
                <a:latin typeface="Aileron"/>
              </a:rPr>
              <a:t>PONFERRADA 2023/2024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7527131" y="8760460"/>
            <a:ext cx="760869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77301" y="8008642"/>
            <a:ext cx="17293906" cy="1241742"/>
            <a:chOff x="0" y="0"/>
            <a:chExt cx="4554774" cy="3270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54774" cy="327043"/>
            </a:xfrm>
            <a:custGeom>
              <a:avLst/>
              <a:gdLst/>
              <a:ahLst/>
              <a:cxnLst/>
              <a:rect r="r" b="b" t="t" l="l"/>
              <a:pathLst>
                <a:path h="327043" w="4554774">
                  <a:moveTo>
                    <a:pt x="203200" y="0"/>
                  </a:moveTo>
                  <a:lnTo>
                    <a:pt x="4554774" y="0"/>
                  </a:lnTo>
                  <a:lnTo>
                    <a:pt x="4351574" y="327043"/>
                  </a:lnTo>
                  <a:lnTo>
                    <a:pt x="0" y="32704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57150"/>
              <a:ext cx="4351574" cy="384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FFFFFF"/>
                  </a:solidFill>
                  <a:latin typeface="Aileron"/>
                </a:rPr>
                <a:t>El calificador calcula automáticamente los porcentajes y la nota de evaluación!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77301" y="5544207"/>
            <a:ext cx="17293906" cy="1241742"/>
            <a:chOff x="0" y="0"/>
            <a:chExt cx="4554774" cy="3270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4774" cy="327043"/>
            </a:xfrm>
            <a:custGeom>
              <a:avLst/>
              <a:gdLst/>
              <a:ahLst/>
              <a:cxnLst/>
              <a:rect r="r" b="b" t="t" l="l"/>
              <a:pathLst>
                <a:path h="327043" w="4554774">
                  <a:moveTo>
                    <a:pt x="203200" y="0"/>
                  </a:moveTo>
                  <a:lnTo>
                    <a:pt x="4554774" y="0"/>
                  </a:lnTo>
                  <a:lnTo>
                    <a:pt x="4351574" y="327043"/>
                  </a:lnTo>
                  <a:lnTo>
                    <a:pt x="0" y="32704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57150"/>
              <a:ext cx="4351574" cy="384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FFFFFF"/>
                  </a:solidFill>
                  <a:latin typeface="Aileron"/>
                </a:rPr>
                <a:t>Mejor crear una tarea cada vez que tenemos una prueba/actividad que calificar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777301" y="6776425"/>
            <a:ext cx="17293906" cy="1241742"/>
            <a:chOff x="0" y="0"/>
            <a:chExt cx="4554774" cy="3270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54774" cy="327043"/>
            </a:xfrm>
            <a:custGeom>
              <a:avLst/>
              <a:gdLst/>
              <a:ahLst/>
              <a:cxnLst/>
              <a:rect r="r" b="b" t="t" l="l"/>
              <a:pathLst>
                <a:path h="327043" w="4554774">
                  <a:moveTo>
                    <a:pt x="203200" y="0"/>
                  </a:moveTo>
                  <a:lnTo>
                    <a:pt x="4554774" y="0"/>
                  </a:lnTo>
                  <a:lnTo>
                    <a:pt x="4351574" y="327043"/>
                  </a:lnTo>
                  <a:lnTo>
                    <a:pt x="0" y="32704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57150"/>
              <a:ext cx="4351574" cy="384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FFFFFF"/>
                  </a:solidFill>
                  <a:latin typeface="Aileron"/>
                </a:rPr>
                <a:t>Cada nota que ponemos se añade al libro de calificaciones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777301" y="4311990"/>
            <a:ext cx="17293906" cy="1241742"/>
            <a:chOff x="0" y="0"/>
            <a:chExt cx="4554774" cy="3270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54774" cy="327043"/>
            </a:xfrm>
            <a:custGeom>
              <a:avLst/>
              <a:gdLst/>
              <a:ahLst/>
              <a:cxnLst/>
              <a:rect r="r" b="b" t="t" l="l"/>
              <a:pathLst>
                <a:path h="327043" w="4554774">
                  <a:moveTo>
                    <a:pt x="203200" y="0"/>
                  </a:moveTo>
                  <a:lnTo>
                    <a:pt x="4554774" y="0"/>
                  </a:lnTo>
                  <a:lnTo>
                    <a:pt x="4351574" y="327043"/>
                  </a:lnTo>
                  <a:lnTo>
                    <a:pt x="0" y="32704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57150"/>
              <a:ext cx="4351574" cy="384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FFFFFF"/>
                  </a:solidFill>
                  <a:latin typeface="Aileron"/>
                </a:rPr>
                <a:t>Si calificamos con rúbrica, hay que añadir una tarea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777301" y="3079772"/>
            <a:ext cx="17293906" cy="1241742"/>
            <a:chOff x="0" y="0"/>
            <a:chExt cx="4554774" cy="3270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554774" cy="327043"/>
            </a:xfrm>
            <a:custGeom>
              <a:avLst/>
              <a:gdLst/>
              <a:ahLst/>
              <a:cxnLst/>
              <a:rect r="r" b="b" t="t" l="l"/>
              <a:pathLst>
                <a:path h="327043" w="4554774">
                  <a:moveTo>
                    <a:pt x="203200" y="0"/>
                  </a:moveTo>
                  <a:lnTo>
                    <a:pt x="4554774" y="0"/>
                  </a:lnTo>
                  <a:lnTo>
                    <a:pt x="4351574" y="327043"/>
                  </a:lnTo>
                  <a:lnTo>
                    <a:pt x="0" y="32704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-57150"/>
              <a:ext cx="4351574" cy="3841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FFFFFF"/>
                  </a:solidFill>
                  <a:latin typeface="Aileron"/>
                </a:rPr>
                <a:t>Para incorporar un resultado podemos añadir un</a:t>
              </a:r>
              <a:r>
                <a:rPr lang="en-US" sz="2600" spc="78">
                  <a:solidFill>
                    <a:srgbClr val="FFFFFF"/>
                  </a:solidFill>
                  <a:latin typeface="Aileron Bold"/>
                </a:rPr>
                <a:t> ítem de calificación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726760" y="3300833"/>
            <a:ext cx="692398" cy="6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119" u="none">
                <a:solidFill>
                  <a:srgbClr val="FFFFFF"/>
                </a:solidFill>
                <a:latin typeface="Aileron Ultra-Bold"/>
              </a:rPr>
              <a:t>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726760" y="4542514"/>
            <a:ext cx="692398" cy="6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119" u="none">
                <a:solidFill>
                  <a:srgbClr val="FFFFFF"/>
                </a:solidFill>
                <a:latin typeface="Aileron Ultra-Bold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726760" y="5768364"/>
            <a:ext cx="692398" cy="6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119" u="none">
                <a:solidFill>
                  <a:srgbClr val="FFFFFF"/>
                </a:solidFill>
                <a:latin typeface="Aileron Ultra-Bold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726760" y="6994152"/>
            <a:ext cx="692398" cy="6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119" u="none">
                <a:solidFill>
                  <a:srgbClr val="FFFFFF"/>
                </a:solidFill>
                <a:latin typeface="Aileron Ultra-Bold"/>
              </a:rPr>
              <a:t>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726760" y="8251725"/>
            <a:ext cx="692398" cy="679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 spc="119" u="none">
                <a:solidFill>
                  <a:srgbClr val="FFFFFF"/>
                </a:solidFill>
                <a:latin typeface="Aileron Ultra-Bold"/>
              </a:rPr>
              <a:t>5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3550138" y="1234872"/>
            <a:ext cx="11187724" cy="1039832"/>
            <a:chOff x="0" y="0"/>
            <a:chExt cx="14916965" cy="1386443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Consideraciones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CONFIGURACIÓN DEL CALIFICADOR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80033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34427" t="0" r="-34427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754289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4" id="4"/>
          <p:cNvSpPr/>
          <p:nvPr/>
        </p:nvSpPr>
        <p:spPr>
          <a:xfrm rot="0">
            <a:off x="17527131" y="8760460"/>
            <a:ext cx="760869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010017" y="513103"/>
            <a:ext cx="13062090" cy="168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60"/>
              </a:lnSpc>
            </a:pPr>
            <a:r>
              <a:rPr lang="en-US" sz="12000" spc="240">
                <a:solidFill>
                  <a:srgbClr val="FFFFFF"/>
                </a:solidFill>
                <a:latin typeface="Aileron Heavy"/>
              </a:rPr>
              <a:t> VISUAL 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3277978" y="4874577"/>
            <a:ext cx="822960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52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179930" y="2711156"/>
            <a:ext cx="14347201" cy="6747668"/>
            <a:chOff x="0" y="0"/>
            <a:chExt cx="19129601" cy="89968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129601" cy="8996891"/>
            </a:xfrm>
            <a:custGeom>
              <a:avLst/>
              <a:gdLst/>
              <a:ahLst/>
              <a:cxnLst/>
              <a:rect r="r" b="b" t="t" l="l"/>
              <a:pathLst>
                <a:path h="8996891" w="19129601">
                  <a:moveTo>
                    <a:pt x="0" y="0"/>
                  </a:moveTo>
                  <a:lnTo>
                    <a:pt x="19129601" y="0"/>
                  </a:lnTo>
                  <a:lnTo>
                    <a:pt x="19129601" y="8996891"/>
                  </a:lnTo>
                  <a:lnTo>
                    <a:pt x="0" y="8996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5400000">
              <a:off x="-521237" y="5463070"/>
              <a:ext cx="4467315" cy="2057400"/>
              <a:chOff x="0" y="0"/>
              <a:chExt cx="882433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8243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882433">
                    <a:moveTo>
                      <a:pt x="679233" y="0"/>
                    </a:moveTo>
                    <a:cubicBezTo>
                      <a:pt x="791457" y="0"/>
                      <a:pt x="882433" y="90976"/>
                      <a:pt x="882433" y="203200"/>
                    </a:cubicBezTo>
                    <a:cubicBezTo>
                      <a:pt x="882433" y="315424"/>
                      <a:pt x="791457" y="406400"/>
                      <a:pt x="67923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882433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2965" y="3344008"/>
            <a:ext cx="2964782" cy="978333"/>
            <a:chOff x="0" y="0"/>
            <a:chExt cx="780848" cy="257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503923" y="3344008"/>
            <a:ext cx="2964782" cy="978333"/>
            <a:chOff x="0" y="0"/>
            <a:chExt cx="780848" cy="257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679699" y="3344008"/>
            <a:ext cx="2964782" cy="978333"/>
            <a:chOff x="0" y="0"/>
            <a:chExt cx="780848" cy="2576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68296" y="3344008"/>
            <a:ext cx="2964782" cy="978333"/>
            <a:chOff x="0" y="0"/>
            <a:chExt cx="780848" cy="2576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4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369714" y="3344008"/>
            <a:ext cx="2964782" cy="978333"/>
            <a:chOff x="0" y="0"/>
            <a:chExt cx="780848" cy="2576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1142965" y="4810743"/>
            <a:ext cx="2928601" cy="4082455"/>
            <a:chOff x="0" y="0"/>
            <a:chExt cx="7620000" cy="1062224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4503923" y="4810743"/>
            <a:ext cx="2928601" cy="4082455"/>
            <a:chOff x="0" y="0"/>
            <a:chExt cx="7620000" cy="1062224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18B6B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7679699" y="4810743"/>
            <a:ext cx="2928601" cy="4082455"/>
            <a:chOff x="0" y="0"/>
            <a:chExt cx="7620000" cy="106222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10968296" y="4810743"/>
            <a:ext cx="2928601" cy="4082455"/>
            <a:chOff x="0" y="0"/>
            <a:chExt cx="7620000" cy="1062224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4369714" y="4810743"/>
            <a:ext cx="2928601" cy="4082455"/>
            <a:chOff x="0" y="0"/>
            <a:chExt cx="7620000" cy="1062224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824225" y="5685922"/>
            <a:ext cx="1998225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CREAR LA TAREA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36622" y="5652902"/>
            <a:ext cx="1998225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EDITAR LOS AJUSTES  DE LA TAREA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22676" y="5662427"/>
            <a:ext cx="2190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0"/>
              </a:lnSpc>
            </a:pPr>
            <a:r>
              <a:rPr lang="en-US" sz="2400" spc="72">
                <a:solidFill>
                  <a:srgbClr val="FFFFFF"/>
                </a:solidFill>
                <a:latin typeface="Aileron"/>
              </a:rPr>
              <a:t>CALIFICACIÓN AVANZADA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834903" y="5652902"/>
            <a:ext cx="199822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 PUNTÚA 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51913" y="5685922"/>
            <a:ext cx="1998225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CREAR LA RÚBRICA offline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3550138" y="1355485"/>
            <a:ext cx="11187724" cy="1502747"/>
            <a:chOff x="0" y="0"/>
            <a:chExt cx="14916965" cy="2003663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142496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-66675"/>
              <a:ext cx="14916965" cy="1404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646"/>
                </a:lnSpc>
              </a:pPr>
              <a:r>
                <a:rPr lang="en-US" sz="6600" spc="198">
                  <a:solidFill>
                    <a:srgbClr val="191919"/>
                  </a:solidFill>
                  <a:latin typeface="Aileron Ultra-Bold"/>
                </a:rPr>
                <a:t>EVALUAR CON RÚBRICA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>
            <a:off x="0" y="1206753"/>
            <a:ext cx="189151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210256" y="0"/>
            <a:ext cx="14077744" cy="10287000"/>
            <a:chOff x="0" y="0"/>
            <a:chExt cx="18770325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5400000">
              <a:off x="8918259" y="7034992"/>
              <a:ext cx="1612956" cy="1706011"/>
            </a:xfrm>
            <a:custGeom>
              <a:avLst/>
              <a:gdLst/>
              <a:ahLst/>
              <a:cxnLst/>
              <a:rect r="r" b="b" t="t" l="l"/>
              <a:pathLst>
                <a:path h="1706011" w="1612956">
                  <a:moveTo>
                    <a:pt x="0" y="0"/>
                  </a:moveTo>
                  <a:lnTo>
                    <a:pt x="1612956" y="0"/>
                  </a:lnTo>
                  <a:lnTo>
                    <a:pt x="1612956" y="1706012"/>
                  </a:lnTo>
                  <a:lnTo>
                    <a:pt x="0" y="1706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6" id="6"/>
            <p:cNvSpPr/>
            <p:nvPr/>
          </p:nvSpPr>
          <p:spPr>
            <a:xfrm rot="0">
              <a:off x="11633795" y="0"/>
              <a:ext cx="7136530" cy="13716000"/>
            </a:xfrm>
            <a:prstGeom prst="rect">
              <a:avLst/>
            </a:prstGeom>
            <a:solidFill>
              <a:srgbClr val="F4F4F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0577743" y="777432"/>
              <a:ext cx="7140805" cy="10275792"/>
            </a:xfrm>
            <a:custGeom>
              <a:avLst/>
              <a:gdLst/>
              <a:ahLst/>
              <a:cxnLst/>
              <a:rect r="r" b="b" t="t" l="l"/>
              <a:pathLst>
                <a:path h="10275792" w="7140805">
                  <a:moveTo>
                    <a:pt x="0" y="0"/>
                  </a:moveTo>
                  <a:lnTo>
                    <a:pt x="7140805" y="0"/>
                  </a:lnTo>
                  <a:lnTo>
                    <a:pt x="7140805" y="10275792"/>
                  </a:lnTo>
                  <a:lnTo>
                    <a:pt x="0" y="102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2980748"/>
              <a:ext cx="8550102" cy="8689224"/>
            </a:xfrm>
            <a:custGeom>
              <a:avLst/>
              <a:gdLst/>
              <a:ahLst/>
              <a:cxnLst/>
              <a:rect r="r" b="b" t="t" l="l"/>
              <a:pathLst>
                <a:path h="8689224" w="8550102">
                  <a:moveTo>
                    <a:pt x="0" y="0"/>
                  </a:moveTo>
                  <a:lnTo>
                    <a:pt x="8550102" y="0"/>
                  </a:lnTo>
                  <a:lnTo>
                    <a:pt x="8550102" y="8689224"/>
                  </a:lnTo>
                  <a:lnTo>
                    <a:pt x="0" y="8689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781" r="-53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891516" y="611331"/>
            <a:ext cx="5951749" cy="1228944"/>
            <a:chOff x="0" y="0"/>
            <a:chExt cx="7935665" cy="163859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9525"/>
              <a:ext cx="7935665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40">
                  <a:solidFill>
                    <a:srgbClr val="191919"/>
                  </a:solidFill>
                  <a:latin typeface="Aileron Heavy"/>
                </a:rPr>
                <a:t>CREAR LA TAREA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54299"/>
              <a:ext cx="7935665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080"/>
                </a:lnSpc>
              </a:pPr>
              <a:r>
                <a:rPr lang="en-US" sz="2200" spc="66">
                  <a:solidFill>
                    <a:srgbClr val="191919"/>
                  </a:solidFill>
                  <a:latin typeface="Aileron"/>
                </a:rPr>
                <a:t>Evaluar con rúbrica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50297" y="0"/>
            <a:ext cx="1941813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>
            <a:off x="0" y="1206753"/>
            <a:ext cx="189151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891516" y="611331"/>
            <a:ext cx="5951749" cy="1228944"/>
            <a:chOff x="0" y="0"/>
            <a:chExt cx="7935665" cy="163859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7935665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000" spc="240">
                  <a:solidFill>
                    <a:srgbClr val="191919"/>
                  </a:solidFill>
                  <a:latin typeface="Aileron Heavy"/>
                </a:rPr>
                <a:t>EDITAR LA TAREA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54299"/>
              <a:ext cx="7935665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080"/>
                </a:lnSpc>
              </a:pPr>
              <a:r>
                <a:rPr lang="en-US" sz="2200" spc="66">
                  <a:solidFill>
                    <a:srgbClr val="191919"/>
                  </a:solidFill>
                  <a:latin typeface="Aileron"/>
                </a:rPr>
                <a:t>Evaluar con rúbrica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043032" y="0"/>
            <a:ext cx="14244968" cy="10287000"/>
            <a:chOff x="0" y="0"/>
            <a:chExt cx="18993291" cy="13716000"/>
          </a:xfrm>
        </p:grpSpPr>
        <p:sp>
          <p:nvSpPr>
            <p:cNvPr name="AutoShape 8" id="8"/>
            <p:cNvSpPr/>
            <p:nvPr/>
          </p:nvSpPr>
          <p:spPr>
            <a:xfrm rot="0">
              <a:off x="11856761" y="0"/>
              <a:ext cx="7136530" cy="13716000"/>
            </a:xfrm>
            <a:prstGeom prst="rect">
              <a:avLst/>
            </a:prstGeom>
            <a:solidFill>
              <a:srgbClr val="F4F4F4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7948727">
              <a:off x="8679334" y="3321366"/>
              <a:ext cx="1089771" cy="1152642"/>
            </a:xfrm>
            <a:custGeom>
              <a:avLst/>
              <a:gdLst/>
              <a:ahLst/>
              <a:cxnLst/>
              <a:rect r="r" b="b" t="t" l="l"/>
              <a:pathLst>
                <a:path h="1152642" w="1089771">
                  <a:moveTo>
                    <a:pt x="0" y="0"/>
                  </a:moveTo>
                  <a:lnTo>
                    <a:pt x="1089771" y="0"/>
                  </a:lnTo>
                  <a:lnTo>
                    <a:pt x="1089771" y="1152642"/>
                  </a:lnTo>
                  <a:lnTo>
                    <a:pt x="0" y="1152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7948727">
              <a:off x="9052026" y="9524178"/>
              <a:ext cx="1089771" cy="1152642"/>
            </a:xfrm>
            <a:custGeom>
              <a:avLst/>
              <a:gdLst/>
              <a:ahLst/>
              <a:cxnLst/>
              <a:rect r="r" b="b" t="t" l="l"/>
              <a:pathLst>
                <a:path h="1152642" w="1089771">
                  <a:moveTo>
                    <a:pt x="0" y="0"/>
                  </a:moveTo>
                  <a:lnTo>
                    <a:pt x="1089770" y="0"/>
                  </a:lnTo>
                  <a:lnTo>
                    <a:pt x="1089770" y="1152642"/>
                  </a:lnTo>
                  <a:lnTo>
                    <a:pt x="0" y="1152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6000">
              <a:off x="10141525" y="2160603"/>
              <a:ext cx="8168259" cy="8168259"/>
            </a:xfrm>
            <a:custGeom>
              <a:avLst/>
              <a:gdLst/>
              <a:ahLst/>
              <a:cxnLst/>
              <a:rect r="r" b="b" t="t" l="l"/>
              <a:pathLst>
                <a:path h="8168259" w="8168259">
                  <a:moveTo>
                    <a:pt x="0" y="14231"/>
                  </a:moveTo>
                  <a:lnTo>
                    <a:pt x="8154027" y="0"/>
                  </a:lnTo>
                  <a:lnTo>
                    <a:pt x="8168259" y="8154028"/>
                  </a:lnTo>
                  <a:lnTo>
                    <a:pt x="14231" y="8168259"/>
                  </a:lnTo>
                  <a:lnTo>
                    <a:pt x="0" y="14231"/>
                  </a:lnTo>
                  <a:close/>
                </a:path>
              </a:pathLst>
            </a:custGeom>
            <a:blipFill>
              <a:blip r:embed="rId4"/>
              <a:stretch>
                <a:fillRect l="-7" t="-32335" r="-7594" b="-22506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3366616"/>
              <a:ext cx="8279357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spc="72">
                  <a:solidFill>
                    <a:srgbClr val="191919"/>
                  </a:solidFill>
                  <a:latin typeface="Aileron"/>
                </a:rPr>
                <a:t>Desactiva todos los tipos de entrega y </a:t>
              </a:r>
            </a:p>
            <a:p>
              <a:pPr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191919"/>
                  </a:solidFill>
                  <a:latin typeface="Aileron"/>
                </a:rPr>
                <a:t>elige la retroalimentación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61311" y="9534714"/>
              <a:ext cx="7556735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 spc="72">
                  <a:solidFill>
                    <a:srgbClr val="191919"/>
                  </a:solidFill>
                  <a:latin typeface="Aileron"/>
                </a:rPr>
                <a:t>La calificación sale por defecto en 100 </a:t>
              </a:r>
            </a:p>
            <a:p>
              <a:pPr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191919"/>
                  </a:solidFill>
                  <a:latin typeface="Aileron"/>
                </a:rPr>
                <a:t>Se puede cambiar a 10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11856761" y="7537959"/>
              <a:ext cx="706442" cy="1180981"/>
            </a:xfrm>
            <a:custGeom>
              <a:avLst/>
              <a:gdLst/>
              <a:ahLst/>
              <a:cxnLst/>
              <a:rect r="r" b="b" t="t" l="l"/>
              <a:pathLst>
                <a:path h="1180981" w="706442">
                  <a:moveTo>
                    <a:pt x="0" y="0"/>
                  </a:moveTo>
                  <a:lnTo>
                    <a:pt x="706442" y="0"/>
                  </a:lnTo>
                  <a:lnTo>
                    <a:pt x="706442" y="1180982"/>
                  </a:lnTo>
                  <a:lnTo>
                    <a:pt x="0" y="1180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6363671" y="6672548"/>
              <a:ext cx="3653571" cy="2046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2C92D5"/>
                  </a:solidFill>
                  <a:latin typeface="Aileron"/>
                </a:rPr>
                <a:t> ¡Ojo! Una vez calificada una tarea hay que recalcular antes de cambiar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-120788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3" id="3"/>
          <p:cNvSpPr txBox="true"/>
          <p:nvPr/>
        </p:nvSpPr>
        <p:spPr>
          <a:xfrm rot="5400000">
            <a:off x="15067715" y="5837208"/>
            <a:ext cx="411480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evaluar con rúbrica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3415962" y="2408166"/>
            <a:ext cx="6979282" cy="978333"/>
            <a:chOff x="0" y="0"/>
            <a:chExt cx="9305710" cy="130444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403726"/>
              <a:ext cx="841057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000000"/>
                  </a:solidFill>
                  <a:latin typeface="Aileron Bold"/>
                </a:rPr>
                <a:t>Tipo</a:t>
              </a:r>
            </a:p>
          </p:txBody>
        </p:sp>
        <p:grpSp>
          <p:nvGrpSpPr>
            <p:cNvPr name="Group 7" id="7"/>
            <p:cNvGrpSpPr/>
            <p:nvPr/>
          </p:nvGrpSpPr>
          <p:grpSpPr>
            <a:xfrm rot="0">
              <a:off x="2036451" y="0"/>
              <a:ext cx="7269258" cy="1304444"/>
              <a:chOff x="0" y="0"/>
              <a:chExt cx="18374845" cy="323088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5080" y="12700"/>
                <a:ext cx="18359605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8359605">
                    <a:moveTo>
                      <a:pt x="17569664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7569664" y="0"/>
                    </a:lnTo>
                    <a:lnTo>
                      <a:pt x="18359605" y="1602740"/>
                    </a:lnTo>
                    <a:lnTo>
                      <a:pt x="17569664" y="3205480"/>
                    </a:lnTo>
                    <a:close/>
                  </a:path>
                </a:pathLst>
              </a:custGeom>
              <a:solidFill>
                <a:srgbClr val="4FCDCC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2638812" y="12700"/>
              <a:ext cx="2151856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000000"/>
                  </a:solidFill>
                  <a:latin typeface="Aileron Bold"/>
                </a:rPr>
                <a:t>puntuación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591728" y="686332"/>
              <a:ext cx="5916454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000000"/>
                  </a:solidFill>
                  <a:latin typeface="Aileron"/>
                </a:rPr>
                <a:t>escala (incompatible con rúbrica)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814112" y="3710349"/>
            <a:ext cx="6581133" cy="978333"/>
            <a:chOff x="0" y="0"/>
            <a:chExt cx="8774843" cy="130444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391025"/>
              <a:ext cx="1986756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65">
                  <a:solidFill>
                    <a:srgbClr val="000000"/>
                  </a:solidFill>
                  <a:latin typeface="Aileron Bold"/>
                </a:rPr>
                <a:t>Recalcular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2087251" y="0"/>
              <a:ext cx="6687592" cy="1304444"/>
              <a:chOff x="0" y="0"/>
              <a:chExt cx="16904540" cy="323088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5080" y="12700"/>
                <a:ext cx="16889301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6889301">
                    <a:moveTo>
                      <a:pt x="16099360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6099360" y="0"/>
                    </a:lnTo>
                    <a:lnTo>
                      <a:pt x="16889301" y="1602740"/>
                    </a:lnTo>
                    <a:lnTo>
                      <a:pt x="16099360" y="3205480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2537212" y="159946"/>
              <a:ext cx="5665461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65">
                  <a:solidFill>
                    <a:srgbClr val="000000"/>
                  </a:solidFill>
                  <a:latin typeface="Aileron"/>
                </a:rPr>
                <a:t>Si cambiamos la calificación y ya habíamos puesto notas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192091" y="6144347"/>
            <a:ext cx="5880571" cy="978333"/>
            <a:chOff x="0" y="0"/>
            <a:chExt cx="7840762" cy="130444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416426"/>
              <a:ext cx="2039302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000000"/>
                  </a:solidFill>
                  <a:latin typeface="Aileron Bold"/>
                </a:rPr>
                <a:t>Categorías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2289686" y="0"/>
              <a:ext cx="5551075" cy="1304444"/>
              <a:chOff x="0" y="0"/>
              <a:chExt cx="14031714" cy="323088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5080" y="12700"/>
                <a:ext cx="14016474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4016474">
                    <a:moveTo>
                      <a:pt x="13226534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3226534" y="0"/>
                    </a:lnTo>
                    <a:lnTo>
                      <a:pt x="14016473" y="1602740"/>
                    </a:lnTo>
                    <a:lnTo>
                      <a:pt x="13226534" y="3205480"/>
                    </a:lnTo>
                    <a:close/>
                  </a:path>
                </a:pathLst>
              </a:custGeom>
              <a:solidFill>
                <a:srgbClr val="37C9EF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3037749" y="391026"/>
              <a:ext cx="3839845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000000"/>
                  </a:solidFill>
                  <a:latin typeface="Aileron"/>
                </a:rPr>
                <a:t>Marcar dónde puntúa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933801" y="7370330"/>
            <a:ext cx="7138861" cy="978333"/>
            <a:chOff x="0" y="0"/>
            <a:chExt cx="9518482" cy="1304444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42875"/>
              <a:ext cx="2437648" cy="967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63">
                  <a:solidFill>
                    <a:srgbClr val="000000"/>
                  </a:solidFill>
                  <a:latin typeface="Aileron Bold"/>
                </a:rPr>
                <a:t>Calificación para aprobar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2342737" y="0"/>
              <a:ext cx="7175745" cy="1304444"/>
              <a:chOff x="0" y="0"/>
              <a:chExt cx="18138466" cy="323088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80" y="12700"/>
                <a:ext cx="18123226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8123226">
                    <a:moveTo>
                      <a:pt x="17333286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7333286" y="0"/>
                    </a:lnTo>
                    <a:lnTo>
                      <a:pt x="18123226" y="1602740"/>
                    </a:lnTo>
                    <a:lnTo>
                      <a:pt x="17333286" y="3205480"/>
                    </a:ln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2797425" y="130676"/>
              <a:ext cx="6721057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FFFFFF"/>
                  </a:solidFill>
                  <a:latin typeface="Aileron"/>
                </a:rPr>
                <a:t>si tienen que superar una nota para aprobar. Por ej. un 5 en un examen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0395244" y="561975"/>
            <a:ext cx="6491846" cy="9340401"/>
          </a:xfrm>
          <a:custGeom>
            <a:avLst/>
            <a:gdLst/>
            <a:ahLst/>
            <a:cxnLst/>
            <a:rect r="r" b="b" t="t" l="l"/>
            <a:pathLst>
              <a:path h="9340401" w="6491846">
                <a:moveTo>
                  <a:pt x="0" y="0"/>
                </a:moveTo>
                <a:lnTo>
                  <a:pt x="6491847" y="0"/>
                </a:lnTo>
                <a:lnTo>
                  <a:pt x="6491847" y="9340401"/>
                </a:lnTo>
                <a:lnTo>
                  <a:pt x="0" y="9340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01882" y="95250"/>
            <a:ext cx="738041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239">
                <a:solidFill>
                  <a:srgbClr val="191919"/>
                </a:solidFill>
                <a:latin typeface="Aileron Heavy"/>
              </a:rPr>
              <a:t>EDITAR LA TAREA</a:t>
            </a:r>
          </a:p>
          <a:p>
            <a:pPr>
              <a:lnSpc>
                <a:spcPts val="2639"/>
              </a:lnSpc>
            </a:pPr>
            <a:r>
              <a:rPr lang="en-US" sz="2199" spc="131">
                <a:solidFill>
                  <a:srgbClr val="191919"/>
                </a:solidFill>
                <a:latin typeface="Aileron"/>
              </a:rPr>
              <a:t>AJUSTES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81029" y="5372752"/>
            <a:ext cx="471606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 spc="78">
                <a:solidFill>
                  <a:srgbClr val="2C92D5"/>
                </a:solidFill>
                <a:latin typeface="Aileron Bold"/>
              </a:rPr>
              <a:t>Método:</a:t>
            </a:r>
            <a:r>
              <a:rPr lang="en-US" sz="2600" spc="78">
                <a:solidFill>
                  <a:srgbClr val="2C92D5"/>
                </a:solidFill>
                <a:latin typeface="Aileron"/>
              </a:rPr>
              <a:t> cambiamos a </a:t>
            </a:r>
            <a:r>
              <a:rPr lang="en-US" sz="2600" spc="78" u="sng">
                <a:solidFill>
                  <a:srgbClr val="2C92D5"/>
                </a:solidFill>
                <a:latin typeface="Aileron"/>
              </a:rPr>
              <a:t>rúbrica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-120788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3" id="3"/>
          <p:cNvSpPr txBox="true"/>
          <p:nvPr/>
        </p:nvSpPr>
        <p:spPr>
          <a:xfrm rot="5400000">
            <a:off x="15067715" y="5837208"/>
            <a:ext cx="4114800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evaluar con rúbrica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3694827" y="7854069"/>
            <a:ext cx="6581133" cy="978333"/>
            <a:chOff x="0" y="0"/>
            <a:chExt cx="8774843" cy="130444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91025"/>
              <a:ext cx="1986756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65">
                  <a:solidFill>
                    <a:srgbClr val="000000"/>
                  </a:solidFill>
                  <a:latin typeface="Aileron Bold"/>
                </a:rPr>
                <a:t>Fecha</a:t>
              </a:r>
            </a:p>
          </p:txBody>
        </p:sp>
        <p:grpSp>
          <p:nvGrpSpPr>
            <p:cNvPr name="Group 6" id="6"/>
            <p:cNvGrpSpPr/>
            <p:nvPr/>
          </p:nvGrpSpPr>
          <p:grpSpPr>
            <a:xfrm rot="0">
              <a:off x="2087251" y="0"/>
              <a:ext cx="6687592" cy="1304444"/>
              <a:chOff x="0" y="0"/>
              <a:chExt cx="16904540" cy="323088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5080" y="12700"/>
                <a:ext cx="16889301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6889301">
                    <a:moveTo>
                      <a:pt x="16099360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6099360" y="0"/>
                    </a:lnTo>
                    <a:lnTo>
                      <a:pt x="16889301" y="1602740"/>
                    </a:lnTo>
                    <a:lnTo>
                      <a:pt x="16099360" y="3205480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2537212" y="159946"/>
              <a:ext cx="5665461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65">
                  <a:solidFill>
                    <a:srgbClr val="000000"/>
                  </a:solidFill>
                  <a:latin typeface="Aileron"/>
                </a:rPr>
                <a:t>Si no indicamos la finalización, queda siempre abierta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692237" y="4285895"/>
            <a:ext cx="8028583" cy="3025248"/>
            <a:chOff x="0" y="0"/>
            <a:chExt cx="10704777" cy="4033665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898568"/>
              <a:ext cx="2437648" cy="967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63">
                  <a:solidFill>
                    <a:srgbClr val="000000"/>
                  </a:solidFill>
                  <a:latin typeface="Aileron Bold"/>
                </a:rPr>
                <a:t>Finalización de actividad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2437648" y="2637716"/>
              <a:ext cx="7679114" cy="1395949"/>
              <a:chOff x="0" y="0"/>
              <a:chExt cx="18138466" cy="32308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5080" y="12700"/>
                <a:ext cx="18123226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8123226">
                    <a:moveTo>
                      <a:pt x="17333286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7333286" y="0"/>
                    </a:lnTo>
                    <a:lnTo>
                      <a:pt x="18123226" y="1602740"/>
                    </a:lnTo>
                    <a:lnTo>
                      <a:pt x="17333286" y="3205480"/>
                    </a:ln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35928" y="2814144"/>
              <a:ext cx="6721057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 spc="66">
                  <a:solidFill>
                    <a:srgbClr val="FFFFFF"/>
                  </a:solidFill>
                  <a:latin typeface="Aileron"/>
                </a:rPr>
                <a:t>Si queremos hacer seguimiento:</a:t>
              </a:r>
            </a:p>
            <a:p>
              <a:pPr>
                <a:lnSpc>
                  <a:spcPts val="3080"/>
                </a:lnSpc>
                <a:spcBef>
                  <a:spcPct val="0"/>
                </a:spcBef>
              </a:pPr>
              <a:r>
                <a:rPr lang="en-US" sz="2200" spc="66">
                  <a:solidFill>
                    <a:srgbClr val="FFFFFF"/>
                  </a:solidFill>
                  <a:latin typeface="Aileron Italics"/>
                </a:rPr>
                <a:t>mostrar completada cuando....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2473083" y="866693"/>
              <a:ext cx="7679114" cy="1771022"/>
              <a:chOff x="0" y="0"/>
              <a:chExt cx="18138466" cy="323088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5080" y="12700"/>
                <a:ext cx="18123226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8123226">
                    <a:moveTo>
                      <a:pt x="17333286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7333286" y="0"/>
                    </a:lnTo>
                    <a:lnTo>
                      <a:pt x="18123226" y="1602740"/>
                    </a:lnTo>
                    <a:lnTo>
                      <a:pt x="17333286" y="3205480"/>
                    </a:ln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2824116" y="1268546"/>
              <a:ext cx="7880661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Si no queremos hacer seguimiento: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spc="60">
                  <a:solidFill>
                    <a:srgbClr val="FFFFFF"/>
                  </a:solidFill>
                  <a:latin typeface="Aileron Italics"/>
                </a:rPr>
                <a:t>los estudiantes pueden marcar manualmente....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586318" y="-38100"/>
              <a:ext cx="2855092" cy="767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spc="51">
                  <a:solidFill>
                    <a:srgbClr val="000000"/>
                  </a:solidFill>
                  <a:latin typeface="Aileron"/>
                </a:rPr>
                <a:t>Útil en </a:t>
              </a:r>
            </a:p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spc="51">
                  <a:solidFill>
                    <a:srgbClr val="000000"/>
                  </a:solidFill>
                  <a:latin typeface="Aileron"/>
                </a:rPr>
                <a:t>actividades 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8880072" y="82839"/>
              <a:ext cx="1430793" cy="1479203"/>
            </a:xfrm>
            <a:custGeom>
              <a:avLst/>
              <a:gdLst/>
              <a:ahLst/>
              <a:cxnLst/>
              <a:rect r="r" b="b" t="t" l="l"/>
              <a:pathLst>
                <a:path h="1479203" w="1430793">
                  <a:moveTo>
                    <a:pt x="0" y="0"/>
                  </a:moveTo>
                  <a:lnTo>
                    <a:pt x="1430793" y="0"/>
                  </a:lnTo>
                  <a:lnTo>
                    <a:pt x="1430793" y="1479203"/>
                  </a:lnTo>
                  <a:lnTo>
                    <a:pt x="0" y="1479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137098" y="1568265"/>
            <a:ext cx="7138861" cy="978333"/>
            <a:chOff x="0" y="0"/>
            <a:chExt cx="9518482" cy="1304444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2342737" y="0"/>
              <a:ext cx="7175745" cy="1304444"/>
              <a:chOff x="0" y="0"/>
              <a:chExt cx="18138466" cy="323088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5080" y="12700"/>
                <a:ext cx="18123226" cy="3205480"/>
              </a:xfrm>
              <a:custGeom>
                <a:avLst/>
                <a:gdLst/>
                <a:ahLst/>
                <a:cxnLst/>
                <a:rect r="r" b="b" t="t" l="l"/>
                <a:pathLst>
                  <a:path h="3205480" w="18123226">
                    <a:moveTo>
                      <a:pt x="17333286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17333286" y="0"/>
                    </a:lnTo>
                    <a:lnTo>
                      <a:pt x="18123226" y="1602740"/>
                    </a:lnTo>
                    <a:lnTo>
                      <a:pt x="17333286" y="3205480"/>
                    </a:lnTo>
                    <a:close/>
                  </a:path>
                </a:pathLst>
              </a:custGeom>
              <a:solidFill>
                <a:srgbClr val="13538A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2798700" y="163395"/>
              <a:ext cx="6179344" cy="10049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spc="65">
                  <a:solidFill>
                    <a:srgbClr val="FFFFFF"/>
                  </a:solidFill>
                  <a:latin typeface="Aileron"/>
                </a:rPr>
                <a:t>Disponible/no disponible</a:t>
              </a:r>
            </a:p>
            <a:p>
              <a:pPr>
                <a:lnSpc>
                  <a:spcPts val="3079"/>
                </a:lnSpc>
                <a:spcBef>
                  <a:spcPct val="0"/>
                </a:spcBef>
              </a:pPr>
              <a:r>
                <a:rPr lang="en-US" sz="2199" spc="65">
                  <a:solidFill>
                    <a:srgbClr val="FFFFFF"/>
                  </a:solidFill>
                  <a:latin typeface="Aileron"/>
                </a:rPr>
                <a:t>(útil si trabajamos con antelacióna)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19457"/>
              <a:ext cx="2437648" cy="9671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 spc="63">
                  <a:solidFill>
                    <a:srgbClr val="000000"/>
                  </a:solidFill>
                  <a:latin typeface="Aileron Bold"/>
                </a:rPr>
                <a:t>Ajustes del módulo</a:t>
              </a:r>
            </a:p>
          </p:txBody>
        </p:sp>
      </p:grpSp>
      <p:sp>
        <p:nvSpPr>
          <p:cNvPr name="AutoShape 24" id="24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0644352" y="256145"/>
            <a:ext cx="6189530" cy="8699308"/>
          </a:xfrm>
          <a:custGeom>
            <a:avLst/>
            <a:gdLst/>
            <a:ahLst/>
            <a:cxnLst/>
            <a:rect r="r" b="b" t="t" l="l"/>
            <a:pathLst>
              <a:path h="8699308" w="6189530">
                <a:moveTo>
                  <a:pt x="0" y="0"/>
                </a:moveTo>
                <a:lnTo>
                  <a:pt x="6189529" y="0"/>
                </a:lnTo>
                <a:lnTo>
                  <a:pt x="6189529" y="8699308"/>
                </a:lnTo>
                <a:lnTo>
                  <a:pt x="0" y="8699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01882" y="95250"/>
            <a:ext cx="7380419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239">
                <a:solidFill>
                  <a:srgbClr val="191919"/>
                </a:solidFill>
                <a:latin typeface="Aileron Heavy"/>
              </a:rPr>
              <a:t>EDITAR LA TAREA</a:t>
            </a:r>
          </a:p>
          <a:p>
            <a:pPr>
              <a:lnSpc>
                <a:spcPts val="2639"/>
              </a:lnSpc>
            </a:pPr>
            <a:r>
              <a:rPr lang="en-US" sz="2199" spc="131">
                <a:solidFill>
                  <a:srgbClr val="191919"/>
                </a:solidFill>
                <a:latin typeface="Aileron"/>
              </a:rPr>
              <a:t>AJUSTES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2965" y="3344008"/>
            <a:ext cx="2964782" cy="978333"/>
            <a:chOff x="0" y="0"/>
            <a:chExt cx="780848" cy="257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503923" y="3344008"/>
            <a:ext cx="2964782" cy="978333"/>
            <a:chOff x="0" y="0"/>
            <a:chExt cx="780848" cy="257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679699" y="3344008"/>
            <a:ext cx="2964782" cy="978333"/>
            <a:chOff x="0" y="0"/>
            <a:chExt cx="780848" cy="2576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68296" y="3344008"/>
            <a:ext cx="2964782" cy="978333"/>
            <a:chOff x="0" y="0"/>
            <a:chExt cx="780848" cy="2576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4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369714" y="3344008"/>
            <a:ext cx="2964782" cy="978333"/>
            <a:chOff x="0" y="0"/>
            <a:chExt cx="780848" cy="2576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1142965" y="4810743"/>
            <a:ext cx="2928601" cy="4082455"/>
            <a:chOff x="0" y="0"/>
            <a:chExt cx="7620000" cy="1062224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10800000">
            <a:off x="4503923" y="4810743"/>
            <a:ext cx="2928601" cy="4082455"/>
            <a:chOff x="0" y="0"/>
            <a:chExt cx="7620000" cy="1062224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18B6B4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10800000">
            <a:off x="7679699" y="4810743"/>
            <a:ext cx="2928601" cy="4082455"/>
            <a:chOff x="0" y="0"/>
            <a:chExt cx="7620000" cy="106222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-10800000">
            <a:off x="10968296" y="4810743"/>
            <a:ext cx="2928601" cy="4082455"/>
            <a:chOff x="0" y="0"/>
            <a:chExt cx="7620000" cy="1062224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14369714" y="4810743"/>
            <a:ext cx="2928601" cy="4082455"/>
            <a:chOff x="0" y="0"/>
            <a:chExt cx="7620000" cy="1062224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1270" y="-2540"/>
              <a:ext cx="7623809" cy="10624781"/>
            </a:xfrm>
            <a:custGeom>
              <a:avLst/>
              <a:gdLst/>
              <a:ahLst/>
              <a:cxnLst/>
              <a:rect r="r" b="b" t="t" l="l"/>
              <a:pathLst>
                <a:path h="10624781" w="7623809">
                  <a:moveTo>
                    <a:pt x="3810" y="0"/>
                  </a:moveTo>
                  <a:lnTo>
                    <a:pt x="0" y="9734510"/>
                  </a:lnTo>
                  <a:lnTo>
                    <a:pt x="0" y="10092650"/>
                  </a:lnTo>
                  <a:lnTo>
                    <a:pt x="3591560" y="10095191"/>
                  </a:lnTo>
                  <a:lnTo>
                    <a:pt x="3810000" y="10624781"/>
                  </a:lnTo>
                  <a:lnTo>
                    <a:pt x="4028440" y="10095191"/>
                  </a:lnTo>
                  <a:lnTo>
                    <a:pt x="7620000" y="10097731"/>
                  </a:lnTo>
                  <a:lnTo>
                    <a:pt x="7620000" y="9739591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824225" y="5685922"/>
            <a:ext cx="1998225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CREAR LA TAREA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36622" y="5652902"/>
            <a:ext cx="1998225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EDITAR LOS AJUSTES  DE LA TAREA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322676" y="5662427"/>
            <a:ext cx="2190505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0"/>
              </a:lnSpc>
            </a:pPr>
            <a:r>
              <a:rPr lang="en-US" sz="2400" spc="72">
                <a:solidFill>
                  <a:srgbClr val="FFFFFF"/>
                </a:solidFill>
                <a:latin typeface="Aileron"/>
              </a:rPr>
              <a:t>CALIFICACIÓN AVANZADA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834903" y="5652902"/>
            <a:ext cx="1998225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 PUNTÚA !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51913" y="5685922"/>
            <a:ext cx="1998225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FFFFFF"/>
                </a:solidFill>
                <a:latin typeface="Aileron"/>
              </a:rPr>
              <a:t>CREAR LA RÚBRICA offline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3550138" y="1234872"/>
            <a:ext cx="11187724" cy="1039832"/>
            <a:chOff x="0" y="0"/>
            <a:chExt cx="14916965" cy="1386443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EVALUAR CON RÚBRICA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0">
            <a:off x="-69347" y="5290821"/>
            <a:ext cx="189151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012906" y="4591050"/>
            <a:ext cx="6250295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239">
                <a:solidFill>
                  <a:srgbClr val="191919"/>
                </a:solidFill>
                <a:latin typeface="Aileron Heavy"/>
              </a:rPr>
              <a:t>CALIFICACIÓN AVANZADA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922500" y="0"/>
            <a:ext cx="11365500" cy="10287000"/>
            <a:chOff x="0" y="0"/>
            <a:chExt cx="299338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9338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93383">
                  <a:moveTo>
                    <a:pt x="0" y="0"/>
                  </a:moveTo>
                  <a:lnTo>
                    <a:pt x="2993383" y="0"/>
                  </a:lnTo>
                  <a:lnTo>
                    <a:pt x="29933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99338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34173" y="0"/>
            <a:ext cx="8543991" cy="9925538"/>
            <a:chOff x="0" y="0"/>
            <a:chExt cx="11391989" cy="132340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2195445" y="0"/>
              <a:ext cx="9196543" cy="13234050"/>
            </a:xfrm>
            <a:custGeom>
              <a:avLst/>
              <a:gdLst/>
              <a:ahLst/>
              <a:cxnLst/>
              <a:rect r="r" b="b" t="t" l="l"/>
              <a:pathLst>
                <a:path h="13234050" w="9196543">
                  <a:moveTo>
                    <a:pt x="0" y="0"/>
                  </a:moveTo>
                  <a:lnTo>
                    <a:pt x="9196544" y="0"/>
                  </a:lnTo>
                  <a:lnTo>
                    <a:pt x="9196544" y="13234050"/>
                  </a:lnTo>
                  <a:lnTo>
                    <a:pt x="0" y="1323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1191358" y="9317243"/>
              <a:ext cx="7880735" cy="2881527"/>
              <a:chOff x="0" y="0"/>
              <a:chExt cx="1455821" cy="53230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455821" cy="532309"/>
              </a:xfrm>
              <a:custGeom>
                <a:avLst/>
                <a:gdLst/>
                <a:ahLst/>
                <a:cxnLst/>
                <a:rect r="r" b="b" t="t" l="l"/>
                <a:pathLst>
                  <a:path h="532309" w="1455821">
                    <a:moveTo>
                      <a:pt x="66802" y="0"/>
                    </a:moveTo>
                    <a:lnTo>
                      <a:pt x="1389019" y="0"/>
                    </a:lnTo>
                    <a:cubicBezTo>
                      <a:pt x="1406736" y="0"/>
                      <a:pt x="1423728" y="7038"/>
                      <a:pt x="1436255" y="19566"/>
                    </a:cubicBezTo>
                    <a:cubicBezTo>
                      <a:pt x="1448783" y="32094"/>
                      <a:pt x="1455821" y="49085"/>
                      <a:pt x="1455821" y="66802"/>
                    </a:cubicBezTo>
                    <a:lnTo>
                      <a:pt x="1455821" y="465507"/>
                    </a:lnTo>
                    <a:cubicBezTo>
                      <a:pt x="1455821" y="483224"/>
                      <a:pt x="1448783" y="500215"/>
                      <a:pt x="1436255" y="512743"/>
                    </a:cubicBezTo>
                    <a:cubicBezTo>
                      <a:pt x="1423728" y="525271"/>
                      <a:pt x="1406736" y="532309"/>
                      <a:pt x="1389019" y="532309"/>
                    </a:cubicBezTo>
                    <a:lnTo>
                      <a:pt x="66802" y="532309"/>
                    </a:lnTo>
                    <a:cubicBezTo>
                      <a:pt x="49085" y="532309"/>
                      <a:pt x="32094" y="525271"/>
                      <a:pt x="19566" y="512743"/>
                    </a:cubicBezTo>
                    <a:cubicBezTo>
                      <a:pt x="7038" y="500215"/>
                      <a:pt x="0" y="483224"/>
                      <a:pt x="0" y="465507"/>
                    </a:cubicBezTo>
                    <a:lnTo>
                      <a:pt x="0" y="66802"/>
                    </a:lnTo>
                    <a:cubicBezTo>
                      <a:pt x="0" y="49085"/>
                      <a:pt x="7038" y="32094"/>
                      <a:pt x="19566" y="19566"/>
                    </a:cubicBezTo>
                    <a:cubicBezTo>
                      <a:pt x="32094" y="7038"/>
                      <a:pt x="49085" y="0"/>
                      <a:pt x="66802" y="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1455821" cy="57040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562269" y="9215016"/>
              <a:ext cx="7192324" cy="2619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64"/>
                </a:lnSpc>
              </a:pPr>
              <a:r>
                <a:rPr lang="en-US" sz="2400" spc="72">
                  <a:solidFill>
                    <a:srgbClr val="FFFFFF"/>
                  </a:solidFill>
                  <a:latin typeface="Aileron"/>
                </a:rPr>
                <a:t>Nos da dos opciones</a:t>
              </a:r>
            </a:p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FFFFFF"/>
                  </a:solidFill>
                  <a:latin typeface="Aileron"/>
                </a:rPr>
                <a:t>Nuevo formulario</a:t>
              </a:r>
            </a:p>
            <a:p>
              <a:pPr marL="518160" indent="-259080" lvl="1">
                <a:lnSpc>
                  <a:spcPts val="3359"/>
                </a:lnSpc>
                <a:buFont typeface="Arial"/>
                <a:buChar char="•"/>
              </a:pPr>
              <a:r>
                <a:rPr lang="en-US" sz="2400" spc="72">
                  <a:solidFill>
                    <a:srgbClr val="FFFFFF"/>
                  </a:solidFill>
                  <a:latin typeface="Aileron"/>
                </a:rPr>
                <a:t>Nuevo formulario a partir de plantilla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0" y="8699048"/>
              <a:ext cx="1879769" cy="1565335"/>
            </a:xfrm>
            <a:custGeom>
              <a:avLst/>
              <a:gdLst/>
              <a:ahLst/>
              <a:cxnLst/>
              <a:rect r="r" b="b" t="t" l="l"/>
              <a:pathLst>
                <a:path h="1565335" w="1879769">
                  <a:moveTo>
                    <a:pt x="0" y="0"/>
                  </a:moveTo>
                  <a:lnTo>
                    <a:pt x="1879769" y="0"/>
                  </a:lnTo>
                  <a:lnTo>
                    <a:pt x="1879769" y="1565335"/>
                  </a:lnTo>
                  <a:lnTo>
                    <a:pt x="0" y="1565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3821475"/>
            <a:ext cx="368391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66">
                <a:solidFill>
                  <a:srgbClr val="A68F97"/>
                </a:solidFill>
                <a:latin typeface="Aileron"/>
              </a:rPr>
              <a:t>Entramos en la tarea creada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22500" y="2402870"/>
            <a:ext cx="10336800" cy="6061746"/>
            <a:chOff x="0" y="0"/>
            <a:chExt cx="2722449" cy="1596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22449" cy="1596509"/>
            </a:xfrm>
            <a:custGeom>
              <a:avLst/>
              <a:gdLst/>
              <a:ahLst/>
              <a:cxnLst/>
              <a:rect r="r" b="b" t="t" l="l"/>
              <a:pathLst>
                <a:path h="1596509" w="2722449">
                  <a:moveTo>
                    <a:pt x="0" y="0"/>
                  </a:moveTo>
                  <a:lnTo>
                    <a:pt x="2722449" y="0"/>
                  </a:lnTo>
                  <a:lnTo>
                    <a:pt x="2722449" y="1596509"/>
                  </a:lnTo>
                  <a:lnTo>
                    <a:pt x="0" y="159650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22449" cy="1644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37006" y="2775917"/>
            <a:ext cx="2141314" cy="2141314"/>
            <a:chOff x="0" y="0"/>
            <a:chExt cx="3576999" cy="35769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76999" cy="3475399"/>
            </a:xfrm>
            <a:custGeom>
              <a:avLst/>
              <a:gdLst/>
              <a:ahLst/>
              <a:cxnLst/>
              <a:rect r="r" b="b" t="t" l="l"/>
              <a:pathLst>
                <a:path h="3475399" w="3576999">
                  <a:moveTo>
                    <a:pt x="0" y="0"/>
                  </a:moveTo>
                  <a:lnTo>
                    <a:pt x="3576999" y="0"/>
                  </a:lnTo>
                  <a:lnTo>
                    <a:pt x="3576999" y="3475399"/>
                  </a:lnTo>
                  <a:lnTo>
                    <a:pt x="0" y="3475399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76999" cy="3576999"/>
            </a:xfrm>
            <a:custGeom>
              <a:avLst/>
              <a:gdLst/>
              <a:ahLst/>
              <a:cxnLst/>
              <a:rect r="r" b="b" t="t" l="l"/>
              <a:pathLst>
                <a:path h="3576999" w="3576999">
                  <a:moveTo>
                    <a:pt x="0" y="3475399"/>
                  </a:moveTo>
                  <a:lnTo>
                    <a:pt x="3576999" y="3475399"/>
                  </a:lnTo>
                  <a:lnTo>
                    <a:pt x="3449999" y="3576999"/>
                  </a:lnTo>
                  <a:cubicBezTo>
                    <a:pt x="3449999" y="3576999"/>
                    <a:pt x="2446699" y="3500799"/>
                    <a:pt x="2345099" y="3500799"/>
                  </a:cubicBezTo>
                  <a:lnTo>
                    <a:pt x="1231900" y="3500799"/>
                  </a:lnTo>
                  <a:cubicBezTo>
                    <a:pt x="1130300" y="3500799"/>
                    <a:pt x="127000" y="3576999"/>
                    <a:pt x="127000" y="3576999"/>
                  </a:cubicBezTo>
                  <a:lnTo>
                    <a:pt x="0" y="3475399"/>
                  </a:lnTo>
                  <a:lnTo>
                    <a:pt x="0" y="0"/>
                  </a:lnTo>
                  <a:lnTo>
                    <a:pt x="3576999" y="0"/>
                  </a:lnTo>
                  <a:lnTo>
                    <a:pt x="3576999" y="3475399"/>
                  </a:lnTo>
                  <a:lnTo>
                    <a:pt x="12700" y="3475399"/>
                  </a:lnTo>
                  <a:lnTo>
                    <a:pt x="12700" y="3462699"/>
                  </a:lnTo>
                  <a:lnTo>
                    <a:pt x="3564299" y="3462699"/>
                  </a:lnTo>
                  <a:lnTo>
                    <a:pt x="3564299" y="12700"/>
                  </a:lnTo>
                  <a:lnTo>
                    <a:pt x="12700" y="12700"/>
                  </a:lnTo>
                  <a:lnTo>
                    <a:pt x="12700" y="3475399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76999" cy="3513499"/>
            </a:xfrm>
            <a:prstGeom prst="rect">
              <a:avLst/>
            </a:prstGeom>
          </p:spPr>
          <p:txBody>
            <a:bodyPr anchor="ctr" rtlCol="false" tIns="203200" lIns="203200" bIns="203200" rIns="203200"/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Aileron"/>
                </a:rPr>
                <a:t>Dar nombre a la rúbrica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Aileron"/>
                </a:rPr>
                <a:t> ( para posteriores usos)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231660" y="757772"/>
            <a:ext cx="5355604" cy="7706844"/>
          </a:xfrm>
          <a:custGeom>
            <a:avLst/>
            <a:gdLst/>
            <a:ahLst/>
            <a:cxnLst/>
            <a:rect r="r" b="b" t="t" l="l"/>
            <a:pathLst>
              <a:path h="7706844" w="5355604">
                <a:moveTo>
                  <a:pt x="0" y="0"/>
                </a:moveTo>
                <a:lnTo>
                  <a:pt x="5355604" y="0"/>
                </a:lnTo>
                <a:lnTo>
                  <a:pt x="5355604" y="7706844"/>
                </a:lnTo>
                <a:lnTo>
                  <a:pt x="0" y="770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645954" y="5588203"/>
            <a:ext cx="2674886" cy="267488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239"/>
                </a:lnSpc>
              </a:pPr>
              <a:r>
                <a:rPr lang="en-US" sz="1599" u="sng">
                  <a:solidFill>
                    <a:srgbClr val="191919"/>
                  </a:solidFill>
                  <a:latin typeface="Aileron"/>
                  <a:hlinkClick r:id="rId3" tooltip="https://aulavirtual.educa.jcyl.es/cifpponferrada/grade/grading/form/rubric/edit.php?areaid=3737"/>
                </a:rPr>
                <a:t>Escribir la rúbrica</a:t>
              </a:r>
            </a:p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191919"/>
                  </a:solidFill>
                  <a:latin typeface="Aileron"/>
                  <a:hlinkClick r:id="rId4" tooltip="https://aulavirtual.educa.jcyl.es/cifpponferrada/grade/grading/form/rubric/edit.php?areaid=3737"/>
                </a:rPr>
                <a:t>Se pueden añadir tantos niveles y criterios como queramo</a:t>
              </a:r>
              <a:r>
                <a:rPr lang="en-US" sz="1599">
                  <a:solidFill>
                    <a:srgbClr val="191919"/>
                  </a:solidFill>
                  <a:latin typeface="Aileron"/>
                </a:rPr>
                <a:t>s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1019175"/>
            <a:ext cx="990389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>
                <a:solidFill>
                  <a:srgbClr val="191919"/>
                </a:solidFill>
                <a:latin typeface="Aileron Heavy"/>
              </a:rPr>
              <a:t>NUEVO FORMULARIO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989222" y="9063629"/>
            <a:ext cx="12298778" cy="989639"/>
            <a:chOff x="0" y="0"/>
            <a:chExt cx="16398371" cy="131951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1369311" y="63605"/>
              <a:ext cx="15029059" cy="1255913"/>
              <a:chOff x="0" y="0"/>
              <a:chExt cx="7734131" cy="646308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7734132" cy="646308"/>
              </a:xfrm>
              <a:custGeom>
                <a:avLst/>
                <a:gdLst/>
                <a:ahLst/>
                <a:cxnLst/>
                <a:rect r="r" b="b" t="t" l="l"/>
                <a:pathLst>
                  <a:path h="646308" w="7734132">
                    <a:moveTo>
                      <a:pt x="0" y="0"/>
                    </a:moveTo>
                    <a:lnTo>
                      <a:pt x="7734132" y="0"/>
                    </a:lnTo>
                    <a:lnTo>
                      <a:pt x="7734132" y="646308"/>
                    </a:lnTo>
                    <a:lnTo>
                      <a:pt x="0" y="646308"/>
                    </a:lnTo>
                    <a:close/>
                  </a:path>
                </a:pathLst>
              </a:custGeom>
              <a:solidFill>
                <a:srgbClr val="D9D9D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7734131" cy="684408"/>
              </a:xfrm>
              <a:prstGeom prst="rect">
                <a:avLst/>
              </a:prstGeom>
            </p:spPr>
            <p:txBody>
              <a:bodyPr anchor="ctr" rtlCol="false" tIns="190500" lIns="190500" bIns="190500" rIns="190500"/>
              <a:lstStyle/>
              <a:p>
                <a:pPr marL="0" indent="0" lvl="0">
                  <a:lnSpc>
                    <a:spcPts val="2240"/>
                  </a:lnSpc>
                  <a:spcBef>
                    <a:spcPct val="0"/>
                  </a:spcBef>
                </a:pPr>
                <a:r>
                  <a:rPr lang="en-US" sz="1600" spc="48" strike="noStrike" u="none">
                    <a:solidFill>
                      <a:srgbClr val="000000"/>
                    </a:solidFill>
                    <a:latin typeface="Aileron"/>
                  </a:rPr>
                  <a:t>Tip:   Utilizar las que tenemos hechas en Word utilizando los controles   Crtl+C  y  Crtl+V</a:t>
                </a: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69311" cy="1319518"/>
            </a:xfrm>
            <a:custGeom>
              <a:avLst/>
              <a:gdLst/>
              <a:ahLst/>
              <a:cxnLst/>
              <a:rect r="r" b="b" t="t" l="l"/>
              <a:pathLst>
                <a:path h="1319518" w="1369311">
                  <a:moveTo>
                    <a:pt x="0" y="0"/>
                  </a:moveTo>
                  <a:lnTo>
                    <a:pt x="1369311" y="0"/>
                  </a:lnTo>
                  <a:lnTo>
                    <a:pt x="1369311" y="1319518"/>
                  </a:lnTo>
                  <a:lnTo>
                    <a:pt x="0" y="1319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086283"/>
            <a:ext cx="3525022" cy="2030323"/>
            <a:chOff x="0" y="0"/>
            <a:chExt cx="928401" cy="5347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928401" cy="6109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3909698" y="8499438"/>
            <a:ext cx="644024" cy="617168"/>
            <a:chOff x="0" y="0"/>
            <a:chExt cx="6350000" cy="6339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B6B4">
                <a:alpha val="49804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09698" y="6469115"/>
            <a:ext cx="3525022" cy="2030323"/>
            <a:chOff x="0" y="0"/>
            <a:chExt cx="928401" cy="5347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928401" cy="6109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2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42430" y="5851947"/>
            <a:ext cx="3525022" cy="2030323"/>
            <a:chOff x="0" y="0"/>
            <a:chExt cx="928401" cy="5347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928401" cy="6109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3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749295" y="5240138"/>
            <a:ext cx="3525022" cy="2030323"/>
            <a:chOff x="0" y="0"/>
            <a:chExt cx="928401" cy="5347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28401" cy="534735"/>
            </a:xfrm>
            <a:custGeom>
              <a:avLst/>
              <a:gdLst/>
              <a:ahLst/>
              <a:cxnLst/>
              <a:rect r="r" b="b" t="t" l="l"/>
              <a:pathLst>
                <a:path h="534735" w="928401">
                  <a:moveTo>
                    <a:pt x="0" y="0"/>
                  </a:moveTo>
                  <a:lnTo>
                    <a:pt x="928401" y="0"/>
                  </a:lnTo>
                  <a:lnTo>
                    <a:pt x="928401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928401" cy="6109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4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-10800000">
            <a:off x="9739770" y="7265102"/>
            <a:ext cx="618157" cy="617168"/>
            <a:chOff x="0" y="0"/>
            <a:chExt cx="6350000" cy="63398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>
                <a:alpha val="49804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6826088" y="7882270"/>
            <a:ext cx="618157" cy="617168"/>
            <a:chOff x="0" y="0"/>
            <a:chExt cx="6350000" cy="633984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>
                <a:alpha val="49804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650434" y="3574512"/>
            <a:ext cx="4525941" cy="4020616"/>
            <a:chOff x="0" y="0"/>
            <a:chExt cx="977479" cy="8683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77479" cy="868343"/>
            </a:xfrm>
            <a:custGeom>
              <a:avLst/>
              <a:gdLst/>
              <a:ahLst/>
              <a:cxnLst/>
              <a:rect r="r" b="b" t="t" l="l"/>
              <a:pathLst>
                <a:path h="868343" w="977479">
                  <a:moveTo>
                    <a:pt x="977479" y="434171"/>
                  </a:moveTo>
                  <a:lnTo>
                    <a:pt x="571079" y="0"/>
                  </a:lnTo>
                  <a:lnTo>
                    <a:pt x="571079" y="203200"/>
                  </a:lnTo>
                  <a:lnTo>
                    <a:pt x="0" y="203200"/>
                  </a:lnTo>
                  <a:lnTo>
                    <a:pt x="0" y="665143"/>
                  </a:lnTo>
                  <a:lnTo>
                    <a:pt x="571079" y="665143"/>
                  </a:lnTo>
                  <a:lnTo>
                    <a:pt x="571079" y="868343"/>
                  </a:lnTo>
                  <a:lnTo>
                    <a:pt x="977479" y="43417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27000"/>
              <a:ext cx="875879" cy="5381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9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12640909" y="6647934"/>
            <a:ext cx="618157" cy="617168"/>
            <a:chOff x="0" y="0"/>
            <a:chExt cx="6350000" cy="633984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>
                <a:alpha val="49804"/>
              </a:srgbClr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317121" y="5961598"/>
            <a:ext cx="23954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Abrir el configurador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53722" y="5349790"/>
            <a:ext cx="188775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Añadir categorías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661064" y="4758808"/>
            <a:ext cx="188775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Editar las categorías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357927" y="3910449"/>
            <a:ext cx="188775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Editar la calificación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5650" y="3276091"/>
            <a:ext cx="1887754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Añadir tareas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3550138" y="1234872"/>
            <a:ext cx="11187724" cy="1039832"/>
            <a:chOff x="0" y="0"/>
            <a:chExt cx="14916965" cy="1386443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 u="none">
                  <a:solidFill>
                    <a:srgbClr val="191919"/>
                  </a:solidFill>
                  <a:latin typeface="Aileron"/>
                </a:rPr>
                <a:t>5-Step Ordering Process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CONFIGURACION DEL CALIFICADOR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23351" y="2402870"/>
            <a:ext cx="13635949" cy="6061746"/>
            <a:chOff x="0" y="0"/>
            <a:chExt cx="3591361" cy="1596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91361" cy="1596509"/>
            </a:xfrm>
            <a:custGeom>
              <a:avLst/>
              <a:gdLst/>
              <a:ahLst/>
              <a:cxnLst/>
              <a:rect r="r" b="b" t="t" l="l"/>
              <a:pathLst>
                <a:path h="1596509" w="3591361">
                  <a:moveTo>
                    <a:pt x="0" y="0"/>
                  </a:moveTo>
                  <a:lnTo>
                    <a:pt x="3591361" y="0"/>
                  </a:lnTo>
                  <a:lnTo>
                    <a:pt x="3591361" y="1596509"/>
                  </a:lnTo>
                  <a:lnTo>
                    <a:pt x="0" y="159650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591361" cy="1644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88383" y="2137195"/>
            <a:ext cx="6062249" cy="6327421"/>
          </a:xfrm>
          <a:custGeom>
            <a:avLst/>
            <a:gdLst/>
            <a:ahLst/>
            <a:cxnLst/>
            <a:rect r="r" b="b" t="t" l="l"/>
            <a:pathLst>
              <a:path h="6327421" w="6062249">
                <a:moveTo>
                  <a:pt x="0" y="0"/>
                </a:moveTo>
                <a:lnTo>
                  <a:pt x="6062248" y="0"/>
                </a:lnTo>
                <a:lnTo>
                  <a:pt x="6062248" y="6327421"/>
                </a:lnTo>
                <a:lnTo>
                  <a:pt x="0" y="6327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070" r="0" b="-28801"/>
            </a:stretch>
          </a:blipFill>
        </p:spPr>
      </p:sp>
      <p:grpSp>
        <p:nvGrpSpPr>
          <p:cNvPr name="Group 6" id="6"/>
          <p:cNvGrpSpPr/>
          <p:nvPr/>
        </p:nvGrpSpPr>
        <p:grpSpPr>
          <a:xfrm rot="-457621">
            <a:off x="4545696" y="3769675"/>
            <a:ext cx="2286641" cy="2286641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190500" lIns="190500" bIns="190500" rIns="190500"/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191919"/>
                  </a:solidFill>
                  <a:latin typeface="Aileron"/>
                </a:rPr>
                <a:t>Opciones de calificación y visualización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974611" y="7209436"/>
            <a:ext cx="1552040" cy="1552040"/>
            <a:chOff x="0" y="0"/>
            <a:chExt cx="2592636" cy="259263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92636" cy="2491036"/>
            </a:xfrm>
            <a:custGeom>
              <a:avLst/>
              <a:gdLst/>
              <a:ahLst/>
              <a:cxnLst/>
              <a:rect r="r" b="b" t="t" l="l"/>
              <a:pathLst>
                <a:path h="2491036" w="2592636">
                  <a:moveTo>
                    <a:pt x="0" y="0"/>
                  </a:moveTo>
                  <a:lnTo>
                    <a:pt x="2592636" y="0"/>
                  </a:lnTo>
                  <a:lnTo>
                    <a:pt x="2592636" y="2491036"/>
                  </a:lnTo>
                  <a:lnTo>
                    <a:pt x="0" y="2491036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92636" cy="2592636"/>
            </a:xfrm>
            <a:custGeom>
              <a:avLst/>
              <a:gdLst/>
              <a:ahLst/>
              <a:cxnLst/>
              <a:rect r="r" b="b" t="t" l="l"/>
              <a:pathLst>
                <a:path h="2592636" w="2592636">
                  <a:moveTo>
                    <a:pt x="0" y="2491036"/>
                  </a:moveTo>
                  <a:lnTo>
                    <a:pt x="2592636" y="2491036"/>
                  </a:lnTo>
                  <a:lnTo>
                    <a:pt x="2465636" y="2592636"/>
                  </a:lnTo>
                  <a:cubicBezTo>
                    <a:pt x="2465636" y="2592636"/>
                    <a:pt x="1462336" y="2516436"/>
                    <a:pt x="1360736" y="2516436"/>
                  </a:cubicBezTo>
                  <a:lnTo>
                    <a:pt x="1231900" y="2516436"/>
                  </a:lnTo>
                  <a:cubicBezTo>
                    <a:pt x="1130300" y="2516436"/>
                    <a:pt x="127000" y="2592636"/>
                    <a:pt x="127000" y="2592636"/>
                  </a:cubicBezTo>
                  <a:lnTo>
                    <a:pt x="0" y="2491036"/>
                  </a:lnTo>
                  <a:lnTo>
                    <a:pt x="0" y="0"/>
                  </a:lnTo>
                  <a:lnTo>
                    <a:pt x="2592636" y="0"/>
                  </a:lnTo>
                  <a:lnTo>
                    <a:pt x="2592636" y="2491036"/>
                  </a:lnTo>
                  <a:lnTo>
                    <a:pt x="12700" y="2491036"/>
                  </a:lnTo>
                  <a:lnTo>
                    <a:pt x="12700" y="2478336"/>
                  </a:lnTo>
                  <a:lnTo>
                    <a:pt x="2579936" y="2478336"/>
                  </a:lnTo>
                  <a:lnTo>
                    <a:pt x="2579936" y="12700"/>
                  </a:lnTo>
                  <a:lnTo>
                    <a:pt x="12700" y="12700"/>
                  </a:lnTo>
                  <a:lnTo>
                    <a:pt x="12700" y="2491036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592636" cy="2529136"/>
            </a:xfrm>
            <a:prstGeom prst="rect">
              <a:avLst/>
            </a:prstGeom>
          </p:spPr>
          <p:txBody>
            <a:bodyPr anchor="ctr" rtlCol="false" tIns="203200" lIns="203200" bIns="203200" rIns="203200"/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Aileron"/>
                </a:rPr>
                <a:t> Si no nos da tiempo a acabar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28700" y="1019175"/>
            <a:ext cx="990389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359">
                <a:solidFill>
                  <a:srgbClr val="191919"/>
                </a:solidFill>
                <a:latin typeface="Aileron Heavy"/>
              </a:rPr>
              <a:t>NUEVO FORMULARIO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041194" y="8120147"/>
            <a:ext cx="1678313" cy="1678313"/>
            <a:chOff x="0" y="0"/>
            <a:chExt cx="2803571" cy="280357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03571" cy="2701971"/>
            </a:xfrm>
            <a:custGeom>
              <a:avLst/>
              <a:gdLst/>
              <a:ahLst/>
              <a:cxnLst/>
              <a:rect r="r" b="b" t="t" l="l"/>
              <a:pathLst>
                <a:path h="2701971" w="2803571">
                  <a:moveTo>
                    <a:pt x="0" y="0"/>
                  </a:moveTo>
                  <a:lnTo>
                    <a:pt x="2803571" y="0"/>
                  </a:lnTo>
                  <a:lnTo>
                    <a:pt x="2803571" y="2701971"/>
                  </a:lnTo>
                  <a:lnTo>
                    <a:pt x="0" y="270197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803571" cy="2803571"/>
            </a:xfrm>
            <a:custGeom>
              <a:avLst/>
              <a:gdLst/>
              <a:ahLst/>
              <a:cxnLst/>
              <a:rect r="r" b="b" t="t" l="l"/>
              <a:pathLst>
                <a:path h="2803571" w="2803571">
                  <a:moveTo>
                    <a:pt x="0" y="2701971"/>
                  </a:moveTo>
                  <a:lnTo>
                    <a:pt x="2803571" y="2701971"/>
                  </a:lnTo>
                  <a:lnTo>
                    <a:pt x="2676571" y="2803571"/>
                  </a:lnTo>
                  <a:cubicBezTo>
                    <a:pt x="2676571" y="2803571"/>
                    <a:pt x="1673271" y="2727371"/>
                    <a:pt x="1571671" y="2727371"/>
                  </a:cubicBezTo>
                  <a:lnTo>
                    <a:pt x="1231900" y="2727371"/>
                  </a:lnTo>
                  <a:cubicBezTo>
                    <a:pt x="1130300" y="2727371"/>
                    <a:pt x="127000" y="2803571"/>
                    <a:pt x="127000" y="2803571"/>
                  </a:cubicBezTo>
                  <a:lnTo>
                    <a:pt x="0" y="2701971"/>
                  </a:lnTo>
                  <a:lnTo>
                    <a:pt x="0" y="0"/>
                  </a:lnTo>
                  <a:lnTo>
                    <a:pt x="2803571" y="0"/>
                  </a:lnTo>
                  <a:lnTo>
                    <a:pt x="2803571" y="2701971"/>
                  </a:lnTo>
                  <a:lnTo>
                    <a:pt x="12700" y="2701971"/>
                  </a:lnTo>
                  <a:lnTo>
                    <a:pt x="12700" y="2689271"/>
                  </a:lnTo>
                  <a:lnTo>
                    <a:pt x="2790871" y="2689271"/>
                  </a:lnTo>
                  <a:lnTo>
                    <a:pt x="2790871" y="12700"/>
                  </a:lnTo>
                  <a:lnTo>
                    <a:pt x="12700" y="12700"/>
                  </a:lnTo>
                  <a:lnTo>
                    <a:pt x="12700" y="2701971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803571" cy="2740071"/>
            </a:xfrm>
            <a:prstGeom prst="rect">
              <a:avLst/>
            </a:prstGeom>
          </p:spPr>
          <p:txBody>
            <a:bodyPr anchor="ctr" rtlCol="false" tIns="203200" lIns="203200" bIns="203200" rIns="203200"/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Aileron"/>
                </a:rPr>
                <a:t>Lista para usar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0">
            <a:off x="-69347" y="5290821"/>
            <a:ext cx="189151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012906" y="4591050"/>
            <a:ext cx="6250295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239">
                <a:solidFill>
                  <a:srgbClr val="191919"/>
                </a:solidFill>
                <a:latin typeface="Aileron Heavy"/>
              </a:rPr>
              <a:t>CALIFICACIÓN AVANZADA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669954" y="0"/>
            <a:ext cx="11365500" cy="10287000"/>
            <a:chOff x="0" y="0"/>
            <a:chExt cx="299338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9338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93383">
                  <a:moveTo>
                    <a:pt x="0" y="0"/>
                  </a:moveTo>
                  <a:lnTo>
                    <a:pt x="2993383" y="0"/>
                  </a:lnTo>
                  <a:lnTo>
                    <a:pt x="29933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99338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380757" y="0"/>
            <a:ext cx="6897407" cy="9925538"/>
          </a:xfrm>
          <a:custGeom>
            <a:avLst/>
            <a:gdLst/>
            <a:ahLst/>
            <a:cxnLst/>
            <a:rect r="r" b="b" t="t" l="l"/>
            <a:pathLst>
              <a:path h="9925538" w="6897407">
                <a:moveTo>
                  <a:pt x="0" y="0"/>
                </a:moveTo>
                <a:lnTo>
                  <a:pt x="6897408" y="0"/>
                </a:lnTo>
                <a:lnTo>
                  <a:pt x="6897408" y="9925538"/>
                </a:lnTo>
                <a:lnTo>
                  <a:pt x="0" y="992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821475"/>
            <a:ext cx="368391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66">
                <a:solidFill>
                  <a:srgbClr val="A68F97"/>
                </a:solidFill>
                <a:latin typeface="Aileron"/>
              </a:rPr>
              <a:t>Entramos en la tarea creada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923274">
            <a:off x="14424506" y="3740183"/>
            <a:ext cx="1304085" cy="1379321"/>
          </a:xfrm>
          <a:custGeom>
            <a:avLst/>
            <a:gdLst/>
            <a:ahLst/>
            <a:cxnLst/>
            <a:rect r="r" b="b" t="t" l="l"/>
            <a:pathLst>
              <a:path h="1379321" w="1304085">
                <a:moveTo>
                  <a:pt x="0" y="0"/>
                </a:moveTo>
                <a:lnTo>
                  <a:pt x="1304085" y="0"/>
                </a:lnTo>
                <a:lnTo>
                  <a:pt x="1304085" y="1379321"/>
                </a:lnTo>
                <a:lnTo>
                  <a:pt x="0" y="1379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66923" y="9499499"/>
            <a:ext cx="2386477" cy="787501"/>
            <a:chOff x="0" y="0"/>
            <a:chExt cx="780848" cy="257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8350" y="2170474"/>
            <a:ext cx="2461493" cy="812256"/>
            <a:chOff x="0" y="0"/>
            <a:chExt cx="780848" cy="257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666548" cy="343393"/>
            </a:xfrm>
            <a:prstGeom prst="rect">
              <a:avLst/>
            </a:prstGeom>
          </p:spPr>
          <p:txBody>
            <a:bodyPr anchor="ctr" rtlCol="false" tIns="42176" lIns="42176" bIns="42176" rIns="42176"/>
            <a:lstStyle/>
            <a:p>
              <a:pPr algn="ctr">
                <a:lnSpc>
                  <a:spcPts val="5600"/>
                </a:lnSpc>
              </a:pPr>
              <a:r>
                <a:rPr lang="en-US" sz="4000" spc="120">
                  <a:solidFill>
                    <a:srgbClr val="FFFFFF"/>
                  </a:solidFill>
                  <a:latin typeface="Aileron Ultra-Bold"/>
                </a:rPr>
                <a:t>1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139844" y="-56997"/>
            <a:ext cx="8113556" cy="3039726"/>
          </a:xfrm>
          <a:custGeom>
            <a:avLst/>
            <a:gdLst/>
            <a:ahLst/>
            <a:cxnLst/>
            <a:rect r="r" b="b" t="t" l="l"/>
            <a:pathLst>
              <a:path h="3039726" w="8113556">
                <a:moveTo>
                  <a:pt x="0" y="0"/>
                </a:moveTo>
                <a:lnTo>
                  <a:pt x="8113556" y="0"/>
                </a:lnTo>
                <a:lnTo>
                  <a:pt x="8113556" y="3039727"/>
                </a:lnTo>
                <a:lnTo>
                  <a:pt x="0" y="3039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0923" y="4054443"/>
            <a:ext cx="10733021" cy="1406336"/>
          </a:xfrm>
          <a:custGeom>
            <a:avLst/>
            <a:gdLst/>
            <a:ahLst/>
            <a:cxnLst/>
            <a:rect r="r" b="b" t="t" l="l"/>
            <a:pathLst>
              <a:path h="1406336" w="10733021">
                <a:moveTo>
                  <a:pt x="0" y="0"/>
                </a:moveTo>
                <a:lnTo>
                  <a:pt x="10733021" y="0"/>
                </a:lnTo>
                <a:lnTo>
                  <a:pt x="10733021" y="1406337"/>
                </a:lnTo>
                <a:lnTo>
                  <a:pt x="0" y="1406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144888" y="5652902"/>
            <a:ext cx="1998225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Aileron"/>
              </a:rPr>
              <a:t>Proceed to checkout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739825" y="5042482"/>
            <a:ext cx="2535255" cy="836596"/>
            <a:chOff x="0" y="0"/>
            <a:chExt cx="780848" cy="2576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80848" cy="257668"/>
            </a:xfrm>
            <a:custGeom>
              <a:avLst/>
              <a:gdLst/>
              <a:ahLst/>
              <a:cxnLst/>
              <a:rect r="r" b="b" t="t" l="l"/>
              <a:pathLst>
                <a:path h="257668" w="780848">
                  <a:moveTo>
                    <a:pt x="585636" y="0"/>
                  </a:moveTo>
                  <a:lnTo>
                    <a:pt x="0" y="0"/>
                  </a:lnTo>
                  <a:lnTo>
                    <a:pt x="0" y="257668"/>
                  </a:lnTo>
                  <a:lnTo>
                    <a:pt x="585636" y="257668"/>
                  </a:lnTo>
                  <a:lnTo>
                    <a:pt x="780848" y="128834"/>
                  </a:lnTo>
                  <a:lnTo>
                    <a:pt x="585636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666548" cy="3338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2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433485" y="3595534"/>
            <a:ext cx="7167802" cy="6450267"/>
          </a:xfrm>
          <a:custGeom>
            <a:avLst/>
            <a:gdLst/>
            <a:ahLst/>
            <a:cxnLst/>
            <a:rect r="r" b="b" t="t" l="l"/>
            <a:pathLst>
              <a:path h="6450267" w="7167802">
                <a:moveTo>
                  <a:pt x="0" y="0"/>
                </a:moveTo>
                <a:lnTo>
                  <a:pt x="7167802" y="0"/>
                </a:lnTo>
                <a:lnTo>
                  <a:pt x="7167802" y="6450267"/>
                </a:lnTo>
                <a:lnTo>
                  <a:pt x="0" y="6450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834903" y="5652902"/>
            <a:ext cx="1998225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Aileron"/>
              </a:rPr>
              <a:t>Place </a:t>
            </a:r>
          </a:p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Aileron"/>
              </a:rPr>
              <a:t>order!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33485" y="5652902"/>
            <a:ext cx="1998225" cy="1362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 u="none">
                <a:solidFill>
                  <a:srgbClr val="FFFFFF"/>
                </a:solidFill>
                <a:latin typeface="Aileron"/>
              </a:rPr>
              <a:t>Put your shipping details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0">
            <a:off x="-69347" y="5290821"/>
            <a:ext cx="189151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012906" y="4891088"/>
            <a:ext cx="6250295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239">
                <a:solidFill>
                  <a:srgbClr val="191919"/>
                </a:solidFill>
                <a:latin typeface="Aileron Heavy"/>
              </a:rPr>
              <a:t>PUNTÚA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054054" y="47625"/>
            <a:ext cx="11365500" cy="10287000"/>
            <a:chOff x="0" y="0"/>
            <a:chExt cx="299338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9338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993383">
                  <a:moveTo>
                    <a:pt x="0" y="0"/>
                  </a:moveTo>
                  <a:lnTo>
                    <a:pt x="2993383" y="0"/>
                  </a:lnTo>
                  <a:lnTo>
                    <a:pt x="29933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993383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263201" y="1973903"/>
            <a:ext cx="6900619" cy="6746892"/>
          </a:xfrm>
          <a:custGeom>
            <a:avLst/>
            <a:gdLst/>
            <a:ahLst/>
            <a:cxnLst/>
            <a:rect r="r" b="b" t="t" l="l"/>
            <a:pathLst>
              <a:path h="6746892" w="6900619">
                <a:moveTo>
                  <a:pt x="0" y="0"/>
                </a:moveTo>
                <a:lnTo>
                  <a:pt x="6900619" y="0"/>
                </a:lnTo>
                <a:lnTo>
                  <a:pt x="6900619" y="6746892"/>
                </a:lnTo>
                <a:lnTo>
                  <a:pt x="0" y="6746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821475"/>
            <a:ext cx="368391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66">
                <a:solidFill>
                  <a:srgbClr val="A68F97"/>
                </a:solidFill>
                <a:latin typeface="Aileron"/>
              </a:rPr>
              <a:t>Entramos en la tarea creada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754289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0">
            <a:off x="17527131" y="8760460"/>
            <a:ext cx="760869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54289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34427" t="0" r="-34427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704993" y="646388"/>
            <a:ext cx="6249701" cy="8994224"/>
            <a:chOff x="0" y="0"/>
            <a:chExt cx="8332934" cy="1199229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32934" cy="11992299"/>
            </a:xfrm>
            <a:custGeom>
              <a:avLst/>
              <a:gdLst/>
              <a:ahLst/>
              <a:cxnLst/>
              <a:rect r="r" b="b" t="t" l="l"/>
              <a:pathLst>
                <a:path h="11992299" w="8332934">
                  <a:moveTo>
                    <a:pt x="0" y="0"/>
                  </a:moveTo>
                  <a:lnTo>
                    <a:pt x="8332934" y="0"/>
                  </a:lnTo>
                  <a:lnTo>
                    <a:pt x="8332934" y="11992299"/>
                  </a:lnTo>
                  <a:lnTo>
                    <a:pt x="0" y="1199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7" id="7"/>
            <p:cNvGrpSpPr/>
            <p:nvPr/>
          </p:nvGrpSpPr>
          <p:grpSpPr>
            <a:xfrm rot="5400000">
              <a:off x="-3406961" y="6018188"/>
              <a:ext cx="8871322" cy="2057400"/>
              <a:chOff x="0" y="0"/>
              <a:chExt cx="1752360" cy="4064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752360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752360">
                    <a:moveTo>
                      <a:pt x="1549160" y="0"/>
                    </a:moveTo>
                    <a:cubicBezTo>
                      <a:pt x="1661384" y="0"/>
                      <a:pt x="1752360" y="90976"/>
                      <a:pt x="1752360" y="203200"/>
                    </a:cubicBezTo>
                    <a:cubicBezTo>
                      <a:pt x="1752360" y="315424"/>
                      <a:pt x="1661384" y="406400"/>
                      <a:pt x="1549160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1752360" cy="444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  <p:sp>
        <p:nvSpPr>
          <p:cNvPr name="TextBox 10" id="10"/>
          <p:cNvSpPr txBox="true"/>
          <p:nvPr/>
        </p:nvSpPr>
        <p:spPr>
          <a:xfrm rot="0">
            <a:off x="2010017" y="513103"/>
            <a:ext cx="13062090" cy="168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960"/>
              </a:lnSpc>
            </a:pPr>
            <a:r>
              <a:rPr lang="en-US" sz="12000" spc="240">
                <a:solidFill>
                  <a:srgbClr val="FFFFFF"/>
                </a:solidFill>
                <a:latin typeface="Aileron Heavy"/>
              </a:rPr>
              <a:t> VISUAL 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-3277978" y="4874577"/>
            <a:ext cx="822960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52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975314" cy="10287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5053395" cy="3741546"/>
            <a:chOff x="0" y="0"/>
            <a:chExt cx="6737861" cy="49887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835020"/>
              <a:ext cx="6216952" cy="2153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Use these design resources in your Canva Presentation. Happy designing! </a:t>
              </a:r>
            </a:p>
            <a:p>
              <a:pPr>
                <a:lnSpc>
                  <a:spcPts val="2600"/>
                </a:lnSpc>
              </a:pPr>
            </a:p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Don't forget to delete or hide this page before presenting.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6737861" cy="244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RESOURCE</a:t>
              </a: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 </a:t>
              </a:r>
            </a:p>
            <a:p>
              <a:pPr marL="0" indent="0" lvl="0"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Page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738195" y="2030773"/>
            <a:ext cx="1021904" cy="932719"/>
          </a:xfrm>
          <a:custGeom>
            <a:avLst/>
            <a:gdLst/>
            <a:ahLst/>
            <a:cxnLst/>
            <a:rect r="r" b="b" t="t" l="l"/>
            <a:pathLst>
              <a:path h="932719" w="1021904">
                <a:moveTo>
                  <a:pt x="0" y="0"/>
                </a:moveTo>
                <a:lnTo>
                  <a:pt x="1021904" y="0"/>
                </a:lnTo>
                <a:lnTo>
                  <a:pt x="1021904" y="932719"/>
                </a:lnTo>
                <a:lnTo>
                  <a:pt x="0" y="932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46530" y="2169266"/>
            <a:ext cx="1125069" cy="697543"/>
          </a:xfrm>
          <a:custGeom>
            <a:avLst/>
            <a:gdLst/>
            <a:ahLst/>
            <a:cxnLst/>
            <a:rect r="r" b="b" t="t" l="l"/>
            <a:pathLst>
              <a:path h="697543" w="1125069">
                <a:moveTo>
                  <a:pt x="0" y="0"/>
                </a:moveTo>
                <a:lnTo>
                  <a:pt x="1125069" y="0"/>
                </a:lnTo>
                <a:lnTo>
                  <a:pt x="1125069" y="697543"/>
                </a:lnTo>
                <a:lnTo>
                  <a:pt x="0" y="697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829389" y="2100479"/>
            <a:ext cx="1217068" cy="745731"/>
          </a:xfrm>
          <a:custGeom>
            <a:avLst/>
            <a:gdLst/>
            <a:ahLst/>
            <a:cxnLst/>
            <a:rect r="r" b="b" t="t" l="l"/>
            <a:pathLst>
              <a:path h="745731" w="1217068">
                <a:moveTo>
                  <a:pt x="0" y="0"/>
                </a:moveTo>
                <a:lnTo>
                  <a:pt x="1217068" y="0"/>
                </a:lnTo>
                <a:lnTo>
                  <a:pt x="1217068" y="745731"/>
                </a:lnTo>
                <a:lnTo>
                  <a:pt x="0" y="74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98075" y="2069867"/>
            <a:ext cx="1026184" cy="854531"/>
          </a:xfrm>
          <a:custGeom>
            <a:avLst/>
            <a:gdLst/>
            <a:ahLst/>
            <a:cxnLst/>
            <a:rect r="r" b="b" t="t" l="l"/>
            <a:pathLst>
              <a:path h="854531" w="1026184">
                <a:moveTo>
                  <a:pt x="0" y="0"/>
                </a:moveTo>
                <a:lnTo>
                  <a:pt x="1026184" y="0"/>
                </a:lnTo>
                <a:lnTo>
                  <a:pt x="1026184" y="854531"/>
                </a:lnTo>
                <a:lnTo>
                  <a:pt x="0" y="854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73203" y="3786404"/>
            <a:ext cx="1151889" cy="858681"/>
          </a:xfrm>
          <a:custGeom>
            <a:avLst/>
            <a:gdLst/>
            <a:ahLst/>
            <a:cxnLst/>
            <a:rect r="r" b="b" t="t" l="l"/>
            <a:pathLst>
              <a:path h="858681" w="1151889">
                <a:moveTo>
                  <a:pt x="0" y="0"/>
                </a:moveTo>
                <a:lnTo>
                  <a:pt x="1151889" y="0"/>
                </a:lnTo>
                <a:lnTo>
                  <a:pt x="1151889" y="858681"/>
                </a:lnTo>
                <a:lnTo>
                  <a:pt x="0" y="858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246530" y="3786404"/>
            <a:ext cx="1125069" cy="885736"/>
          </a:xfrm>
          <a:custGeom>
            <a:avLst/>
            <a:gdLst/>
            <a:ahLst/>
            <a:cxnLst/>
            <a:rect r="r" b="b" t="t" l="l"/>
            <a:pathLst>
              <a:path h="885736" w="1125069">
                <a:moveTo>
                  <a:pt x="0" y="0"/>
                </a:moveTo>
                <a:lnTo>
                  <a:pt x="1125069" y="0"/>
                </a:lnTo>
                <a:lnTo>
                  <a:pt x="1125069" y="885736"/>
                </a:lnTo>
                <a:lnTo>
                  <a:pt x="0" y="885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173008" y="3786404"/>
            <a:ext cx="529831" cy="885736"/>
          </a:xfrm>
          <a:custGeom>
            <a:avLst/>
            <a:gdLst/>
            <a:ahLst/>
            <a:cxnLst/>
            <a:rect r="r" b="b" t="t" l="l"/>
            <a:pathLst>
              <a:path h="885736" w="529831">
                <a:moveTo>
                  <a:pt x="0" y="0"/>
                </a:moveTo>
                <a:lnTo>
                  <a:pt x="529831" y="0"/>
                </a:lnTo>
                <a:lnTo>
                  <a:pt x="529831" y="885736"/>
                </a:lnTo>
                <a:lnTo>
                  <a:pt x="0" y="8857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631757" y="3896393"/>
            <a:ext cx="558819" cy="885736"/>
          </a:xfrm>
          <a:custGeom>
            <a:avLst/>
            <a:gdLst/>
            <a:ahLst/>
            <a:cxnLst/>
            <a:rect r="r" b="b" t="t" l="l"/>
            <a:pathLst>
              <a:path h="885736" w="558819">
                <a:moveTo>
                  <a:pt x="0" y="0"/>
                </a:moveTo>
                <a:lnTo>
                  <a:pt x="558819" y="0"/>
                </a:lnTo>
                <a:lnTo>
                  <a:pt x="558819" y="885736"/>
                </a:lnTo>
                <a:lnTo>
                  <a:pt x="0" y="8857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69552" y="5594216"/>
            <a:ext cx="849439" cy="967270"/>
          </a:xfrm>
          <a:custGeom>
            <a:avLst/>
            <a:gdLst/>
            <a:ahLst/>
            <a:cxnLst/>
            <a:rect r="r" b="b" t="t" l="l"/>
            <a:pathLst>
              <a:path h="967270" w="849439">
                <a:moveTo>
                  <a:pt x="0" y="0"/>
                </a:moveTo>
                <a:lnTo>
                  <a:pt x="849440" y="0"/>
                </a:lnTo>
                <a:lnTo>
                  <a:pt x="849440" y="967271"/>
                </a:lnTo>
                <a:lnTo>
                  <a:pt x="0" y="9672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347642" y="5616428"/>
            <a:ext cx="922846" cy="922846"/>
          </a:xfrm>
          <a:custGeom>
            <a:avLst/>
            <a:gdLst/>
            <a:ahLst/>
            <a:cxnLst/>
            <a:rect r="r" b="b" t="t" l="l"/>
            <a:pathLst>
              <a:path h="922846" w="922846">
                <a:moveTo>
                  <a:pt x="0" y="0"/>
                </a:moveTo>
                <a:lnTo>
                  <a:pt x="922845" y="0"/>
                </a:lnTo>
                <a:lnTo>
                  <a:pt x="922845" y="922846"/>
                </a:lnTo>
                <a:lnTo>
                  <a:pt x="0" y="9228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894399" y="5568032"/>
            <a:ext cx="1087047" cy="934861"/>
          </a:xfrm>
          <a:custGeom>
            <a:avLst/>
            <a:gdLst/>
            <a:ahLst/>
            <a:cxnLst/>
            <a:rect r="r" b="b" t="t" l="l"/>
            <a:pathLst>
              <a:path h="934861" w="1087047">
                <a:moveTo>
                  <a:pt x="0" y="0"/>
                </a:moveTo>
                <a:lnTo>
                  <a:pt x="1087048" y="0"/>
                </a:lnTo>
                <a:lnTo>
                  <a:pt x="1087048" y="934860"/>
                </a:lnTo>
                <a:lnTo>
                  <a:pt x="0" y="9348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420473" y="5754164"/>
            <a:ext cx="981388" cy="785110"/>
          </a:xfrm>
          <a:custGeom>
            <a:avLst/>
            <a:gdLst/>
            <a:ahLst/>
            <a:cxnLst/>
            <a:rect r="r" b="b" t="t" l="l"/>
            <a:pathLst>
              <a:path h="785110" w="981388">
                <a:moveTo>
                  <a:pt x="0" y="0"/>
                </a:moveTo>
                <a:lnTo>
                  <a:pt x="981388" y="0"/>
                </a:lnTo>
                <a:lnTo>
                  <a:pt x="981388" y="785110"/>
                </a:lnTo>
                <a:lnTo>
                  <a:pt x="0" y="78511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879457" y="5772876"/>
            <a:ext cx="1073095" cy="1109403"/>
          </a:xfrm>
          <a:custGeom>
            <a:avLst/>
            <a:gdLst/>
            <a:ahLst/>
            <a:cxnLst/>
            <a:rect r="r" b="b" t="t" l="l"/>
            <a:pathLst>
              <a:path h="1109403" w="1073095">
                <a:moveTo>
                  <a:pt x="0" y="0"/>
                </a:moveTo>
                <a:lnTo>
                  <a:pt x="1073095" y="0"/>
                </a:lnTo>
                <a:lnTo>
                  <a:pt x="1073095" y="1109403"/>
                </a:lnTo>
                <a:lnTo>
                  <a:pt x="0" y="110940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778436" y="7577361"/>
            <a:ext cx="941423" cy="941423"/>
          </a:xfrm>
          <a:custGeom>
            <a:avLst/>
            <a:gdLst/>
            <a:ahLst/>
            <a:cxnLst/>
            <a:rect r="r" b="b" t="t" l="l"/>
            <a:pathLst>
              <a:path h="941423" w="941423">
                <a:moveTo>
                  <a:pt x="0" y="0"/>
                </a:moveTo>
                <a:lnTo>
                  <a:pt x="941422" y="0"/>
                </a:lnTo>
                <a:lnTo>
                  <a:pt x="941422" y="941423"/>
                </a:lnTo>
                <a:lnTo>
                  <a:pt x="0" y="94142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299568" y="7509115"/>
            <a:ext cx="1018994" cy="1009730"/>
          </a:xfrm>
          <a:custGeom>
            <a:avLst/>
            <a:gdLst/>
            <a:ahLst/>
            <a:cxnLst/>
            <a:rect r="r" b="b" t="t" l="l"/>
            <a:pathLst>
              <a:path h="1009730" w="1018994">
                <a:moveTo>
                  <a:pt x="0" y="0"/>
                </a:moveTo>
                <a:lnTo>
                  <a:pt x="1018993" y="0"/>
                </a:lnTo>
                <a:lnTo>
                  <a:pt x="1018993" y="1009730"/>
                </a:lnTo>
                <a:lnTo>
                  <a:pt x="0" y="100973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841089" y="7537170"/>
            <a:ext cx="1193667" cy="922379"/>
          </a:xfrm>
          <a:custGeom>
            <a:avLst/>
            <a:gdLst/>
            <a:ahLst/>
            <a:cxnLst/>
            <a:rect r="r" b="b" t="t" l="l"/>
            <a:pathLst>
              <a:path h="922379" w="1193667">
                <a:moveTo>
                  <a:pt x="0" y="0"/>
                </a:moveTo>
                <a:lnTo>
                  <a:pt x="1193668" y="0"/>
                </a:lnTo>
                <a:lnTo>
                  <a:pt x="1193668" y="922379"/>
                </a:lnTo>
                <a:lnTo>
                  <a:pt x="0" y="92237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344063" y="7478704"/>
            <a:ext cx="1134208" cy="1134208"/>
          </a:xfrm>
          <a:custGeom>
            <a:avLst/>
            <a:gdLst/>
            <a:ahLst/>
            <a:cxnLst/>
            <a:rect r="r" b="b" t="t" l="l"/>
            <a:pathLst>
              <a:path h="1134208" w="1134208">
                <a:moveTo>
                  <a:pt x="0" y="0"/>
                </a:moveTo>
                <a:lnTo>
                  <a:pt x="1134208" y="0"/>
                </a:lnTo>
                <a:lnTo>
                  <a:pt x="1134208" y="1134208"/>
                </a:lnTo>
                <a:lnTo>
                  <a:pt x="0" y="113420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863147" y="3786404"/>
            <a:ext cx="1105714" cy="1105714"/>
          </a:xfrm>
          <a:custGeom>
            <a:avLst/>
            <a:gdLst/>
            <a:ahLst/>
            <a:cxnLst/>
            <a:rect r="r" b="b" t="t" l="l"/>
            <a:pathLst>
              <a:path h="1105714" w="1105714">
                <a:moveTo>
                  <a:pt x="0" y="0"/>
                </a:moveTo>
                <a:lnTo>
                  <a:pt x="1105715" y="0"/>
                </a:lnTo>
                <a:lnTo>
                  <a:pt x="1105715" y="1105714"/>
                </a:lnTo>
                <a:lnTo>
                  <a:pt x="0" y="110571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786154" y="7384130"/>
            <a:ext cx="1259701" cy="1259701"/>
          </a:xfrm>
          <a:custGeom>
            <a:avLst/>
            <a:gdLst/>
            <a:ahLst/>
            <a:cxnLst/>
            <a:rect r="r" b="b" t="t" l="l"/>
            <a:pathLst>
              <a:path h="1259701" w="1259701">
                <a:moveTo>
                  <a:pt x="0" y="0"/>
                </a:moveTo>
                <a:lnTo>
                  <a:pt x="1259701" y="0"/>
                </a:lnTo>
                <a:lnTo>
                  <a:pt x="1259701" y="1259701"/>
                </a:lnTo>
                <a:lnTo>
                  <a:pt x="0" y="125970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886757" y="1988790"/>
            <a:ext cx="1058495" cy="1058495"/>
          </a:xfrm>
          <a:custGeom>
            <a:avLst/>
            <a:gdLst/>
            <a:ahLst/>
            <a:cxnLst/>
            <a:rect r="r" b="b" t="t" l="l"/>
            <a:pathLst>
              <a:path h="1058495" w="1058495">
                <a:moveTo>
                  <a:pt x="0" y="0"/>
                </a:moveTo>
                <a:lnTo>
                  <a:pt x="1058495" y="0"/>
                </a:lnTo>
                <a:lnTo>
                  <a:pt x="1058495" y="1058495"/>
                </a:lnTo>
                <a:lnTo>
                  <a:pt x="0" y="1058495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295684" y="2030773"/>
            <a:ext cx="726032" cy="767919"/>
          </a:xfrm>
          <a:custGeom>
            <a:avLst/>
            <a:gdLst/>
            <a:ahLst/>
            <a:cxnLst/>
            <a:rect r="r" b="b" t="t" l="l"/>
            <a:pathLst>
              <a:path h="767919" w="726032">
                <a:moveTo>
                  <a:pt x="0" y="0"/>
                </a:moveTo>
                <a:lnTo>
                  <a:pt x="726033" y="0"/>
                </a:lnTo>
                <a:lnTo>
                  <a:pt x="726033" y="767919"/>
                </a:lnTo>
                <a:lnTo>
                  <a:pt x="0" y="767919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295684" y="3786404"/>
            <a:ext cx="934054" cy="900088"/>
          </a:xfrm>
          <a:custGeom>
            <a:avLst/>
            <a:gdLst/>
            <a:ahLst/>
            <a:cxnLst/>
            <a:rect r="r" b="b" t="t" l="l"/>
            <a:pathLst>
              <a:path h="900088" w="934054">
                <a:moveTo>
                  <a:pt x="0" y="0"/>
                </a:moveTo>
                <a:lnTo>
                  <a:pt x="934054" y="0"/>
                </a:lnTo>
                <a:lnTo>
                  <a:pt x="934054" y="900089"/>
                </a:lnTo>
                <a:lnTo>
                  <a:pt x="0" y="900089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281034" y="5614746"/>
            <a:ext cx="963354" cy="1063945"/>
          </a:xfrm>
          <a:custGeom>
            <a:avLst/>
            <a:gdLst/>
            <a:ahLst/>
            <a:cxnLst/>
            <a:rect r="r" b="b" t="t" l="l"/>
            <a:pathLst>
              <a:path h="1063945" w="963354">
                <a:moveTo>
                  <a:pt x="0" y="0"/>
                </a:moveTo>
                <a:lnTo>
                  <a:pt x="963354" y="0"/>
                </a:lnTo>
                <a:lnTo>
                  <a:pt x="963354" y="1063946"/>
                </a:lnTo>
                <a:lnTo>
                  <a:pt x="0" y="10639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281034" y="7565019"/>
            <a:ext cx="963354" cy="966107"/>
          </a:xfrm>
          <a:custGeom>
            <a:avLst/>
            <a:gdLst/>
            <a:ahLst/>
            <a:cxnLst/>
            <a:rect r="r" b="b" t="t" l="l"/>
            <a:pathLst>
              <a:path h="966107" w="963354">
                <a:moveTo>
                  <a:pt x="0" y="0"/>
                </a:moveTo>
                <a:lnTo>
                  <a:pt x="963354" y="0"/>
                </a:lnTo>
                <a:lnTo>
                  <a:pt x="963354" y="966107"/>
                </a:lnTo>
                <a:lnTo>
                  <a:pt x="0" y="966107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975314" cy="10287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5053395" cy="3741546"/>
            <a:chOff x="0" y="0"/>
            <a:chExt cx="6737861" cy="498872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835020"/>
              <a:ext cx="6216952" cy="2153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Use these design resources in your Canva Presentation. Happy designing! </a:t>
              </a:r>
            </a:p>
            <a:p>
              <a:pPr>
                <a:lnSpc>
                  <a:spcPts val="2600"/>
                </a:lnSpc>
              </a:pPr>
            </a:p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Don't forget to delete or hide this page before presenting.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9525"/>
              <a:ext cx="6737861" cy="244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RESOURCE</a:t>
              </a: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 </a:t>
              </a:r>
            </a:p>
            <a:p>
              <a:pPr marL="0" indent="0" lvl="0"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Page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0479408" y="950970"/>
            <a:ext cx="1840678" cy="2265450"/>
            <a:chOff x="0" y="0"/>
            <a:chExt cx="6604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60400" cy="812800"/>
            </a:xfrm>
            <a:custGeom>
              <a:avLst/>
              <a:gdLst/>
              <a:ahLst/>
              <a:cxnLst/>
              <a:rect r="r" b="b" t="t" l="l"/>
              <a:pathLst>
                <a:path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963877" y="1163356"/>
            <a:ext cx="2332000" cy="1840678"/>
            <a:chOff x="0" y="0"/>
            <a:chExt cx="574392" cy="4533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74392" cy="453375"/>
            </a:xfrm>
            <a:custGeom>
              <a:avLst/>
              <a:gdLst/>
              <a:ahLst/>
              <a:cxnLst/>
              <a:rect r="r" b="b" t="t" l="l"/>
              <a:pathLst>
                <a:path h="453375" w="574392">
                  <a:moveTo>
                    <a:pt x="169313" y="0"/>
                  </a:moveTo>
                  <a:lnTo>
                    <a:pt x="405079" y="0"/>
                  </a:lnTo>
                  <a:cubicBezTo>
                    <a:pt x="449984" y="0"/>
                    <a:pt x="493049" y="17838"/>
                    <a:pt x="524802" y="49591"/>
                  </a:cubicBezTo>
                  <a:cubicBezTo>
                    <a:pt x="556554" y="81343"/>
                    <a:pt x="574392" y="124408"/>
                    <a:pt x="574392" y="169313"/>
                  </a:cubicBezTo>
                  <a:lnTo>
                    <a:pt x="574392" y="284062"/>
                  </a:lnTo>
                  <a:cubicBezTo>
                    <a:pt x="574392" y="328967"/>
                    <a:pt x="556554" y="372032"/>
                    <a:pt x="524802" y="403785"/>
                  </a:cubicBezTo>
                  <a:cubicBezTo>
                    <a:pt x="493049" y="435537"/>
                    <a:pt x="449984" y="453375"/>
                    <a:pt x="405079" y="453375"/>
                  </a:cubicBezTo>
                  <a:lnTo>
                    <a:pt x="169313" y="453375"/>
                  </a:lnTo>
                  <a:cubicBezTo>
                    <a:pt x="124408" y="453375"/>
                    <a:pt x="81343" y="435537"/>
                    <a:pt x="49591" y="403785"/>
                  </a:cubicBezTo>
                  <a:cubicBezTo>
                    <a:pt x="17838" y="372032"/>
                    <a:pt x="0" y="328967"/>
                    <a:pt x="0" y="284062"/>
                  </a:cubicBezTo>
                  <a:lnTo>
                    <a:pt x="0" y="169313"/>
                  </a:lnTo>
                  <a:cubicBezTo>
                    <a:pt x="0" y="124408"/>
                    <a:pt x="17838" y="81343"/>
                    <a:pt x="49591" y="49591"/>
                  </a:cubicBezTo>
                  <a:cubicBezTo>
                    <a:pt x="81343" y="17838"/>
                    <a:pt x="124408" y="0"/>
                    <a:pt x="169313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74392" cy="491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827835" y="1163356"/>
            <a:ext cx="1840678" cy="184067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101757" y="1150852"/>
            <a:ext cx="1865686" cy="186568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101757" y="3699214"/>
            <a:ext cx="3086100" cy="1543050"/>
            <a:chOff x="0" y="0"/>
            <a:chExt cx="812800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1453652" y="3699214"/>
            <a:ext cx="3086100" cy="1543050"/>
            <a:chOff x="0" y="0"/>
            <a:chExt cx="812800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963877" y="3699214"/>
            <a:ext cx="2413386" cy="1543050"/>
            <a:chOff x="0" y="0"/>
            <a:chExt cx="635624" cy="406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624" cy="406400"/>
            </a:xfrm>
            <a:custGeom>
              <a:avLst/>
              <a:gdLst/>
              <a:ahLst/>
              <a:cxnLst/>
              <a:rect r="r" b="b" t="t" l="l"/>
              <a:pathLst>
                <a:path h="406400" w="635624">
                  <a:moveTo>
                    <a:pt x="635624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635624" y="406400"/>
                  </a:lnTo>
                  <a:lnTo>
                    <a:pt x="534024" y="203200"/>
                  </a:lnTo>
                  <a:lnTo>
                    <a:pt x="635624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88900" y="-38100"/>
              <a:ext cx="457824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142016" y="5928064"/>
            <a:ext cx="1658490" cy="1658490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2078676" y="5928064"/>
            <a:ext cx="1425265" cy="1658490"/>
            <a:chOff x="0" y="0"/>
            <a:chExt cx="6985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8205355" y="6044676"/>
            <a:ext cx="1658490" cy="1425265"/>
            <a:chOff x="0" y="0"/>
            <a:chExt cx="812800" cy="6985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3782112" y="5928064"/>
            <a:ext cx="1658490" cy="1658490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5718773" y="5928064"/>
            <a:ext cx="1658490" cy="1658490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AutoShape 42" id="42"/>
          <p:cNvSpPr/>
          <p:nvPr/>
        </p:nvSpPr>
        <p:spPr>
          <a:xfrm rot="0">
            <a:off x="7725141" y="8196611"/>
            <a:ext cx="9570736" cy="0"/>
          </a:xfrm>
          <a:prstGeom prst="line">
            <a:avLst/>
          </a:prstGeom>
          <a:ln cap="flat" w="38100">
            <a:solidFill>
              <a:srgbClr val="19191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3" id="43"/>
          <p:cNvSpPr/>
          <p:nvPr/>
        </p:nvSpPr>
        <p:spPr>
          <a:xfrm rot="0">
            <a:off x="7725141" y="8654057"/>
            <a:ext cx="9570736" cy="0"/>
          </a:xfrm>
          <a:prstGeom prst="line">
            <a:avLst/>
          </a:prstGeom>
          <a:ln cap="flat" w="38100">
            <a:solidFill>
              <a:srgbClr val="191919"/>
            </a:solidFill>
            <a:prstDash val="sysDash"/>
            <a:headEnd type="none" len="sm" w="sm"/>
            <a:tailEnd type="oval" len="lg" w="lg"/>
          </a:ln>
        </p:spPr>
      </p:sp>
      <p:sp>
        <p:nvSpPr>
          <p:cNvPr name="AutoShape 44" id="44"/>
          <p:cNvSpPr/>
          <p:nvPr/>
        </p:nvSpPr>
        <p:spPr>
          <a:xfrm rot="0">
            <a:off x="7725141" y="9098048"/>
            <a:ext cx="9570736" cy="0"/>
          </a:xfrm>
          <a:prstGeom prst="line">
            <a:avLst/>
          </a:prstGeom>
          <a:ln cap="flat" w="38100">
            <a:solidFill>
              <a:srgbClr val="191919"/>
            </a:solidFill>
            <a:prstDash val="sysDot"/>
            <a:headEnd type="none" len="sm" w="sm"/>
            <a:tailEnd type="diamond" len="lg" w="lg"/>
          </a:ln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751466" y="1109182"/>
          <a:ext cx="9801917" cy="8068636"/>
        </p:xfrm>
        <a:graphic>
          <a:graphicData uri="http://schemas.openxmlformats.org/drawingml/2006/table">
            <a:tbl>
              <a:tblPr/>
              <a:tblGrid>
                <a:gridCol w="4900958"/>
                <a:gridCol w="4900958"/>
              </a:tblGrid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Aileron Bold"/>
                        </a:rPr>
                        <a:t>B</a:t>
                      </a:r>
                      <a:r>
                        <a:rPr lang="en-US" sz="2600">
                          <a:solidFill>
                            <a:srgbClr val="FFFFFF"/>
                          </a:solidFill>
                          <a:latin typeface="Aileron"/>
                        </a:rPr>
                        <a:t> for blur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Aileron Bold"/>
                        </a:rPr>
                        <a:t>C</a:t>
                      </a:r>
                      <a:r>
                        <a:rPr lang="en-US" sz="2600">
                          <a:solidFill>
                            <a:srgbClr val="FFFFFF"/>
                          </a:solidFill>
                          <a:latin typeface="Aileron"/>
                        </a:rPr>
                        <a:t> for confetti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38A"/>
                    </a:solidFill>
                  </a:tcPr>
                </a:tc>
              </a:tr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Aileron Bold"/>
                        </a:rPr>
                        <a:t>D</a:t>
                      </a:r>
                      <a:r>
                        <a:rPr lang="en-US" sz="2600">
                          <a:solidFill>
                            <a:srgbClr val="FFFFFF"/>
                          </a:solidFill>
                          <a:latin typeface="Aileron"/>
                        </a:rPr>
                        <a:t> for a drumroll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2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Aileron Bold"/>
                        </a:rPr>
                        <a:t>M</a:t>
                      </a:r>
                      <a:r>
                        <a:rPr lang="en-US" sz="2600">
                          <a:solidFill>
                            <a:srgbClr val="FFFFFF"/>
                          </a:solidFill>
                          <a:latin typeface="Aileron"/>
                        </a:rPr>
                        <a:t> for mic drop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2D5"/>
                    </a:solidFill>
                  </a:tcPr>
                </a:tc>
              </a:tr>
              <a:tr h="20443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191919"/>
                          </a:solidFill>
                          <a:latin typeface="Aileron Bold"/>
                        </a:rPr>
                        <a:t>O</a:t>
                      </a:r>
                      <a:r>
                        <a:rPr lang="en-US" sz="2600">
                          <a:solidFill>
                            <a:srgbClr val="191919"/>
                          </a:solidFill>
                          <a:latin typeface="Aileron"/>
                        </a:rPr>
                        <a:t> for bubbles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191919"/>
                          </a:solidFill>
                          <a:latin typeface="Aileron Bold"/>
                        </a:rPr>
                        <a:t>Q</a:t>
                      </a:r>
                      <a:r>
                        <a:rPr lang="en-US" sz="2600">
                          <a:solidFill>
                            <a:srgbClr val="191919"/>
                          </a:solidFill>
                          <a:latin typeface="Aileron"/>
                        </a:rPr>
                        <a:t> for quiet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9EF"/>
                    </a:solidFill>
                  </a:tcPr>
                </a:tc>
              </a:tr>
              <a:tr h="19355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191919"/>
                          </a:solidFill>
                          <a:latin typeface="Aileron Bold"/>
                        </a:rPr>
                        <a:t>U</a:t>
                      </a:r>
                      <a:r>
                        <a:rPr lang="en-US" sz="2600">
                          <a:solidFill>
                            <a:srgbClr val="191919"/>
                          </a:solidFill>
                          <a:latin typeface="Aileron"/>
                        </a:rPr>
                        <a:t> for unveil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DCC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191919"/>
                          </a:solidFill>
                          <a:latin typeface="Aileron"/>
                        </a:rPr>
                        <a:t>Any number from</a:t>
                      </a:r>
                      <a:r>
                        <a:rPr lang="en-US" sz="2600">
                          <a:solidFill>
                            <a:srgbClr val="191919"/>
                          </a:solidFill>
                          <a:latin typeface="Aileron Bold"/>
                        </a:rPr>
                        <a:t> 0-9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191919"/>
                          </a:solidFill>
                          <a:latin typeface="Aileron"/>
                        </a:rPr>
                        <a:t>for a timer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4FCD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DCC"/>
                    </a:solidFill>
                  </a:tcPr>
                </a:tc>
              </a:tr>
            </a:tbl>
          </a:graphicData>
        </a:graphic>
      </p:graphicFrame>
      <p:sp>
        <p:nvSpPr>
          <p:cNvPr name="AutoShape 3" id="3"/>
          <p:cNvSpPr/>
          <p:nvPr/>
        </p:nvSpPr>
        <p:spPr>
          <a:xfrm rot="0">
            <a:off x="0" y="0"/>
            <a:ext cx="6975314" cy="10287000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5053395" cy="4065396"/>
            <a:chOff x="0" y="0"/>
            <a:chExt cx="6737861" cy="542052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835020"/>
              <a:ext cx="6216952" cy="2585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Find the magic and fun in presenting with Canva Presentations. Press the following keys while on Present mode! </a:t>
              </a:r>
            </a:p>
            <a:p>
              <a:pPr>
                <a:lnSpc>
                  <a:spcPts val="2600"/>
                </a:lnSpc>
              </a:pPr>
            </a:p>
            <a:p>
              <a:pPr>
                <a:lnSpc>
                  <a:spcPts val="2600"/>
                </a:lnSpc>
              </a:pPr>
              <a:r>
                <a:rPr lang="en-US" sz="2000" spc="60">
                  <a:solidFill>
                    <a:srgbClr val="FFFFFF"/>
                  </a:solidFill>
                  <a:latin typeface="Aileron"/>
                </a:rPr>
                <a:t>Delete or hide this page before presenting.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9525"/>
              <a:ext cx="6737861" cy="2447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RESOURCE</a:t>
              </a: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 </a:t>
              </a:r>
            </a:p>
            <a:p>
              <a:pPr marL="0" indent="0" lvl="0">
                <a:lnSpc>
                  <a:spcPts val="7200"/>
                </a:lnSpc>
              </a:pPr>
              <a:r>
                <a:rPr lang="en-US" sz="6000" spc="359">
                  <a:solidFill>
                    <a:srgbClr val="FFFFFF"/>
                  </a:solidFill>
                  <a:latin typeface="Aileron Ultra-Bold"/>
                </a:rPr>
                <a:t>Page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5850" y="1290078"/>
            <a:ext cx="5355604" cy="7706844"/>
            <a:chOff x="0" y="0"/>
            <a:chExt cx="7140805" cy="102757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140805" cy="10275792"/>
            </a:xfrm>
            <a:custGeom>
              <a:avLst/>
              <a:gdLst/>
              <a:ahLst/>
              <a:cxnLst/>
              <a:rect r="r" b="b" t="t" l="l"/>
              <a:pathLst>
                <a:path h="10275792" w="7140805">
                  <a:moveTo>
                    <a:pt x="0" y="0"/>
                  </a:moveTo>
                  <a:lnTo>
                    <a:pt x="7140805" y="0"/>
                  </a:lnTo>
                  <a:lnTo>
                    <a:pt x="7140805" y="10275792"/>
                  </a:lnTo>
                  <a:lnTo>
                    <a:pt x="0" y="10275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5897252"/>
              <a:ext cx="657004" cy="658881"/>
            </a:xfrm>
            <a:custGeom>
              <a:avLst/>
              <a:gdLst/>
              <a:ahLst/>
              <a:cxnLst/>
              <a:rect r="r" b="b" t="t" l="l"/>
              <a:pathLst>
                <a:path h="658881" w="657004">
                  <a:moveTo>
                    <a:pt x="0" y="0"/>
                  </a:moveTo>
                  <a:lnTo>
                    <a:pt x="657004" y="0"/>
                  </a:lnTo>
                  <a:lnTo>
                    <a:pt x="657004" y="658881"/>
                  </a:lnTo>
                  <a:lnTo>
                    <a:pt x="0" y="658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6525668" y="2595790"/>
            <a:ext cx="11187724" cy="1039832"/>
            <a:chOff x="0" y="0"/>
            <a:chExt cx="14916965" cy="138644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Paso 1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ABRIR EL CONFIGURADOR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350161" y="4679775"/>
            <a:ext cx="12751543" cy="4578525"/>
            <a:chOff x="0" y="0"/>
            <a:chExt cx="17002057" cy="61047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779592"/>
              <a:ext cx="4439835" cy="2219917"/>
            </a:xfrm>
            <a:custGeom>
              <a:avLst/>
              <a:gdLst/>
              <a:ahLst/>
              <a:cxnLst/>
              <a:rect r="r" b="b" t="t" l="l"/>
              <a:pathLst>
                <a:path h="2219917" w="4439835">
                  <a:moveTo>
                    <a:pt x="0" y="0"/>
                  </a:moveTo>
                  <a:lnTo>
                    <a:pt x="4439835" y="0"/>
                  </a:lnTo>
                  <a:lnTo>
                    <a:pt x="4439835" y="2219917"/>
                  </a:lnTo>
                  <a:lnTo>
                    <a:pt x="0" y="2219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4194900" y="3060378"/>
              <a:ext cx="4439835" cy="2219917"/>
            </a:xfrm>
            <a:custGeom>
              <a:avLst/>
              <a:gdLst/>
              <a:ahLst/>
              <a:cxnLst/>
              <a:rect r="r" b="b" t="t" l="l"/>
              <a:pathLst>
                <a:path h="2219917" w="4439835">
                  <a:moveTo>
                    <a:pt x="0" y="0"/>
                  </a:moveTo>
                  <a:lnTo>
                    <a:pt x="4439834" y="0"/>
                  </a:lnTo>
                  <a:lnTo>
                    <a:pt x="4439834" y="2219917"/>
                  </a:lnTo>
                  <a:lnTo>
                    <a:pt x="0" y="2219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353525" y="779592"/>
              <a:ext cx="4457655" cy="2228827"/>
            </a:xfrm>
            <a:custGeom>
              <a:avLst/>
              <a:gdLst/>
              <a:ahLst/>
              <a:cxnLst/>
              <a:rect r="r" b="b" t="t" l="l"/>
              <a:pathLst>
                <a:path h="2228827" w="4457655">
                  <a:moveTo>
                    <a:pt x="0" y="0"/>
                  </a:moveTo>
                  <a:lnTo>
                    <a:pt x="4457655" y="0"/>
                  </a:lnTo>
                  <a:lnTo>
                    <a:pt x="4457655" y="2228827"/>
                  </a:lnTo>
                  <a:lnTo>
                    <a:pt x="0" y="2228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2562222" y="2990599"/>
              <a:ext cx="4439835" cy="2219917"/>
            </a:xfrm>
            <a:custGeom>
              <a:avLst/>
              <a:gdLst/>
              <a:ahLst/>
              <a:cxnLst/>
              <a:rect r="r" b="b" t="t" l="l"/>
              <a:pathLst>
                <a:path h="2219917" w="4439835">
                  <a:moveTo>
                    <a:pt x="0" y="0"/>
                  </a:moveTo>
                  <a:lnTo>
                    <a:pt x="4439835" y="0"/>
                  </a:lnTo>
                  <a:lnTo>
                    <a:pt x="4439835" y="2219918"/>
                  </a:lnTo>
                  <a:lnTo>
                    <a:pt x="0" y="2219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3731941" y="2966654"/>
              <a:ext cx="1130848" cy="760347"/>
              <a:chOff x="0" y="0"/>
              <a:chExt cx="1930400" cy="129794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30400" cy="1297940"/>
              </a:xfrm>
              <a:custGeom>
                <a:avLst/>
                <a:gdLst/>
                <a:ahLst/>
                <a:cxnLst/>
                <a:rect r="r" b="b" t="t" l="l"/>
                <a:pathLst>
                  <a:path h="1297940" w="193040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4FCDCC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843705" y="1425681"/>
              <a:ext cx="2888236" cy="2888236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FCDCC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spc="119">
                    <a:solidFill>
                      <a:srgbClr val="FFFFFF"/>
                    </a:solidFill>
                    <a:latin typeface="Aileron Ultra-Bold"/>
                  </a:rPr>
                  <a:t>1</a:t>
                </a: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4958505" y="1425681"/>
              <a:ext cx="2888236" cy="2888236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8B6B4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spc="119">
                    <a:solidFill>
                      <a:srgbClr val="FFFFFF"/>
                    </a:solidFill>
                    <a:latin typeface="Aileron Ultra-Bold"/>
                  </a:rPr>
                  <a:t>2</a:t>
                </a: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9155434" y="1425681"/>
              <a:ext cx="2888236" cy="2888236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spc="119">
                    <a:solidFill>
                      <a:srgbClr val="FFFFFF"/>
                    </a:solidFill>
                    <a:latin typeface="Aileron Ultra-Bold"/>
                  </a:rPr>
                  <a:t>3</a:t>
                </a: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3252943" y="1425681"/>
              <a:ext cx="2888236" cy="2888236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spc="119">
                    <a:solidFill>
                      <a:srgbClr val="FFFFFF"/>
                    </a:solidFill>
                    <a:latin typeface="Aileron Ultra-Bold"/>
                  </a:rPr>
                  <a:t>4</a:t>
                </a: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1111076" y="4918992"/>
              <a:ext cx="2620865" cy="1185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</a:pPr>
              <a:r>
                <a:rPr lang="en-US" sz="2599" spc="77">
                  <a:solidFill>
                    <a:srgbClr val="191919"/>
                  </a:solidFill>
                  <a:latin typeface="Aileron"/>
                </a:rPr>
                <a:t>Entrar en el curso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9271920" y="5223145"/>
              <a:ext cx="2620865" cy="5774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</a:pPr>
              <a:r>
                <a:rPr lang="en-US" sz="2599" spc="77">
                  <a:solidFill>
                    <a:srgbClr val="191919"/>
                  </a:solidFill>
                  <a:latin typeface="Aileron"/>
                </a:rPr>
                <a:t>calificador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4873361" y="507129"/>
              <a:ext cx="2973379" cy="5774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</a:pPr>
              <a:r>
                <a:rPr lang="en-US" sz="2599" spc="77">
                  <a:solidFill>
                    <a:srgbClr val="191919"/>
                  </a:solidFill>
                  <a:latin typeface="Aileron"/>
                </a:rPr>
                <a:t>calificaciones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2760380" y="-57150"/>
              <a:ext cx="4101047" cy="1185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</a:pPr>
              <a:r>
                <a:rPr lang="en-US" sz="2599" spc="77">
                  <a:solidFill>
                    <a:srgbClr val="191919"/>
                  </a:solidFill>
                  <a:latin typeface="Aileron"/>
                </a:rPr>
                <a:t>configuración de calificaciones</a:t>
              </a:r>
            </a:p>
          </p:txBody>
        </p: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-10800000">
              <a:off x="7935663" y="2610426"/>
              <a:ext cx="1130848" cy="760347"/>
              <a:chOff x="0" y="0"/>
              <a:chExt cx="1930400" cy="129794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1930400" cy="1297940"/>
              </a:xfrm>
              <a:custGeom>
                <a:avLst/>
                <a:gdLst/>
                <a:ahLst/>
                <a:cxnLst/>
                <a:rect r="r" b="b" t="t" l="l"/>
                <a:pathLst>
                  <a:path h="1297940" w="193040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0">
              <a:off x="12122095" y="2680204"/>
              <a:ext cx="1130848" cy="760347"/>
              <a:chOff x="0" y="0"/>
              <a:chExt cx="1930400" cy="129794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1930400" cy="1297940"/>
              </a:xfrm>
              <a:custGeom>
                <a:avLst/>
                <a:gdLst/>
                <a:ahLst/>
                <a:cxnLst/>
                <a:rect r="r" b="b" t="t" l="l"/>
                <a:pathLst>
                  <a:path h="1297940" w="1930400">
                    <a:moveTo>
                      <a:pt x="0" y="0"/>
                    </a:moveTo>
                    <a:lnTo>
                      <a:pt x="965200" y="1297940"/>
                    </a:lnTo>
                    <a:lnTo>
                      <a:pt x="1930400" y="0"/>
                    </a:lnTo>
                    <a:close/>
                  </a:path>
                </a:pathLst>
              </a:custGeom>
              <a:solidFill>
                <a:srgbClr val="37C9EF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3" id="3"/>
          <p:cNvSpPr txBox="true"/>
          <p:nvPr/>
        </p:nvSpPr>
        <p:spPr>
          <a:xfrm rot="5400000">
            <a:off x="14962543" y="7184822"/>
            <a:ext cx="471567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806001" y="670241"/>
            <a:ext cx="6477156" cy="9320785"/>
          </a:xfrm>
          <a:custGeom>
            <a:avLst/>
            <a:gdLst/>
            <a:ahLst/>
            <a:cxnLst/>
            <a:rect r="r" b="b" t="t" l="l"/>
            <a:pathLst>
              <a:path h="9320785" w="6477156">
                <a:moveTo>
                  <a:pt x="0" y="0"/>
                </a:moveTo>
                <a:lnTo>
                  <a:pt x="6477156" y="0"/>
                </a:lnTo>
                <a:lnTo>
                  <a:pt x="6477156" y="9320786"/>
                </a:lnTo>
                <a:lnTo>
                  <a:pt x="0" y="9320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94134" y="1347725"/>
            <a:ext cx="7330254" cy="7265222"/>
            <a:chOff x="0" y="0"/>
            <a:chExt cx="9773672" cy="968696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9773672" cy="17257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239"/>
                </a:lnSpc>
              </a:pPr>
              <a:r>
                <a:rPr lang="en-US" sz="3999" spc="119">
                  <a:solidFill>
                    <a:srgbClr val="2C92D5"/>
                  </a:solidFill>
                  <a:latin typeface="Aileron Ultra-Bold"/>
                </a:rPr>
                <a:t>Configuración de las calificaciones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4226"/>
              <a:ext cx="9773672" cy="7502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86">
                  <a:solidFill>
                    <a:srgbClr val="191919"/>
                  </a:solidFill>
                  <a:latin typeface="Aileron"/>
                </a:rPr>
                <a:t>Repasa en papel cuáles son tus criterios de calificación y sus porcentajes.</a:t>
              </a:r>
            </a:p>
            <a:p>
              <a:pPr>
                <a:lnSpc>
                  <a:spcPts val="4059"/>
                </a:lnSpc>
              </a:pPr>
            </a:p>
            <a:p>
              <a:pPr>
                <a:lnSpc>
                  <a:spcPts val="4059"/>
                </a:lnSpc>
              </a:pPr>
              <a:r>
                <a:rPr lang="en-US" sz="2899" spc="86">
                  <a:solidFill>
                    <a:srgbClr val="191919"/>
                  </a:solidFill>
                  <a:latin typeface="Aileron"/>
                </a:rPr>
                <a:t>Cada criterio será una categoría en el calificador</a:t>
              </a:r>
            </a:p>
            <a:p>
              <a:pPr>
                <a:lnSpc>
                  <a:spcPts val="4059"/>
                </a:lnSpc>
              </a:pPr>
            </a:p>
            <a:p>
              <a:pPr>
                <a:lnSpc>
                  <a:spcPts val="4059"/>
                </a:lnSpc>
              </a:pPr>
              <a:r>
                <a:rPr lang="en-US" sz="2899" spc="86">
                  <a:solidFill>
                    <a:srgbClr val="191919"/>
                  </a:solidFill>
                  <a:latin typeface="Aileron"/>
                </a:rPr>
                <a:t>El peso ponderado de cada criterio determinará su calificación máxima</a:t>
              </a:r>
            </a:p>
            <a:p>
              <a:pPr>
                <a:lnSpc>
                  <a:spcPts val="4059"/>
                </a:lnSpc>
              </a:pPr>
            </a:p>
            <a:p>
              <a:pPr marL="0" indent="0" lvl="0">
                <a:lnSpc>
                  <a:spcPts val="4059"/>
                </a:lnSpc>
              </a:pPr>
              <a:r>
                <a:rPr lang="en-US" sz="2899" spc="86">
                  <a:solidFill>
                    <a:srgbClr val="191919"/>
                  </a:solidFill>
                  <a:latin typeface="Aileron"/>
                </a:rPr>
                <a:t>El resultado final será parecido al de la foto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57353" y="4672789"/>
            <a:ext cx="671347" cy="671347"/>
          </a:xfrm>
          <a:custGeom>
            <a:avLst/>
            <a:gdLst/>
            <a:ahLst/>
            <a:cxnLst/>
            <a:rect r="r" b="b" t="t" l="l"/>
            <a:pathLst>
              <a:path h="671347" w="671347">
                <a:moveTo>
                  <a:pt x="0" y="0"/>
                </a:moveTo>
                <a:lnTo>
                  <a:pt x="671347" y="0"/>
                </a:lnTo>
                <a:lnTo>
                  <a:pt x="671347" y="671347"/>
                </a:lnTo>
                <a:lnTo>
                  <a:pt x="0" y="671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7353" y="3182291"/>
            <a:ext cx="671347" cy="671347"/>
          </a:xfrm>
          <a:custGeom>
            <a:avLst/>
            <a:gdLst/>
            <a:ahLst/>
            <a:cxnLst/>
            <a:rect r="r" b="b" t="t" l="l"/>
            <a:pathLst>
              <a:path h="671347" w="671347">
                <a:moveTo>
                  <a:pt x="0" y="0"/>
                </a:moveTo>
                <a:lnTo>
                  <a:pt x="671347" y="0"/>
                </a:lnTo>
                <a:lnTo>
                  <a:pt x="671347" y="671348"/>
                </a:lnTo>
                <a:lnTo>
                  <a:pt x="0" y="671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7353" y="6369901"/>
            <a:ext cx="671347" cy="671347"/>
          </a:xfrm>
          <a:custGeom>
            <a:avLst/>
            <a:gdLst/>
            <a:ahLst/>
            <a:cxnLst/>
            <a:rect r="r" b="b" t="t" l="l"/>
            <a:pathLst>
              <a:path h="671347" w="671347">
                <a:moveTo>
                  <a:pt x="0" y="0"/>
                </a:moveTo>
                <a:lnTo>
                  <a:pt x="671347" y="0"/>
                </a:lnTo>
                <a:lnTo>
                  <a:pt x="671347" y="671348"/>
                </a:lnTo>
                <a:lnTo>
                  <a:pt x="0" y="6713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8458" y="3899578"/>
            <a:ext cx="9325425" cy="4990086"/>
            <a:chOff x="0" y="0"/>
            <a:chExt cx="12433900" cy="665344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3338117" cy="3317126"/>
              <a:chOff x="0" y="0"/>
              <a:chExt cx="812800" cy="80768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812800" cy="807689"/>
              </a:xfrm>
              <a:custGeom>
                <a:avLst/>
                <a:gdLst/>
                <a:ahLst/>
                <a:cxnLst/>
                <a:rect r="r" b="b" t="t" l="l"/>
                <a:pathLst>
                  <a:path h="807689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7689"/>
                    </a:lnTo>
                    <a:lnTo>
                      <a:pt x="0" y="807689"/>
                    </a:lnTo>
                    <a:close/>
                  </a:path>
                </a:pathLst>
              </a:custGeom>
              <a:solidFill>
                <a:srgbClr val="4FCDCC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85725"/>
                <a:ext cx="812800" cy="8934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320"/>
                  </a:lnSpc>
                </a:pPr>
                <a:r>
                  <a:rPr lang="en-US" sz="3800" spc="114">
                    <a:solidFill>
                      <a:srgbClr val="FFFFFF"/>
                    </a:solidFill>
                    <a:latin typeface="Aileron"/>
                  </a:rPr>
                  <a:t>categorías</a:t>
                </a: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4214752" y="0"/>
              <a:ext cx="3338117" cy="3317126"/>
              <a:chOff x="0" y="0"/>
              <a:chExt cx="812800" cy="80768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07689"/>
              </a:xfrm>
              <a:custGeom>
                <a:avLst/>
                <a:gdLst/>
                <a:ahLst/>
                <a:cxnLst/>
                <a:rect r="r" b="b" t="t" l="l"/>
                <a:pathLst>
                  <a:path h="807689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7689"/>
                    </a:lnTo>
                    <a:lnTo>
                      <a:pt x="0" y="807689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85725"/>
                <a:ext cx="812800" cy="8934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320"/>
                  </a:lnSpc>
                </a:pPr>
                <a:r>
                  <a:rPr lang="en-US" sz="3800" spc="114">
                    <a:solidFill>
                      <a:srgbClr val="FFFFFF"/>
                    </a:solidFill>
                    <a:latin typeface="Aileron"/>
                  </a:rPr>
                  <a:t>categoría padre</a:t>
                </a: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8442655" y="0"/>
              <a:ext cx="3338117" cy="3317126"/>
              <a:chOff x="0" y="0"/>
              <a:chExt cx="812800" cy="80768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07689"/>
              </a:xfrm>
              <a:custGeom>
                <a:avLst/>
                <a:gdLst/>
                <a:ahLst/>
                <a:cxnLst/>
                <a:rect r="r" b="b" t="t" l="l"/>
                <a:pathLst>
                  <a:path h="807689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07689"/>
                    </a:lnTo>
                    <a:lnTo>
                      <a:pt x="0" y="807689"/>
                    </a:ln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76200"/>
                <a:ext cx="812800" cy="8838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spc="119">
                    <a:solidFill>
                      <a:srgbClr val="FFFFFF"/>
                    </a:solidFill>
                    <a:latin typeface="Aileron"/>
                  </a:rPr>
                  <a:t>cálculo total</a:t>
                </a: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11718389" y="1180144"/>
              <a:ext cx="715511" cy="956838"/>
              <a:chOff x="0" y="0"/>
              <a:chExt cx="607801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0780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07801">
                    <a:moveTo>
                      <a:pt x="607801" y="406400"/>
                    </a:moveTo>
                    <a:lnTo>
                      <a:pt x="201401" y="0"/>
                    </a:lnTo>
                    <a:lnTo>
                      <a:pt x="201401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201401" y="609600"/>
                    </a:lnTo>
                    <a:lnTo>
                      <a:pt x="201401" y="812800"/>
                    </a:lnTo>
                    <a:lnTo>
                      <a:pt x="607801" y="406400"/>
                    </a:lnTo>
                    <a:close/>
                  </a:path>
                </a:pathLst>
              </a:custGeom>
              <a:solidFill>
                <a:srgbClr val="37C9E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146050"/>
                <a:ext cx="506201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325417" y="1180144"/>
              <a:ext cx="715511" cy="956838"/>
              <a:chOff x="0" y="0"/>
              <a:chExt cx="607801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0780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07801">
                    <a:moveTo>
                      <a:pt x="607801" y="406400"/>
                    </a:moveTo>
                    <a:lnTo>
                      <a:pt x="201401" y="0"/>
                    </a:lnTo>
                    <a:lnTo>
                      <a:pt x="201401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201401" y="609600"/>
                    </a:lnTo>
                    <a:lnTo>
                      <a:pt x="201401" y="812800"/>
                    </a:lnTo>
                    <a:lnTo>
                      <a:pt x="607801" y="406400"/>
                    </a:lnTo>
                    <a:close/>
                  </a:path>
                </a:pathLst>
              </a:custGeom>
              <a:solidFill>
                <a:srgbClr val="4FCDCC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146050"/>
                <a:ext cx="506201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523944" y="1180144"/>
              <a:ext cx="715511" cy="956838"/>
              <a:chOff x="0" y="0"/>
              <a:chExt cx="607801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0780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07801">
                    <a:moveTo>
                      <a:pt x="607801" y="406400"/>
                    </a:moveTo>
                    <a:lnTo>
                      <a:pt x="201401" y="0"/>
                    </a:lnTo>
                    <a:lnTo>
                      <a:pt x="201401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201401" y="609600"/>
                    </a:lnTo>
                    <a:lnTo>
                      <a:pt x="201401" y="812800"/>
                    </a:lnTo>
                    <a:lnTo>
                      <a:pt x="607801" y="406400"/>
                    </a:lnTo>
                    <a:close/>
                  </a:path>
                </a:pathLst>
              </a:custGeom>
              <a:solidFill>
                <a:srgbClr val="18B6B4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146050"/>
                <a:ext cx="506201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4245952"/>
              <a:ext cx="3213350" cy="2407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 Bold"/>
                </a:rPr>
                <a:t>Categorías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PRIMERA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SEGUNDA</a:t>
              </a:r>
            </a:p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TERCERA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277135" y="4245952"/>
              <a:ext cx="3213350" cy="1797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Se añaden en la </a:t>
              </a:r>
              <a:r>
                <a:rPr lang="en-US" sz="2600" spc="78">
                  <a:solidFill>
                    <a:srgbClr val="191919"/>
                  </a:solidFill>
                  <a:latin typeface="Aileron Bold"/>
                </a:rPr>
                <a:t>CATEGORÍA PADRE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505039" y="4245952"/>
              <a:ext cx="3213350" cy="1188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Suma de calificaciones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1321286" y="1551456"/>
            <a:ext cx="5355604" cy="7706844"/>
          </a:xfrm>
          <a:custGeom>
            <a:avLst/>
            <a:gdLst/>
            <a:ahLst/>
            <a:cxnLst/>
            <a:rect r="r" b="b" t="t" l="l"/>
            <a:pathLst>
              <a:path h="7706844" w="5355604">
                <a:moveTo>
                  <a:pt x="0" y="0"/>
                </a:moveTo>
                <a:lnTo>
                  <a:pt x="5355604" y="0"/>
                </a:lnTo>
                <a:lnTo>
                  <a:pt x="5355604" y="7706844"/>
                </a:lnTo>
                <a:lnTo>
                  <a:pt x="0" y="7706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569787" y="2083236"/>
            <a:ext cx="11187724" cy="1039832"/>
            <a:chOff x="0" y="0"/>
            <a:chExt cx="14916965" cy="1386443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 Paso 2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AÑADIR CATEGORÍAS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4289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34427" t="0" r="-3442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168174" y="8281670"/>
            <a:ext cx="509112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195">
                <a:solidFill>
                  <a:srgbClr val="2C92D5"/>
                </a:solidFill>
                <a:latin typeface="Aileron"/>
              </a:rPr>
              <a:t> Las añadirmos y las editamos por separado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0" y="0"/>
            <a:ext cx="1754289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5" id="5"/>
          <p:cNvSpPr txBox="true"/>
          <p:nvPr/>
        </p:nvSpPr>
        <p:spPr>
          <a:xfrm rot="-5400000">
            <a:off x="-3277978" y="4874577"/>
            <a:ext cx="822960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52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7527131" y="8760460"/>
            <a:ext cx="760869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5989798" y="1191274"/>
            <a:ext cx="9077500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Añade tantas categorías como elementos tenemos en consideración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55914" y="4723827"/>
            <a:ext cx="2145268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Bold"/>
              </a:rPr>
              <a:t>PRUEBAS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Bold"/>
              </a:rPr>
              <a:t>TRABAJOS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Bold"/>
              </a:rPr>
              <a:t>ACTITUD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TextBox 3" id="3"/>
          <p:cNvSpPr txBox="true"/>
          <p:nvPr/>
        </p:nvSpPr>
        <p:spPr>
          <a:xfrm rot="5400000">
            <a:off x="15018761" y="7049918"/>
            <a:ext cx="478778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sp>
        <p:nvSpPr>
          <p:cNvPr name="AutoShape 4" id="4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0374079" y="492774"/>
            <a:ext cx="6554724" cy="9301451"/>
          </a:xfrm>
          <a:custGeom>
            <a:avLst/>
            <a:gdLst/>
            <a:ahLst/>
            <a:cxnLst/>
            <a:rect r="r" b="b" t="t" l="l"/>
            <a:pathLst>
              <a:path h="9301451" w="6554724">
                <a:moveTo>
                  <a:pt x="0" y="0"/>
                </a:moveTo>
                <a:lnTo>
                  <a:pt x="6554724" y="0"/>
                </a:lnTo>
                <a:lnTo>
                  <a:pt x="6554724" y="9301452"/>
                </a:lnTo>
                <a:lnTo>
                  <a:pt x="0" y="9301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120" b="-254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59234" y="2098466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0800000">
            <a:off x="3434312" y="4128706"/>
            <a:ext cx="3602917" cy="1999619"/>
          </a:xfrm>
          <a:custGeom>
            <a:avLst/>
            <a:gdLst/>
            <a:ahLst/>
            <a:cxnLst/>
            <a:rect r="r" b="b" t="t" l="l"/>
            <a:pathLst>
              <a:path h="1999619" w="3602917">
                <a:moveTo>
                  <a:pt x="3602916" y="0"/>
                </a:moveTo>
                <a:lnTo>
                  <a:pt x="0" y="0"/>
                </a:lnTo>
                <a:lnTo>
                  <a:pt x="0" y="1999619"/>
                </a:lnTo>
                <a:lnTo>
                  <a:pt x="3602916" y="1999619"/>
                </a:lnTo>
                <a:lnTo>
                  <a:pt x="3602916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34660" y="2189025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828186" y="2435160"/>
            <a:ext cx="2411016" cy="2322847"/>
            <a:chOff x="0" y="0"/>
            <a:chExt cx="635000" cy="6117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4FCD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80"/>
                </a:lnSpc>
              </a:pPr>
              <a:r>
                <a:rPr lang="en-US" sz="3700" spc="111">
                  <a:solidFill>
                    <a:srgbClr val="FFFFFF"/>
                  </a:solidFill>
                  <a:latin typeface="Aileron"/>
                </a:rPr>
                <a:t>CÁLCULO TOTAL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132478" y="2820653"/>
            <a:ext cx="2411016" cy="2322847"/>
            <a:chOff x="0" y="0"/>
            <a:chExt cx="635000" cy="61177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CATEGO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RÍA 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PADRE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974688" y="3420757"/>
            <a:ext cx="2411016" cy="2322847"/>
            <a:chOff x="0" y="0"/>
            <a:chExt cx="635000" cy="61177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18B6B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CALIFICACIÓN MÁXIMA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5015564"/>
            <a:ext cx="2009987" cy="364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MEDIA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Se calcula la media de todas las pruebas hechas en la evaluación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32993" y="5476875"/>
            <a:ext cx="200998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PRIMERA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5203" y="6411402"/>
            <a:ext cx="2009987" cy="318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Debe coincidir con el peso relativo de la categoría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80% 10= 8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0" y="668109"/>
            <a:ext cx="11187724" cy="1039832"/>
            <a:chOff x="0" y="0"/>
            <a:chExt cx="14916965" cy="138644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 Paso 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EDITAR CATEGORÍA P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59234" y="2098466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0800000">
            <a:off x="3434312" y="4128706"/>
            <a:ext cx="3602917" cy="1999619"/>
          </a:xfrm>
          <a:custGeom>
            <a:avLst/>
            <a:gdLst/>
            <a:ahLst/>
            <a:cxnLst/>
            <a:rect r="r" b="b" t="t" l="l"/>
            <a:pathLst>
              <a:path h="1999619" w="3602917">
                <a:moveTo>
                  <a:pt x="3602916" y="0"/>
                </a:moveTo>
                <a:lnTo>
                  <a:pt x="0" y="0"/>
                </a:lnTo>
                <a:lnTo>
                  <a:pt x="0" y="1999619"/>
                </a:lnTo>
                <a:lnTo>
                  <a:pt x="3602916" y="1999619"/>
                </a:lnTo>
                <a:lnTo>
                  <a:pt x="3602916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34660" y="2189025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13746" y="2486532"/>
            <a:ext cx="2411016" cy="2322847"/>
            <a:chOff x="0" y="0"/>
            <a:chExt cx="635000" cy="611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CÁLCULO TOTAL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974688" y="3406758"/>
            <a:ext cx="2411016" cy="2322847"/>
            <a:chOff x="0" y="0"/>
            <a:chExt cx="635000" cy="6117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 spc="108">
                  <a:solidFill>
                    <a:srgbClr val="FFFFFF"/>
                  </a:solidFill>
                  <a:latin typeface="Aileron Ultra-Bold"/>
                </a:rPr>
                <a:t>CALIFICACIÓN MÁXIMA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03612" y="2486532"/>
            <a:ext cx="2411016" cy="2322847"/>
            <a:chOff x="0" y="0"/>
            <a:chExt cx="635000" cy="61177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583629" y="583021"/>
            <a:ext cx="6450050" cy="9281780"/>
          </a:xfrm>
          <a:custGeom>
            <a:avLst/>
            <a:gdLst/>
            <a:ahLst/>
            <a:cxnLst/>
            <a:rect r="r" b="b" t="t" l="l"/>
            <a:pathLst>
              <a:path h="9281780" w="6450050">
                <a:moveTo>
                  <a:pt x="0" y="0"/>
                </a:moveTo>
                <a:lnTo>
                  <a:pt x="6450050" y="0"/>
                </a:lnTo>
                <a:lnTo>
                  <a:pt x="6450050" y="9281779"/>
                </a:lnTo>
                <a:lnTo>
                  <a:pt x="0" y="928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5400000">
            <a:off x="15018761" y="7049918"/>
            <a:ext cx="478778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5015564"/>
            <a:ext cx="2009987" cy="364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MEDIA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Se calcula la media de todos los trabajos de la evaluación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32993" y="5476875"/>
            <a:ext cx="200998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PRIMERA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5203" y="6411402"/>
            <a:ext cx="2009987" cy="318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Debe coincidir con el peso relativo de la categoría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10% 1= 1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0" y="668109"/>
            <a:ext cx="11187724" cy="1039832"/>
            <a:chOff x="0" y="0"/>
            <a:chExt cx="14916965" cy="138644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 Paso 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EDITAR CATEGORÍA 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935603" y="0"/>
            <a:ext cx="535239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name="AutoShape 3" id="3"/>
          <p:cNvSpPr/>
          <p:nvPr/>
        </p:nvSpPr>
        <p:spPr>
          <a:xfrm rot="-5400000">
            <a:off x="14433028" y="2695901"/>
            <a:ext cx="5429902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59234" y="2098466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0800000">
            <a:off x="3434312" y="4128706"/>
            <a:ext cx="3602917" cy="1999619"/>
          </a:xfrm>
          <a:custGeom>
            <a:avLst/>
            <a:gdLst/>
            <a:ahLst/>
            <a:cxnLst/>
            <a:rect r="r" b="b" t="t" l="l"/>
            <a:pathLst>
              <a:path h="1999619" w="3602917">
                <a:moveTo>
                  <a:pt x="3602916" y="0"/>
                </a:moveTo>
                <a:lnTo>
                  <a:pt x="0" y="0"/>
                </a:lnTo>
                <a:lnTo>
                  <a:pt x="0" y="1999619"/>
                </a:lnTo>
                <a:lnTo>
                  <a:pt x="3602916" y="1999619"/>
                </a:lnTo>
                <a:lnTo>
                  <a:pt x="3602916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34660" y="2189025"/>
            <a:ext cx="3548919" cy="1969650"/>
          </a:xfrm>
          <a:custGeom>
            <a:avLst/>
            <a:gdLst/>
            <a:ahLst/>
            <a:cxnLst/>
            <a:rect r="r" b="b" t="t" l="l"/>
            <a:pathLst>
              <a:path h="1969650" w="3548919">
                <a:moveTo>
                  <a:pt x="0" y="0"/>
                </a:moveTo>
                <a:lnTo>
                  <a:pt x="3548919" y="0"/>
                </a:lnTo>
                <a:lnTo>
                  <a:pt x="3548919" y="1969650"/>
                </a:lnTo>
                <a:lnTo>
                  <a:pt x="0" y="196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13746" y="2486532"/>
            <a:ext cx="2411016" cy="2322847"/>
            <a:chOff x="0" y="0"/>
            <a:chExt cx="635000" cy="611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900"/>
                </a:lnSpc>
              </a:pPr>
              <a:r>
                <a:rPr lang="en-US" sz="3500" spc="105">
                  <a:solidFill>
                    <a:srgbClr val="FFFFFF"/>
                  </a:solidFill>
                  <a:latin typeface="Aileron"/>
                </a:rPr>
                <a:t>CÁLCULO TOTAL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974688" y="3406758"/>
            <a:ext cx="2411016" cy="2322847"/>
            <a:chOff x="0" y="0"/>
            <a:chExt cx="635000" cy="6117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040"/>
                </a:lnSpc>
              </a:pPr>
              <a:r>
                <a:rPr lang="en-US" sz="3600" spc="108">
                  <a:solidFill>
                    <a:srgbClr val="FFFFFF"/>
                  </a:solidFill>
                  <a:latin typeface="Aileron Ultra-Bold"/>
                </a:rPr>
                <a:t>CALIFICACIÓN MÁXIMA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03612" y="2486532"/>
            <a:ext cx="2411016" cy="2322847"/>
            <a:chOff x="0" y="0"/>
            <a:chExt cx="635000" cy="61177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7706"/>
              <a:ext cx="635000" cy="596367"/>
            </a:xfrm>
            <a:custGeom>
              <a:avLst/>
              <a:gdLst/>
              <a:ahLst/>
              <a:cxnLst/>
              <a:rect r="r" b="b" t="t" l="l"/>
              <a:pathLst>
                <a:path h="596367" w="635000">
                  <a:moveTo>
                    <a:pt x="142683" y="20265"/>
                  </a:moveTo>
                  <a:lnTo>
                    <a:pt x="174817" y="15123"/>
                  </a:lnTo>
                  <a:cubicBezTo>
                    <a:pt x="269338" y="0"/>
                    <a:pt x="365662" y="0"/>
                    <a:pt x="460183" y="15123"/>
                  </a:cubicBezTo>
                  <a:lnTo>
                    <a:pt x="492317" y="20265"/>
                  </a:lnTo>
                  <a:cubicBezTo>
                    <a:pt x="574524" y="33418"/>
                    <a:pt x="635000" y="104339"/>
                    <a:pt x="635000" y="187592"/>
                  </a:cubicBezTo>
                  <a:lnTo>
                    <a:pt x="635000" y="408775"/>
                  </a:lnTo>
                  <a:cubicBezTo>
                    <a:pt x="635000" y="492028"/>
                    <a:pt x="574524" y="562949"/>
                    <a:pt x="492317" y="576102"/>
                  </a:cubicBezTo>
                  <a:lnTo>
                    <a:pt x="460183" y="581243"/>
                  </a:lnTo>
                  <a:cubicBezTo>
                    <a:pt x="365662" y="596367"/>
                    <a:pt x="269338" y="596367"/>
                    <a:pt x="174817" y="581243"/>
                  </a:cubicBezTo>
                  <a:lnTo>
                    <a:pt x="142683" y="576102"/>
                  </a:lnTo>
                  <a:cubicBezTo>
                    <a:pt x="60476" y="562949"/>
                    <a:pt x="0" y="492028"/>
                    <a:pt x="0" y="408775"/>
                  </a:cubicBezTo>
                  <a:lnTo>
                    <a:pt x="0" y="187592"/>
                  </a:lnTo>
                  <a:cubicBezTo>
                    <a:pt x="0" y="104339"/>
                    <a:pt x="60476" y="33418"/>
                    <a:pt x="142683" y="20265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0800"/>
              <a:ext cx="635000" cy="637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spc="119">
                  <a:solidFill>
                    <a:srgbClr val="FFFFFF"/>
                  </a:solidFill>
                  <a:latin typeface="Aileron Ultra-Bold"/>
                </a:rPr>
                <a:t>5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583629" y="583021"/>
            <a:ext cx="6450050" cy="9281780"/>
          </a:xfrm>
          <a:custGeom>
            <a:avLst/>
            <a:gdLst/>
            <a:ahLst/>
            <a:cxnLst/>
            <a:rect r="r" b="b" t="t" l="l"/>
            <a:pathLst>
              <a:path h="9281780" w="6450050">
                <a:moveTo>
                  <a:pt x="0" y="0"/>
                </a:moveTo>
                <a:lnTo>
                  <a:pt x="6450050" y="0"/>
                </a:lnTo>
                <a:lnTo>
                  <a:pt x="6450050" y="9281779"/>
                </a:lnTo>
                <a:lnTo>
                  <a:pt x="0" y="928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5400000">
            <a:off x="15018761" y="7049918"/>
            <a:ext cx="478778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spc="179">
                <a:solidFill>
                  <a:srgbClr val="FFFFFF"/>
                </a:solidFill>
                <a:latin typeface="Aileron"/>
              </a:rPr>
              <a:t>CONFIGURACIÓN DEL CALIFICADOR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4432" y="5166761"/>
            <a:ext cx="2609643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CALIFICACIÓN MÁS ALTA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Cuando se trata de un solo ítem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404126" y="5071366"/>
            <a:ext cx="2009987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 Bold"/>
              </a:rPr>
              <a:t>PRIMERA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75203" y="6411402"/>
            <a:ext cx="2009987" cy="318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Debe coincidir con el peso relativo de la categoría</a:t>
            </a:r>
          </a:p>
          <a:p>
            <a:pPr algn="ctr">
              <a:lnSpc>
                <a:spcPts val="3640"/>
              </a:lnSpc>
            </a:pPr>
          </a:p>
          <a:p>
            <a:pPr algn="ctr" marL="0" indent="0" lvl="0">
              <a:lnSpc>
                <a:spcPts val="3640"/>
              </a:lnSpc>
            </a:pPr>
            <a:r>
              <a:rPr lang="en-US" sz="2600" spc="78">
                <a:solidFill>
                  <a:srgbClr val="191919"/>
                </a:solidFill>
                <a:latin typeface="Aileron"/>
              </a:rPr>
              <a:t>10% 1= 1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0" y="668109"/>
            <a:ext cx="11187724" cy="1039832"/>
            <a:chOff x="0" y="0"/>
            <a:chExt cx="14916965" cy="138644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807746"/>
              <a:ext cx="14916965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40"/>
                </a:lnSpc>
              </a:pPr>
              <a:r>
                <a:rPr lang="en-US" sz="2600" spc="78">
                  <a:solidFill>
                    <a:srgbClr val="191919"/>
                  </a:solidFill>
                  <a:latin typeface="Aileron"/>
                </a:rPr>
                <a:t> Paso 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47625"/>
              <a:ext cx="14916965" cy="767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16"/>
                </a:lnSpc>
              </a:pPr>
              <a:r>
                <a:rPr lang="en-US" sz="3600" spc="107">
                  <a:solidFill>
                    <a:srgbClr val="191919"/>
                  </a:solidFill>
                  <a:latin typeface="Aileron Ultra-Bold"/>
                </a:rPr>
                <a:t>EDITAR CATEGORÍA 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DAFxPp6eeBM</dc:identifier>
  <dcterms:modified xsi:type="dcterms:W3CDTF">2011-08-01T06:04:30Z</dcterms:modified>
  <cp:revision>1</cp:revision>
  <dc:title>CONFIGURACION DEL CALIFICADOR</dc:title>
</cp:coreProperties>
</file>