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71" r:id="rId12"/>
    <p:sldId id="272" r:id="rId13"/>
    <p:sldId id="273" r:id="rId14"/>
    <p:sldId id="266" r:id="rId15"/>
    <p:sldId id="267" r:id="rId16"/>
    <p:sldId id="268" r:id="rId17"/>
    <p:sldId id="269" r:id="rId18"/>
    <p:sldId id="270"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6790AA70-E9E3-4192-B157-805D643BD3A3}" type="datetimeFigureOut">
              <a:rPr lang="es-ES"/>
              <a:pPr>
                <a:defRPr/>
              </a:pPr>
              <a:t>07/04/2015</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09F361F-AD4B-4AE5-950C-75085224A045}" type="slidenum">
              <a:rPr lang="es-ES"/>
              <a:pPr>
                <a:defRPr/>
              </a:pPr>
              <a:t>‹#›</a:t>
            </a:fld>
            <a:endParaRPr lang="es-ES" dirty="0"/>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4A295E8-5D56-4BA6-B0B2-9D75F8C25A0D}" type="datetimeFigureOut">
              <a:rPr lang="es-ES"/>
              <a:pPr>
                <a:defRPr/>
              </a:pPr>
              <a:t>07/04/2015</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19C6E99-6552-4A16-8214-E0E59A166C3F}" type="slidenum">
              <a:rPr lang="es-ES"/>
              <a:pPr>
                <a:defRPr/>
              </a:pPr>
              <a:t>‹#›</a:t>
            </a:fld>
            <a:endParaRPr lang="es-ES" dirty="0"/>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D060E61-FFB0-4D5A-A4D9-DDCB029EF407}" type="datetimeFigureOut">
              <a:rPr lang="es-ES"/>
              <a:pPr>
                <a:defRPr/>
              </a:pPr>
              <a:t>07/04/2015</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14D10D0-D297-49CB-9A99-09D5B448A319}" type="slidenum">
              <a:rPr lang="es-ES"/>
              <a:pPr>
                <a:defRPr/>
              </a:pPr>
              <a:t>‹#›</a:t>
            </a:fld>
            <a:endParaRPr lang="es-ES" dirty="0"/>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144ECA74-198C-4027-A1D9-E36445E22542}" type="datetimeFigureOut">
              <a:rPr lang="es-ES"/>
              <a:pPr>
                <a:defRPr/>
              </a:pPr>
              <a:t>07/04/2015</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F660B38-76B1-472F-8777-BD422655F4B5}" type="slidenum">
              <a:rPr lang="es-ES"/>
              <a:pPr>
                <a:defRPr/>
              </a:pPr>
              <a:t>‹#›</a:t>
            </a:fld>
            <a:endParaRPr lang="es-ES" dirty="0"/>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AFF951FD-187B-4B70-BDE4-732A515C5FAF}" type="datetimeFigureOut">
              <a:rPr lang="es-ES"/>
              <a:pPr>
                <a:defRPr/>
              </a:pPr>
              <a:t>07/04/2015</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1A42BB9-7588-4CCB-8724-FEE46463FBD3}" type="slidenum">
              <a:rPr lang="es-ES"/>
              <a:pPr>
                <a:defRPr/>
              </a:pPr>
              <a:t>‹#›</a:t>
            </a:fld>
            <a:endParaRPr lang="es-ES" dirty="0"/>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F0103C38-8AE9-451A-A3A5-E95ADEF6D3CB}" type="datetimeFigureOut">
              <a:rPr lang="es-ES"/>
              <a:pPr>
                <a:defRPr/>
              </a:pPr>
              <a:t>07/04/2015</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AAA1B4F-2129-4D7C-84A0-E9C58C740C71}" type="slidenum">
              <a:rPr lang="es-ES"/>
              <a:pPr>
                <a:defRPr/>
              </a:pPr>
              <a:t>‹#›</a:t>
            </a:fld>
            <a:endParaRPr lang="es-ES" dirty="0"/>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C487BBD7-5887-47D1-AC08-E9935DB51C05}" type="datetimeFigureOut">
              <a:rPr lang="es-ES"/>
              <a:pPr>
                <a:defRPr/>
              </a:pPr>
              <a:t>07/04/2015</a:t>
            </a:fld>
            <a:endParaRPr lang="es-ES" dirty="0"/>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4505B6EB-C43E-4CF1-8291-1C43EDFFF9A2}" type="slidenum">
              <a:rPr lang="es-ES"/>
              <a:pPr>
                <a:defRPr/>
              </a:pPr>
              <a:t>‹#›</a:t>
            </a:fld>
            <a:endParaRPr lang="es-ES" dirty="0"/>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75149846-7904-4A8A-AEBB-DCBF9080771E}" type="datetimeFigureOut">
              <a:rPr lang="es-ES"/>
              <a:pPr>
                <a:defRPr/>
              </a:pPr>
              <a:t>07/04/2015</a:t>
            </a:fld>
            <a:endParaRPr lang="es-ES" dirty="0"/>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850156C0-B34F-4F50-9A8C-6064C400E901}" type="slidenum">
              <a:rPr lang="es-ES"/>
              <a:pPr>
                <a:defRPr/>
              </a:pPr>
              <a:t>‹#›</a:t>
            </a:fld>
            <a:endParaRPr lang="es-ES" dirty="0"/>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AD5E7ED-9D6E-43C8-986F-CE32C34B01DE}" type="datetimeFigureOut">
              <a:rPr lang="es-ES"/>
              <a:pPr>
                <a:defRPr/>
              </a:pPr>
              <a:t>07/04/2015</a:t>
            </a:fld>
            <a:endParaRPr lang="es-ES" dirty="0"/>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F6D3405B-E7B1-4483-875E-4E36881385A5}" type="slidenum">
              <a:rPr lang="es-ES"/>
              <a:pPr>
                <a:defRPr/>
              </a:pPr>
              <a:t>‹#›</a:t>
            </a:fld>
            <a:endParaRPr lang="es-ES" dirty="0"/>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DB9AA73-EBC7-46A2-A046-3004400DB8B8}" type="datetimeFigureOut">
              <a:rPr lang="es-ES"/>
              <a:pPr>
                <a:defRPr/>
              </a:pPr>
              <a:t>07/04/2015</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D6813BC7-F939-4890-879C-ABCADB9AB292}" type="slidenum">
              <a:rPr lang="es-ES"/>
              <a:pPr>
                <a:defRPr/>
              </a:pPr>
              <a:t>‹#›</a:t>
            </a:fld>
            <a:endParaRPr lang="es-ES" dirty="0"/>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A10D485-DF2F-4306-90C0-60A05FAFAB4A}" type="datetimeFigureOut">
              <a:rPr lang="es-ES"/>
              <a:pPr>
                <a:defRPr/>
              </a:pPr>
              <a:t>07/04/2015</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A2E6BC66-E092-4A07-AEB8-6E18C70A50AF}" type="slidenum">
              <a:rPr lang="es-ES"/>
              <a:pPr>
                <a:defRPr/>
              </a:pPr>
              <a:t>‹#›</a:t>
            </a:fld>
            <a:endParaRPr lang="es-ES" dirty="0"/>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EB27A07-DF63-4ADB-B8C9-1DDA3DDF9AB2}" type="datetimeFigureOut">
              <a:rPr lang="es-ES"/>
              <a:pPr>
                <a:defRPr/>
              </a:pPr>
              <a:t>07/04/2015</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AAD6414-74A8-4293-A7A7-6366F571E377}" type="slidenum">
              <a:rPr lang="es-ES"/>
              <a:pPr>
                <a:defRPr/>
              </a:pPr>
              <a:t>‹#›</a:t>
            </a:fld>
            <a:endParaRPr lang="es-E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med">
    <p:dissolv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jpeg"/><Relationship Id="rId7" Type="http://schemas.openxmlformats.org/officeDocument/2006/relationships/hyperlink" Target="http://pixabay.com/es/service/faq/"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pixabay.com/go/?t=/service/terms/"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s.wikipedia.org/wiki/Otis_tarda" TargetMode="External"/><Relationship Id="rId7" Type="http://schemas.openxmlformats.org/officeDocument/2006/relationships/hyperlink" Target="http://es.wikipedia.org/wiki/Cern%C3%ADcalo_primilla" TargetMode="External"/><Relationship Id="rId2" Type="http://schemas.openxmlformats.org/officeDocument/2006/relationships/hyperlink" Target="http://es.wikipedia.org/wiki/Alcarav%C3%A1n" TargetMode="External"/><Relationship Id="rId1" Type="http://schemas.openxmlformats.org/officeDocument/2006/relationships/slideLayout" Target="../slideLayouts/slideLayout2.xml"/><Relationship Id="rId6" Type="http://schemas.openxmlformats.org/officeDocument/2006/relationships/hyperlink" Target="http://es.wikipedia.org/wiki/Aguilucho_cenizo" TargetMode="External"/><Relationship Id="rId5" Type="http://schemas.openxmlformats.org/officeDocument/2006/relationships/hyperlink" Target="http://es.wikipedia.org/wiki/Sis%C3%B3n" TargetMode="External"/><Relationship Id="rId4" Type="http://schemas.openxmlformats.org/officeDocument/2006/relationships/hyperlink" Target="http://es.wikipedia.org/wiki/Pterocles_orientali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es.wikipedia.org/wiki/Castilla_y_Le%C3%B3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es.wikipedia.org/wiki/%C3%81nade_azul%C3%B3n" TargetMode="External"/><Relationship Id="rId13" Type="http://schemas.openxmlformats.org/officeDocument/2006/relationships/hyperlink" Target="http://es.wikipedia.org/wiki/Zampull%C3%ADn_com%C3%BAn" TargetMode="External"/><Relationship Id="rId18" Type="http://schemas.openxmlformats.org/officeDocument/2006/relationships/hyperlink" Target="http://es.wikipedia.org/wiki/Himantopus_himantopus" TargetMode="External"/><Relationship Id="rId3" Type="http://schemas.openxmlformats.org/officeDocument/2006/relationships/hyperlink" Target="http://es.wikipedia.org/wiki/%C3%81nade_rabudo" TargetMode="External"/><Relationship Id="rId21" Type="http://schemas.openxmlformats.org/officeDocument/2006/relationships/hyperlink" Target="http://es.wikipedia.org/wiki/Plateinae" TargetMode="External"/><Relationship Id="rId7" Type="http://schemas.openxmlformats.org/officeDocument/2006/relationships/hyperlink" Target="http://es.wikipedia.org/wiki/Correlimos_com%C3%BAn" TargetMode="External"/><Relationship Id="rId12" Type="http://schemas.openxmlformats.org/officeDocument/2006/relationships/hyperlink" Target="http://es.wikipedia.org/wiki/Focha_com%C3%BAn" TargetMode="External"/><Relationship Id="rId17" Type="http://schemas.openxmlformats.org/officeDocument/2006/relationships/hyperlink" Target="http://es.wikipedia.org/wiki/Avefr%C3%ADa" TargetMode="External"/><Relationship Id="rId2" Type="http://schemas.openxmlformats.org/officeDocument/2006/relationships/hyperlink" Target="http://es.wikipedia.org/wiki/%C3%81nsar_com%C3%BAn" TargetMode="External"/><Relationship Id="rId16" Type="http://schemas.openxmlformats.org/officeDocument/2006/relationships/hyperlink" Target="http://es.wikipedia.org/wiki/Aguilucho_lagunero" TargetMode="External"/><Relationship Id="rId20" Type="http://schemas.openxmlformats.org/officeDocument/2006/relationships/hyperlink" Target="http://es.wikipedia.org/wiki/Grulla" TargetMode="External"/><Relationship Id="rId1" Type="http://schemas.openxmlformats.org/officeDocument/2006/relationships/slideLayout" Target="../slideLayouts/slideLayout2.xml"/><Relationship Id="rId6" Type="http://schemas.openxmlformats.org/officeDocument/2006/relationships/hyperlink" Target="http://es.wikipedia.org/wiki/Silb%C3%B3n_europeo" TargetMode="External"/><Relationship Id="rId11" Type="http://schemas.openxmlformats.org/officeDocument/2006/relationships/hyperlink" Target="http://es.wikipedia.org/wiki/Porr%C3%B3n_europeo" TargetMode="External"/><Relationship Id="rId5" Type="http://schemas.openxmlformats.org/officeDocument/2006/relationships/hyperlink" Target="http://es.wikipedia.org/wiki/Porr%C3%B3n_mo%C3%B1udo" TargetMode="External"/><Relationship Id="rId15" Type="http://schemas.openxmlformats.org/officeDocument/2006/relationships/hyperlink" Target="http://es.wikipedia.org/wiki/Garcilla_bueyera" TargetMode="External"/><Relationship Id="rId10" Type="http://schemas.openxmlformats.org/officeDocument/2006/relationships/hyperlink" Target="http://es.wikipedia.org/wiki/Cuchara_com%C3%BAn" TargetMode="External"/><Relationship Id="rId19" Type="http://schemas.openxmlformats.org/officeDocument/2006/relationships/hyperlink" Target="http://es.wikipedia.org/wiki/Avoceta" TargetMode="External"/><Relationship Id="rId4" Type="http://schemas.openxmlformats.org/officeDocument/2006/relationships/hyperlink" Target="http://es.wikipedia.org/wiki/Cerceta_com%C3%BAn" TargetMode="External"/><Relationship Id="rId9" Type="http://schemas.openxmlformats.org/officeDocument/2006/relationships/hyperlink" Target="http://es.wikipedia.org/wiki/%C3%81nade_friso" TargetMode="External"/><Relationship Id="rId14" Type="http://schemas.openxmlformats.org/officeDocument/2006/relationships/hyperlink" Target="http://es.wikipedia.org/wiki/Garza_rea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10.jpeg"/><Relationship Id="rId2" Type="http://schemas.openxmlformats.org/officeDocument/2006/relationships/image" Target="../media/image36.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14.png"/><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es.wikipedia.org/wiki/Provincia_de_Zamora" TargetMode="External"/><Relationship Id="rId7" Type="http://schemas.openxmlformats.org/officeDocument/2006/relationships/hyperlink" Target="http://es.wikipedia.org/wiki/Tierra_del_Pan" TargetMode="External"/><Relationship Id="rId2" Type="http://schemas.openxmlformats.org/officeDocument/2006/relationships/hyperlink" Target="http://es.wikipedia.org/wiki/Anexo:Espacios_naturales_protegidos_de_Castilla_y_Le%C3%B3n" TargetMode="External"/><Relationship Id="rId1" Type="http://schemas.openxmlformats.org/officeDocument/2006/relationships/slideLayout" Target="../slideLayouts/slideLayout2.xml"/><Relationship Id="rId6" Type="http://schemas.openxmlformats.org/officeDocument/2006/relationships/hyperlink" Target="http://es.wikipedia.org/wiki/Tierra_de_Campos" TargetMode="External"/><Relationship Id="rId5" Type="http://schemas.openxmlformats.org/officeDocument/2006/relationships/hyperlink" Target="http://es.wikipedia.org/wiki/Espa%C3%B1a" TargetMode="External"/><Relationship Id="rId4" Type="http://schemas.openxmlformats.org/officeDocument/2006/relationships/hyperlink" Target="http://es.wikipedia.org/wiki/Castilla_y_Le%C3%B3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s.wikipedia.org/wiki/Ha" TargetMode="External"/><Relationship Id="rId2" Type="http://schemas.openxmlformats.org/officeDocument/2006/relationships/hyperlink" Target="http://es.wikipedia.org/wiki/Villaf%C3%A1fila" TargetMode="External"/><Relationship Id="rId1" Type="http://schemas.openxmlformats.org/officeDocument/2006/relationships/slideLayout" Target="../slideLayouts/slideLayout2.xml"/><Relationship Id="rId5" Type="http://schemas.openxmlformats.org/officeDocument/2006/relationships/hyperlink" Target="http://es.wikipedia.org/wiki/Villarr%C3%ADn_de_Campos" TargetMode="External"/><Relationship Id="rId4" Type="http://schemas.openxmlformats.org/officeDocument/2006/relationships/hyperlink" Target="http://es.wikipedia.org/wiki/Revellino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commons.wikimedia.org/wiki/User:Xauxa"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Título"/>
          <p:cNvSpPr>
            <a:spLocks noGrp="1"/>
          </p:cNvSpPr>
          <p:nvPr>
            <p:ph type="ctrTitle"/>
          </p:nvPr>
        </p:nvSpPr>
        <p:spPr>
          <a:xfrm>
            <a:off x="685800" y="714375"/>
            <a:ext cx="7772400" cy="5286375"/>
          </a:xfrm>
        </p:spPr>
        <p:txBody>
          <a:bodyPr/>
          <a:lstStyle/>
          <a:p>
            <a:endParaRPr lang="es-ES" smtClean="0"/>
          </a:p>
        </p:txBody>
      </p:sp>
      <p:sp>
        <p:nvSpPr>
          <p:cNvPr id="3" name="2 Subtítulo"/>
          <p:cNvSpPr>
            <a:spLocks noGrp="1"/>
          </p:cNvSpPr>
          <p:nvPr>
            <p:ph type="subTitle"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buFont typeface="Arial" pitchFamily="34" charset="0"/>
              <a:buNone/>
              <a:defRPr/>
            </a:pPr>
            <a:endParaRPr lang="es-ES" sz="10400" dirty="0"/>
          </a:p>
          <a:p>
            <a:pPr fontAlgn="auto">
              <a:spcAft>
                <a:spcPts val="0"/>
              </a:spcAft>
              <a:buFont typeface="Arial" pitchFamily="34" charset="0"/>
              <a:buNone/>
              <a:defRPr/>
            </a:pPr>
            <a:endParaRPr lang="es-ES" dirty="0"/>
          </a:p>
        </p:txBody>
      </p:sp>
      <p:sp>
        <p:nvSpPr>
          <p:cNvPr id="4" name="3 Rectángulo"/>
          <p:cNvSpPr/>
          <p:nvPr/>
        </p:nvSpPr>
        <p:spPr>
          <a:xfrm rot="10800000" flipV="1">
            <a:off x="1594447" y="852090"/>
            <a:ext cx="5955093" cy="4524315"/>
          </a:xfrm>
          <a:prstGeom prst="rect">
            <a:avLst/>
          </a:prstGeom>
          <a:noFill/>
        </p:spPr>
        <p:txBody>
          <a:bodyPr>
            <a:spAutoFit/>
          </a:bodyPr>
          <a:lstStyle/>
          <a:p>
            <a:pPr algn="ctr" fontAlgn="auto">
              <a:spcBef>
                <a:spcPts val="0"/>
              </a:spcBef>
              <a:spcAft>
                <a:spcPts val="0"/>
              </a:spcAft>
              <a:defRPr/>
            </a:pPr>
            <a:r>
              <a:rPr lang="es-E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RESERVA NATURAL DE LAGUNAS DE VILLAFÁFILA </a:t>
            </a:r>
            <a:endParaRPr lang="es-E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endParaRP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3 Rectángulo"/>
          <p:cNvSpPr>
            <a:spLocks noChangeArrowheads="1"/>
          </p:cNvSpPr>
          <p:nvPr/>
        </p:nvSpPr>
        <p:spPr bwMode="auto">
          <a:xfrm>
            <a:off x="500063" y="642938"/>
            <a:ext cx="8358187" cy="5508625"/>
          </a:xfrm>
          <a:prstGeom prst="rect">
            <a:avLst/>
          </a:prstGeom>
          <a:noFill/>
          <a:ln w="9525">
            <a:noFill/>
            <a:miter lim="800000"/>
            <a:headEnd/>
            <a:tailEnd/>
          </a:ln>
        </p:spPr>
        <p:txBody>
          <a:bodyPr>
            <a:spAutoFit/>
          </a:bodyPr>
          <a:lstStyle/>
          <a:p>
            <a:pPr algn="just"/>
            <a:r>
              <a:rPr lang="es-ES" sz="2200">
                <a:latin typeface="Calibri" pitchFamily="34" charset="0"/>
              </a:rPr>
              <a:t>La vegetación de estas áreas viene influenciada por tres importantes factores climáticos como son:</a:t>
            </a:r>
          </a:p>
          <a:p>
            <a:pPr algn="just">
              <a:buFont typeface="Arial" charset="0"/>
              <a:buChar char="•"/>
            </a:pPr>
            <a:r>
              <a:rPr lang="es-ES" sz="2200" b="1">
                <a:latin typeface="Calibri" pitchFamily="34" charset="0"/>
              </a:rPr>
              <a:t> El intenso frío invernal y la sequía del intenso periodo estival</a:t>
            </a:r>
            <a:r>
              <a:rPr lang="es-ES" sz="2200">
                <a:latin typeface="Calibri" pitchFamily="34" charset="0"/>
              </a:rPr>
              <a:t>, condicionan la presencia de especies que sean capaces de resistir las condiciones extremas. Por ello la vegetación es de tipo estepario, característica de las zonas de clima continental, con plantas herbáceas y arbustivas de escaso porte, y la práctica ausencia de especies arbóreas.</a:t>
            </a:r>
          </a:p>
          <a:p>
            <a:pPr algn="just">
              <a:buFont typeface="Arial" charset="0"/>
              <a:buChar char="•"/>
            </a:pPr>
            <a:r>
              <a:rPr lang="es-ES" sz="2200">
                <a:latin typeface="Calibri" pitchFamily="34" charset="0"/>
              </a:rPr>
              <a:t> </a:t>
            </a:r>
            <a:r>
              <a:rPr lang="es-ES" sz="2200" b="1">
                <a:latin typeface="Calibri" pitchFamily="34" charset="0"/>
              </a:rPr>
              <a:t>La variación estacional del nivel del agua de las lagunas </a:t>
            </a:r>
            <a:r>
              <a:rPr lang="es-ES" sz="2200">
                <a:latin typeface="Calibri" pitchFamily="34" charset="0"/>
              </a:rPr>
              <a:t>y de los encharcamientos temporales. Así, la planta más habitual de las zonas inundadas durante la mayor parte del año es la </a:t>
            </a:r>
            <a:r>
              <a:rPr lang="es-ES" sz="2200" i="1" u="sng">
                <a:latin typeface="Calibri" pitchFamily="34" charset="0"/>
              </a:rPr>
              <a:t>castañuela</a:t>
            </a:r>
            <a:r>
              <a:rPr lang="es-ES" sz="2200">
                <a:latin typeface="Calibri" pitchFamily="34" charset="0"/>
              </a:rPr>
              <a:t>, de cuyos brotes se alimentan muchas de las aves de la zona. Otra de las especies propias de la zona es el </a:t>
            </a:r>
            <a:r>
              <a:rPr lang="es-ES" sz="2200" i="1" u="sng">
                <a:latin typeface="Calibri" pitchFamily="34" charset="0"/>
              </a:rPr>
              <a:t>gramón</a:t>
            </a:r>
            <a:r>
              <a:rPr lang="es-ES" sz="2200">
                <a:latin typeface="Calibri" pitchFamily="34" charset="0"/>
              </a:rPr>
              <a:t>, cuyo desarrollo sólo es posible en los bordes de las zonas inundadas, donde la profundidad del agua es escasa.</a:t>
            </a:r>
          </a:p>
          <a:p>
            <a:pPr algn="just">
              <a:buFont typeface="Arial" charset="0"/>
              <a:buChar char="•"/>
            </a:pPr>
            <a:r>
              <a:rPr lang="es-ES" sz="2200">
                <a:latin typeface="Calibri" pitchFamily="34" charset="0"/>
              </a:rPr>
              <a:t> </a:t>
            </a:r>
            <a:r>
              <a:rPr lang="es-ES" sz="2200" b="1">
                <a:latin typeface="Calibri" pitchFamily="34" charset="0"/>
              </a:rPr>
              <a:t>La elevada concentración de sales en los suelos</a:t>
            </a:r>
            <a:r>
              <a:rPr lang="es-ES" sz="2200">
                <a:latin typeface="Calibri" pitchFamily="34" charset="0"/>
              </a:rPr>
              <a:t>, y como consecuencia la dificultad que tienen las plantas para extraer el agua del suelo, </a:t>
            </a:r>
          </a:p>
        </p:txBody>
      </p:sp>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3 Rectángulo"/>
          <p:cNvSpPr>
            <a:spLocks noChangeArrowheads="1"/>
          </p:cNvSpPr>
          <p:nvPr/>
        </p:nvSpPr>
        <p:spPr bwMode="auto">
          <a:xfrm>
            <a:off x="1214438" y="928688"/>
            <a:ext cx="7358062" cy="5016500"/>
          </a:xfrm>
          <a:prstGeom prst="rect">
            <a:avLst/>
          </a:prstGeom>
          <a:noFill/>
          <a:ln w="9525">
            <a:noFill/>
            <a:miter lim="800000"/>
            <a:headEnd/>
            <a:tailEnd/>
          </a:ln>
        </p:spPr>
        <p:txBody>
          <a:bodyPr>
            <a:spAutoFit/>
          </a:bodyPr>
          <a:lstStyle/>
          <a:p>
            <a:pPr algn="just"/>
            <a:r>
              <a:rPr lang="es-ES" sz="4000">
                <a:latin typeface="Calibri" pitchFamily="34" charset="0"/>
              </a:rPr>
              <a:t>En este espacio natural, diferenciamos claramente dos comunidades vegetales:</a:t>
            </a:r>
          </a:p>
          <a:p>
            <a:pPr algn="just">
              <a:buFont typeface="Arial" charset="0"/>
              <a:buChar char="•"/>
            </a:pPr>
            <a:r>
              <a:rPr lang="es-ES" sz="4000">
                <a:latin typeface="Calibri" pitchFamily="34" charset="0"/>
              </a:rPr>
              <a:t> Una inmensa llanura cerealista</a:t>
            </a:r>
          </a:p>
          <a:p>
            <a:pPr algn="just">
              <a:buFont typeface="Arial" charset="0"/>
              <a:buChar char="•"/>
            </a:pPr>
            <a:r>
              <a:rPr lang="es-ES" sz="4000">
                <a:latin typeface="Calibri" pitchFamily="34" charset="0"/>
              </a:rPr>
              <a:t> Un conjunto lagunar de carácter salino</a:t>
            </a:r>
          </a:p>
          <a:p>
            <a:endParaRPr lang="es-ES" sz="4000">
              <a:latin typeface="Calibri" pitchFamily="34" charset="0"/>
            </a:endParaRPr>
          </a:p>
          <a:p>
            <a:endParaRPr lang="es-ES" sz="4000">
              <a:latin typeface="Calibri" pitchFamily="34" charset="0"/>
            </a:endParaRPr>
          </a:p>
        </p:txBody>
      </p:sp>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http://pixabay.com/static/uploads/photo/2012/02/29/16/08/yellow-19420_640.jpg"/>
          <p:cNvPicPr>
            <a:picLocks noChangeAspect="1" noChangeArrowheads="1"/>
          </p:cNvPicPr>
          <p:nvPr/>
        </p:nvPicPr>
        <p:blipFill>
          <a:blip r:embed="rId2"/>
          <a:srcRect/>
          <a:stretch>
            <a:fillRect/>
          </a:stretch>
        </p:blipFill>
        <p:spPr bwMode="auto">
          <a:xfrm>
            <a:off x="785813" y="1571625"/>
            <a:ext cx="7781925" cy="4741863"/>
          </a:xfrm>
          <a:prstGeom prst="rect">
            <a:avLst/>
          </a:prstGeom>
          <a:noFill/>
          <a:ln w="9525">
            <a:noFill/>
            <a:miter lim="800000"/>
            <a:headEnd/>
            <a:tailEnd/>
          </a:ln>
        </p:spPr>
      </p:pic>
      <p:sp>
        <p:nvSpPr>
          <p:cNvPr id="6" name="5 Rectángulo"/>
          <p:cNvSpPr/>
          <p:nvPr/>
        </p:nvSpPr>
        <p:spPr>
          <a:xfrm>
            <a:off x="1594453" y="214290"/>
            <a:ext cx="5750549" cy="92333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s-E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Campo  de cereales </a:t>
            </a:r>
            <a:endParaRPr lang="es-E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endParaRPr>
          </a:p>
        </p:txBody>
      </p:sp>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94453" y="1285861"/>
            <a:ext cx="6664260" cy="5016758"/>
          </a:xfrm>
          <a:prstGeom prst="rect">
            <a:avLst/>
          </a:prstGeom>
          <a:noFill/>
        </p:spPr>
        <p:txBody>
          <a:bodyPr>
            <a:spAutoFit/>
          </a:bodyPr>
          <a:lstStyle/>
          <a:p>
            <a:pPr algn="ctr" fontAlgn="auto">
              <a:spcBef>
                <a:spcPts val="0"/>
              </a:spcBef>
              <a:spcAft>
                <a:spcPts val="0"/>
              </a:spcAft>
              <a:defRPr/>
            </a:pPr>
            <a:r>
              <a:rPr lang="es-E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Plantas características </a:t>
            </a:r>
          </a:p>
          <a:p>
            <a:pPr algn="ctr" fontAlgn="auto">
              <a:spcBef>
                <a:spcPts val="0"/>
              </a:spcBef>
              <a:spcAft>
                <a:spcPts val="0"/>
              </a:spcAft>
              <a:defRPr/>
            </a:pPr>
            <a:r>
              <a:rPr lang="es-E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d</a:t>
            </a:r>
            <a:r>
              <a:rPr lang="es-E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e la zona </a:t>
            </a:r>
          </a:p>
          <a:p>
            <a:pPr algn="ctr" fontAlgn="auto">
              <a:spcBef>
                <a:spcPts val="0"/>
              </a:spcBef>
              <a:spcAft>
                <a:spcPts val="0"/>
              </a:spcAft>
              <a:defRPr/>
            </a:pPr>
            <a:r>
              <a:rPr lang="es-E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l</a:t>
            </a:r>
            <a:r>
              <a:rPr lang="es-E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agunar </a:t>
            </a:r>
            <a:endParaRPr lang="es-E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endParaRPr>
          </a:p>
        </p:txBody>
      </p:sp>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290"/>
            <a:ext cx="8229600" cy="1203348"/>
          </a:xfrm>
        </p:spPr>
        <p:txBody>
          <a:bodyPr rtlCol="0">
            <a:noAutofit/>
          </a:bodyPr>
          <a:lstStyle/>
          <a:p>
            <a:pPr fontAlgn="auto">
              <a:spcAft>
                <a:spcPts val="0"/>
              </a:spcAft>
              <a:defRPr/>
            </a:pP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JUNCIA O CASTAÑUELA</a:t>
            </a:r>
            <a:r>
              <a:rPr lang="es-ES"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s-ES"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es-ES" sz="5400" dirty="0"/>
          </a:p>
        </p:txBody>
      </p:sp>
      <p:pic>
        <p:nvPicPr>
          <p:cNvPr id="26626" name="3 Imagen" descr="File:Pallenis spinosa01.jpg"/>
          <p:cNvPicPr>
            <a:picLocks noChangeAspect="1" noChangeArrowheads="1"/>
          </p:cNvPicPr>
          <p:nvPr/>
        </p:nvPicPr>
        <p:blipFill>
          <a:blip r:embed="rId2"/>
          <a:srcRect/>
          <a:stretch>
            <a:fillRect/>
          </a:stretch>
        </p:blipFill>
        <p:spPr bwMode="auto">
          <a:xfrm>
            <a:off x="1143000" y="1285875"/>
            <a:ext cx="6786563" cy="4929188"/>
          </a:xfrm>
          <a:prstGeom prst="rect">
            <a:avLst/>
          </a:prstGeom>
          <a:noFill/>
          <a:ln w="9525">
            <a:noFill/>
            <a:miter lim="800000"/>
            <a:headEnd/>
            <a:tailEnd/>
          </a:ln>
        </p:spPr>
      </p:pic>
      <p:sp>
        <p:nvSpPr>
          <p:cNvPr id="26627" name="4 Rectángulo"/>
          <p:cNvSpPr>
            <a:spLocks noChangeArrowheads="1"/>
          </p:cNvSpPr>
          <p:nvPr/>
        </p:nvSpPr>
        <p:spPr bwMode="auto">
          <a:xfrm>
            <a:off x="642938" y="6215063"/>
            <a:ext cx="8001000" cy="307975"/>
          </a:xfrm>
          <a:prstGeom prst="rect">
            <a:avLst/>
          </a:prstGeom>
          <a:noFill/>
          <a:ln w="9525">
            <a:noFill/>
            <a:miter lim="800000"/>
            <a:headEnd/>
            <a:tailEnd/>
          </a:ln>
        </p:spPr>
        <p:txBody>
          <a:bodyPr>
            <a:spAutoFit/>
          </a:bodyPr>
          <a:lstStyle/>
          <a:p>
            <a:r>
              <a:rPr lang="es-ES" sz="1400">
                <a:solidFill>
                  <a:srgbClr val="00B0F0"/>
                </a:solidFill>
                <a:latin typeface="Calibri" pitchFamily="34" charset="0"/>
              </a:rPr>
              <a:t>http://commons.wikimedia.org/wiki/File:Pallenis_spinosa01.jpg#/media/File:Pallenis_spinosa01.jpg</a:t>
            </a:r>
          </a:p>
        </p:txBody>
      </p:sp>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s-ES" sz="7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GRAMÓN </a:t>
            </a:r>
            <a:br>
              <a:rPr lang="es-ES" sz="7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s-ES" dirty="0"/>
          </a:p>
        </p:txBody>
      </p:sp>
      <p:pic>
        <p:nvPicPr>
          <p:cNvPr id="27650" name="Picture 2" descr="http://upload.wikimedia.org/wikipedia/commons/a/a8/Grass_covered_house_in_Iceland_1972.jpg"/>
          <p:cNvPicPr>
            <a:picLocks noChangeAspect="1" noChangeArrowheads="1"/>
          </p:cNvPicPr>
          <p:nvPr/>
        </p:nvPicPr>
        <p:blipFill>
          <a:blip r:embed="rId2"/>
          <a:srcRect/>
          <a:stretch>
            <a:fillRect/>
          </a:stretch>
        </p:blipFill>
        <p:spPr bwMode="auto">
          <a:xfrm>
            <a:off x="857250" y="1643063"/>
            <a:ext cx="7572375" cy="4429125"/>
          </a:xfrm>
          <a:prstGeom prst="rect">
            <a:avLst/>
          </a:prstGeom>
          <a:noFill/>
          <a:ln w="9525">
            <a:noFill/>
            <a:miter lim="800000"/>
            <a:headEnd/>
            <a:tailEnd/>
          </a:ln>
        </p:spPr>
      </p:pic>
      <p:sp>
        <p:nvSpPr>
          <p:cNvPr id="27651" name="4 CuadroTexto"/>
          <p:cNvSpPr txBox="1">
            <a:spLocks noChangeArrowheads="1"/>
          </p:cNvSpPr>
          <p:nvPr/>
        </p:nvSpPr>
        <p:spPr bwMode="auto">
          <a:xfrm>
            <a:off x="642938" y="6143625"/>
            <a:ext cx="8143875" cy="646113"/>
          </a:xfrm>
          <a:prstGeom prst="rect">
            <a:avLst/>
          </a:prstGeom>
          <a:noFill/>
          <a:ln w="9525">
            <a:noFill/>
            <a:miter lim="800000"/>
            <a:headEnd/>
            <a:tailEnd/>
          </a:ln>
        </p:spPr>
        <p:txBody>
          <a:bodyPr>
            <a:spAutoFit/>
          </a:bodyPr>
          <a:lstStyle/>
          <a:p>
            <a:r>
              <a:rPr lang="es-ES" sz="1200">
                <a:latin typeface="Calibri" pitchFamily="34" charset="0"/>
              </a:rPr>
              <a:t>EgVcqaGc_TaMSsgcAM&amp;ved=0CAYQ_AUoAQ#q=GRAMON+planta&amp;tbm=isch&amp;tbs=sur:fc&amp;imgrc=FMpAicd6Go6ItM%253A%3BPtIvvA3J_wfioM%3Bhttp%253A%252F%252Fupload.wikimedia.org%252Fwikipedia%252Fcommons%252Fa%252Fa8%252FGrass_covered_house_in_Iceland_1972.jpg%3Bhttp%253A%252F%252Fen.wikipedia.org%252Fwiki%252FPoaceae%3B2102%3B1373</a:t>
            </a:r>
          </a:p>
        </p:txBody>
      </p:sp>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rtlCol="0">
            <a:normAutofit/>
          </a:bodyPr>
          <a:lstStyle/>
          <a:p>
            <a:pPr fontAlgn="auto">
              <a:spcAft>
                <a:spcPts val="0"/>
              </a:spcAft>
              <a:defRPr/>
            </a:pPr>
            <a:r>
              <a:rPr lang="es-ES" dirty="0" smtClean="0"/>
              <a:t>Más plantas de la laguna</a:t>
            </a:r>
            <a:endParaRPr lang="es-ES" dirty="0"/>
          </a:p>
        </p:txBody>
      </p:sp>
      <p:pic>
        <p:nvPicPr>
          <p:cNvPr id="28674" name="3 Imagen" descr="https://c1.staticflickr.com/1/164/434898621_2a550c6853_b.jpg"/>
          <p:cNvPicPr>
            <a:picLocks noChangeAspect="1" noChangeArrowheads="1"/>
          </p:cNvPicPr>
          <p:nvPr/>
        </p:nvPicPr>
        <p:blipFill>
          <a:blip r:embed="rId2"/>
          <a:srcRect/>
          <a:stretch>
            <a:fillRect/>
          </a:stretch>
        </p:blipFill>
        <p:spPr bwMode="auto">
          <a:xfrm>
            <a:off x="500063" y="1643063"/>
            <a:ext cx="1463675" cy="1952625"/>
          </a:xfrm>
          <a:prstGeom prst="rect">
            <a:avLst/>
          </a:prstGeom>
          <a:noFill/>
          <a:ln w="9525">
            <a:noFill/>
            <a:miter lim="800000"/>
            <a:headEnd/>
            <a:tailEnd/>
          </a:ln>
        </p:spPr>
      </p:pic>
      <p:pic>
        <p:nvPicPr>
          <p:cNvPr id="28675" name="Picture 2" descr="Bupleurum tenuissimum habitus.jpeg"/>
          <p:cNvPicPr>
            <a:picLocks noChangeAspect="1" noChangeArrowheads="1"/>
          </p:cNvPicPr>
          <p:nvPr/>
        </p:nvPicPr>
        <p:blipFill>
          <a:blip r:embed="rId3"/>
          <a:srcRect/>
          <a:stretch>
            <a:fillRect/>
          </a:stretch>
        </p:blipFill>
        <p:spPr bwMode="auto">
          <a:xfrm>
            <a:off x="3071813" y="1571625"/>
            <a:ext cx="1571625" cy="2093913"/>
          </a:xfrm>
          <a:prstGeom prst="rect">
            <a:avLst/>
          </a:prstGeom>
          <a:noFill/>
          <a:ln w="9525">
            <a:noFill/>
            <a:miter lim="800000"/>
            <a:headEnd/>
            <a:tailEnd/>
          </a:ln>
        </p:spPr>
      </p:pic>
      <p:pic>
        <p:nvPicPr>
          <p:cNvPr id="28676" name="Picture 4" descr="http://www.plantasyhongos.es/herbarium/a/Atriplex_prostrata_01.jpg"/>
          <p:cNvPicPr>
            <a:picLocks noChangeAspect="1" noChangeArrowheads="1"/>
          </p:cNvPicPr>
          <p:nvPr/>
        </p:nvPicPr>
        <p:blipFill>
          <a:blip r:embed="rId4"/>
          <a:srcRect/>
          <a:stretch>
            <a:fillRect/>
          </a:stretch>
        </p:blipFill>
        <p:spPr bwMode="auto">
          <a:xfrm>
            <a:off x="5857875" y="1571625"/>
            <a:ext cx="2857500" cy="2143125"/>
          </a:xfrm>
          <a:prstGeom prst="rect">
            <a:avLst/>
          </a:prstGeom>
          <a:noFill/>
          <a:ln w="9525">
            <a:noFill/>
            <a:miter lim="800000"/>
            <a:headEnd/>
            <a:tailEnd/>
          </a:ln>
        </p:spPr>
      </p:pic>
      <p:pic>
        <p:nvPicPr>
          <p:cNvPr id="28677" name="Picture 6" descr="Margarita, Flor, Primavera, Planta, Bloom, Colorido"/>
          <p:cNvPicPr>
            <a:picLocks noChangeAspect="1" noChangeArrowheads="1"/>
          </p:cNvPicPr>
          <p:nvPr/>
        </p:nvPicPr>
        <p:blipFill>
          <a:blip r:embed="rId5"/>
          <a:srcRect/>
          <a:stretch>
            <a:fillRect/>
          </a:stretch>
        </p:blipFill>
        <p:spPr bwMode="auto">
          <a:xfrm>
            <a:off x="1143000" y="3929063"/>
            <a:ext cx="3071813" cy="2054225"/>
          </a:xfrm>
          <a:prstGeom prst="rect">
            <a:avLst/>
          </a:prstGeom>
          <a:noFill/>
          <a:ln w="9525">
            <a:noFill/>
            <a:miter lim="800000"/>
            <a:headEnd/>
            <a:tailEnd/>
          </a:ln>
        </p:spPr>
      </p:pic>
      <p:sp>
        <p:nvSpPr>
          <p:cNvPr id="28678" name="7 CuadroTexto"/>
          <p:cNvSpPr txBox="1">
            <a:spLocks noChangeArrowheads="1"/>
          </p:cNvSpPr>
          <p:nvPr/>
        </p:nvSpPr>
        <p:spPr bwMode="auto">
          <a:xfrm>
            <a:off x="500063" y="6143625"/>
            <a:ext cx="8286750" cy="523875"/>
          </a:xfrm>
          <a:prstGeom prst="rect">
            <a:avLst/>
          </a:prstGeom>
          <a:noFill/>
          <a:ln w="9525">
            <a:noFill/>
            <a:miter lim="800000"/>
            <a:headEnd/>
            <a:tailEnd/>
          </a:ln>
        </p:spPr>
        <p:txBody>
          <a:bodyPr>
            <a:spAutoFit/>
          </a:bodyPr>
          <a:lstStyle/>
          <a:p>
            <a:r>
              <a:rPr lang="es-ES" sz="1400">
                <a:latin typeface="Calibri" pitchFamily="34" charset="0"/>
              </a:rPr>
              <a:t>Licencia: </a:t>
            </a:r>
            <a:r>
              <a:rPr lang="es-ES" sz="1400">
                <a:latin typeface="Calibri" pitchFamily="34" charset="0"/>
                <a:hlinkClick r:id="rId6"/>
              </a:rPr>
              <a:t>CC0 Public Domain</a:t>
            </a:r>
            <a:r>
              <a:rPr lang="es-ES" sz="1400">
                <a:latin typeface="Calibri" pitchFamily="34" charset="0"/>
              </a:rPr>
              <a:t> / </a:t>
            </a:r>
            <a:r>
              <a:rPr lang="es-ES" sz="1400">
                <a:latin typeface="Calibri" pitchFamily="34" charset="0"/>
                <a:hlinkClick r:id="rId7"/>
              </a:rPr>
              <a:t>Preguntas Frecuentes</a:t>
            </a:r>
            <a:r>
              <a:rPr lang="es-ES" sz="1400">
                <a:latin typeface="Calibri" pitchFamily="34" charset="0"/>
              </a:rPr>
              <a:t>Gratis para usos comerciales / No es necesario reconocimiento</a:t>
            </a:r>
          </a:p>
        </p:txBody>
      </p:sp>
      <p:pic>
        <p:nvPicPr>
          <p:cNvPr id="28679" name="Picture 8" descr="http://pixabay.com/static/uploads/photo/2013/07/31/00/43/bindweed-169049_640.jpg"/>
          <p:cNvPicPr>
            <a:picLocks noChangeAspect="1" noChangeArrowheads="1"/>
          </p:cNvPicPr>
          <p:nvPr/>
        </p:nvPicPr>
        <p:blipFill>
          <a:blip r:embed="rId8"/>
          <a:srcRect/>
          <a:stretch>
            <a:fillRect/>
          </a:stretch>
        </p:blipFill>
        <p:spPr bwMode="auto">
          <a:xfrm>
            <a:off x="5072063" y="4071938"/>
            <a:ext cx="2857500" cy="1874837"/>
          </a:xfrm>
          <a:prstGeom prst="rect">
            <a:avLst/>
          </a:prstGeom>
          <a:noFill/>
          <a:ln w="9525">
            <a:noFill/>
            <a:miter lim="800000"/>
            <a:headEnd/>
            <a:tailEnd/>
          </a:ln>
        </p:spPr>
      </p:pic>
      <p:sp>
        <p:nvSpPr>
          <p:cNvPr id="28680" name="9 CuadroTexto"/>
          <p:cNvSpPr txBox="1">
            <a:spLocks noChangeArrowheads="1"/>
          </p:cNvSpPr>
          <p:nvPr/>
        </p:nvSpPr>
        <p:spPr bwMode="auto">
          <a:xfrm>
            <a:off x="6786563" y="4071938"/>
            <a:ext cx="1143000" cy="369887"/>
          </a:xfrm>
          <a:prstGeom prst="rect">
            <a:avLst/>
          </a:prstGeom>
          <a:noFill/>
          <a:ln w="9525">
            <a:noFill/>
            <a:miter lim="800000"/>
            <a:headEnd/>
            <a:tailEnd/>
          </a:ln>
        </p:spPr>
        <p:txBody>
          <a:bodyPr>
            <a:spAutoFit/>
          </a:bodyPr>
          <a:lstStyle/>
          <a:p>
            <a:r>
              <a:rPr lang="es-ES">
                <a:solidFill>
                  <a:schemeClr val="bg1"/>
                </a:solidFill>
                <a:latin typeface="Calibri" pitchFamily="34" charset="0"/>
              </a:rPr>
              <a:t>correjuelo</a:t>
            </a:r>
          </a:p>
        </p:txBody>
      </p:sp>
      <p:sp>
        <p:nvSpPr>
          <p:cNvPr id="28681" name="10 CuadroTexto"/>
          <p:cNvSpPr txBox="1">
            <a:spLocks noChangeArrowheads="1"/>
          </p:cNvSpPr>
          <p:nvPr/>
        </p:nvSpPr>
        <p:spPr bwMode="auto">
          <a:xfrm>
            <a:off x="3000375" y="3929063"/>
            <a:ext cx="1214438" cy="369887"/>
          </a:xfrm>
          <a:prstGeom prst="rect">
            <a:avLst/>
          </a:prstGeom>
          <a:noFill/>
          <a:ln w="9525">
            <a:noFill/>
            <a:miter lim="800000"/>
            <a:headEnd/>
            <a:tailEnd/>
          </a:ln>
        </p:spPr>
        <p:txBody>
          <a:bodyPr>
            <a:spAutoFit/>
          </a:bodyPr>
          <a:lstStyle/>
          <a:p>
            <a:r>
              <a:rPr lang="es-ES">
                <a:solidFill>
                  <a:srgbClr val="FFFF00"/>
                </a:solidFill>
                <a:latin typeface="Calibri" pitchFamily="34" charset="0"/>
              </a:rPr>
              <a:t>margarita</a:t>
            </a:r>
          </a:p>
        </p:txBody>
      </p:sp>
      <p:sp>
        <p:nvSpPr>
          <p:cNvPr id="28682" name="11 CuadroTexto"/>
          <p:cNvSpPr txBox="1">
            <a:spLocks noChangeArrowheads="1"/>
          </p:cNvSpPr>
          <p:nvPr/>
        </p:nvSpPr>
        <p:spPr bwMode="auto">
          <a:xfrm>
            <a:off x="5929313" y="1500188"/>
            <a:ext cx="1428750" cy="369887"/>
          </a:xfrm>
          <a:prstGeom prst="rect">
            <a:avLst/>
          </a:prstGeom>
          <a:noFill/>
          <a:ln w="9525">
            <a:noFill/>
            <a:miter lim="800000"/>
            <a:headEnd/>
            <a:tailEnd/>
          </a:ln>
        </p:spPr>
        <p:txBody>
          <a:bodyPr>
            <a:spAutoFit/>
          </a:bodyPr>
          <a:lstStyle/>
          <a:p>
            <a:r>
              <a:rPr lang="es-ES">
                <a:solidFill>
                  <a:srgbClr val="FF0000"/>
                </a:solidFill>
                <a:latin typeface="Calibri" pitchFamily="34" charset="0"/>
              </a:rPr>
              <a:t>arrastradera</a:t>
            </a:r>
          </a:p>
        </p:txBody>
      </p:sp>
      <p:sp>
        <p:nvSpPr>
          <p:cNvPr id="28683" name="12 CuadroTexto"/>
          <p:cNvSpPr txBox="1">
            <a:spLocks noChangeArrowheads="1"/>
          </p:cNvSpPr>
          <p:nvPr/>
        </p:nvSpPr>
        <p:spPr bwMode="auto">
          <a:xfrm>
            <a:off x="3857625" y="1571625"/>
            <a:ext cx="857250" cy="369888"/>
          </a:xfrm>
          <a:prstGeom prst="rect">
            <a:avLst/>
          </a:prstGeom>
          <a:noFill/>
          <a:ln w="9525">
            <a:noFill/>
            <a:miter lim="800000"/>
            <a:headEnd/>
            <a:tailEnd/>
          </a:ln>
        </p:spPr>
        <p:txBody>
          <a:bodyPr>
            <a:spAutoFit/>
          </a:bodyPr>
          <a:lstStyle/>
          <a:p>
            <a:r>
              <a:rPr lang="es-ES">
                <a:solidFill>
                  <a:schemeClr val="bg1"/>
                </a:solidFill>
                <a:latin typeface="Calibri" pitchFamily="34" charset="0"/>
              </a:rPr>
              <a:t>pelujo</a:t>
            </a:r>
          </a:p>
        </p:txBody>
      </p:sp>
      <p:sp>
        <p:nvSpPr>
          <p:cNvPr id="14" name="13 CuadroTexto"/>
          <p:cNvSpPr txBox="1"/>
          <p:nvPr/>
        </p:nvSpPr>
        <p:spPr>
          <a:xfrm>
            <a:off x="714375" y="3286125"/>
            <a:ext cx="1357313" cy="369888"/>
          </a:xfrm>
          <a:prstGeom prst="rect">
            <a:avLst/>
          </a:prstGeom>
          <a:noFill/>
        </p:spPr>
        <p:txBody>
          <a:bodyPr>
            <a:spAutoFit/>
          </a:bodyPr>
          <a:lstStyle/>
          <a:p>
            <a:pPr fontAlgn="auto">
              <a:spcBef>
                <a:spcPts val="0"/>
              </a:spcBef>
              <a:spcAft>
                <a:spcPts val="0"/>
              </a:spcAft>
              <a:defRPr/>
            </a:pPr>
            <a:r>
              <a:rPr lang="es-ES" dirty="0">
                <a:solidFill>
                  <a:schemeClr val="tx2">
                    <a:lumMod val="40000"/>
                    <a:lumOff val="60000"/>
                  </a:schemeClr>
                </a:solidFill>
                <a:latin typeface="+mn-lt"/>
                <a:cs typeface="+mn-cs"/>
              </a:rPr>
              <a:t>escorzonera</a:t>
            </a:r>
            <a:endParaRPr lang="es-ES" dirty="0">
              <a:solidFill>
                <a:schemeClr val="tx2">
                  <a:lumMod val="40000"/>
                  <a:lumOff val="60000"/>
                </a:schemeClr>
              </a:solidFill>
              <a:latin typeface="+mn-lt"/>
              <a:cs typeface="+mn-cs"/>
            </a:endParaRPr>
          </a:p>
        </p:txBody>
      </p:sp>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43042" y="785794"/>
            <a:ext cx="5597302" cy="540147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s-E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FAUNA </a:t>
            </a:r>
          </a:p>
          <a:p>
            <a:pPr algn="ctr" fontAlgn="auto">
              <a:spcBef>
                <a:spcPts val="0"/>
              </a:spcBef>
              <a:spcAft>
                <a:spcPts val="0"/>
              </a:spcAft>
              <a:defRPr/>
            </a:pPr>
            <a:r>
              <a:rPr lang="es-E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DE LA LAGUNA </a:t>
            </a:r>
            <a:endParaRPr lang="es-E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85750"/>
            <a:ext cx="8229600" cy="1714500"/>
          </a:xfrm>
        </p:spPr>
        <p:txBody>
          <a:bodyPr rtlCol="0">
            <a:normAutofit fontScale="90000"/>
          </a:bodyPr>
          <a:lstStyle/>
          <a:p>
            <a:pPr fontAlgn="auto">
              <a:spcAft>
                <a:spcPts val="0"/>
              </a:spcAft>
              <a:defRPr/>
            </a:pPr>
            <a:r>
              <a:rPr lang="es-ES" dirty="0" smtClean="0"/>
              <a:t/>
            </a:r>
            <a:br>
              <a:rPr lang="es-ES" dirty="0" smtClean="0"/>
            </a:br>
            <a:r>
              <a:rPr lang="es-ES" sz="4200" dirty="0" smtClean="0"/>
              <a:t>En la estepa cerealista se localizan una importante variedad de “aves esteparias”</a:t>
            </a:r>
            <a:r>
              <a:rPr lang="es-ES" dirty="0" smtClean="0"/>
              <a:t/>
            </a:r>
            <a:br>
              <a:rPr lang="es-ES" dirty="0" smtClean="0"/>
            </a:br>
            <a:endParaRPr lang="es-ES" dirty="0"/>
          </a:p>
        </p:txBody>
      </p:sp>
      <p:graphicFrame>
        <p:nvGraphicFramePr>
          <p:cNvPr id="5" name="4 Tabla"/>
          <p:cNvGraphicFramePr>
            <a:graphicFrameLocks noGrp="1"/>
          </p:cNvGraphicFramePr>
          <p:nvPr/>
        </p:nvGraphicFramePr>
        <p:xfrm>
          <a:off x="1285875" y="2149475"/>
          <a:ext cx="6929438" cy="3851275"/>
        </p:xfrm>
        <a:graphic>
          <a:graphicData uri="http://schemas.openxmlformats.org/drawingml/2006/table">
            <a:tbl>
              <a:tblPr/>
              <a:tblGrid>
                <a:gridCol w="3464743"/>
                <a:gridCol w="3464743"/>
              </a:tblGrid>
              <a:tr h="550275">
                <a:tc>
                  <a:txBody>
                    <a:bodyPr/>
                    <a:lstStyle/>
                    <a:p>
                      <a:pPr algn="ctr"/>
                      <a:r>
                        <a:rPr lang="es-ES" dirty="0" smtClean="0"/>
                        <a:t>ESPECIE</a:t>
                      </a:r>
                      <a:endParaRPr lang="es-ES" dirty="0"/>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s-ES" dirty="0" smtClean="0"/>
                        <a:t>SITUACIÓN</a:t>
                      </a:r>
                      <a:endParaRPr lang="es-ES" dirty="0"/>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550275">
                <a:tc>
                  <a:txBody>
                    <a:bodyPr/>
                    <a:lstStyle/>
                    <a:p>
                      <a:pPr algn="ctr"/>
                      <a:r>
                        <a:rPr lang="es-ES" u="none" strike="noStrike" dirty="0">
                          <a:solidFill>
                            <a:srgbClr val="0B0080"/>
                          </a:solidFill>
                          <a:hlinkClick r:id="rId2" tooltip="Alcaraván"/>
                        </a:rPr>
                        <a:t>Alcaraván</a:t>
                      </a:r>
                      <a:endParaRPr lang="es-ES" dirty="0"/>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s-ES" dirty="0"/>
                        <a:t>Residente</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550275">
                <a:tc>
                  <a:txBody>
                    <a:bodyPr/>
                    <a:lstStyle/>
                    <a:p>
                      <a:pPr algn="ctr"/>
                      <a:r>
                        <a:rPr lang="es-ES" u="none" strike="noStrike" dirty="0">
                          <a:solidFill>
                            <a:srgbClr val="0B0080"/>
                          </a:solidFill>
                          <a:hlinkClick r:id="rId3" tooltip="Otis tarda"/>
                        </a:rPr>
                        <a:t>Avutarda</a:t>
                      </a:r>
                      <a:endParaRPr lang="es-ES" dirty="0"/>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s-ES" dirty="0"/>
                        <a:t>Residente</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550275">
                <a:tc>
                  <a:txBody>
                    <a:bodyPr/>
                    <a:lstStyle/>
                    <a:p>
                      <a:pPr algn="ctr"/>
                      <a:r>
                        <a:rPr lang="es-ES" u="none" strike="noStrike" dirty="0">
                          <a:solidFill>
                            <a:srgbClr val="0B0080"/>
                          </a:solidFill>
                          <a:hlinkClick r:id="rId4" tooltip="Pterocles orientalis"/>
                        </a:rPr>
                        <a:t>Ortega</a:t>
                      </a:r>
                      <a:endParaRPr lang="es-ES" dirty="0"/>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s-ES" dirty="0"/>
                        <a:t>Residente</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550275">
                <a:tc>
                  <a:txBody>
                    <a:bodyPr/>
                    <a:lstStyle/>
                    <a:p>
                      <a:pPr algn="ctr"/>
                      <a:r>
                        <a:rPr lang="es-ES" u="none" strike="noStrike" dirty="0">
                          <a:solidFill>
                            <a:srgbClr val="0B0080"/>
                          </a:solidFill>
                          <a:hlinkClick r:id="rId5" tooltip="Sisón"/>
                        </a:rPr>
                        <a:t>Sisón</a:t>
                      </a:r>
                      <a:endParaRPr lang="es-ES" dirty="0"/>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s-ES" dirty="0"/>
                        <a:t>Residente</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550275">
                <a:tc>
                  <a:txBody>
                    <a:bodyPr/>
                    <a:lstStyle/>
                    <a:p>
                      <a:pPr algn="ctr"/>
                      <a:r>
                        <a:rPr lang="es-ES" u="none" strike="noStrike" dirty="0">
                          <a:solidFill>
                            <a:srgbClr val="0B0080"/>
                          </a:solidFill>
                          <a:hlinkClick r:id="rId6" tooltip="Aguilucho cenizo"/>
                        </a:rPr>
                        <a:t>Aguilucho cenizo</a:t>
                      </a:r>
                      <a:endParaRPr lang="es-ES" dirty="0"/>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s-ES" dirty="0"/>
                        <a:t>Estival</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550275">
                <a:tc>
                  <a:txBody>
                    <a:bodyPr/>
                    <a:lstStyle/>
                    <a:p>
                      <a:pPr algn="ctr"/>
                      <a:r>
                        <a:rPr lang="es-ES" u="none" strike="noStrike" dirty="0">
                          <a:solidFill>
                            <a:srgbClr val="0B0080"/>
                          </a:solidFill>
                          <a:hlinkClick r:id="rId7" tooltip="Cernícalo primilla"/>
                        </a:rPr>
                        <a:t>Cernícalo primilla</a:t>
                      </a:r>
                      <a:endParaRPr lang="es-ES" dirty="0"/>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s-ES" dirty="0"/>
                        <a:t>Estival</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43438" y="274638"/>
            <a:ext cx="4043362" cy="1143000"/>
          </a:xfrm>
        </p:spPr>
        <p:style>
          <a:lnRef idx="1">
            <a:schemeClr val="accent2"/>
          </a:lnRef>
          <a:fillRef idx="3">
            <a:schemeClr val="accent2"/>
          </a:fillRef>
          <a:effectRef idx="2">
            <a:schemeClr val="accent2"/>
          </a:effectRef>
          <a:fontRef idx="minor">
            <a:schemeClr val="lt1"/>
          </a:fontRef>
        </p:style>
        <p:txBody>
          <a:bodyPr rtlCol="0">
            <a:normAutofit/>
          </a:bodyPr>
          <a:lstStyle/>
          <a:p>
            <a:pPr fontAlgn="auto">
              <a:spcAft>
                <a:spcPts val="0"/>
              </a:spcAft>
              <a:defRPr/>
            </a:pPr>
            <a:r>
              <a:rPr lang="es-ES" dirty="0" smtClean="0"/>
              <a:t>avutarda</a:t>
            </a:r>
            <a:endParaRPr lang="es-ES" dirty="0"/>
          </a:p>
        </p:txBody>
      </p:sp>
      <p:pic>
        <p:nvPicPr>
          <p:cNvPr id="31746" name="Picture 2" descr="http://upload.wikimedia.org/wikipedia/commons/6/6e/Triel.jpg"/>
          <p:cNvPicPr>
            <a:picLocks noChangeAspect="1" noChangeArrowheads="1"/>
          </p:cNvPicPr>
          <p:nvPr/>
        </p:nvPicPr>
        <p:blipFill>
          <a:blip r:embed="rId2"/>
          <a:srcRect/>
          <a:stretch>
            <a:fillRect/>
          </a:stretch>
        </p:blipFill>
        <p:spPr bwMode="auto">
          <a:xfrm>
            <a:off x="285750" y="1571625"/>
            <a:ext cx="4198938" cy="2928938"/>
          </a:xfrm>
          <a:prstGeom prst="rect">
            <a:avLst/>
          </a:prstGeom>
          <a:noFill/>
          <a:ln w="9525">
            <a:noFill/>
            <a:miter lim="800000"/>
            <a:headEnd/>
            <a:tailEnd/>
          </a:ln>
        </p:spPr>
      </p:pic>
      <p:sp>
        <p:nvSpPr>
          <p:cNvPr id="31747" name="4 Rectángulo"/>
          <p:cNvSpPr>
            <a:spLocks noChangeArrowheads="1"/>
          </p:cNvSpPr>
          <p:nvPr/>
        </p:nvSpPr>
        <p:spPr bwMode="auto">
          <a:xfrm rot="10800000" flipV="1">
            <a:off x="285750" y="4224338"/>
            <a:ext cx="4214813" cy="276225"/>
          </a:xfrm>
          <a:prstGeom prst="rect">
            <a:avLst/>
          </a:prstGeom>
          <a:noFill/>
          <a:ln w="9525">
            <a:noFill/>
            <a:miter lim="800000"/>
            <a:headEnd/>
            <a:tailEnd/>
          </a:ln>
        </p:spPr>
        <p:txBody>
          <a:bodyPr>
            <a:spAutoFit/>
          </a:bodyPr>
          <a:lstStyle/>
          <a:p>
            <a:r>
              <a:rPr lang="es-ES" sz="1200">
                <a:solidFill>
                  <a:schemeClr val="bg1"/>
                </a:solidFill>
                <a:latin typeface="Calibri" pitchFamily="34" charset="0"/>
              </a:rPr>
              <a:t>http://upload.wikimedia.org/wikipedia/commons/6/6e/Triel.jpg</a:t>
            </a:r>
          </a:p>
        </p:txBody>
      </p:sp>
      <p:pic>
        <p:nvPicPr>
          <p:cNvPr id="31748" name="Picture 4" descr="http://upload.wikimedia.org/wikipedia/commons/8/81/Avutarda_Jiloca.png"/>
          <p:cNvPicPr>
            <a:picLocks noChangeAspect="1" noChangeArrowheads="1"/>
          </p:cNvPicPr>
          <p:nvPr/>
        </p:nvPicPr>
        <p:blipFill>
          <a:blip r:embed="rId3"/>
          <a:srcRect/>
          <a:stretch>
            <a:fillRect/>
          </a:stretch>
        </p:blipFill>
        <p:spPr bwMode="auto">
          <a:xfrm>
            <a:off x="4714875" y="1857375"/>
            <a:ext cx="3978275" cy="4071938"/>
          </a:xfrm>
          <a:prstGeom prst="rect">
            <a:avLst/>
          </a:prstGeom>
          <a:noFill/>
          <a:ln w="9525">
            <a:noFill/>
            <a:miter lim="800000"/>
            <a:headEnd/>
            <a:tailEnd/>
          </a:ln>
        </p:spPr>
      </p:pic>
      <p:sp>
        <p:nvSpPr>
          <p:cNvPr id="31749" name="6 Rectángulo"/>
          <p:cNvSpPr>
            <a:spLocks noChangeArrowheads="1"/>
          </p:cNvSpPr>
          <p:nvPr/>
        </p:nvSpPr>
        <p:spPr bwMode="auto">
          <a:xfrm>
            <a:off x="2286000" y="3105150"/>
            <a:ext cx="4572000" cy="369888"/>
          </a:xfrm>
          <a:prstGeom prst="rect">
            <a:avLst/>
          </a:prstGeom>
          <a:noFill/>
          <a:ln w="9525">
            <a:noFill/>
            <a:miter lim="800000"/>
            <a:headEnd/>
            <a:tailEnd/>
          </a:ln>
        </p:spPr>
        <p:txBody>
          <a:bodyPr>
            <a:spAutoFit/>
          </a:bodyPr>
          <a:lstStyle/>
          <a:p>
            <a:r>
              <a:rPr lang="es-ES">
                <a:latin typeface="Calibri" pitchFamily="34" charset="0"/>
              </a:rPr>
              <a:t>://</a:t>
            </a:r>
          </a:p>
        </p:txBody>
      </p:sp>
      <p:sp>
        <p:nvSpPr>
          <p:cNvPr id="31750" name="7 CuadroTexto"/>
          <p:cNvSpPr txBox="1">
            <a:spLocks noChangeArrowheads="1"/>
          </p:cNvSpPr>
          <p:nvPr/>
        </p:nvSpPr>
        <p:spPr bwMode="auto">
          <a:xfrm>
            <a:off x="4643438" y="5500688"/>
            <a:ext cx="4214812" cy="461962"/>
          </a:xfrm>
          <a:prstGeom prst="rect">
            <a:avLst/>
          </a:prstGeom>
          <a:noFill/>
          <a:ln w="9525">
            <a:noFill/>
            <a:miter lim="800000"/>
            <a:headEnd/>
            <a:tailEnd/>
          </a:ln>
        </p:spPr>
        <p:txBody>
          <a:bodyPr>
            <a:spAutoFit/>
          </a:bodyPr>
          <a:lstStyle/>
          <a:p>
            <a:r>
              <a:rPr lang="es-ES" sz="1200">
                <a:solidFill>
                  <a:srgbClr val="FFC000"/>
                </a:solidFill>
                <a:latin typeface="Calibri" pitchFamily="34" charset="0"/>
              </a:rPr>
              <a:t>httpupload.wikimedia.org/wikipedia/commons/8/81/Avutarda_Jiloca.png</a:t>
            </a:r>
          </a:p>
        </p:txBody>
      </p:sp>
      <p:sp>
        <p:nvSpPr>
          <p:cNvPr id="9" name="8 CuadroTexto"/>
          <p:cNvSpPr txBox="1"/>
          <p:nvPr/>
        </p:nvSpPr>
        <p:spPr>
          <a:xfrm>
            <a:off x="285750" y="4714875"/>
            <a:ext cx="4286250" cy="10160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s-ES" sz="6000" dirty="0"/>
              <a:t>Alcaraván </a:t>
            </a:r>
            <a:endParaRPr lang="es-ES" sz="6000" dirty="0"/>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a:xfrm>
            <a:off x="714375" y="274638"/>
            <a:ext cx="7972425" cy="5868987"/>
          </a:xfrm>
        </p:spPr>
        <p:txBody>
          <a:bodyPr/>
          <a:lstStyle/>
          <a:p>
            <a:endParaRPr lang="es-ES" smtClean="0"/>
          </a:p>
        </p:txBody>
      </p:sp>
      <p:pic>
        <p:nvPicPr>
          <p:cNvPr id="14338" name="Picture 2" descr="C:\Users\vicen\Downloads\Lagunas_de_Villafáfila,_Casa_del_Parque.jpg"/>
          <p:cNvPicPr>
            <a:picLocks noGrp="1" noChangeAspect="1" noChangeArrowheads="1"/>
          </p:cNvPicPr>
          <p:nvPr>
            <p:ph idx="1"/>
          </p:nvPr>
        </p:nvPicPr>
        <p:blipFill>
          <a:blip r:embed="rId2"/>
          <a:srcRect/>
          <a:stretch>
            <a:fillRect/>
          </a:stretch>
        </p:blipFill>
        <p:spPr>
          <a:xfrm>
            <a:off x="642938" y="285750"/>
            <a:ext cx="8143875" cy="6042025"/>
          </a:xfrm>
        </p:spPr>
      </p:pic>
      <p:sp>
        <p:nvSpPr>
          <p:cNvPr id="5" name="4 CuadroTexto"/>
          <p:cNvSpPr txBox="1"/>
          <p:nvPr/>
        </p:nvSpPr>
        <p:spPr>
          <a:xfrm>
            <a:off x="642938" y="5715000"/>
            <a:ext cx="8072437" cy="600075"/>
          </a:xfrm>
          <a:prstGeom prst="rect">
            <a:avLst/>
          </a:prstGeom>
          <a:noFill/>
        </p:spPr>
        <p:txBody>
          <a:bodyPr>
            <a:spAutoFit/>
          </a:bodyPr>
          <a:lstStyle/>
          <a:p>
            <a:pPr fontAlgn="auto">
              <a:spcBef>
                <a:spcPts val="0"/>
              </a:spcBef>
              <a:spcAft>
                <a:spcPts val="0"/>
              </a:spcAft>
              <a:defRPr/>
            </a:pPr>
            <a:r>
              <a:rPr lang="es-ES" sz="1200" dirty="0">
                <a:latin typeface="+mn-lt"/>
                <a:cs typeface="+mn-cs"/>
              </a:rPr>
              <a:t>«</a:t>
            </a:r>
            <a:r>
              <a:rPr lang="es-ES" sz="1050" dirty="0">
                <a:latin typeface="+mn-lt"/>
                <a:cs typeface="+mn-cs"/>
              </a:rPr>
              <a:t>Lagunas de Villafáfila, Casa del Parque» de Rubén Ojeda. Disponible bajo la licencia CC BY-SA 3.0 es vía Wikimedia Commons - http://commons.wikimedia.org/wiki/File:Lagunas_de_Villaf%C3%A1fila,_Casa_del_Parque.jpg#/media/File:Lagunas_de_Villaf%C3%A1fila,_Casa_del_Parque.jpg</a:t>
            </a:r>
            <a:endParaRPr lang="es-ES" sz="1050" dirty="0">
              <a:latin typeface="+mn-lt"/>
              <a:cs typeface="+mn-cs"/>
            </a:endParaRPr>
          </a:p>
        </p:txBody>
      </p:sp>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00108"/>
            <a:ext cx="3328982" cy="1000132"/>
          </a:xfrm>
          <a:ln/>
        </p:spPr>
        <p:style>
          <a:lnRef idx="0">
            <a:schemeClr val="accent4"/>
          </a:lnRef>
          <a:fillRef idx="3">
            <a:schemeClr val="accent4"/>
          </a:fillRef>
          <a:effectRef idx="3">
            <a:schemeClr val="accent4"/>
          </a:effectRef>
          <a:fontRef idx="minor">
            <a:schemeClr val="lt1"/>
          </a:fontRef>
        </p:style>
        <p:txBody>
          <a:bodyPr rtlCol="0">
            <a:normAutofit/>
          </a:bodyPr>
          <a:lstStyle/>
          <a:p>
            <a:pPr fontAlgn="auto">
              <a:spcAft>
                <a:spcPts val="0"/>
              </a:spcAft>
              <a:defRPr/>
            </a:pPr>
            <a:r>
              <a:rPr lang="es-ES" dirty="0" smtClean="0"/>
              <a:t>Ortega </a:t>
            </a:r>
            <a:endParaRPr lang="es-ES" dirty="0"/>
          </a:p>
        </p:txBody>
      </p:sp>
      <p:pic>
        <p:nvPicPr>
          <p:cNvPr id="32772" name="Picture 2" descr="http://upload.wikimedia.org/wikipedia/commons/0/0f/Colourful_starling.jpeg"/>
          <p:cNvPicPr>
            <a:picLocks noChangeAspect="1" noChangeArrowheads="1"/>
          </p:cNvPicPr>
          <p:nvPr/>
        </p:nvPicPr>
        <p:blipFill>
          <a:blip r:embed="rId2"/>
          <a:srcRect/>
          <a:stretch>
            <a:fillRect/>
          </a:stretch>
        </p:blipFill>
        <p:spPr bwMode="auto">
          <a:xfrm>
            <a:off x="500063" y="2286000"/>
            <a:ext cx="3422650" cy="3643313"/>
          </a:xfrm>
          <a:prstGeom prst="rect">
            <a:avLst/>
          </a:prstGeom>
          <a:noFill/>
          <a:ln w="9525">
            <a:noFill/>
            <a:miter lim="800000"/>
            <a:headEnd/>
            <a:tailEnd/>
          </a:ln>
        </p:spPr>
      </p:pic>
      <p:sp>
        <p:nvSpPr>
          <p:cNvPr id="32773" name="4 Rectángulo"/>
          <p:cNvSpPr>
            <a:spLocks noChangeArrowheads="1"/>
          </p:cNvSpPr>
          <p:nvPr/>
        </p:nvSpPr>
        <p:spPr bwMode="auto">
          <a:xfrm>
            <a:off x="500063" y="2286000"/>
            <a:ext cx="3357562" cy="461963"/>
          </a:xfrm>
          <a:prstGeom prst="rect">
            <a:avLst/>
          </a:prstGeom>
          <a:noFill/>
          <a:ln w="9525">
            <a:noFill/>
            <a:miter lim="800000"/>
            <a:headEnd/>
            <a:tailEnd/>
          </a:ln>
        </p:spPr>
        <p:txBody>
          <a:bodyPr>
            <a:spAutoFit/>
          </a:bodyPr>
          <a:lstStyle/>
          <a:p>
            <a:r>
              <a:rPr lang="es-ES" sz="1200">
                <a:solidFill>
                  <a:srgbClr val="FFC000"/>
                </a:solidFill>
                <a:latin typeface="Calibri" pitchFamily="34" charset="0"/>
              </a:rPr>
              <a:t>http://upload.wikimedia.org/wikipedia/commons/0/0f/Colourful_starling.jpeg</a:t>
            </a:r>
          </a:p>
        </p:txBody>
      </p:sp>
      <p:pic>
        <p:nvPicPr>
          <p:cNvPr id="32774" name="Picture 4" descr="https://encrypted-tbn3.gstatic.com/images?q=tbn:ANd9GcQrERoUTPef3jzwe9a4ytlSJ31NX02HdASr9wryBjlvhFx5xxpk"/>
          <p:cNvPicPr>
            <a:picLocks noChangeAspect="1" noChangeArrowheads="1"/>
          </p:cNvPicPr>
          <p:nvPr/>
        </p:nvPicPr>
        <p:blipFill>
          <a:blip r:embed="rId3"/>
          <a:srcRect/>
          <a:stretch>
            <a:fillRect/>
          </a:stretch>
        </p:blipFill>
        <p:spPr bwMode="auto">
          <a:xfrm>
            <a:off x="4143375" y="1214438"/>
            <a:ext cx="4740275" cy="3643312"/>
          </a:xfrm>
          <a:prstGeom prst="rect">
            <a:avLst/>
          </a:prstGeom>
          <a:noFill/>
          <a:ln w="9525">
            <a:noFill/>
            <a:miter lim="800000"/>
            <a:headEnd/>
            <a:tailEnd/>
          </a:ln>
        </p:spPr>
      </p:pic>
      <p:sp>
        <p:nvSpPr>
          <p:cNvPr id="32775" name="6 CuadroTexto"/>
          <p:cNvSpPr txBox="1">
            <a:spLocks noChangeArrowheads="1"/>
          </p:cNvSpPr>
          <p:nvPr/>
        </p:nvSpPr>
        <p:spPr bwMode="auto">
          <a:xfrm>
            <a:off x="4214813" y="4357688"/>
            <a:ext cx="4643437" cy="523875"/>
          </a:xfrm>
          <a:prstGeom prst="rect">
            <a:avLst/>
          </a:prstGeom>
          <a:noFill/>
          <a:ln w="9525">
            <a:noFill/>
            <a:miter lim="800000"/>
            <a:headEnd/>
            <a:tailEnd/>
          </a:ln>
        </p:spPr>
        <p:txBody>
          <a:bodyPr>
            <a:spAutoFit/>
          </a:bodyPr>
          <a:lstStyle/>
          <a:p>
            <a:r>
              <a:rPr lang="es-ES" sz="1400">
                <a:latin typeface="Calibri" pitchFamily="34" charset="0"/>
              </a:rPr>
              <a:t>http://upload.wikimedia.org/wikipedia/commons/f/fc/Greater_Sage-Grouse_at_Lek_(6948123054).jpg</a:t>
            </a:r>
          </a:p>
        </p:txBody>
      </p:sp>
      <p:sp>
        <p:nvSpPr>
          <p:cNvPr id="9" name="8 CuadroTexto"/>
          <p:cNvSpPr txBox="1"/>
          <p:nvPr/>
        </p:nvSpPr>
        <p:spPr>
          <a:xfrm>
            <a:off x="4143375" y="4857750"/>
            <a:ext cx="4714875" cy="144621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s-ES" sz="8800" dirty="0"/>
              <a:t>Sisón </a:t>
            </a:r>
            <a:endParaRPr lang="es-ES" sz="8800" dirty="0"/>
          </a:p>
        </p:txBody>
      </p:sp>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3829050" cy="1143000"/>
          </a:xfrm>
        </p:spPr>
        <p:style>
          <a:lnRef idx="1">
            <a:schemeClr val="dk1"/>
          </a:lnRef>
          <a:fillRef idx="2">
            <a:schemeClr val="dk1"/>
          </a:fillRef>
          <a:effectRef idx="1">
            <a:schemeClr val="dk1"/>
          </a:effectRef>
          <a:fontRef idx="minor">
            <a:schemeClr val="dk1"/>
          </a:fontRef>
        </p:style>
        <p:txBody>
          <a:bodyPr rtlCol="0">
            <a:normAutofit fontScale="90000"/>
          </a:bodyPr>
          <a:lstStyle/>
          <a:p>
            <a:pPr fontAlgn="auto">
              <a:spcAft>
                <a:spcPts val="0"/>
              </a:spcAft>
              <a:defRPr/>
            </a:pPr>
            <a:r>
              <a:rPr lang="es-ES" dirty="0" smtClean="0"/>
              <a:t>Aguilucho cenizo</a:t>
            </a:r>
            <a:endParaRPr lang="es-ES" dirty="0"/>
          </a:p>
        </p:txBody>
      </p:sp>
      <p:pic>
        <p:nvPicPr>
          <p:cNvPr id="33794" name="Picture 2" descr="http://upload.wikimedia.org/wikipedia/commons/1/15/Booted_Eagle_(Hieraaetus_pennatus)_(2821390977).jpg"/>
          <p:cNvPicPr>
            <a:picLocks noChangeAspect="1" noChangeArrowheads="1"/>
          </p:cNvPicPr>
          <p:nvPr/>
        </p:nvPicPr>
        <p:blipFill>
          <a:blip r:embed="rId2"/>
          <a:srcRect/>
          <a:stretch>
            <a:fillRect/>
          </a:stretch>
        </p:blipFill>
        <p:spPr bwMode="auto">
          <a:xfrm>
            <a:off x="428625" y="1571625"/>
            <a:ext cx="3840163" cy="3714750"/>
          </a:xfrm>
          <a:prstGeom prst="rect">
            <a:avLst/>
          </a:prstGeom>
          <a:noFill/>
          <a:ln w="9525">
            <a:noFill/>
            <a:miter lim="800000"/>
            <a:headEnd/>
            <a:tailEnd/>
          </a:ln>
        </p:spPr>
      </p:pic>
      <p:sp>
        <p:nvSpPr>
          <p:cNvPr id="5" name="4 CuadroTexto"/>
          <p:cNvSpPr txBox="1"/>
          <p:nvPr/>
        </p:nvSpPr>
        <p:spPr>
          <a:xfrm>
            <a:off x="428625" y="5286375"/>
            <a:ext cx="3786188" cy="415925"/>
          </a:xfrm>
          <a:prstGeom prst="rect">
            <a:avLst/>
          </a:prstGeom>
          <a:noFill/>
        </p:spPr>
        <p:txBody>
          <a:bodyPr>
            <a:spAutoFit/>
          </a:bodyPr>
          <a:lstStyle/>
          <a:p>
            <a:pPr fontAlgn="auto">
              <a:spcBef>
                <a:spcPts val="0"/>
              </a:spcBef>
              <a:spcAft>
                <a:spcPts val="0"/>
              </a:spcAft>
              <a:defRPr/>
            </a:pPr>
            <a:r>
              <a:rPr lang="es-ES" sz="1050" dirty="0">
                <a:latin typeface="+mn-lt"/>
                <a:cs typeface="+mn-cs"/>
              </a:rPr>
              <a:t>http://upload.wikimedia.org/wikipedia/commons/1/15/Booted_Eagle_(Hieraaetus_pennatus)_(2821390977).jpg</a:t>
            </a:r>
            <a:endParaRPr lang="es-ES" sz="1050" dirty="0">
              <a:latin typeface="+mn-lt"/>
              <a:cs typeface="+mn-cs"/>
            </a:endParaRPr>
          </a:p>
        </p:txBody>
      </p:sp>
      <p:pic>
        <p:nvPicPr>
          <p:cNvPr id="33796" name="Picture 4" descr="http://upload.wikimedia.org/wikipedia/commons/5/5f/Falco_naumanni_2011-07-10_La_Ca%C3%B1ada.jpg"/>
          <p:cNvPicPr>
            <a:picLocks noChangeAspect="1" noChangeArrowheads="1"/>
          </p:cNvPicPr>
          <p:nvPr/>
        </p:nvPicPr>
        <p:blipFill>
          <a:blip r:embed="rId3"/>
          <a:srcRect/>
          <a:stretch>
            <a:fillRect/>
          </a:stretch>
        </p:blipFill>
        <p:spPr bwMode="auto">
          <a:xfrm>
            <a:off x="4500563" y="2143125"/>
            <a:ext cx="4394200" cy="3429000"/>
          </a:xfrm>
          <a:prstGeom prst="rect">
            <a:avLst/>
          </a:prstGeom>
          <a:noFill/>
          <a:ln w="9525">
            <a:noFill/>
            <a:miter lim="800000"/>
            <a:headEnd/>
            <a:tailEnd/>
          </a:ln>
        </p:spPr>
      </p:pic>
      <p:sp>
        <p:nvSpPr>
          <p:cNvPr id="7" name="6 CuadroTexto"/>
          <p:cNvSpPr txBox="1"/>
          <p:nvPr/>
        </p:nvSpPr>
        <p:spPr>
          <a:xfrm>
            <a:off x="4500562" y="357166"/>
            <a:ext cx="4429156" cy="175432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s-ES" sz="5400" dirty="0"/>
              <a:t>Cernícalo primilla </a:t>
            </a:r>
            <a:endParaRPr lang="es-ES" sz="5400" dirty="0"/>
          </a:p>
        </p:txBody>
      </p:sp>
      <p:sp>
        <p:nvSpPr>
          <p:cNvPr id="33800" name="8 CuadroTexto"/>
          <p:cNvSpPr txBox="1">
            <a:spLocks noChangeArrowheads="1"/>
          </p:cNvSpPr>
          <p:nvPr/>
        </p:nvSpPr>
        <p:spPr bwMode="auto">
          <a:xfrm>
            <a:off x="4500563" y="5572125"/>
            <a:ext cx="4429125" cy="430213"/>
          </a:xfrm>
          <a:prstGeom prst="rect">
            <a:avLst/>
          </a:prstGeom>
          <a:noFill/>
          <a:ln w="9525">
            <a:noFill/>
            <a:miter lim="800000"/>
            <a:headEnd/>
            <a:tailEnd/>
          </a:ln>
        </p:spPr>
        <p:txBody>
          <a:bodyPr>
            <a:spAutoFit/>
          </a:bodyPr>
          <a:lstStyle/>
          <a:p>
            <a:r>
              <a:rPr lang="es-ES" sz="1100">
                <a:latin typeface="Calibri" pitchFamily="34" charset="0"/>
              </a:rPr>
              <a:t>http://upload.wikimedia.org/wikipedia/commons/5/5f/Falco_naumanni_2011-07-10_La_Ca%C3%B1ada.jpg</a:t>
            </a:r>
          </a:p>
        </p:txBody>
      </p:sp>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3 Rectángulo"/>
          <p:cNvSpPr>
            <a:spLocks noChangeArrowheads="1"/>
          </p:cNvSpPr>
          <p:nvPr/>
        </p:nvSpPr>
        <p:spPr bwMode="auto">
          <a:xfrm>
            <a:off x="642938" y="642938"/>
            <a:ext cx="7929562" cy="5170487"/>
          </a:xfrm>
          <a:prstGeom prst="rect">
            <a:avLst/>
          </a:prstGeom>
          <a:noFill/>
          <a:ln w="9525">
            <a:noFill/>
            <a:miter lim="800000"/>
            <a:headEnd/>
            <a:tailEnd/>
          </a:ln>
        </p:spPr>
        <p:txBody>
          <a:bodyPr>
            <a:spAutoFit/>
          </a:bodyPr>
          <a:lstStyle/>
          <a:p>
            <a:pPr algn="just"/>
            <a:r>
              <a:rPr lang="es-ES" sz="6600">
                <a:latin typeface="Calibri" pitchFamily="34" charset="0"/>
              </a:rPr>
              <a:t>En el complejo lagunar se concentran casi el 50% de todas las aves acuáticas censadas en </a:t>
            </a:r>
            <a:r>
              <a:rPr lang="es-ES" sz="6600" u="sng">
                <a:latin typeface="Calibri" pitchFamily="34" charset="0"/>
                <a:hlinkClick r:id="rId2" tooltip="Castilla y León"/>
              </a:rPr>
              <a:t>Castilla y León</a:t>
            </a:r>
            <a:r>
              <a:rPr lang="es-ES" sz="6600">
                <a:latin typeface="Calibri" pitchFamily="34" charset="0"/>
              </a:rPr>
              <a:t>:</a:t>
            </a:r>
          </a:p>
        </p:txBody>
      </p:sp>
    </p:spTree>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71438" y="0"/>
          <a:ext cx="9072562" cy="6858000"/>
        </p:xfrm>
        <a:graphic>
          <a:graphicData uri="http://schemas.openxmlformats.org/drawingml/2006/table">
            <a:tbl>
              <a:tblPr/>
              <a:tblGrid>
                <a:gridCol w="4500594"/>
                <a:gridCol w="4572000"/>
              </a:tblGrid>
              <a:tr h="326572">
                <a:tc>
                  <a:txBody>
                    <a:bodyPr/>
                    <a:lstStyle/>
                    <a:p>
                      <a:pPr algn="ctr"/>
                      <a:r>
                        <a:rPr lang="es-ES" sz="1000" dirty="0"/>
                        <a:t>Especie</a:t>
                      </a:r>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s-ES" sz="1000"/>
                        <a:t>Situación</a:t>
                      </a:r>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326572">
                <a:tc>
                  <a:txBody>
                    <a:bodyPr/>
                    <a:lstStyle/>
                    <a:p>
                      <a:pPr algn="ctr"/>
                      <a:r>
                        <a:rPr lang="es-ES" sz="1800" u="none" strike="noStrike" dirty="0">
                          <a:solidFill>
                            <a:srgbClr val="0B0080"/>
                          </a:solidFill>
                          <a:hlinkClick r:id="rId2" tooltip="Ánsar común"/>
                        </a:rPr>
                        <a:t>Ánsar común</a:t>
                      </a:r>
                      <a:endParaRPr lang="es-ES" sz="1800" dirty="0"/>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s-ES" sz="1800" dirty="0" err="1"/>
                        <a:t>Ivernante</a:t>
                      </a:r>
                      <a:endParaRPr lang="es-ES" sz="1800" dirty="0"/>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26572">
                <a:tc>
                  <a:txBody>
                    <a:bodyPr/>
                    <a:lstStyle/>
                    <a:p>
                      <a:pPr algn="ctr"/>
                      <a:r>
                        <a:rPr lang="es-ES" sz="1800" u="none" strike="noStrike" dirty="0">
                          <a:solidFill>
                            <a:srgbClr val="0B0080"/>
                          </a:solidFill>
                          <a:hlinkClick r:id="rId3" tooltip="Ánade rabudo"/>
                        </a:rPr>
                        <a:t>Ánade rabudo</a:t>
                      </a:r>
                      <a:endParaRPr lang="es-ES" sz="1800" dirty="0"/>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s-ES" sz="1800"/>
                        <a:t>Ivernante</a:t>
                      </a:r>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26572">
                <a:tc>
                  <a:txBody>
                    <a:bodyPr/>
                    <a:lstStyle/>
                    <a:p>
                      <a:pPr algn="ctr"/>
                      <a:r>
                        <a:rPr lang="es-ES" sz="1800" u="none" strike="noStrike" dirty="0">
                          <a:solidFill>
                            <a:srgbClr val="0B0080"/>
                          </a:solidFill>
                          <a:hlinkClick r:id="rId4" tooltip="Cerceta común"/>
                        </a:rPr>
                        <a:t>Cerceta común</a:t>
                      </a:r>
                      <a:endParaRPr lang="es-ES" sz="1800" dirty="0"/>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s-ES" sz="1800"/>
                        <a:t>Ivernante</a:t>
                      </a:r>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26572">
                <a:tc>
                  <a:txBody>
                    <a:bodyPr/>
                    <a:lstStyle/>
                    <a:p>
                      <a:pPr algn="ctr"/>
                      <a:r>
                        <a:rPr lang="es-ES" sz="1800" u="none" strike="noStrike" dirty="0">
                          <a:solidFill>
                            <a:srgbClr val="0B0080"/>
                          </a:solidFill>
                          <a:hlinkClick r:id="rId5" tooltip="Porrón moñudo"/>
                        </a:rPr>
                        <a:t>Porrón moñudo</a:t>
                      </a:r>
                      <a:endParaRPr lang="es-ES" sz="1800" dirty="0"/>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s-ES" sz="1800"/>
                        <a:t>Ivernante</a:t>
                      </a:r>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26572">
                <a:tc>
                  <a:txBody>
                    <a:bodyPr/>
                    <a:lstStyle/>
                    <a:p>
                      <a:pPr algn="ctr"/>
                      <a:r>
                        <a:rPr lang="es-ES" sz="1800" u="none" strike="noStrike" dirty="0">
                          <a:solidFill>
                            <a:srgbClr val="0B0080"/>
                          </a:solidFill>
                          <a:hlinkClick r:id="rId6" tooltip="Silbón europeo"/>
                        </a:rPr>
                        <a:t>Silbón europeo</a:t>
                      </a:r>
                      <a:endParaRPr lang="es-ES" sz="1800" dirty="0"/>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s-ES" sz="1800"/>
                        <a:t>Ivernante</a:t>
                      </a:r>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26572">
                <a:tc>
                  <a:txBody>
                    <a:bodyPr/>
                    <a:lstStyle/>
                    <a:p>
                      <a:pPr algn="ctr"/>
                      <a:r>
                        <a:rPr lang="es-ES" sz="1800" u="none" strike="noStrike" dirty="0" err="1">
                          <a:solidFill>
                            <a:srgbClr val="0B0080"/>
                          </a:solidFill>
                          <a:hlinkClick r:id="rId7" tooltip="Correlimos común"/>
                        </a:rPr>
                        <a:t>Correlimos</a:t>
                      </a:r>
                      <a:r>
                        <a:rPr lang="es-ES" sz="1800" u="none" strike="noStrike" dirty="0">
                          <a:solidFill>
                            <a:srgbClr val="0B0080"/>
                          </a:solidFill>
                          <a:hlinkClick r:id="rId7" tooltip="Correlimos común"/>
                        </a:rPr>
                        <a:t> común</a:t>
                      </a:r>
                      <a:endParaRPr lang="es-ES" sz="1800" dirty="0"/>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s-ES" sz="1800"/>
                        <a:t>Ivernante</a:t>
                      </a:r>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26572">
                <a:tc>
                  <a:txBody>
                    <a:bodyPr/>
                    <a:lstStyle/>
                    <a:p>
                      <a:pPr algn="ctr"/>
                      <a:r>
                        <a:rPr lang="es-ES" sz="1800" u="none" strike="noStrike" dirty="0">
                          <a:solidFill>
                            <a:srgbClr val="0B0080"/>
                          </a:solidFill>
                          <a:hlinkClick r:id="rId8" tooltip="Ánade azulón"/>
                        </a:rPr>
                        <a:t>Ánade azulón</a:t>
                      </a:r>
                      <a:endParaRPr lang="es-ES" sz="1800" dirty="0"/>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s-ES" sz="1800"/>
                        <a:t>Residente</a:t>
                      </a:r>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26572">
                <a:tc>
                  <a:txBody>
                    <a:bodyPr/>
                    <a:lstStyle/>
                    <a:p>
                      <a:pPr algn="ctr"/>
                      <a:r>
                        <a:rPr lang="es-ES" sz="1800" u="none" strike="noStrike" dirty="0">
                          <a:solidFill>
                            <a:srgbClr val="0B0080"/>
                          </a:solidFill>
                          <a:hlinkClick r:id="rId9" tooltip="Ánade friso"/>
                        </a:rPr>
                        <a:t>Ánade friso</a:t>
                      </a:r>
                      <a:endParaRPr lang="es-ES" sz="1800" dirty="0"/>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s-ES" sz="1800" dirty="0"/>
                        <a:t>Residente</a:t>
                      </a:r>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26572">
                <a:tc>
                  <a:txBody>
                    <a:bodyPr/>
                    <a:lstStyle/>
                    <a:p>
                      <a:pPr algn="ctr"/>
                      <a:r>
                        <a:rPr lang="es-ES" sz="1800" u="none" strike="noStrike" dirty="0">
                          <a:solidFill>
                            <a:srgbClr val="0B0080"/>
                          </a:solidFill>
                          <a:hlinkClick r:id="rId10" tooltip="Cuchara común"/>
                        </a:rPr>
                        <a:t>Cuchara común</a:t>
                      </a:r>
                      <a:endParaRPr lang="es-ES" sz="1800" dirty="0"/>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s-ES" sz="1800" dirty="0"/>
                        <a:t>Residente</a:t>
                      </a:r>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26572">
                <a:tc>
                  <a:txBody>
                    <a:bodyPr/>
                    <a:lstStyle/>
                    <a:p>
                      <a:pPr algn="ctr"/>
                      <a:r>
                        <a:rPr lang="es-ES" sz="1800" u="none" strike="noStrike" dirty="0">
                          <a:solidFill>
                            <a:srgbClr val="0B0080"/>
                          </a:solidFill>
                          <a:hlinkClick r:id="rId11" tooltip="Porrón europeo"/>
                        </a:rPr>
                        <a:t>Porrón europeo</a:t>
                      </a:r>
                      <a:endParaRPr lang="es-ES" sz="1800" dirty="0"/>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s-ES" sz="1800" dirty="0"/>
                        <a:t>Residente</a:t>
                      </a:r>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26572">
                <a:tc>
                  <a:txBody>
                    <a:bodyPr/>
                    <a:lstStyle/>
                    <a:p>
                      <a:pPr algn="ctr"/>
                      <a:r>
                        <a:rPr lang="es-ES" sz="1800" u="none" strike="noStrike" dirty="0">
                          <a:solidFill>
                            <a:srgbClr val="0B0080"/>
                          </a:solidFill>
                          <a:hlinkClick r:id="rId12" tooltip="Focha común"/>
                        </a:rPr>
                        <a:t>Focha común</a:t>
                      </a:r>
                      <a:endParaRPr lang="es-ES" sz="1800" dirty="0"/>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s-ES" sz="1800" dirty="0"/>
                        <a:t>Residente</a:t>
                      </a:r>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26572">
                <a:tc>
                  <a:txBody>
                    <a:bodyPr/>
                    <a:lstStyle/>
                    <a:p>
                      <a:pPr algn="ctr"/>
                      <a:r>
                        <a:rPr lang="es-ES" sz="1800" u="none" strike="noStrike" dirty="0">
                          <a:solidFill>
                            <a:srgbClr val="0B0080"/>
                          </a:solidFill>
                          <a:hlinkClick r:id="rId13" tooltip="Zampullín común"/>
                        </a:rPr>
                        <a:t>Zampullín común</a:t>
                      </a:r>
                      <a:endParaRPr lang="es-ES" sz="1800" dirty="0"/>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s-ES" sz="1800" dirty="0"/>
                        <a:t>Residente</a:t>
                      </a:r>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26572">
                <a:tc>
                  <a:txBody>
                    <a:bodyPr/>
                    <a:lstStyle/>
                    <a:p>
                      <a:pPr algn="ctr"/>
                      <a:r>
                        <a:rPr lang="es-ES" sz="1800" u="none" strike="noStrike">
                          <a:solidFill>
                            <a:srgbClr val="0B0080"/>
                          </a:solidFill>
                          <a:hlinkClick r:id="rId14" tooltip="Garza real"/>
                        </a:rPr>
                        <a:t>Garza real</a:t>
                      </a:r>
                      <a:endParaRPr lang="es-ES" sz="1800"/>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s-ES" sz="1800" dirty="0"/>
                        <a:t>Residente</a:t>
                      </a:r>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26572">
                <a:tc>
                  <a:txBody>
                    <a:bodyPr/>
                    <a:lstStyle/>
                    <a:p>
                      <a:pPr algn="ctr"/>
                      <a:r>
                        <a:rPr lang="es-ES" sz="1800" u="none" strike="noStrike">
                          <a:solidFill>
                            <a:srgbClr val="0B0080"/>
                          </a:solidFill>
                          <a:hlinkClick r:id="rId15" tooltip="Garcilla bueyera"/>
                        </a:rPr>
                        <a:t>Garcilla bueyera</a:t>
                      </a:r>
                      <a:endParaRPr lang="es-ES" sz="1800"/>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s-ES" sz="1800" dirty="0"/>
                        <a:t>Residente</a:t>
                      </a:r>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26572">
                <a:tc>
                  <a:txBody>
                    <a:bodyPr/>
                    <a:lstStyle/>
                    <a:p>
                      <a:pPr algn="ctr"/>
                      <a:r>
                        <a:rPr lang="es-ES" sz="1800" u="none" strike="noStrike">
                          <a:solidFill>
                            <a:srgbClr val="0B0080"/>
                          </a:solidFill>
                          <a:hlinkClick r:id="rId16" tooltip="Aguilucho lagunero"/>
                        </a:rPr>
                        <a:t>Aguilucho lagunero</a:t>
                      </a:r>
                      <a:endParaRPr lang="es-ES" sz="1800"/>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s-ES" sz="1800" dirty="0"/>
                        <a:t>Residente</a:t>
                      </a:r>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26572">
                <a:tc>
                  <a:txBody>
                    <a:bodyPr/>
                    <a:lstStyle/>
                    <a:p>
                      <a:pPr algn="ctr"/>
                      <a:r>
                        <a:rPr lang="es-ES" sz="1800" u="none" strike="noStrike">
                          <a:solidFill>
                            <a:srgbClr val="0B0080"/>
                          </a:solidFill>
                          <a:hlinkClick r:id="rId17" tooltip="Avefría"/>
                        </a:rPr>
                        <a:t>Avefría</a:t>
                      </a:r>
                      <a:endParaRPr lang="es-ES" sz="1800"/>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s-ES" sz="1800" dirty="0"/>
                        <a:t>Residente</a:t>
                      </a:r>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26572">
                <a:tc>
                  <a:txBody>
                    <a:bodyPr/>
                    <a:lstStyle/>
                    <a:p>
                      <a:pPr algn="ctr"/>
                      <a:r>
                        <a:rPr lang="es-ES" sz="1800" u="none" strike="noStrike">
                          <a:solidFill>
                            <a:srgbClr val="0B0080"/>
                          </a:solidFill>
                          <a:hlinkClick r:id="rId18" tooltip="Himantopus himantopus"/>
                        </a:rPr>
                        <a:t>Cigüeñuela</a:t>
                      </a:r>
                      <a:endParaRPr lang="es-ES" sz="1800"/>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s-ES" sz="1800" dirty="0"/>
                        <a:t>Estival</a:t>
                      </a:r>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26572">
                <a:tc>
                  <a:txBody>
                    <a:bodyPr/>
                    <a:lstStyle/>
                    <a:p>
                      <a:pPr algn="ctr"/>
                      <a:r>
                        <a:rPr lang="es-ES" sz="1800" u="none" strike="noStrike">
                          <a:solidFill>
                            <a:srgbClr val="0B0080"/>
                          </a:solidFill>
                          <a:hlinkClick r:id="rId19" tooltip="Avoceta"/>
                        </a:rPr>
                        <a:t>Avoceta</a:t>
                      </a:r>
                      <a:endParaRPr lang="es-ES" sz="1800"/>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s-ES" sz="1800" dirty="0"/>
                        <a:t>Estival</a:t>
                      </a:r>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26572">
                <a:tc>
                  <a:txBody>
                    <a:bodyPr/>
                    <a:lstStyle/>
                    <a:p>
                      <a:pPr algn="ctr"/>
                      <a:r>
                        <a:rPr lang="es-ES" sz="1800" u="none" strike="noStrike">
                          <a:solidFill>
                            <a:srgbClr val="0B0080"/>
                          </a:solidFill>
                          <a:hlinkClick r:id="rId20" tooltip="Grulla"/>
                        </a:rPr>
                        <a:t>Grulla</a:t>
                      </a:r>
                      <a:endParaRPr lang="es-ES" sz="1800"/>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s-ES" sz="1800" dirty="0"/>
                        <a:t>Paso</a:t>
                      </a:r>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26572">
                <a:tc>
                  <a:txBody>
                    <a:bodyPr/>
                    <a:lstStyle/>
                    <a:p>
                      <a:pPr algn="ctr"/>
                      <a:r>
                        <a:rPr lang="es-ES" sz="1800" u="none" strike="noStrike">
                          <a:solidFill>
                            <a:srgbClr val="0B0080"/>
                          </a:solidFill>
                          <a:hlinkClick r:id="rId21" tooltip="Plateinae"/>
                        </a:rPr>
                        <a:t>Espátula</a:t>
                      </a:r>
                      <a:endParaRPr lang="es-ES" sz="1800"/>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s-ES" sz="1800" dirty="0"/>
                        <a:t>Paso</a:t>
                      </a:r>
                    </a:p>
                  </a:txBody>
                  <a:tcPr marL="48381" marR="48381" marT="24190" marB="2419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Tree>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2971800" cy="654050"/>
          </a:xfrm>
        </p:spPr>
        <p:txBody>
          <a:bodyPr rtlCol="0">
            <a:normAutofit fontScale="90000"/>
          </a:bodyPr>
          <a:lstStyle/>
          <a:p>
            <a:pPr fontAlgn="auto">
              <a:spcAft>
                <a:spcPts val="0"/>
              </a:spcAft>
              <a:defRPr/>
            </a:pPr>
            <a:r>
              <a:rPr lang="es-ES" dirty="0" smtClean="0"/>
              <a:t>ánsar común </a:t>
            </a:r>
            <a:endParaRPr lang="es-ES" dirty="0"/>
          </a:p>
        </p:txBody>
      </p:sp>
      <p:sp>
        <p:nvSpPr>
          <p:cNvPr id="36866" name="AutoShape 2" descr="data:image/jpeg;base64,/9j/4AAQSkZJRgABAQAAAQABAAD/2wCEAAkGBxQTEhUUExQWFRUXGBobGBgYGRgYGBkYFxYXFxkYGBgcHCggGxwlHRcYIjEiJSkrLi4uGB8zODMsNygtLisBCgoKDg0OGxAQGywkHyQsLCwsLCwsLCwsLCwsLCwsLCwsLCwsLCwsLCwsLCwsLCwsLCwsLCwsLCwsLCwsLCwsLP/AABEIALsBDgMBIgACEQEDEQH/xAAbAAACAwEBAQAAAAAAAAAAAAADBAECBQYAB//EADkQAAECBAQEAwYGAQUBAQAAAAECEQADITEEEkFRYXGBkQUioRMyscHR8AYUQlLh8SMVYnKCkjPS/8QAGQEAAwEBAQAAAAAAAAAAAAAAAAECAwQF/8QAIhEBAQACAgMAAgMBAAAAAAAAAAECESExAxJBE1FhcZEi/9oADAMBAAIRAxEAPwCs1ahcPyiiHIdi38Q3OxBBys8Ul4gsWTze0eUyLSMQpOlTBVTl7Ew0lWqUv9ItKUCL6wBnTypVCCINhFkJ8wvaGColy4gC1F2AtZ9oQDM0kOBaBJWtVKwWdOU1BR6wTDzioWYxU4PYylUrowNG7R5WEcZg7aCHZszOjKQ41a9NYNhkApZmYVOtIqSW6bTGXliKWQyWbc2hhKSoP9iLYiU9xQXPCChQQKOUnX5RE4ok1WJjZASFErY6DeMn2ri8NeNzSpRGgqKNCEuSreN46KYCQYKkQJGVJAJrBAz2gC+V4r7AwUoGjxBBhgnNlMYhRbSG1KPCAqmvwhEElzpFgRFwobx5SVP5R6QyRLpxiwm8IsJatYlk6iAPIeGpOaADK9AYIktaDYG5t2iFJSeEUc6wZJ3HrCoJzpII4Rmrw7G8bBS/8wNcjQ/WFwVx2zhKOkXRKO8MMx1iZc1rgdYNFpVgNzFErAiVzgDFZU1PGNNE6eXNSXehJpF0lxT05xzC5yjUUgyZqwAQWJ05axh6uXTo1zSmgtC8hVK6nq0Yc7HrTlSTcPx4Pziv5pVCH4iD0p6dQqWAQzVLxCiG+ew2jMwwWf7hzOS9Q4ibNH60eWjtfjEgNRg+vKAzpqgEtUm8QXKnPLvAQ0jEXy3ryNYMgqOYOBvoOUE8OwxlgksSz20geNlAh01euj8YqzXLWS4zZeZJUiUpZVQGx1gOFl50FVRW2nWDS3OYLqlrPCc0FA8hVSwO3CNJccuWuFmSniWESQFKJcUZieVrvGbiEkBmbahB5xrzTNypUcrGoF2bUl6QOdLzVWoD1Dc4VbOeCVXi2ddXjaxMpIYgUZ3Fu8KK8RlpSwS54xO9DRKViFJtX1MHRNKhVLH70hBSiVOBkPCHpaiwcxUJVKWvET5bh2jZwXg6ptT5U3qY6FP4bkBLqzHiDXszRp6Wo3HBIJIy0ggK0i8dTO/Brl5a3RcFSa+kJ/6CXKfaJpeih8RGeVk7a4+HPLqOcVOe59YJKmcusa+P8EEpOb2qCdU2U26XNYzABvD0jLG43VXQ5NhBUzOAhcLgpnm0BGs3IRQzOUDQQRo/GIKeDQghU+tniqpj1ykcokydWJiyQRo3WHwEM/CKFNG9YIDvFizXpATOUgPX77RTO1k+hjQU6S6SQYAoq0MXyitqR4c1xUw0rw9JFq/zCOF8QWS5IYCny6wz+eChX03HGOblzAp8FS7qdy7att1iEeFBAck6X1J+MFTiwT9YKFkhix4fdoe6NgSJYSCE34c49JWQau1eprB81TRt93jykinK59SIVAiy48qk2Ft9oNKLEPUke71hcoSEuWpfSm8FltcBxT4U4xFy0uYtATaMSAnm8LoQk1T6/GAKchVQ/wCkEbXgSZBKQUmorSvpF423TXHC36vLHnZne3GJnYIzCEhwbORT+4aXgQAlTvbSoVy2icbNWw8rka1o93Eb4eO72qT/AFjYjwYylKCzmBuoahrEaQZLGnugJYcYJiCoht3ry0jmsT4hMqCaRPku62k9Zya8WxLDKlXQCkZ0sC5TES1lXvQQbREgt2LKxKDRKDBJU5OcBmIq3wisjCpNRpGfhCVYlad1egAHypzjfxTlGVd34bLMypUw4a9Y1cD4fKlKmTElZVMLqzF22CRoOEI+FzUgJezW1hjGeIIQCXcd41Scm47ylkHyl8wIDPQ3alu0cr4n4upayAp9P9o//XM04Qr4nj1zaNlRon68YQY8o585Lltth5MscdRUoqaXu0VKAP5hqWoamDCWCf087Qto7Z4ESU8KxpzZI4dKx72dGyq7NB7DRBAPCGESjvBBIINUkc7RVMx3YBucLY0IJDB3HUwM1NniomkfYiApRtAEzZVKsIWMttXgy1EXBHZogTTffcD0gmypaaAb0ihmneCzkPCMxxoexi9ZIrosNKSRoPjwixw4q5YHv/ERLUi+2giZCi7GlCw++cZOXRPFgocsQxvAk44gEkEHQt8Y05wLMwqL9IlKUhmAUDcF9rQTX0M7DYzNmLVv/cOSMRQZmbjy2isvDAhkpLm3zgww6RVQcC/Mw7otCYhTpZTXD/11ifbhgADUX0LWiThfKoa6RH5BTAB6CrFnSYjRygqnlRpRtd92jRwYc+UnN25htYUw2FVmzUDUL7cIdASzOxG9TbSLw028dNyJwSlaa5mJD7mo+cCM1QQ9CLEipdntcNASHKSXJSb2cUoeET4jOZGbd6DY6vvHThW2XLP/ACtTmWsnQgg8GaE/9ICgXVlb9wvB8LiFBbskhtbp2I7Q1MUVghXEvud4yzx3zF4uZx+H9koDMFQJM0wOYo5zmqeJhjDTEm4+cZw6Yw1axyvh01ScQsl82YuxY1JJHNgQ28dgjDi4V0jj8afZYmYd/MkbnMFD1jfxd1nm7zBTQtVQR5koDH3lk+ZuCRc8Dwh3HYVPshMQokE9GClJcdo57wjHNMloqfZylLK6e+cqldWL9T10/CVrm4OWxf8AxkkNr5VfEKDRrlOClLBbH+YtMnFthC6Zp1aJVMjk0vYiZ+xiTO4vyhZZc3pFxJAF4ehsz+ZLMAfvhFkzyAysxO8KJG3xjzK6QaGxyvmecXpwECSX1PQR4JGoPdoAuw49o8mURv8AKKZUn9J/9GCCUALHvWABr4wMLI1p0giUtr3jxwhIfynqxgIBc8QFa+MG9gf2xVMsahofJVeXimU4SW4w/hp2ZRAA336D71gZlJqTcOz7/SPJmgB7EMzA6AO/E1iO3LqxpKn+ViLB9yBv6wSU1KcA/wAYyZWLqoCtC4ixx4Ukmzd7fGJ9aTXzpD6H42iETRpYX5l9ekYSvEVVADkv2rX4QMzlmgAtVVjvb71ivUtOn9u5JGoN9DaAzHplPAHr9IysLiCNVEm40p/A9Y0pM0qIBqYVh/2NhlKAtQ03LC59YZxGDoVWBGx41EBnMCxLb3D69bRWTmWpiWAqCTZr0gXjwXllQ1zValn7Uik/GEOFpKQ4BUASdnrow0iuPdl5XoCU5TcgUpHP438RTSClQUlbFKQABmURQmnOHjv4d38buEkgrdWRSRZQ/wBpvyhpUmZMOZPuk6gABoxvw/PMtYRNDAoTVRcFVaWjoRjCpRQGyDjvx0Ebyfttj7Oc8d8L/wAjpq7uBZ+EYspRBLCuxjszhyFJYJKNVPUfW8Zf4jXLJdPvcA0Z5a+NQMHOJFQA3GsY/wCKPD8yfaBsyHf/AIm/a/eH8OSR5tYcThksQYWN1dlZtheCYoFUsOypqlinIX4MhP8A6MdX+G8WEplo8rqSoltPKklQfZYMfO8alWHmFI/QQpB/2kg/KvIxs4HGlM6Wxp/nH/oFTd69Y65yydj4tgyhbhHlUX5HUfOM0pbSmtRHV+DThiMKkLopgDu4pbQuPjHOY1BQtSFpYilNtCN3jn8mNl3F43ZVculHHaA+yVvDaQ4Fe8VFDd4zlUBJlK3aLezzO6ulYIZhehfhEoV/tFYeyelS63g0zDpuF0O4YxWUCTdIMXUC9VJpaEAjhpjHKfjEowxsVjNtWJmTFDVhzHyhczi7ggcoCEnYXcwNGFbcx4447k+kQrFPp6xUJJWUliC3D+Y8lYOn1+MezOKp7GJKyw8o7wdGorELUGKXHpeFcUk1AoX7fdYPJxPupZ3sNy7QuJjqPF7Py++ZglcdtDlJUleZNWNuBpWGESGIo/8ATVgUt68aU+uphyVNTQCpoHG7tU2EK0hpMgMkHW++sNYacAMhoTWgqxYC+8I/lzQByakca1L9YIjBHMSVV0FnAp20idhrS5KVAH1tm+6wUAJLuEvRiB2be0ZIxWQDq3W5+HeDImvwrc6FmNNTaJLbTVNCqFzlpxIyu79HePSAUOzKJc3o+xPJqPCoURmysBvqQXAYs2jQ4MTlGYpsA4q1TTrx5RWPbXx89qJUkVmJYs4yj0tTlGVMwUtalKCQVM6i1QAQL6xtz0SpoKUqI1qCOb2tGRMaWKqEsgMSrXl35xp666bzHRbGYwIDZQVBXld7GtHbUesLfnCFlT3qA9oMgmaCoBKgLzVeVI+DnhEKw0lZIK1TFkMEgMkkavloL2jSeO3uq9oXm4la6EkDcnT4QaXh6AqUz7qAFn32geIwolIBEty5d3OUMLl7F+EBVPAyJqM3mBpU+6zjqIf4YPatRGEV06Hb6xcYFZqAWFyK/CM3DeIh8xBLF6qUCB+0guB8DW0bErFoIGUlwpiCcqmagIFCauCKHqTB+KF7OW/FmBzJQU5ioKY+U2L1szUEL+F+HKAzKBqNaly4V0AYR3apgZgSDoNP5ofTSCSUoWoOEgjo/TaKxnrNC8ifh+UpCEA3YAnfQGH/ABzwwTZeYD/IlyCNRfKd6W4wzJSnXSHVKDO45PFa3NVNfML7xbPFvF8GpM+YBbMWcUY1A7GBykqFwD9845eliy5YJqw6xZYY0bvADMejAR4qG49IkxfbEFsteJj05SmsK1hWfiGFC5iqZj1MAOJVSpEDmygxKa8oH7VOw6wL2iST6QwtMQQ1K62ipKnt6QxKrY92gxSsWT6CDZaKOrURdKg1DBZi1agdhFFKA0HaAMmfiiCGqaVF3J9I8vEG1hT0faAKUBUNv/PxgOc139dBFacR1M86XPo8VQpiC5fX+YHLKvuvbvBswZJA8xFeD3EPUDSwnjQF06Ndv0tU/d4tN8RBD62u5qa12pGSnCExabgyLF/73iLjiGvLxbkhQ4fCj/esNypqSydNa1pSOcJIJFePPaJOJa3d2HGCYb6Ex26dWPILCiQ40qxDt39IMvFJSzsAa1sB8THJGfMNEhyacuA16loGrDrU+aYp2ZnJ+Co0ng/daTxt3G/iRGYhBOUampUoCj6U0qYw5uNMxedZKlGz17Cw7ROEwigFZbkNmsw2fR4OjDFIJWoAj9KSCotqTp8eEb6k6bQ9gpqSAJrlNSGNR3icMtir2JIJoCq7agbPCCMpoSeY04Nr6RZczIfeHAg9oNmZ8OxnnOaxBBeocihL3YsekUky8qsk1LJVuLaZ0/dWgM2RnZcvV8w0BSCotu4D94e8MWnEJEpZaYBllqJuHByn1bnwgC83CKAynKJvvIXRlpDgpJtUMX16wwjDsSnLlysFi+R7LSf1SzqDw3BhXw8LmJVIPvoJMvmPeR1FRxB3jX8OnCZlf/6pBQtP75aqNvmGnJMI2n4H4OuYZiXZSE2u5Nq7XIIu41eGpvg2aUJqP00mAXSU0zN0/qN78HYZaApMwhS0skkV8rOl+NY6DD4MJUpSbLLkcWAJ6tFycM7ly4bwtRsSX2P3aNOcSAwA++o+cH8TwQRNOUDKagbPduD6QtNNyTTnBobcV+IpgOJmBy7Jdi36BpGRPJSRSHvECFzFrDHMacrAdhGdMlB6vHFlbvhrOlp09LaH49YohYIokdz9Y9+V1bvFwluXCI/6M5Laln4h4FicOLgenrC6JwIer8mj35rcE+kVobUmyRqCYplS1Ul9Gi8ydm/TyivsnhkKkoFQFu1nHoWifaOA4V3EWl4V7M0WGDL1IA5wcQcgiZdyafe0BKw9X+MaBwyWvBPYoh7gcYhb2gsq/pCaVVgoxFY0rjaYUw+G0Flzwxf7+/rCOaprQtRqfdNIZwqTMZCU+Y8aD6XvC1vo5DcrFBuT/wBxMzEpSACaNUNU8h2jdwXgmGAHtZiSrXzZRVqNBsf4Fg5igROTLU2i0kEf8VGnSHPF+zmP7cuhWYNVtg3qbRE0BDOQgmwHmWeXDoBxjofHcPJwuGK0H2hcJcEeV/1Fi/C7VjhEY8D3Az3NzzJjbGSdNZqdNnDpcuEniV1pyBp3gk7EAHKkJH/UfzCacST5R/fF9YJRNVeX1J/4jX4Q9q0ew4WqxL8L9NukHGRFGClGhKaAcHso9G5xlq8SUrySxlSaMKqV/wAlfIU5xb81lOVBCl/uHuo5GxPGw9Qja8rwqSoslSkKqShnLCrCt+HpoM3G4EEeUkKGimYj5GAycWX8hNDVdXJ0CNfrekaiPEkTSBNDG3tE7jQge8BqoM3GjgZ2DE6UQ6CxYsaO1iDuK+ukPzcChkrlnKFEuFOKi7EOGrYmnGDpkz5Sc6PMGfy+ZCgSQS1lD3f/AFDuHnnIykpBmFLAPchwcpdsoc9t6AGwPhypyipX+JaCHmA0UQ1xqbVG4eOr8KwUtAM1H+SaAAFmxKkBQyhwBVtIwUS3SxcTcswitAk+VCQNKIHbjGp4XiCmVVxlQRXRQQKd3hxNdL4HMPtJrmqik0t7oT8RG2Jkcb4FiaAhRLgfIP3HrGtNxZGrRU6Z3to+IyEzAGZxToY4b8W4sy0FCaldKaJ1rxt3jf8AEPFxKlqWqzUAuo7CPmuOxapiytSiyv03AAsALxn5ctTU7XhNgiWrRBHV4qEtdIP3wihnlPu2PP7ETMmKItHJy2Uz1Zh8YOADQkAekKozvoILMkFTOr75xM39C0+WE2US+1fWKFNKtvZ4pNlrAoSQ3OExOI3EFysFPJI4tEEc25RWTiXvHpk4fuMEzgECdlRZUzX0hEzQ9zF0Lh+0IyyjV+dGi+U7vCl9YWmLWCwtwpBoEPy7Van2IocPrsW57Q9lc8duDOYMqQMqvTiBR/jGm3IzZiafeg/mNHBfh2ctIOUpD6trqxI9WFo8ZIy1F3A3DZfWrQp/qKkkgFYqyam9/wCHisbPodXhvw77IeUFSibkAkDg5AHR+sakiRLkMTJKlG5Cc5flRKe8fO5/i06ssKJLUNXJ1Y/DlCiMTOrUqbfzcef9xtM5Ooe30rxTFCdLMtchISf1Lmy0Eck3jEw34LwxdsW3AMpuStY57B4xRuA7C2t7aWHrGxhsQt3DJYA8GcBvnCvln0ezoU/gcJSRLnEUoapJ+XWMSV+BppV+ouf1M5p+4mtrxqyvFJyUpAWS9GZ6nQQ9gvGlApKiSHd2t5TduJhTy4UTNzeO/CWJlj/5qyGh9mylFrgsXa9gBCyPASQxK0J/aZag/FRueXwj6ZgfGklq2FeajX4esa8jxVDsVJAG5AvGk9auZvjx8CUQWWlmtUdHIFOHqYWV4UseZZQlFAVFQyjYML8qDcax9f8AGvFZKUschc3YK+vDvHyWbjPb+2SGJGZaEgBk2SydyEuX3gup0cy2d8OxPslBlqMvKpdTRYS6fdajkM23Nh0srwpJyrcF1qUzXCli3/UACMHArQJKEt5ghiVAvlWTmApd29Y0sNMnM6CfKAyW2QBdzqNBArbbkrGfOUvnShJCf0kg6aDzekXljMpndDuTqXSSeV/WKeG0JChVTqoKValS8PLkpSkvQAV2YCHCtUw0vIyQX2bQOaM/FoH4n4wmWPMa7D5xz/iv4hBpKsKPvy0jJlYpRclWYVjLPzScYqx8e+2liscZygpZb9oagELYjDJetONH7GFykHp6elIlMoHUsBz6xzW28teJwpLSlJBKioaf0IibjEE2r19XgspCQL5udPSIKU3q/FmDwAtNm/7Q0VlzCTtBlBFRmr92iKJ07/SAJBURcRTIOB5xYrJFAwHBoHPQVVSPX+IWgWmqJJsOkQmUNT6RK5Sjo8QtJtlMTog1Shu8eQoREyWRenOkSlAuW6RFlIdMwbU5l4K41Hd4DLyWY83gqkBrtG86BSZKCbtmtzJtXXSLTEVd3al9mFvu8HmYdmFnND3HxJisuUxKVaA1DP1HJ/uy246EQCkgk0qPV+tB2gE8CjgaM/JqdIvitiGvY3S1D2gCUlgnUkNofeIPMWhkunDpzBdLfA35/wAw4iWColhWjNwygju8EThXQlgakh21cFi9iX9In2NRplJy1Nm1O1b/AFibkRROHCbWrfRnJHw7Qzg51PMGfjpSv3wjRl4NCkKWs+VIdnsBVnrRtIRXIAI0T5iQbsXHYgAwtjRg4lwAnTzE6sDp6Q5IUCwVqcx5M+m7+ohKXKDBdNHAqkh/k8NSKkcXprXfg2sZ2jRhWABylyKuwoDr5t/5O8FlSU7uLE3FFHXeCYVilv1AuPkPT1gMlLp1SBVuR9NO5g3T1VcZghNoSoEAkGtCQQk9HpHF+NYQyFhiQC9LMzPzuO8d0kE5jsLaObV6t1jM8ekZ8hAoFOKAm576VPO4caePOyrxtc1g8bMAyqFnrVwDwuN+kauA8UXLJKDU6qr2ewgXhKhh1KMzNlIqXJNS3mANQS8TgZYSqodJUoB6um1tCKx17b4zbqfAfFVzFBJo3TXeA/ivxEmZ7InyJ95i2ZXNrD68IQ/DGDm5x7OiSpio2YFifSG/F8MSpRIsTmI3ci/MRHkzutReOGrusLDsn3mD63cbtDaJpIoKJao8o36WgS5Vf0jqI8mUZbEtXkogU3EYrHQoEOd7An1jwSKioEW/MCh9RR+YjyljNS29qtBAv7JLD7pFTKaxJGtoir7fdog53vT4V9YZJmAftiJRPEc6RdANauIjPsYAhc7KaVhZOIDl3Hwgk7GlPE/GFEzyo1S3w6woKf8AzYs4gQmDizbQFS1XcDYMPpFROOphaLb2LlhehgCUNpDSXHFLV1g6ZKDUFvrE5Y0EX6ROcmG1YRQOvaKFBNhBJT0dnYZShmpR9NaDra3q0LysOMxCgkJffYmpP3aNlAuEigbcPbS39QQ4cKCgoJY3FgQT5gfXvClcJLEeEhQIqQFODa5BI/4u/ekAleHJAq3MhlHKQ7ftGjceMbOcO1bWfoCbUb05wnPl1OU2d3BLlw1HfsYPfRwKZhikhq3eraVfYn5d1lSHWcxPDizigetSL0tGnIoK21AuK+oH3xuuUkl9QNDvf1iLRoopIUlJIDe6akPdyBxH3aKrkpBL0cHMCPdURQ/xwO0FlzMwLCo1LamtN2DdIqmtCKA2Opu/HTtCuxaGmSUE52Jq7Bme4udSR33itnDMSlgNX2hqQlVSzsaEmrFJZtDp3iJSAkpJb/aACamjmmjwqEyJbPd2q/7rEeh7cYIUeUFNwzBqqqK17dYEKE0cJLaMAxdt7fYi80qBAP6U0tr1vUwwNLmJzZQaG7U1HYbcoB7PypIv8nLjsIiSylWZNBqC5q/GrQZsoLOSSWAvSrU0qO8G6NhYjwwTBmKQQQHo5ahZ21Ld4APCQEpKUkFKgsprT3Qx4E5j0aNL8wAogWZgQCzhOvA7RK1ZgRW1dBtT748YueS9NPbRXAyTJAYuSq4dqG7WLiG/EESz5nNTmA0rUk8XiolApFqb8BufsxbNYMCXIqKEFq8nPxg/JbeT/Ld7rnJ8pq/uJZuBrGeUEODQPXpHZokpGUsApKhVn1Ls9tRCCvCgJjhT0J/7FxzYcbkw5k0nln1iomDZ+0TOQ9/t4ZxWDCMzklqDnbSFJGt32o72aLmcq5ZelpYo1R97waWoixigxLizDc73aLZ7AGt7c4e1LKJP3XrAZ69CAG7xdI49IFOl5y7wyUQtJPHb6Q4FJAqramsKz8ESATpR3qauOcU9koVHwgI6UJNW+UAmYQEUI5NA5c5XMG/CGpYo9O3rCMkJDasdrR5AUk1c9Lc4amrQWzGpvb1igSirPABZOKBsTTQ694FPVW8eXJB9xTHjWPJkHXKTy+sTZfgPpx1N/qbdoPKxQJAKiA2jkknR9iS/SFcJKHs0FtvhEylFwOf0hcOLehhikvTyqUfMfQ25s8FOKA8zOQWHrUC4HOMhNVV/c3QBxGmtIZA0JrxhXGH/ACN+ZBBJFP0toRf5xf8AMpGYDYXNSWc110hJY8oPP4mL4hIzA6lP8QvWDa01QDgBxZhYhwObV2gLliojRmGlGbtWPJF/vaKLWfZoqbr9LQXE7DeGXQg6Us9WLtxJePInBTaW5vUnlQjlApcoKuLJfapatOQjxHv/APUdHtE2FVUzgMwY1eju1ySen3SKSFZlFRFRYcNVdW+9fT0gCmoL9Akwx4YPdOvsyX1d0wvhWLyVhggDQVbowhrES0gg2bQceMeww/xp6etTEo919xXuqHrg5HglwCxJ124X106w5h5aSB5iOOU7MQeVYSxSalOlKdBGdjZhzolucplpJHEgl3uDF4yfV46t5dDIwUvKGVm3eldWoTA5uFSitzo52/q3CBSBkHlo6g+tw+sNezCpmVQcAlgeAcesVlIrySfCqZiR7xGbZw4zPlq94BISQXvWrmiWBp6wXGIFVNXfW8ThxrrU9fNWMfrK1Bl1U/fV+INf6hI4ZFB+ohnep1++cPrDqINQwPU/1COKH+Qf8iOl27wuh7WcRXD+GIWoZ/dag5cOO8K43w8JKMpIJoCASGqqo712Ea2DL0O7dKROEUc87/Y2Xgwp8YvDLfDTDy1z02flVlJKgmgJGXRyCH4x4YUFJWAfLVycqTUUZnJrZ4nxXDJBUQLHc7mB4OtDUAD1vGuOfLo7kWE0F6OKU5hz98YYlqSzj4xfGIABYM5I6ZVU9IRAa1IqwsaLOmJq6a+sClKDlizX1MTiEua7mJAr1+kENKk9YlCRZq8onDCp5GKg+Y9IAhQAY5Wg8lL1fKOJpCs1PmbRoYnHKkZaQUP/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Calibri" pitchFamily="34" charset="0"/>
            </a:endParaRPr>
          </a:p>
        </p:txBody>
      </p:sp>
      <p:pic>
        <p:nvPicPr>
          <p:cNvPr id="36867" name="Picture 4" descr="http://upload.wikimedia.org/wikipedia/commons/c/cf/%C3%81nsar_com%C3%BAn_(Anser_anser)_en_el_Parque_Ol%C3%ADmpico,_M%C3%BAnich,_Alemania_2012-04-28,_DD_04.JPG"/>
          <p:cNvPicPr>
            <a:picLocks noChangeAspect="1" noChangeArrowheads="1"/>
          </p:cNvPicPr>
          <p:nvPr/>
        </p:nvPicPr>
        <p:blipFill>
          <a:blip r:embed="rId2"/>
          <a:srcRect/>
          <a:stretch>
            <a:fillRect/>
          </a:stretch>
        </p:blipFill>
        <p:spPr bwMode="auto">
          <a:xfrm>
            <a:off x="428625" y="928688"/>
            <a:ext cx="3133725" cy="2166937"/>
          </a:xfrm>
          <a:prstGeom prst="rect">
            <a:avLst/>
          </a:prstGeom>
          <a:noFill/>
          <a:ln w="9525">
            <a:noFill/>
            <a:miter lim="800000"/>
            <a:headEnd/>
            <a:tailEnd/>
          </a:ln>
        </p:spPr>
      </p:pic>
      <p:pic>
        <p:nvPicPr>
          <p:cNvPr id="36868" name="Picture 6" descr="http://upload.wikimedia.org/wikipedia/commons/thumb/4/48/Ducks_Winter.jpg/1280px-Ducks_Winter.jpg"/>
          <p:cNvPicPr>
            <a:picLocks noChangeAspect="1" noChangeArrowheads="1"/>
          </p:cNvPicPr>
          <p:nvPr/>
        </p:nvPicPr>
        <p:blipFill>
          <a:blip r:embed="rId3"/>
          <a:srcRect/>
          <a:stretch>
            <a:fillRect/>
          </a:stretch>
        </p:blipFill>
        <p:spPr bwMode="auto">
          <a:xfrm>
            <a:off x="4786313" y="928688"/>
            <a:ext cx="3113087" cy="2286000"/>
          </a:xfrm>
          <a:prstGeom prst="rect">
            <a:avLst/>
          </a:prstGeom>
          <a:noFill/>
          <a:ln w="9525">
            <a:noFill/>
            <a:miter lim="800000"/>
            <a:headEnd/>
            <a:tailEnd/>
          </a:ln>
        </p:spPr>
      </p:pic>
      <p:sp>
        <p:nvSpPr>
          <p:cNvPr id="36869" name="6 CuadroTexto"/>
          <p:cNvSpPr txBox="1">
            <a:spLocks noChangeArrowheads="1"/>
          </p:cNvSpPr>
          <p:nvPr/>
        </p:nvSpPr>
        <p:spPr bwMode="auto">
          <a:xfrm>
            <a:off x="4500563" y="285750"/>
            <a:ext cx="3357562" cy="708025"/>
          </a:xfrm>
          <a:prstGeom prst="rect">
            <a:avLst/>
          </a:prstGeom>
          <a:noFill/>
          <a:ln w="9525">
            <a:noFill/>
            <a:miter lim="800000"/>
            <a:headEnd/>
            <a:tailEnd/>
          </a:ln>
        </p:spPr>
        <p:txBody>
          <a:bodyPr>
            <a:spAutoFit/>
          </a:bodyPr>
          <a:lstStyle/>
          <a:p>
            <a:r>
              <a:rPr lang="es-ES" sz="4000">
                <a:latin typeface="Calibri" pitchFamily="34" charset="0"/>
              </a:rPr>
              <a:t>   Ánade azulón </a:t>
            </a:r>
          </a:p>
        </p:txBody>
      </p:sp>
      <p:sp>
        <p:nvSpPr>
          <p:cNvPr id="36870" name="7 Rectángulo"/>
          <p:cNvSpPr>
            <a:spLocks noChangeArrowheads="1"/>
          </p:cNvSpPr>
          <p:nvPr/>
        </p:nvSpPr>
        <p:spPr bwMode="auto">
          <a:xfrm>
            <a:off x="4786313" y="2571750"/>
            <a:ext cx="3071812" cy="642938"/>
          </a:xfrm>
          <a:prstGeom prst="rect">
            <a:avLst/>
          </a:prstGeom>
          <a:noFill/>
          <a:ln w="9525">
            <a:noFill/>
            <a:miter lim="800000"/>
            <a:headEnd/>
            <a:tailEnd/>
          </a:ln>
        </p:spPr>
        <p:txBody>
          <a:bodyPr>
            <a:spAutoFit/>
          </a:bodyPr>
          <a:lstStyle/>
          <a:p>
            <a:r>
              <a:rPr lang="es-ES" sz="1200">
                <a:latin typeface="Calibri" pitchFamily="34" charset="0"/>
              </a:rPr>
              <a:t>http://upload.wikimedia.org/wikipedia/commons/thumb/4/48/Ducks_Winter.jpg/1280px-Ducks_Winter.jpg</a:t>
            </a:r>
          </a:p>
        </p:txBody>
      </p:sp>
      <p:sp>
        <p:nvSpPr>
          <p:cNvPr id="9" name="8 CuadroTexto"/>
          <p:cNvSpPr txBox="1"/>
          <p:nvPr/>
        </p:nvSpPr>
        <p:spPr>
          <a:xfrm>
            <a:off x="428625" y="2500313"/>
            <a:ext cx="3286125" cy="738187"/>
          </a:xfrm>
          <a:prstGeom prst="rect">
            <a:avLst/>
          </a:prstGeom>
          <a:noFill/>
        </p:spPr>
        <p:txBody>
          <a:bodyPr>
            <a:spAutoFit/>
          </a:bodyPr>
          <a:lstStyle/>
          <a:p>
            <a:pPr fontAlgn="auto">
              <a:spcBef>
                <a:spcPts val="0"/>
              </a:spcBef>
              <a:spcAft>
                <a:spcPts val="0"/>
              </a:spcAft>
              <a:defRPr/>
            </a:pPr>
            <a:r>
              <a:rPr lang="es-ES" sz="1050" dirty="0">
                <a:solidFill>
                  <a:srgbClr val="FFC000"/>
                </a:solidFill>
                <a:latin typeface="+mn-lt"/>
                <a:cs typeface="+mn-cs"/>
              </a:rPr>
              <a:t>http://upload.wikimedia.org/wikipedia/commons/c/cf/%C3%81nsar_com%C3%BAn_(Anser_anser)_en_el_Parque_Ol%C3%ADmpico,_M%C3%BAnich,_Alemania_2012-04-28,_DD_04.JPG</a:t>
            </a:r>
            <a:endParaRPr lang="es-ES" sz="1050" dirty="0">
              <a:solidFill>
                <a:srgbClr val="FFC000"/>
              </a:solidFill>
              <a:latin typeface="+mn-lt"/>
              <a:cs typeface="+mn-cs"/>
            </a:endParaRPr>
          </a:p>
        </p:txBody>
      </p:sp>
      <p:pic>
        <p:nvPicPr>
          <p:cNvPr id="36872" name="Picture 8" descr="http://www.fotolibre.org/albums/userpics/10010/normal_Porr%F3n%20Europeo.jpg"/>
          <p:cNvPicPr>
            <a:picLocks noChangeAspect="1" noChangeArrowheads="1"/>
          </p:cNvPicPr>
          <p:nvPr/>
        </p:nvPicPr>
        <p:blipFill>
          <a:blip r:embed="rId4"/>
          <a:srcRect/>
          <a:stretch>
            <a:fillRect/>
          </a:stretch>
        </p:blipFill>
        <p:spPr bwMode="auto">
          <a:xfrm>
            <a:off x="357188" y="3714750"/>
            <a:ext cx="3214687" cy="2143125"/>
          </a:xfrm>
          <a:prstGeom prst="rect">
            <a:avLst/>
          </a:prstGeom>
          <a:noFill/>
          <a:ln w="9525">
            <a:noFill/>
            <a:miter lim="800000"/>
            <a:headEnd/>
            <a:tailEnd/>
          </a:ln>
        </p:spPr>
      </p:pic>
      <p:sp>
        <p:nvSpPr>
          <p:cNvPr id="36873" name="10 CuadroTexto"/>
          <p:cNvSpPr txBox="1">
            <a:spLocks noChangeArrowheads="1"/>
          </p:cNvSpPr>
          <p:nvPr/>
        </p:nvSpPr>
        <p:spPr bwMode="auto">
          <a:xfrm>
            <a:off x="357188" y="5857875"/>
            <a:ext cx="3214687" cy="646113"/>
          </a:xfrm>
          <a:prstGeom prst="rect">
            <a:avLst/>
          </a:prstGeom>
          <a:noFill/>
          <a:ln w="9525">
            <a:noFill/>
            <a:miter lim="800000"/>
            <a:headEnd/>
            <a:tailEnd/>
          </a:ln>
        </p:spPr>
        <p:txBody>
          <a:bodyPr>
            <a:spAutoFit/>
          </a:bodyPr>
          <a:lstStyle/>
          <a:p>
            <a:r>
              <a:rPr lang="es-ES" sz="3600">
                <a:latin typeface="Calibri" pitchFamily="34" charset="0"/>
              </a:rPr>
              <a:t>Porrón europeo </a:t>
            </a:r>
          </a:p>
        </p:txBody>
      </p:sp>
      <p:sp>
        <p:nvSpPr>
          <p:cNvPr id="12" name="11 CuadroTexto"/>
          <p:cNvSpPr txBox="1"/>
          <p:nvPr/>
        </p:nvSpPr>
        <p:spPr>
          <a:xfrm>
            <a:off x="428625" y="3714750"/>
            <a:ext cx="3143250" cy="430213"/>
          </a:xfrm>
          <a:prstGeom prst="rect">
            <a:avLst/>
          </a:prstGeom>
          <a:noFill/>
        </p:spPr>
        <p:txBody>
          <a:bodyPr>
            <a:spAutoFit/>
          </a:bodyPr>
          <a:lstStyle/>
          <a:p>
            <a:pPr fontAlgn="auto">
              <a:spcBef>
                <a:spcPts val="0"/>
              </a:spcBef>
              <a:spcAft>
                <a:spcPts val="0"/>
              </a:spcAft>
              <a:defRPr/>
            </a:pPr>
            <a:r>
              <a:rPr lang="es-ES" sz="1100" dirty="0">
                <a:solidFill>
                  <a:schemeClr val="tx2">
                    <a:lumMod val="20000"/>
                    <a:lumOff val="80000"/>
                  </a:schemeClr>
                </a:solidFill>
                <a:latin typeface="+mn-lt"/>
                <a:cs typeface="+mn-cs"/>
              </a:rPr>
              <a:t>http://www.fotolibre.org/albums/userpics/10010/normal_Porr%F3n%20Europeo.jpg</a:t>
            </a:r>
            <a:endParaRPr lang="es-ES" sz="1100" dirty="0">
              <a:solidFill>
                <a:schemeClr val="tx2">
                  <a:lumMod val="20000"/>
                  <a:lumOff val="80000"/>
                </a:schemeClr>
              </a:solidFill>
              <a:latin typeface="+mn-lt"/>
              <a:cs typeface="+mn-cs"/>
            </a:endParaRPr>
          </a:p>
        </p:txBody>
      </p:sp>
      <p:pic>
        <p:nvPicPr>
          <p:cNvPr id="36875" name="Picture 10" descr="http://pixabay.com/static/uploads/photo/2014/04/14/17/49/eurasian-coot-324032_640.jpg"/>
          <p:cNvPicPr>
            <a:picLocks noChangeAspect="1" noChangeArrowheads="1"/>
          </p:cNvPicPr>
          <p:nvPr/>
        </p:nvPicPr>
        <p:blipFill>
          <a:blip r:embed="rId5"/>
          <a:srcRect/>
          <a:stretch>
            <a:fillRect/>
          </a:stretch>
        </p:blipFill>
        <p:spPr bwMode="auto">
          <a:xfrm>
            <a:off x="4786313" y="3571875"/>
            <a:ext cx="3249612" cy="2214563"/>
          </a:xfrm>
          <a:prstGeom prst="rect">
            <a:avLst/>
          </a:prstGeom>
          <a:noFill/>
          <a:ln w="9525">
            <a:noFill/>
            <a:miter lim="800000"/>
            <a:headEnd/>
            <a:tailEnd/>
          </a:ln>
        </p:spPr>
      </p:pic>
      <p:sp>
        <p:nvSpPr>
          <p:cNvPr id="36876" name="13 CuadroTexto"/>
          <p:cNvSpPr txBox="1">
            <a:spLocks noChangeArrowheads="1"/>
          </p:cNvSpPr>
          <p:nvPr/>
        </p:nvSpPr>
        <p:spPr bwMode="auto">
          <a:xfrm>
            <a:off x="4857750" y="5786438"/>
            <a:ext cx="3286125" cy="708025"/>
          </a:xfrm>
          <a:prstGeom prst="rect">
            <a:avLst/>
          </a:prstGeom>
          <a:noFill/>
          <a:ln w="9525">
            <a:noFill/>
            <a:miter lim="800000"/>
            <a:headEnd/>
            <a:tailEnd/>
          </a:ln>
        </p:spPr>
        <p:txBody>
          <a:bodyPr>
            <a:spAutoFit/>
          </a:bodyPr>
          <a:lstStyle/>
          <a:p>
            <a:r>
              <a:rPr lang="es-ES" sz="4000">
                <a:latin typeface="Calibri" pitchFamily="34" charset="0"/>
              </a:rPr>
              <a:t>Focha común</a:t>
            </a:r>
          </a:p>
        </p:txBody>
      </p:sp>
      <p:sp>
        <p:nvSpPr>
          <p:cNvPr id="15" name="14 CuadroTexto"/>
          <p:cNvSpPr txBox="1"/>
          <p:nvPr/>
        </p:nvSpPr>
        <p:spPr>
          <a:xfrm>
            <a:off x="4786313" y="3571875"/>
            <a:ext cx="3214687" cy="430213"/>
          </a:xfrm>
          <a:prstGeom prst="rect">
            <a:avLst/>
          </a:prstGeom>
          <a:noFill/>
        </p:spPr>
        <p:txBody>
          <a:bodyPr>
            <a:spAutoFit/>
          </a:bodyPr>
          <a:lstStyle/>
          <a:p>
            <a:pPr fontAlgn="auto">
              <a:spcBef>
                <a:spcPts val="0"/>
              </a:spcBef>
              <a:spcAft>
                <a:spcPts val="0"/>
              </a:spcAft>
              <a:defRPr/>
            </a:pPr>
            <a:r>
              <a:rPr lang="es-ES" sz="1100" dirty="0">
                <a:solidFill>
                  <a:schemeClr val="accent4">
                    <a:lumMod val="50000"/>
                  </a:schemeClr>
                </a:solidFill>
                <a:latin typeface="+mn-lt"/>
                <a:cs typeface="+mn-cs"/>
              </a:rPr>
              <a:t>http://pixabay.com/static/uploads/photo/2014/04/14/17/49/eurasian-coot-324032_640.jpg</a:t>
            </a:r>
            <a:endParaRPr lang="es-ES" sz="1100" dirty="0">
              <a:solidFill>
                <a:schemeClr val="accent4">
                  <a:lumMod val="50000"/>
                </a:schemeClr>
              </a:solidFill>
              <a:latin typeface="+mn-lt"/>
              <a:cs typeface="+mn-cs"/>
            </a:endParaRPr>
          </a:p>
        </p:txBody>
      </p:sp>
    </p:spTree>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https://farm1.staticflickr.com/226/464470097_ec77e990a1_o.jpg"/>
          <p:cNvPicPr>
            <a:picLocks noChangeAspect="1" noChangeArrowheads="1"/>
          </p:cNvPicPr>
          <p:nvPr/>
        </p:nvPicPr>
        <p:blipFill>
          <a:blip r:embed="rId2"/>
          <a:srcRect/>
          <a:stretch>
            <a:fillRect/>
          </a:stretch>
        </p:blipFill>
        <p:spPr bwMode="auto">
          <a:xfrm>
            <a:off x="785813" y="571500"/>
            <a:ext cx="3863975" cy="2928938"/>
          </a:xfrm>
          <a:prstGeom prst="rect">
            <a:avLst/>
          </a:prstGeom>
          <a:noFill/>
          <a:ln w="9525">
            <a:noFill/>
            <a:miter lim="800000"/>
            <a:headEnd/>
            <a:tailEnd/>
          </a:ln>
        </p:spPr>
      </p:pic>
      <p:sp>
        <p:nvSpPr>
          <p:cNvPr id="6" name="5 CuadroTexto"/>
          <p:cNvSpPr txBox="1"/>
          <p:nvPr/>
        </p:nvSpPr>
        <p:spPr>
          <a:xfrm>
            <a:off x="214313" y="428625"/>
            <a:ext cx="677862" cy="3214688"/>
          </a:xfrm>
          <a:prstGeom prst="rect">
            <a:avLst/>
          </a:prstGeom>
          <a:noFill/>
        </p:spPr>
        <p:txBody>
          <a:bodyPr vert="vert">
            <a:spAutoFit/>
          </a:bodyPr>
          <a:lstStyle/>
          <a:p>
            <a:pPr fontAlgn="auto">
              <a:spcBef>
                <a:spcPts val="0"/>
              </a:spcBef>
              <a:spcAft>
                <a:spcPts val="0"/>
              </a:spcAft>
              <a:defRPr/>
            </a:pPr>
            <a:r>
              <a:rPr lang="es-ES" sz="3200" dirty="0">
                <a:latin typeface="+mn-lt"/>
                <a:cs typeface="+mn-cs"/>
              </a:rPr>
              <a:t>Zampullín común</a:t>
            </a:r>
            <a:endParaRPr lang="es-ES" sz="3200" dirty="0">
              <a:latin typeface="+mn-lt"/>
              <a:cs typeface="+mn-cs"/>
            </a:endParaRPr>
          </a:p>
        </p:txBody>
      </p:sp>
      <p:sp>
        <p:nvSpPr>
          <p:cNvPr id="7" name="6 CuadroTexto"/>
          <p:cNvSpPr txBox="1"/>
          <p:nvPr/>
        </p:nvSpPr>
        <p:spPr>
          <a:xfrm>
            <a:off x="1000125" y="3136900"/>
            <a:ext cx="3857625" cy="254000"/>
          </a:xfrm>
          <a:prstGeom prst="rect">
            <a:avLst/>
          </a:prstGeom>
          <a:noFill/>
        </p:spPr>
        <p:txBody>
          <a:bodyPr>
            <a:spAutoFit/>
          </a:bodyPr>
          <a:lstStyle/>
          <a:p>
            <a:pPr fontAlgn="auto">
              <a:spcBef>
                <a:spcPts val="0"/>
              </a:spcBef>
              <a:spcAft>
                <a:spcPts val="0"/>
              </a:spcAft>
              <a:defRPr/>
            </a:pPr>
            <a:r>
              <a:rPr lang="es-ES" sz="1050" dirty="0">
                <a:latin typeface="+mn-lt"/>
                <a:cs typeface="+mn-cs"/>
              </a:rPr>
              <a:t>https://farm1.staticflickr.com/226/464470097_ec77e990a1_o.jpg</a:t>
            </a:r>
            <a:endParaRPr lang="es-ES" sz="1050" dirty="0">
              <a:latin typeface="+mn-lt"/>
              <a:cs typeface="+mn-cs"/>
            </a:endParaRPr>
          </a:p>
        </p:txBody>
      </p:sp>
      <p:pic>
        <p:nvPicPr>
          <p:cNvPr id="37892" name="Picture 4" descr="https://encrypted-tbn3.gstatic.com/images?q=tbn:ANd9GcShMbK5BBu3LtJu9TVf9oMt_eJIMGnmG5NnMjZ3uEpZtSU67o10XA"/>
          <p:cNvPicPr>
            <a:picLocks noChangeAspect="1" noChangeArrowheads="1"/>
          </p:cNvPicPr>
          <p:nvPr/>
        </p:nvPicPr>
        <p:blipFill>
          <a:blip r:embed="rId3"/>
          <a:srcRect/>
          <a:stretch>
            <a:fillRect/>
          </a:stretch>
        </p:blipFill>
        <p:spPr bwMode="auto">
          <a:xfrm>
            <a:off x="5000625" y="928688"/>
            <a:ext cx="3900488" cy="2595562"/>
          </a:xfrm>
          <a:prstGeom prst="rect">
            <a:avLst/>
          </a:prstGeom>
          <a:noFill/>
          <a:ln w="9525">
            <a:noFill/>
            <a:miter lim="800000"/>
            <a:headEnd/>
            <a:tailEnd/>
          </a:ln>
        </p:spPr>
      </p:pic>
      <p:sp>
        <p:nvSpPr>
          <p:cNvPr id="37893" name="8 CuadroTexto"/>
          <p:cNvSpPr txBox="1">
            <a:spLocks noChangeArrowheads="1"/>
          </p:cNvSpPr>
          <p:nvPr/>
        </p:nvSpPr>
        <p:spPr bwMode="auto">
          <a:xfrm>
            <a:off x="4929188" y="357188"/>
            <a:ext cx="4000500" cy="646112"/>
          </a:xfrm>
          <a:prstGeom prst="rect">
            <a:avLst/>
          </a:prstGeom>
          <a:noFill/>
          <a:ln w="9525">
            <a:noFill/>
            <a:miter lim="800000"/>
            <a:headEnd/>
            <a:tailEnd/>
          </a:ln>
        </p:spPr>
        <p:txBody>
          <a:bodyPr>
            <a:spAutoFit/>
          </a:bodyPr>
          <a:lstStyle/>
          <a:p>
            <a:r>
              <a:rPr lang="es-ES" sz="3600">
                <a:latin typeface="Calibri" pitchFamily="34" charset="0"/>
              </a:rPr>
              <a:t>       Garza real </a:t>
            </a:r>
          </a:p>
        </p:txBody>
      </p:sp>
      <p:sp>
        <p:nvSpPr>
          <p:cNvPr id="37894" name="9 CuadroTexto"/>
          <p:cNvSpPr txBox="1">
            <a:spLocks noChangeArrowheads="1"/>
          </p:cNvSpPr>
          <p:nvPr/>
        </p:nvSpPr>
        <p:spPr bwMode="auto">
          <a:xfrm>
            <a:off x="5072063" y="3143250"/>
            <a:ext cx="3786187" cy="430213"/>
          </a:xfrm>
          <a:prstGeom prst="rect">
            <a:avLst/>
          </a:prstGeom>
          <a:noFill/>
          <a:ln w="9525">
            <a:noFill/>
            <a:miter lim="800000"/>
            <a:headEnd/>
            <a:tailEnd/>
          </a:ln>
        </p:spPr>
        <p:txBody>
          <a:bodyPr>
            <a:spAutoFit/>
          </a:bodyPr>
          <a:lstStyle/>
          <a:p>
            <a:r>
              <a:rPr lang="es-ES" sz="1100">
                <a:solidFill>
                  <a:srgbClr val="FFFF00"/>
                </a:solidFill>
                <a:latin typeface="Calibri" pitchFamily="34" charset="0"/>
              </a:rPr>
              <a:t>http://upload.wikimedia.org/wikipedia/commons/8/8f/Garza_Real_(Ardea_cinerea)_(6337342295).jpg</a:t>
            </a:r>
          </a:p>
        </p:txBody>
      </p:sp>
      <p:pic>
        <p:nvPicPr>
          <p:cNvPr id="37895" name="Picture 6" descr="http://pixabay.com/static/uploads/photo/2014/04/06/05/08/cattle-egret-317545_640.jpg"/>
          <p:cNvPicPr>
            <a:picLocks noChangeAspect="1" noChangeArrowheads="1"/>
          </p:cNvPicPr>
          <p:nvPr/>
        </p:nvPicPr>
        <p:blipFill>
          <a:blip r:embed="rId4"/>
          <a:srcRect/>
          <a:stretch>
            <a:fillRect/>
          </a:stretch>
        </p:blipFill>
        <p:spPr bwMode="auto">
          <a:xfrm>
            <a:off x="571500" y="3786188"/>
            <a:ext cx="2728913" cy="2808287"/>
          </a:xfrm>
          <a:prstGeom prst="rect">
            <a:avLst/>
          </a:prstGeom>
          <a:noFill/>
          <a:ln w="9525">
            <a:noFill/>
            <a:miter lim="800000"/>
            <a:headEnd/>
            <a:tailEnd/>
          </a:ln>
        </p:spPr>
      </p:pic>
      <p:sp>
        <p:nvSpPr>
          <p:cNvPr id="12" name="11 CuadroTexto"/>
          <p:cNvSpPr txBox="1"/>
          <p:nvPr/>
        </p:nvSpPr>
        <p:spPr>
          <a:xfrm>
            <a:off x="3179763" y="3786188"/>
            <a:ext cx="677862" cy="2786062"/>
          </a:xfrm>
          <a:prstGeom prst="rect">
            <a:avLst/>
          </a:prstGeom>
          <a:noFill/>
        </p:spPr>
        <p:txBody>
          <a:bodyPr vert="vert">
            <a:spAutoFit/>
          </a:bodyPr>
          <a:lstStyle/>
          <a:p>
            <a:pPr fontAlgn="auto">
              <a:spcBef>
                <a:spcPts val="0"/>
              </a:spcBef>
              <a:spcAft>
                <a:spcPts val="0"/>
              </a:spcAft>
              <a:defRPr/>
            </a:pPr>
            <a:r>
              <a:rPr lang="es-ES" sz="3200" dirty="0">
                <a:latin typeface="+mn-lt"/>
                <a:cs typeface="+mn-cs"/>
              </a:rPr>
              <a:t>Garcilla bueyera</a:t>
            </a:r>
            <a:endParaRPr lang="es-ES" sz="3200" dirty="0">
              <a:latin typeface="+mn-lt"/>
              <a:cs typeface="+mn-cs"/>
            </a:endParaRPr>
          </a:p>
        </p:txBody>
      </p:sp>
      <p:sp>
        <p:nvSpPr>
          <p:cNvPr id="13" name="12 CuadroTexto"/>
          <p:cNvSpPr txBox="1"/>
          <p:nvPr/>
        </p:nvSpPr>
        <p:spPr>
          <a:xfrm>
            <a:off x="571500" y="6257925"/>
            <a:ext cx="2786063" cy="415925"/>
          </a:xfrm>
          <a:prstGeom prst="rect">
            <a:avLst/>
          </a:prstGeom>
          <a:noFill/>
        </p:spPr>
        <p:txBody>
          <a:bodyPr>
            <a:spAutoFit/>
          </a:bodyPr>
          <a:lstStyle/>
          <a:p>
            <a:pPr fontAlgn="auto">
              <a:spcBef>
                <a:spcPts val="0"/>
              </a:spcBef>
              <a:spcAft>
                <a:spcPts val="0"/>
              </a:spcAft>
              <a:defRPr/>
            </a:pPr>
            <a:r>
              <a:rPr lang="es-ES" sz="1050" dirty="0">
                <a:solidFill>
                  <a:schemeClr val="bg1"/>
                </a:solidFill>
                <a:latin typeface="+mn-lt"/>
                <a:cs typeface="+mn-cs"/>
              </a:rPr>
              <a:t>http://pixabay.com/static/uploads/photo/2014/04/06/05/08/cattle-egret-317545_640.jpg</a:t>
            </a:r>
            <a:endParaRPr lang="es-ES" sz="1050" dirty="0">
              <a:solidFill>
                <a:schemeClr val="bg1"/>
              </a:solidFill>
              <a:latin typeface="+mn-lt"/>
              <a:cs typeface="+mn-cs"/>
            </a:endParaRPr>
          </a:p>
        </p:txBody>
      </p:sp>
      <p:pic>
        <p:nvPicPr>
          <p:cNvPr id="37898" name="Picture 8" descr="https://c1.staticflickr.com/1/101/313172072_dcfe1f41e1.jpg"/>
          <p:cNvPicPr>
            <a:picLocks noChangeAspect="1" noChangeArrowheads="1"/>
          </p:cNvPicPr>
          <p:nvPr/>
        </p:nvPicPr>
        <p:blipFill>
          <a:blip r:embed="rId5"/>
          <a:srcRect/>
          <a:stretch>
            <a:fillRect/>
          </a:stretch>
        </p:blipFill>
        <p:spPr bwMode="auto">
          <a:xfrm>
            <a:off x="5072063" y="3714750"/>
            <a:ext cx="3857625" cy="2730500"/>
          </a:xfrm>
          <a:prstGeom prst="rect">
            <a:avLst/>
          </a:prstGeom>
          <a:noFill/>
          <a:ln w="9525">
            <a:noFill/>
            <a:miter lim="800000"/>
            <a:headEnd/>
            <a:tailEnd/>
          </a:ln>
        </p:spPr>
      </p:pic>
      <p:sp>
        <p:nvSpPr>
          <p:cNvPr id="15" name="14 CuadroTexto"/>
          <p:cNvSpPr txBox="1"/>
          <p:nvPr/>
        </p:nvSpPr>
        <p:spPr>
          <a:xfrm rot="5400000">
            <a:off x="6631561" y="4206065"/>
            <a:ext cx="738664" cy="3857652"/>
          </a:xfrm>
          <a:prstGeom prst="rect">
            <a:avLst/>
          </a:prstGeom>
          <a:noFill/>
        </p:spPr>
        <p:txBody>
          <a:bodyPr vert="vert270">
            <a:spAutoFit/>
          </a:bodyPr>
          <a:lstStyle/>
          <a:p>
            <a:pPr fontAlgn="auto">
              <a:spcBef>
                <a:spcPts val="0"/>
              </a:spcBef>
              <a:spcAft>
                <a:spcPts val="0"/>
              </a:spcAft>
              <a:defRPr/>
            </a:pPr>
            <a:r>
              <a:rPr lang="es-ES" sz="3600" dirty="0">
                <a:solidFill>
                  <a:srgbClr val="FF0000"/>
                </a:solidFill>
                <a:latin typeface="+mn-lt"/>
                <a:cs typeface="+mn-cs"/>
              </a:rPr>
              <a:t>Aguilucho lagunero</a:t>
            </a:r>
            <a:endParaRPr lang="es-ES" sz="3600" dirty="0">
              <a:solidFill>
                <a:srgbClr val="FF0000"/>
              </a:solidFill>
              <a:latin typeface="+mn-lt"/>
              <a:cs typeface="+mn-cs"/>
            </a:endParaRPr>
          </a:p>
        </p:txBody>
      </p:sp>
      <p:sp>
        <p:nvSpPr>
          <p:cNvPr id="37900" name="15 CuadroTexto"/>
          <p:cNvSpPr txBox="1">
            <a:spLocks noChangeArrowheads="1"/>
          </p:cNvSpPr>
          <p:nvPr/>
        </p:nvSpPr>
        <p:spPr bwMode="auto">
          <a:xfrm>
            <a:off x="5072063" y="3714750"/>
            <a:ext cx="3857625" cy="261938"/>
          </a:xfrm>
          <a:prstGeom prst="rect">
            <a:avLst/>
          </a:prstGeom>
          <a:noFill/>
          <a:ln w="9525">
            <a:noFill/>
            <a:miter lim="800000"/>
            <a:headEnd/>
            <a:tailEnd/>
          </a:ln>
        </p:spPr>
        <p:txBody>
          <a:bodyPr>
            <a:spAutoFit/>
          </a:bodyPr>
          <a:lstStyle/>
          <a:p>
            <a:r>
              <a:rPr lang="es-ES" sz="1100">
                <a:latin typeface="Calibri" pitchFamily="34" charset="0"/>
              </a:rPr>
              <a:t>https://c1.staticflickr.com/1/101/313172072_dcfe1f41e1.jpg</a:t>
            </a:r>
          </a:p>
        </p:txBody>
      </p:sp>
    </p:spTree>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http://pixabay.com/static/uploads/photo/2014/06/30/18/34/red-wattled-lapwing-380625_640.jpg"/>
          <p:cNvPicPr>
            <a:picLocks noChangeAspect="1" noChangeArrowheads="1"/>
          </p:cNvPicPr>
          <p:nvPr/>
        </p:nvPicPr>
        <p:blipFill>
          <a:blip r:embed="rId2"/>
          <a:srcRect/>
          <a:stretch>
            <a:fillRect/>
          </a:stretch>
        </p:blipFill>
        <p:spPr bwMode="auto">
          <a:xfrm>
            <a:off x="857250" y="1000125"/>
            <a:ext cx="7429500" cy="5246688"/>
          </a:xfrm>
          <a:prstGeom prst="rect">
            <a:avLst/>
          </a:prstGeom>
          <a:noFill/>
          <a:ln w="9525">
            <a:noFill/>
            <a:miter lim="800000"/>
            <a:headEnd/>
            <a:tailEnd/>
          </a:ln>
        </p:spPr>
      </p:pic>
      <p:sp>
        <p:nvSpPr>
          <p:cNvPr id="38914" name="4 CuadroTexto"/>
          <p:cNvSpPr txBox="1">
            <a:spLocks noChangeArrowheads="1"/>
          </p:cNvSpPr>
          <p:nvPr/>
        </p:nvSpPr>
        <p:spPr bwMode="auto">
          <a:xfrm>
            <a:off x="785813" y="357188"/>
            <a:ext cx="7500937" cy="923925"/>
          </a:xfrm>
          <a:prstGeom prst="rect">
            <a:avLst/>
          </a:prstGeom>
          <a:noFill/>
          <a:ln w="9525">
            <a:noFill/>
            <a:miter lim="800000"/>
            <a:headEnd/>
            <a:tailEnd/>
          </a:ln>
        </p:spPr>
        <p:txBody>
          <a:bodyPr>
            <a:spAutoFit/>
          </a:bodyPr>
          <a:lstStyle/>
          <a:p>
            <a:pPr algn="ctr"/>
            <a:r>
              <a:rPr lang="es-ES" sz="5400">
                <a:latin typeface="Calibri" pitchFamily="34" charset="0"/>
              </a:rPr>
              <a:t>avefría</a:t>
            </a:r>
          </a:p>
        </p:txBody>
      </p:sp>
      <p:sp>
        <p:nvSpPr>
          <p:cNvPr id="38915" name="5 CuadroTexto"/>
          <p:cNvSpPr txBox="1">
            <a:spLocks noChangeArrowheads="1"/>
          </p:cNvSpPr>
          <p:nvPr/>
        </p:nvSpPr>
        <p:spPr bwMode="auto">
          <a:xfrm>
            <a:off x="928688" y="5929313"/>
            <a:ext cx="7286625" cy="292100"/>
          </a:xfrm>
          <a:prstGeom prst="rect">
            <a:avLst/>
          </a:prstGeom>
          <a:noFill/>
          <a:ln w="9525">
            <a:noFill/>
            <a:miter lim="800000"/>
            <a:headEnd/>
            <a:tailEnd/>
          </a:ln>
        </p:spPr>
        <p:txBody>
          <a:bodyPr>
            <a:spAutoFit/>
          </a:bodyPr>
          <a:lstStyle/>
          <a:p>
            <a:r>
              <a:rPr lang="es-ES" sz="1300">
                <a:solidFill>
                  <a:srgbClr val="002060"/>
                </a:solidFill>
                <a:latin typeface="Calibri" pitchFamily="34" charset="0"/>
              </a:rPr>
              <a:t>http://pixabay.com/static/uploads/photo/2014/06/30/18/34/red-wattled-lapwing-380625_640.jpg</a:t>
            </a:r>
          </a:p>
        </p:txBody>
      </p:sp>
    </p:spTree>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https://farm2.staticflickr.com/1213/5144748759_550953bf88_o.jpg"/>
          <p:cNvPicPr>
            <a:picLocks noChangeAspect="1" noChangeArrowheads="1"/>
          </p:cNvPicPr>
          <p:nvPr/>
        </p:nvPicPr>
        <p:blipFill>
          <a:blip r:embed="rId2"/>
          <a:srcRect/>
          <a:stretch>
            <a:fillRect/>
          </a:stretch>
        </p:blipFill>
        <p:spPr bwMode="auto">
          <a:xfrm>
            <a:off x="500063" y="357188"/>
            <a:ext cx="3643312" cy="5153025"/>
          </a:xfrm>
          <a:prstGeom prst="rect">
            <a:avLst/>
          </a:prstGeom>
          <a:noFill/>
          <a:ln w="9525">
            <a:noFill/>
            <a:miter lim="800000"/>
            <a:headEnd/>
            <a:tailEnd/>
          </a:ln>
        </p:spPr>
      </p:pic>
      <p:sp>
        <p:nvSpPr>
          <p:cNvPr id="5" name="4 CuadroTexto"/>
          <p:cNvSpPr txBox="1"/>
          <p:nvPr/>
        </p:nvSpPr>
        <p:spPr>
          <a:xfrm>
            <a:off x="500063" y="5500688"/>
            <a:ext cx="3643312" cy="708025"/>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fontAlgn="auto">
              <a:spcBef>
                <a:spcPts val="0"/>
              </a:spcBef>
              <a:spcAft>
                <a:spcPts val="0"/>
              </a:spcAft>
              <a:defRPr/>
            </a:pPr>
            <a:r>
              <a:rPr lang="es-ES" sz="4000" dirty="0"/>
              <a:t>cigüeñuela</a:t>
            </a:r>
            <a:endParaRPr lang="es-ES" sz="4000" dirty="0"/>
          </a:p>
        </p:txBody>
      </p:sp>
      <p:sp>
        <p:nvSpPr>
          <p:cNvPr id="39939" name="5 CuadroTexto"/>
          <p:cNvSpPr txBox="1">
            <a:spLocks noChangeArrowheads="1"/>
          </p:cNvSpPr>
          <p:nvPr/>
        </p:nvSpPr>
        <p:spPr bwMode="auto">
          <a:xfrm>
            <a:off x="571500" y="5072063"/>
            <a:ext cx="3500438" cy="430212"/>
          </a:xfrm>
          <a:prstGeom prst="rect">
            <a:avLst/>
          </a:prstGeom>
          <a:noFill/>
          <a:ln w="9525">
            <a:noFill/>
            <a:miter lim="800000"/>
            <a:headEnd/>
            <a:tailEnd/>
          </a:ln>
        </p:spPr>
        <p:txBody>
          <a:bodyPr>
            <a:spAutoFit/>
          </a:bodyPr>
          <a:lstStyle/>
          <a:p>
            <a:r>
              <a:rPr lang="es-ES" sz="1100">
                <a:latin typeface="Calibri" pitchFamily="34" charset="0"/>
              </a:rPr>
              <a:t>https://farm2.staticflickr.com/1213/5144748759_550953bf88_o.jpg</a:t>
            </a:r>
          </a:p>
        </p:txBody>
      </p:sp>
      <p:pic>
        <p:nvPicPr>
          <p:cNvPr id="39940" name="Picture 4" descr="http://pixabay.com/static/uploads/photo/2014/08/14/13/05/avocet-417955_640.jpg"/>
          <p:cNvPicPr>
            <a:picLocks noChangeAspect="1" noChangeArrowheads="1"/>
          </p:cNvPicPr>
          <p:nvPr/>
        </p:nvPicPr>
        <p:blipFill>
          <a:blip r:embed="rId3"/>
          <a:srcRect/>
          <a:stretch>
            <a:fillRect/>
          </a:stretch>
        </p:blipFill>
        <p:spPr bwMode="auto">
          <a:xfrm>
            <a:off x="4572000" y="357188"/>
            <a:ext cx="4224338" cy="2581275"/>
          </a:xfrm>
          <a:prstGeom prst="rect">
            <a:avLst/>
          </a:prstGeom>
          <a:noFill/>
          <a:ln w="9525">
            <a:noFill/>
            <a:miter lim="800000"/>
            <a:headEnd/>
            <a:tailEnd/>
          </a:ln>
        </p:spPr>
      </p:pic>
      <p:sp>
        <p:nvSpPr>
          <p:cNvPr id="8" name="7 CuadroTexto"/>
          <p:cNvSpPr txBox="1"/>
          <p:nvPr/>
        </p:nvSpPr>
        <p:spPr>
          <a:xfrm>
            <a:off x="4572000" y="2928938"/>
            <a:ext cx="4214813" cy="708025"/>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fontAlgn="auto">
              <a:spcBef>
                <a:spcPts val="0"/>
              </a:spcBef>
              <a:spcAft>
                <a:spcPts val="0"/>
              </a:spcAft>
              <a:defRPr/>
            </a:pPr>
            <a:r>
              <a:rPr lang="es-ES" sz="4000" dirty="0"/>
              <a:t>avoceta</a:t>
            </a:r>
            <a:endParaRPr lang="es-ES" sz="4000" dirty="0"/>
          </a:p>
        </p:txBody>
      </p:sp>
      <p:sp>
        <p:nvSpPr>
          <p:cNvPr id="39942" name="8 CuadroTexto"/>
          <p:cNvSpPr txBox="1">
            <a:spLocks noChangeArrowheads="1"/>
          </p:cNvSpPr>
          <p:nvPr/>
        </p:nvSpPr>
        <p:spPr bwMode="auto">
          <a:xfrm>
            <a:off x="4714875" y="285750"/>
            <a:ext cx="4071938" cy="461963"/>
          </a:xfrm>
          <a:prstGeom prst="rect">
            <a:avLst/>
          </a:prstGeom>
          <a:noFill/>
          <a:ln w="9525">
            <a:noFill/>
            <a:miter lim="800000"/>
            <a:headEnd/>
            <a:tailEnd/>
          </a:ln>
        </p:spPr>
        <p:txBody>
          <a:bodyPr>
            <a:spAutoFit/>
          </a:bodyPr>
          <a:lstStyle/>
          <a:p>
            <a:r>
              <a:rPr lang="es-ES" sz="1200">
                <a:solidFill>
                  <a:srgbClr val="FFC000"/>
                </a:solidFill>
                <a:latin typeface="Calibri" pitchFamily="34" charset="0"/>
              </a:rPr>
              <a:t>http://pixabay.com/static/uploads/photo/2014/08/14/13/05/avocet-417955_640.jpg</a:t>
            </a:r>
          </a:p>
        </p:txBody>
      </p:sp>
      <p:pic>
        <p:nvPicPr>
          <p:cNvPr id="39943" name="Picture 6" descr="https://c2.staticflickr.com/4/3147/2658367435_ceb747700a_b.jpg"/>
          <p:cNvPicPr>
            <a:picLocks noChangeAspect="1" noChangeArrowheads="1"/>
          </p:cNvPicPr>
          <p:nvPr/>
        </p:nvPicPr>
        <p:blipFill>
          <a:blip r:embed="rId4"/>
          <a:srcRect/>
          <a:stretch>
            <a:fillRect/>
          </a:stretch>
        </p:blipFill>
        <p:spPr bwMode="auto">
          <a:xfrm>
            <a:off x="4429125" y="3786188"/>
            <a:ext cx="3759200" cy="2500312"/>
          </a:xfrm>
          <a:prstGeom prst="rect">
            <a:avLst/>
          </a:prstGeom>
          <a:noFill/>
          <a:ln w="9525">
            <a:noFill/>
            <a:miter lim="800000"/>
            <a:headEnd/>
            <a:tailEnd/>
          </a:ln>
        </p:spPr>
      </p:pic>
      <p:sp>
        <p:nvSpPr>
          <p:cNvPr id="11" name="10 CuadroTexto"/>
          <p:cNvSpPr txBox="1"/>
          <p:nvPr/>
        </p:nvSpPr>
        <p:spPr>
          <a:xfrm>
            <a:off x="8005763" y="3714750"/>
            <a:ext cx="923925" cy="2571750"/>
          </a:xfrm>
          <a:prstGeom prst="rect">
            <a:avLst/>
          </a:prstGeom>
        </p:spPr>
        <p:style>
          <a:lnRef idx="3">
            <a:schemeClr val="lt1"/>
          </a:lnRef>
          <a:fillRef idx="1">
            <a:schemeClr val="accent3"/>
          </a:fillRef>
          <a:effectRef idx="1">
            <a:schemeClr val="accent3"/>
          </a:effectRef>
          <a:fontRef idx="minor">
            <a:schemeClr val="lt1"/>
          </a:fontRef>
        </p:style>
        <p:txBody>
          <a:bodyPr vert="vert">
            <a:spAutoFit/>
          </a:bodyPr>
          <a:lstStyle/>
          <a:p>
            <a:pPr algn="ctr" fontAlgn="auto">
              <a:spcBef>
                <a:spcPts val="0"/>
              </a:spcBef>
              <a:spcAft>
                <a:spcPts val="0"/>
              </a:spcAft>
              <a:defRPr/>
            </a:pPr>
            <a:r>
              <a:rPr lang="es-ES" sz="4800" dirty="0"/>
              <a:t>grulla</a:t>
            </a:r>
            <a:endParaRPr lang="es-ES" sz="4800" dirty="0"/>
          </a:p>
        </p:txBody>
      </p:sp>
      <p:sp>
        <p:nvSpPr>
          <p:cNvPr id="39945" name="11 CuadroTexto"/>
          <p:cNvSpPr txBox="1">
            <a:spLocks noChangeArrowheads="1"/>
          </p:cNvSpPr>
          <p:nvPr/>
        </p:nvSpPr>
        <p:spPr bwMode="auto">
          <a:xfrm>
            <a:off x="4429125" y="5929313"/>
            <a:ext cx="3500438" cy="461962"/>
          </a:xfrm>
          <a:prstGeom prst="rect">
            <a:avLst/>
          </a:prstGeom>
          <a:noFill/>
          <a:ln w="9525">
            <a:noFill/>
            <a:miter lim="800000"/>
            <a:headEnd/>
            <a:tailEnd/>
          </a:ln>
        </p:spPr>
        <p:txBody>
          <a:bodyPr>
            <a:spAutoFit/>
          </a:bodyPr>
          <a:lstStyle/>
          <a:p>
            <a:r>
              <a:rPr lang="es-ES" sz="1200">
                <a:solidFill>
                  <a:srgbClr val="FFC000"/>
                </a:solidFill>
                <a:latin typeface="Calibri" pitchFamily="34" charset="0"/>
              </a:rPr>
              <a:t>https://c2.staticflickr.com/4/3147/2658367435_ceb747700a_b.jpg</a:t>
            </a:r>
          </a:p>
        </p:txBody>
      </p:sp>
    </p:spTree>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Título"/>
          <p:cNvSpPr>
            <a:spLocks noGrp="1"/>
          </p:cNvSpPr>
          <p:nvPr>
            <p:ph type="title"/>
          </p:nvPr>
        </p:nvSpPr>
        <p:spPr/>
        <p:txBody>
          <a:bodyPr/>
          <a:lstStyle/>
          <a:p>
            <a:r>
              <a:rPr lang="es-ES" smtClean="0"/>
              <a:t>Fauna acuática</a:t>
            </a:r>
          </a:p>
        </p:txBody>
      </p:sp>
      <p:sp>
        <p:nvSpPr>
          <p:cNvPr id="40962" name="Rectangle 1"/>
          <p:cNvSpPr>
            <a:spLocks noChangeArrowheads="1"/>
          </p:cNvSpPr>
          <p:nvPr/>
        </p:nvSpPr>
        <p:spPr bwMode="auto">
          <a:xfrm>
            <a:off x="928688" y="1714500"/>
            <a:ext cx="7192962" cy="4032250"/>
          </a:xfrm>
          <a:prstGeom prst="rect">
            <a:avLst/>
          </a:prstGeom>
          <a:noFill/>
          <a:ln w="9525">
            <a:noFill/>
            <a:miter lim="800000"/>
            <a:headEnd/>
            <a:tailEnd/>
          </a:ln>
        </p:spPr>
        <p:txBody>
          <a:bodyPr anchor="ctr">
            <a:spAutoFit/>
          </a:bodyPr>
          <a:lstStyle/>
          <a:p>
            <a:pPr algn="just" eaLnBrk="0" hangingPunct="0"/>
            <a:r>
              <a:rPr lang="es-ES" sz="2800">
                <a:solidFill>
                  <a:srgbClr val="252525"/>
                </a:solidFill>
              </a:rPr>
              <a:t>Aunque es más bien escasa también hay que reseñar las especies más comunes que podemos encontrar. </a:t>
            </a:r>
          </a:p>
          <a:p>
            <a:pPr algn="just" eaLnBrk="0" hangingPunct="0"/>
            <a:r>
              <a:rPr lang="es-ES" sz="2800">
                <a:solidFill>
                  <a:srgbClr val="252525"/>
                </a:solidFill>
              </a:rPr>
              <a:t>Podemos diferenciar dos ecosistemas, las lagunas permanentes y las lagunas temporales, donde encontraremos diversas clases de peces; siendo los más representativos los siguientes: carpa, carpín, tenca y g</a:t>
            </a:r>
            <a:r>
              <a:rPr lang="es-ES" sz="2800"/>
              <a:t>ambusia.</a:t>
            </a:r>
            <a:endParaRPr lang="es-ES" sz="5400"/>
          </a:p>
        </p:txBody>
      </p:sp>
    </p:spTree>
  </p:cSld>
  <p:clrMapOvr>
    <a:masterClrMapping/>
  </p:clrMapOvr>
  <p:transition spd="med">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457200" y="274638"/>
            <a:ext cx="8229600" cy="868362"/>
          </a:xfrm>
        </p:spPr>
        <p:txBody>
          <a:bodyPr/>
          <a:lstStyle/>
          <a:p>
            <a:r>
              <a:rPr lang="es-ES" smtClean="0"/>
              <a:t>Fauna acuática</a:t>
            </a:r>
          </a:p>
        </p:txBody>
      </p:sp>
      <p:sp>
        <p:nvSpPr>
          <p:cNvPr id="41986" name="AutoShape 2" descr="data:image/jpeg;base64,/9j/4AAQSkZJRgABAQAAAQABAAD/2wCEAAkGBxQTEhUUEhQWFhQXGBgXGBcYGBcYGhkYGhoaGRcZGxgYHiggGBolHRwVITEhJSksLi4uFx8zODMtNygtLiwBCgoKDg0OGxAQGy8kICQsLCw0LCwsLCwsLC8sLCwsLCwsLCwsLCwsLCwsLCwsLCwsLCwsLCwsLCwsLCwsLCwsLP/AABEIALUBFgMBIgACEQEDEQH/xAAbAAACAgMBAAAAAAAAAAAAAAAEBQMGAAECB//EADwQAAECBAQDBgUEAQMEAwEAAAECEQADBCEFEjFBIlFhBhMycYGRobHB4fAUI0LRUhVi8QczcqJTksJD/8QAGgEAAgMBAQAAAAAAAAAAAAAAAgMAAQQFBv/EACsRAAICAgIBAwMEAgMAAAAAAAABAhEDIRIxQQQi8BNRYTJCcYGh0ZGx4f/aAAwDAQACEQMRAD8A88qJysgAbVhzBfi+kRSllJGdj93322ifLlPN3LbN+GIpEkKtkLlm6l/vHOTVHQadkWQrUVDe5tt587QbMpi4vcbHRzu5+0EEAHKVFrZg2gDsR8LRFOUVLUSRfcu484HlZahRxMmLuCHUPhuw+cFyPGAtsoAe1yAzX222iJFO6Tz1fn0g2TODqBT4QQo7/wC3z9YCT+wSX3Ayo5lMnhKiyOhBA19IikK8SFPZwA5N34TfkYNp0d6HAICdzfRtTA1ZR93MSXsqztr6Rafgpx8oiqKLKz8RbMVNZ+ReNFOUXDpfM2jgtt6QZVLU6XOUKOW+nttsIhqkLSwJzMS23l63MWpN9lOKB0ElalAsCFOkjQgaNuWa8RpQgKzBmZwm4ezluV+cF/oykjLkzO5uTzt1GkcT6Uu4IJSAFM4YaEF/a0EpIW4gk6oKUJWpAImFn1J0uDtyjiaB3lrjLmvs+x5mCcRQhwnZKdQ4GYaty29ojTTOk3BJL8nD/G+0EmqAcWJqiW0xzcbGCZCAp3JBAJHoHjrEgOFT8RuRZh6RHlL5VEaWJ6+UOu0KqmdSlliQRyPt5WiJcwbW6Rpbpvpdn382jlM4Pt67jWJRTZJJmEEtd+d26xIusmBNk8rkW9H6vEglJUlWU38QHzHtEchf7akqUS7EA9PWK0XsjQt1FShxG76OYlqZYWCpSgVX9hpca8oF/VNYh202bfWIpk1O2jv9oLi7BvVEyTG7Eh7Dc7iAzURyZ8FwZVoboqAl2UTYM4b5ekDpmWYgk7nl5dYAFRHSqpRDC3zifTZfIJFWoPz0feInMQiO0mLqijjIQrq4Db3i5YLhCZYBWxWoewit0rFcthxC39RaspIOV3jP6ib0jT6eC7IK6R+5wlgI573JcHzHPnE5SQm5gKe6hb4QiOx8kkiKUrN7mCFSjYkEnmA/lEMpDQzo6lQF2A8oKToFLQHLUZh1Ab83jIIKAVEgN5HWNxVlcQZK0rYoJAGtwW56/l4kqZ4llxZYbiFwyQ73iOootSngX00PmIrmIz1hTG0HCCm6RJzcFbQ2qcYIWov47nm518oDXjTKU1wfKEylk6xzGqOCK7MzzyY+l45e7jrzhnLxhKkhzxHXZw/P4xToklzGipeni+i455Ls9Ao6kEAJcF/YHXe43gmaqYSnTUuA5uep01eKtheKHeHaqgzEsk8VyL7al3jDPG4s1xmpLQyrB3iEqSkEp2e+5Gm/SFtPRFYGYqB0SSd3cAH3ginFsq3D6EG50J0P5aJaKVMCSpRCUFQI3yl2HpC74rQfbBsTp1MBLU6kHiG2u59o6nJZOZAyAhjzvbT39hE66oImlKSy7Eq1SoWLe7WgeesFSiGfUAk5R7a3i02U0uwRNAyR/JROjgnQnTkPLeBauUEkH+JZVweE7iDEqWVBISrjaw1vu+ov845nUxLlYNtX2Yb+jQ1S3sW4/YX1U9yDrls5YhtAG+N4imKzFKGDpLvdgCfl/UdoQAq902L/AJtBlSUKSciA9nNxl8Op5P8AOGXQurBJlMqYCFEZrHhFzrvAczDwlQ4tnYhrjV+msMKZKlBxqxS/uDp/xeMqJVglS0qLF76HlmglJrQDiuwKlkFVgWDE+bXEBTRlJCheGU3EDkCQGUH492J0DfMwFOkAIfxE/wAgpw73zJIzAsRy53eDi3excq8C9RjiOjGERoFEZjUbMaEEQ20doS+kZLRBtsrgaDT6wEpUWkQJkkv0DxyCHaO0Ls/PX6wKs3iJWRssXZpIJKrAiLkhSUS3LAe8UXs2sDM97i3SHU2sQCzOnYPGDPC5m3FKoIOmpSQ+ZN3ZoBpSkK4kOnmx+kdrqwojhAAHKIjNIUFPawPrAqOg3KwuoRLUngsfn6RAJUxCQGBB6Q3EhKkJXlBfbkP7gTEUBCeAkAdfZgYGMr0U7XYtBUnU67M8ZAn6t1EknzEZDuLB5otk+jfax06dIqWNUFz849ERMTlIIdQA6xV8ZQHBfWMmDK1I0zhyhs8/mIYsY5hpi9M3EIVx2YS5KzlTjxdGRkZGQYJLJmMYfUdSpuA+kV2DqGby1hOWFoZjlTLfTzUjJrmdjyA5k+0PFCxU6stgkFrch9+sVXDJhSQdVbA3+cWOVWEJU6QnMQeI2J09A77xzMqdnSx1RHOYgm2ZQDG72ffYgj4wtqnF1aqu99RoOTwxqJZIsbbBrB2sSzkXiGnWMxQsEhJccrsHLcoqLpFuNsDpZWUCa7kO97846qJRmX0OlnZja4O7wfh5CysKSW5j79H94DmzyhbahXIv1d4JNt/kFpJfgX1GH5OFZIu9rOWtblrG6WSFOSQ+48nYepBglQGYrYqLFw/5e8S01H/jqro/XU+Z0eGctbFuOxfMl5UcNmJBsdwfp84EEpSiAwSCADqxa7mGWLySgjkrTU6MDsOjwAuaWZ/jv+fKGRtq0Jnp0Bz0Aae/9RHVzCo8ICQEpQw3AAck7km5fn5RJUG99YiaxhqQluwBYiN4kmRC8aELZsB9Im7hiyrcxHMsx0Vh76RTbISqlDaNuQFDpESp1+kYua4gaZdkL2EcKMbWY4hqBJJM0pLpLGHtDOTNIBfqN4r0SSZikkFJII3gMmPkvyHCfF/guSqUBygkgc7RxKQhRHxGl4WSu0c4JZQSdnML5+IKUdoyrDPyaHmj4LnJxDLw/cQHUzs6zyT7dTFdwyesqKbMzk8vWGtQoEDkNW3OzwDxcJBLJyVktGJd8zmNQLLWEm+p5/ltoyLcWWnos4q7HKbed/vEFd+5LzDUaj85xW5NYuXq8NcOxVISrmpvrCnicdoKOXVC2ec0ojflFdMWHFU3zo0OohBMFzG7B0Zc3ZzGRkZDxJkEUniiCJ6WSonhBPXb3gZdEXY/wyZe502/qGhrwU5S2XbYuT8t4DwXCZs1SQgXK0IJewKiw18j7R6TgfYQCRnnIBnJmFExlcJSXllIOjuRcbE6HTmZpwi9m6E6RRZE5aUkZwAAWcv5i+kcJn5Q+ZOfe4YXa3o8e0UXZiXLqUqlypaWp0jMzhHjSALsSS5JHIQTR9lpCBTpEhGSVLmcBSk94Tk4lZhdXCm5/wAozxypvr58YTzHitEpKVHOp0qd72Vq59GZ4mMoTAOIHTcWYuXj0/sxJmVEuZMqZSJY/TlMkEIUlMhYUFOGzOSkk6Bgi0NKuQhCkASZcwoVKFOlmKyZeRajY5EhL/xA4db2tyl3Xz588F/V8UePy50iUrjCm1LNfXdiG3aO6rFwpI7hJS44yQGFyQ1ns7P0sI9Gl9nKQ8JkyxkWZLiWk5pqhnyy76BLuTyVrHn1VgE2WsghRGaaykoBQpEotMmJAL5Rz02EHBRe5fP6AeR+Cuz1OdSTzOv2EBzLQ/xXBihJmJWlUvKFoKv21LSV5OFJJzKFiQCWfpCCqlKQopWClQZwoEG4ChY8wQR0IjZBp9CH+QWdEE2oASzXvEkw/mpgeYNiPqfhDUhbYIovERETTJf4YiMOQBoGMJjUZBEMjeaNRkQht41GRkQh0IwmOYyIQ6zRp41EtNKzqCeZAinSIlY9wGiISVLDBQf0Gn55QSol2AAD2bX1gsElOQaBm20sz89faOikZnBFm+Nm/OUc9zbbbN6gkkkDCSTazxqGIJbhSCd/s+0agObD+mh1XdmAt2ipYj2emSrpuI9gk0xa2131cQsrqIMxAIL6s8YcPq5x7DyQjI8cXOULGAp4e4i3dpMKykkC3SK1JplKLJBP0847GHJGS5IxZcbi6Yvg+mwqYq5GUddfaLP2c7OCxWOMqYasB+bx6EMDw6SuTIrZikTpzZEh7AkpCllIIS5sCotrygcvquLqKsWsf3PLaDAcyglKDMWdP+Isc3s5NlSEzFylATLIJI1bTIOJyxueUep4N2JTR1n7ZzIKQQFjMSHZQ5ODlLtoTDLFKM/rAZwEyWiWFSxcBBBIIYWvw8XSMmXNPba0g40eUUeFzEKlKnUygkKBbiSVtqGNw7M7R7DgmSeVrRL7tKkpStCgHzjQ2sS2W8O6SSnKFBBBIe91C2jufnCSjltVLZRScxCk6gvxpLc8qmfp0hWVOPGU+m/H+2EnyuhhQT5UxS0Sy/cuhYYgZjtfVmPS8d1NUZcsqULhF+ituEcy/tHCmk96sSyB3oLDK8wrypcX5nppFepUKld8maSrvKg6aAniZgXYpYN5Qx+zxT+f6A7GlQO9SBL4QmWjKhTpCsxSQSkFwlLDZwHAZ4DxiclffImukoVKVMmICyAkBOZIYOAUhT9FnW5jf68VCiUjJwEJvxEpIHCRobkONLXhDVTZil5wT+5KM0gkkApBs9xqRqNWitfPnzsuwutpiETV0hziUU9xJusd54c5QrK11WLtwjXSKrjFWAJkqqUpSkTAZ05ye7lAkmUhKCVFz4g7caeeaJJFDMmrfMpGeWuYucVFarDIlI4nBFspJ4eI+cFTSWmolFK6cMcqCUpmKcpda1nOsZUkMCPESLa3pfPn9f8AJaYumZ1TUlDKmKVMRJp5wEwyJBe5lgBKDrq+hLWeK9U06bsF90jgmLDLzzHJRlU1kk5GvoHMWGrShQmpmJKVTESwpSM+RCEjwICnWbFTXFknm0BTpYVMeScyQUqkSiHS6iHWZR28O2rCGRdfPn/nZCrzKIKzm0vKnMoOQxBbKMzkqJ2fU6wBNoiNLklgkWUdCCRqQXtFmrZJF1pSrLMJKr5pqz4nUXsLeH/I84VplhLhikhTrWCfRIA5Nrzh8ZMBpCBaG6fD7mIVI5/G3zMPDTDWxJJASbEBvESLwKjD1KzZATlTmVoGG99TqNL30hymgHFihUuOCIOmyCkkEEEWIIYvy4rxCuV+X+0MUgQdo1HaktHMGQyNRuNRCGRkZGRCGQdg7d4kmwcXPnAME0zjaAnuNBQ07LWFOt0lstzyLlh9YwpUolmezDoDCqTXMAGPXrE8uuUS4G5bkPWMLg0bVNB0ipWC7C9m8oyB0VqUhyQ5Jty8oyBcPwHzX3PbqOYAOLX8tAuIU4UGA+EHzZQTsIEnzHts3r6R5/m7NEYp7KPjsgEkFxa8B9jsKBCiWLzG9gLeep9Yf46HSSdWiu9isUVJqgkpKpUwl2/gpP8APoANX2Lx1MMpPG6BzRSpnok6hAQlIlkZXYi5uxe9ogruyMiqnSJ00zUqk5UkAWmICitIJ/jcquLsWawMW3s3jVPVSs0iYiZksrKQSOh9IsEsJsw+0NwxnenX8nPnJLwQ0oK151BrMNRqXNj6e0YqmCphN3DdLi3qP7gpS2BgeXM4vK358Y0zjGKUZbt2xSflBbRV8YWEVgb+ctJIG6kqIB9rekWQTPWKzJ/eq50w+FCUy0+gzK/9lH2ivXSjLFQeHUrH9ROdBbVgQOr2vCSvlpzGUMxaaZq3cuShwgdLgtsB1h3MUMjuzB/6+UVqsrwiZMW1krQ6rsSsBKvNrfCFZpScL8tIqFWGBXcqkpCS6ypLm4AAJKvJx6PdoAn0slpOU5kIUuUcpupRcM130G1ySYNqahZCMrFZmN/4oe/sCzjeBqydLyLzSyUyJgKQGJURlf5ke5hS6pF2BU2HmUhA/wD6KmqG4yyyVNdidCkAtr0gGppQgLWzpkrEuUL8Zm5cyswYs6zfkHvaGeIKR+6gqUk5kTVcgnVnU9zl9hezCI8RqkfvLSQokIMoMNB/LhOnC+m4uNIuiWVLFcPKUTOMnIAJ2ZnUFHNKYkZmGcblmAO0JcSojoUhJmC4QSEhFyAQoOXsfGdD0a/Y2vgqJaUhX7SVrUCk55nwNiE9XADBoSV8mSBMcEN3M9auIA6cKRopwP8A132Ym18/ghSVSFZg6WCkkpBcBDWcs4Bbnyjj/TQylJUkhPCgPdagXKwBfKw10vFyxKgQ6ylYBM5CmVxBEpaQHUoWu2g0vsIDmYMSSMqCVzTKDFiEpBVYG4BG/XpB8yirTcNPdLACSoqJUt3JASk5UhrNzPMjzVzKfVwdArUEIHnsroIskynWLp7zKApbXA7sWKbWYm5HSF6u8U+clg2Z7kk+FAe4s2nOGRbII5yCrZ75rgBRcalZ4j5GFs6S3L4fOLVUS1cQWOWdmDkF0oT1ALeRgWfTozbgO6lX4Q9kgpBu3Ib7wyMqI1ZVZqfy8DKEXBeAhasoDKzOQP4osNyLu9mgBWCi17k6EaJYHMT66dIbHKgOJXo2EGLKnCWTmLAed/wnSAJqRtBLLfROIsFOY7FON4JUqIiYnJsowADSMKojUuI1XiUXYfTlOqoLxDFHZtBawGwhMldo28C8au2MU9UgmRLzmMhjhacqNPw7xqFSnK9DoQjWz3ufNbrC7vbktG1Tt3/5gaoW31jzKidGIvx68tRjy7Eq9bFDsgl8qQEgnR1NdR83j0PGa0ZCOkeaT1CZNYaaR2PQRpO0J9V0kS4Jis2mmCbJWqWsbjcbgjRQ6G0et9nv+roUkIq5ZSf/AJJVx1JQq49CfKPPv9ESkALSQWv5/m8dUOCETNykaPaNM8mOW2Z36TImke+4ZiyJrKkzQtw5GigCN0KuNtocSEsGcOR67x41huGoBzXBG41fofeHUntLOlsyswFuIu/R9YwrPHl5Gz9DKtF2xeZMPAhYSm+lyo8vN4GwmX3VOslTrutdv8i6ifjFTru1SlqC1pNh4XcDmXaIF9qVEibKsCnKRsRyIiTk5dC16aUVsv2HYmiek92XyBiHL30f2+cIMUlrCTuOAsWOZaTYMPz2is9mcd/TzlKWyQsZebXzJt6n3ixzcVkK8ExJCtjsG5nS8MS0KyY+MtEAq5iTMmaEgG219A9tvjApqlqVkCv21DMgMznQEszhvaJJ1UgpYAsHFj4ue9ucdpnDOMtiEsPI294gLgcLrVqJJb9xJCyD4WuE+ViH69Y6p5oWZZMslRQqUBZ0pDOonXYbbiIlpSJWUjjfN5l3+cCpxIgqUP5pDkOGIGgPP6+cWDwBVlikcbJCpTKJJUsb35Nru5iBMwryoVNfhyTCWU7XSnmWA02YRyuoVvZSlAj/AGXuLDxFhAkxWXNlHEpWZOlmd3/N4YiuDOu/UU8QQStJSp2JGR8jPYFt/rGpmIqJWSggzO7mkPmYJYFL+Iki3vyiKXMSVWsl+85OQADp5fGNTprqUSOHhU4vbQi/5aCX8EaJU1yeHOcqcynSXH7aw4cuP5Nb4xwlfCBmBOR2JSXmIPDbcttA8tAIAK9HBFrIYZfibescKSS7MTrp/PQ26jWCpA0SrWlSypSQoBQI1SHWOIkp2F7RxKlylABQcpVNAZrqULEvokWIgVckDMNhpqLHxWbnEaJIK3JKdE21YDXXWLL2ZKQjhckIW6VizlQBDe+YObcUZTYeT47AEInK1yoJsw3Nxpzg5VMhAUtM0PsGO/XQaX+sCVVS6Qkr4SHUBbMprEvr5+XKLUr6LaAMVX/FywICgEB+7DlCjyVe4BN3vpFamqJJJLmLFUzO9XxrKipkqLgaeE/+Itbp5QkrZASSAQbkexZz5w2LXQNC9ZiJUTrREZTDUwaBjHalOI7KIiWL2hi2VRtIjpEdSpJdo6XKKdYFtdBJDahUFDxNpblGQukT8vrGRnljd6NEZqj2WtrUp3isYj2nTdKDmPPYf3HXZnBp2IT0y5qyJbFSmYcIGg8yw9Yb412YkSZpRJlgBFisuok+vKOUo48cuMtv/BtcpPS0VNSFz/Got0sIGXhKZZzpSpg3XzHWLUaeXLGZV/P+oEXiIUGSOGNEcz/atC3BN23sZ9lqGXOQqpnTby3UJKf9umYqF9rCCqWjUs51F1KdRbY8vKK1gq/3ZiBoEv8A/Y/8xfaDLkDasIyeqm49GvAm05PYMmlbSF9eNhrD2YoNaK/iIfpGXG23s1xtgC6sBIff+ojKnCQNH+sarJQKdef58B7QNRLITxEHLp5HQRuglVoz501oOrpYW7/n3hYZPDuQLORBP6tSRmIYbPv+COjVApZSmDOwHTlu/WDVoB1QvlzSPCSPIt8onp8UnpP7cxXz+cdYcZS0qSyQq5zHUCBp9MpAKnDO2tzDU90JkkyzYZipKXmAZ0nxCxbb/wDXtHEyeklkktsOvtrrs5uztCGirMxypQQCLk8xoG5Pb1gxK7ednIfXQEbhXwUH3vVNMztLwF1NWplNlOjsCb9dVe4EJavGyFcQCgbulW/qLwwmrzJu5axDtMRuwN86d2L2LgHUVvGZxJBJzHne49SW9DDcWxUtDD/XpfMhumj6pDO0SS6tCjwrSdrnTkWsX84qKJSlKZIMGhCperekOcUgYu+y0gKSHfxDVwb83ECpmLJYHXnzGrknlEGEdnlVeYy+FKdVNqf8U/MxxVUsymOVbqGjm/4YC115CrZNPqkJuolRLcIs4e4KudhpCepxBRJYtfT/AJjueyrpPpAZTBxoppnaquYf5F4npU1RRndJDlkqAOnlA8tLF4sFFiCcpzO7uwESUmlpA0Qoo8wBRMRmYKILhjy3+UKKySsE5h6i8M500d6FpTlDEEO7g/cCBazEg7FJD6QMW7CklWxQpMRlMMKinIY7HlAq0dXhykL4g5EcFDxOpEcFMGmTiFUeFTFgmWCcocm0STwoMmcnKp2BaxDfOO8KqzLUFJP36eUWWqkS6mWS4DjQnQwmU2nvotRopE+QUxkPKuTkISVBwAz7j+xp6xkGshfD7HpnZvBKiSpMxM0II1ZJIbca3EF18pUxaikZnUVOLXNyLxNi5acrK7Dlo8J+xRUuqn5STKBI1OrsG+McRJ5PezY3x2Ia+mmzyQgFKEEglVnUL5Rz84OocIp1yyozSlaQzWy22G/rHoOK4KTT5JSRmF/Pc35mK7geAzKqXMGQIyqykrSPFqQOe3vDeTapaB5J7KF2fkdzWTJaz40nKo3uCFAP5PF6plMLxx/1CwpNPQJlJQOA5kF3UFAupXO99OcVDs/2mz5Ur1bWJnxyzR5rwaPS5VH2vyXRajEMyU+sRy6gc3iZag0YKaOjYtq5I0hPUy7EARYVJhVW07A3jVhlXYvKm6FC69WXu1pSUuDpctzUCDuYZ4fg3eIVMfiOjAAD0EJZKv3HUHy3/qLRS4/LTLdIa7ZQI1TtL2mCb3ordVRKSrItDG+g16xHWpGRMtwCPUsb35H+4lxCqmTy/h2d9AL36wBTm+XxKNgd+kNin2xblehxhUwISUlKrgh9HHlbzhjOpv5M6VAuNiP5B+hfyHVoBqcFWlGbvD3gZwbh9GH9wrwftAULMmc4c2UxOVext/E2dtLHaB+m5W4gPJEbV0ogauprH/JL7gfPY3FixquIrKjp8vprDTGKtRLPbkNuTdPzzQSCZs7I7AXfoPnGjFBpWxEnylxRNQSlO9wNIIqaUqdlX/LRwmoSlXdynmK/2/jRFWTKhJ45Zl8iz/8AtpBU2xiUIx92/wCC/wD/AEsrFoRNlmUru82YLswUwBTzOxtDvHTImZg4zDUGx9jHn+BYlUygTLug+IbO2t94Y4pMTPCZi5gSsBrFiOh5xlnB87f+AaXgT1NGlSzk8Is+z7+kA1kkoIzAgHRTFj5HeGAqkIQUAuIytx9U2nTIyIZP8j4i2m1vrGhcr/BTdIVpFnax3hjhk1ILFnMQzlZgAB6OHf6wxrsACiCh0dSwGnWLnXTYKlJ9IgqSHLe28BVdGZifCRcF20G/weJOz1Gf1SkTT4Ad3fkR6RaKlmIb8/PnA/odIvckU6vmJRkTLU43e9/mD0geSglXCHiPFpTLPWLh2R7PvKTMK7rGYWFhtrqYZJqMbAVtlUqV5fEkiBaYha20EehVvZlCv+5xfD5RVsW7PmSSqUbbDU66CJDJF6I0waXhyjcabP8AjRFWKUiwUPIGHeCUVSOJeUDkq5Htp7xFjS1KVlVLQbagEFveIm+RbaoSHGVsAWIGgIjInouzqpgzFWVJ05xqGXjQHuPUpWOSFGamaFJUVKB4iG2axsYm7ITESZrUwKkqP/bNyTzCtff4RF2S7OoqJS5s1PGVrBzC4IsLHTf4wx7KUiaetmuyDlHdsWSxJzkA6GybbOeccqor2o1zadl1mYgEoSpaSl2BFjlJ2LeziAaEq7tSpMwgrUpYAykX8xfQerwLjK5ST+5NSSq7KL/ghEvhAyunk3D6BoVKE77oCHGgPtbhdTPKpk4oLOAhykFI5ecUTEaqUEKCJQTMylIJux5h9D1ENe2lRUDjM1a0qsxLsenSK9g0mZNOVMozVaszt1J0T6xrxQajykxrmukbwnHpku0x8r+LUD7RbJWLJVcEGFVT2fmSw80ISg7IZRHnp9YWSsHXMBNLdSXOUWJHQE3ip48eTa1/0NhmlBb2XKVUjn6wPi6FpS6pawnmUqA83aK7g+OTKZQM5IzpdkrTYFiMxFnI1G1ocVVfPrGSKhZdswBYBP8AI5RYBukKXpuLt9By9VfSE06YlTsRDHBJTpXplhvQ4eaZ/wBOmWpWhM1JUpm0BBDD0jVZiklMt5lOETt1JTwK9vqIJttVEGU3dtC6owdHdZkpKg7FjxdS3KF1bhXd5Vy1gkMW5EXvHCJkyfOCpTJUliQCUggG+m7RbsRowz7nWLlN46TBhD6jFaJwUkZpqfUMX6h4r+KUStXd9G59PeGlZIax8oyt7LVKQlaQCmygArTfQ2eDhkSe2DlwcdIXU+FypYCahSzNOZPd6FCv4ONVA3vpcQTiPZBBl8CcitXuS3JnhiulEymM6cSibJPCoi+1jzEcysVnZRmyks7afGGc5dpiUlXForEui/SnMlyo2zOQfIAekS1FUtQyzElPQgg/G8WSlxOT/wBxYHeJNk8vLr1gDHMSTNQ+XyMEptvaAdLSGtDRpk0wC7zFXt+cm9oSVcpOxt7xJ/qyZupvo0TCkcOXyf5C/oIFe3bJ2VTEJDaQFSklaQxLkBhqXg/FgpKi4YHTe0HYDhpS07OUk+E6FtzGnklGxVXIcUVAEKsAFCx3y8/WBsQnJS+ZeZXnpAGNV/EMj5ruQ79XiHDsKVMda7J2fU/aEqP7mN5eEDSppSoKSWUNCPlDj/VZihxJyc1MGPlA1VLKLZWGzQrrcQUbG4G/9wajyBcqGFZJQtzmc9IJwjGJlOkIbMkPlD6evKEFHNLu9oMmVAbpBOPhgKXksdN2nXMUxR7XjWJ1RIzElIGm2n1irKmjY+1oFqa6Z4VLJT1vFLCr0R5NDakxqahRJU4fQ7jrGYnjomAcLK/NIr6CVFhDH9ElID3POGuKi9gq5Fio8XQJaBuweMhVhc1CARu7v02jIXwQWz3vEQZCCpCyCp3B4gS1ix02jzeVPWahPeKKgSdT00i9LEpalBaytSACQVZQ2guAAYr2L0qJhzIQmSrN4nD5bOzG7hx7xzotJ7NEUzuRLTnzq1Tt1Fn+sd1i1zUsLD4wFh1ZJMzu1lyHIJuNNm0ER0VSpVQsXCMwA0vybzuYriuVsY7UdCbFVrCSmayw9wXF/MXb2h9/08xBK0Kld2lA1dNn5vzhfjGFqW5AITfU/gMC9lsJnd6VBghOpfU7Bt4ZNRnjYCtF5rcNRMBQ5KdiH+Bjz7FKddDUPLJI8SevNJ/N4udbiq5QYpJbcEW9LPFYx+u75JASXBfNygcCa/gt2xsMfo56UlSGmumyklwX9jz9I5xOe6nQrYhw4seu/wBoqH6xMsOoKfmB8nhrLpCuSJ0taSk7u2U8jyMMljUd+CovwPcJRNXJXMmEDIcqdHUA1z7+sI+0lUtaSi3m1/tBtJUftolBYUoOo8ibkBzFd7QVzrKVslQtYg/KJji+VhSmqoBoKhclTjVm/Giy1HacEBLupg+rdReKolLlgqDlUMsB0vmaznfyh04Rk7YuOSUejuZjalEhiejPHo2A1bUkpExaVTMrsFBwHdKbbhLD0jzSjWZQJIGYm5B9oIVPmKTmCCw/l94TkwqSpaGLM+2ehVdOhlBQBB2IBEU7HaBMt1SlgH/B7dW5fKEFbi05YCStRA6/WI5UwqN1ECCxencN2VPPzVUaXRrKSokBrtrEUmcTwi77RPNUTZLq/OkSyMPyqSxObU+W8aLoz9vQXhkuUhBE2U/XVT+b2aIDPVmAzqyDZ9uUD4hUEKsTEJrAR9IFRfYbkuhlUThldKXb3hYZ61DUgfm0bRiWiRqbROojce0Eo0C3YLRTwhRJu+vNuUH1ON24dIUzZRzOI0RmGnpB8E9gc3VBkqqC3K1sdhAdR4bfaFtTraCZKFJDlwDB8a2BysxBKmAF46lgAgEEq5faH2D9nlLAmKLDYDd4azsAAVnB4maBc1dF0J5OF5k8QZ9mhXiOEZdH9Ys1LmC8i72sYHxEag6CJFtMqRTZSil4mRPU3OJaimea2zPBSZGUWFjDW0UrB6dIcufzlGRxPpyDaNQNWVZ79XdlZKyV8QfUO+2l4897aZkTDKfhQzMGjIyOP6aTc9m5v2sYdhacBBmG6lkpuNANfNz8hElXQJExSgSAf4hgH56RkZBNv6sgv2IV4jjS0gy9QN353g3B8SWlFo1GQ+UVwFp2weuxEupRS5bV4Rq7QqDgITGRkMxQi0TJNoFm4iZktSSAxvaAMHzHMAogbjnGRkPpKLEJ3JBMyrXLOZJuNDClU4qKlKJKi5c84yMgoLVg5P1E2GVBKmMWUTGGkZGQGZKwsb0Ouz2EonALmXckNsAPnDfGkhEpYSAAAdoyMjmyk3kpmuK9pQ8NpxNmZTYAE236QNVy2m5Xs7fCMjI3JvlX4FUuP9neJEyzwFgeVotHZ5OZAUokmNRkBkfsIv1DKrwWWoOoRUMYwpCHyvaMjIHFJ2RoS4WHWSdnIhqiY5L3tGRkbJLYlA00RBUpZKiOUZGRECxTSynOrQxnzzYG8ZGQc9sGPRZuymLqUDLI8IsXhrimKlEvME/H7RkZGecVzGLorOGYkpU0qPKw5Xh3XygUPuRGRkHLT0CVuTLGdSjdkgfOOsxjIyLvYaSohmSdwWjIyMi7Bp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Calibri" pitchFamily="34" charset="0"/>
            </a:endParaRPr>
          </a:p>
        </p:txBody>
      </p:sp>
      <p:pic>
        <p:nvPicPr>
          <p:cNvPr id="41987" name="Picture 4" descr="http://upload.wikimedia.org/wikipedia/commons/e/e9/Carpa_1._M._FOTO-ARDEIDAS.JPG"/>
          <p:cNvPicPr>
            <a:picLocks noChangeAspect="1" noChangeArrowheads="1"/>
          </p:cNvPicPr>
          <p:nvPr/>
        </p:nvPicPr>
        <p:blipFill>
          <a:blip r:embed="rId2"/>
          <a:srcRect/>
          <a:stretch>
            <a:fillRect/>
          </a:stretch>
        </p:blipFill>
        <p:spPr bwMode="auto">
          <a:xfrm>
            <a:off x="357188" y="1214438"/>
            <a:ext cx="3286125" cy="2139950"/>
          </a:xfrm>
          <a:prstGeom prst="rect">
            <a:avLst/>
          </a:prstGeom>
          <a:noFill/>
          <a:ln w="9525">
            <a:noFill/>
            <a:miter lim="800000"/>
            <a:headEnd/>
            <a:tailEnd/>
          </a:ln>
        </p:spPr>
      </p:pic>
      <p:sp>
        <p:nvSpPr>
          <p:cNvPr id="41988" name="5 CuadroTexto"/>
          <p:cNvSpPr txBox="1">
            <a:spLocks noChangeArrowheads="1"/>
          </p:cNvSpPr>
          <p:nvPr/>
        </p:nvSpPr>
        <p:spPr bwMode="auto">
          <a:xfrm>
            <a:off x="357188" y="1214438"/>
            <a:ext cx="3643312" cy="461962"/>
          </a:xfrm>
          <a:prstGeom prst="rect">
            <a:avLst/>
          </a:prstGeom>
          <a:noFill/>
          <a:ln w="9525">
            <a:noFill/>
            <a:miter lim="800000"/>
            <a:headEnd/>
            <a:tailEnd/>
          </a:ln>
        </p:spPr>
        <p:txBody>
          <a:bodyPr>
            <a:spAutoFit/>
          </a:bodyPr>
          <a:lstStyle/>
          <a:p>
            <a:r>
              <a:rPr lang="es-ES" sz="1200">
                <a:solidFill>
                  <a:schemeClr val="bg1"/>
                </a:solidFill>
                <a:latin typeface="Calibri" pitchFamily="34" charset="0"/>
              </a:rPr>
              <a:t>http://upload.wikimedia.org/wikipedia/commons/e/e9/Carpa_1._M._FOTO-ARDEIDAS.JPG</a:t>
            </a:r>
          </a:p>
        </p:txBody>
      </p:sp>
      <p:sp>
        <p:nvSpPr>
          <p:cNvPr id="7" name="6 CuadroTexto"/>
          <p:cNvSpPr txBox="1"/>
          <p:nvPr/>
        </p:nvSpPr>
        <p:spPr>
          <a:xfrm>
            <a:off x="357188" y="3357563"/>
            <a:ext cx="3286125" cy="7080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s-ES" sz="4000" dirty="0"/>
              <a:t>carpa</a:t>
            </a:r>
            <a:endParaRPr lang="es-ES" sz="4000" dirty="0"/>
          </a:p>
        </p:txBody>
      </p:sp>
      <p:sp>
        <p:nvSpPr>
          <p:cNvPr id="41990" name="AutoShape 6" descr="data:image/jpeg;base64,/9j/4AAQSkZJRgABAQAAAQABAAD/2wCEAAkGBxQTEhUUExQWFhUXGBwYGBgYGBwYHhgYHBgXFxoYGBsZHCgiHRwlHBcYITEhJSkrLi4uFx8zODMsNygtLisBCgoKDg0OGxAQGywmHyYsLCwsLCwvLywsLCwsLCwsLCwsLCwsLCwsLCwsLCwsLCwsLCwsLCwsLCwsLCwsLCwsLP/AABEIALEBHAMBIgACEQEDEQH/xAAaAAACAwEBAAAAAAAAAAAAAAADBAECBQAG/8QAPBAAAQMCBAMGBQMCBAcBAAAAAQACEQMhBBIxQVFhcQUigZGhwRMysdHwQuHxFHIjM1JiFTSCkqKy0gb/xAAaAQADAQEBAQAAAAAAAAAAAAAAAQIDBAUG/8QAKBEAAgIBAwQABgMAAAAAAAAAAAECESEDEjEiMkFRBBNCcYGRUmHw/9oADAMBAAIRAxEAPwDOIaNvYJtmNzi/zaCRsNNlk4upmMiUx2LhzVqCCAQJ7x14ATuSvndRLbbJONBwcSSQNzE+hT1F44T1Av4KO08NJNRxm8EDiNdFHZBHxBNmT3idhuRb0WbzGxjeMZlbAIAIkCPYJGnjQJHHl6qvaTQ6q4zv6bLsNhA6xE8Bx6pxilG2Fh6uHc0guPMftZHdBgvJ6/ZUuIaWxGw0HnolqjwCQDJ81CyAR9AF1nGBxVqeIIMeypQv3ZE8/wBlIY4SJ8hqq/oRYPzOOa45QSrmoWlzd9L7KMK0h0ukNGs3J5AWTOPyOOZkjkdfRQ+6lwMRZ8QHQEbp3EUwWf4bYt39/LgEtTZrJ9CUjXLs0y4EXmI91pQh3C4UkGJPEwYA6lTjMU4AU6ZdDdSdydfALsTUJDS2plB/RJABFiYHFTjHlzsxtIG4M24qbt5GBDhl7zSXcUbDND2OjuuFwNiOXNLkv5Ec/wBkxhMY0HSHaaSB1unJOhAcNTBMPIk7m8JgURSdYm+qbr4dtODAOYB2x1nba8oFc5rgEK9Fb7B4B4Wi2o8CASTHH6pnHVspyteWhogtEx6JTBO+HVY86NcDpwIOiZ7RaG1DfeQeINwZ3kKJboz2jEQxz3XMjjt4yjNYWm23quqV4+WDPJPYRoyGYzHhYwtaSV+RFsFSD8xiC1pMag7W8/RBwr3XtmBEFp1HRWoAydoufDqlXuMyGx0Meh+6bmpNpgEo0wSSCQAd9fRNUcSZINxqhYWs6CMt+fsoD+Ig+hVrdyBLHZ7aifEI9SmGENE330/ZD+CC0uaLDYXgzpZWpuL2wdtiqi1qWmLgVr03NuDc7omFxrzAkSDYwD9VL6dwDb6JdlRrH3a6J4T6KVKUcBya9fDB0GzXHYabi24CWdhnMs4jleVSnXNQ3Ijjp0EJnEQ9xEwJgSZtwK1VNAL6A6ngRseiV+FNyQmfj5RBH9vTihVKjiZGXxF0lSbpgeep4d7nhonMTAAvJO1lu4vBtpinSLQ2rHfE8dJjeNuiTpYg0z/h93XvOu532HIeJKO+man+M4gGYnSTGv8AC4p3a9FgX1Q0fDjec19dIUuouDc4IIBjW89OFkJtXvm3d6aotJoD5dobeabxwIBia7joTK7D132kmOZshfEuQATzsPZFYGxJtHEzKfgBvHvD4bTlpi4gm/UlRhqeQEOyl52O3hxSuErw4WcY0BlN9pMLXTTh0iTaSDz4LOq6QEqjBmJg+F/otHsfDBr81UPDBcAzd0d0HlMSluz6VQEOcAGnjA+qeONyEuyj/aZM9dU52+lAdVqQ4hzYM3vKQqYgh0iPLRUZWmSZPW/qr06QfvAjmqS2iJeSe+T7fRMdn4hoJzGxB/AgAG4iANBrJ8lNBj5zP8hHrCHlUARmBD3FzXyG3M6x4lc2pJIgInxAZsZO0IOIoNY6Hm/AajkUq9jG8Vh3MygtblLQ4HjIWa62gH38Vr4t2cMzXysAaBeBcgHwusrFNG4S0n7BhnYovyzAgZRfQTOvUladCg8tzN45S0ga6iOKwW0+RWt2PXhtVskdwkHgQQR56eKucdquIFsYy1wQ7exhLY+vmZTb82Ua8L6dNVajXJPfcSNroGIoumWnyi3iESy17EWw9JoiSiZMzu64SdAVFPFkjK5uaePsURmCYO+HOHKAfqmpe+QCOdUY0g/NpH3S7MVNnMHr7IlSs4mxCBXcZ0Ql+wNOmGPY4tMOaJg7iYsfZIMLmk7+KN2bBJnQgjWNbD1+iFiabmuIBkfVXGWaAsKwaQ6TO4H0TGLrOa63ym42idiNiksOSHF2hH5ZXpY0ExHr7JtXO0A46vIuJB34JevVGh7w/NExiKZFPMy7dCI0/lZ1B7TYgyr3NvIgz6AgS6OC5tN2rbnjqD1HujVxIAMGBEixhCezJ3BMmLm1tUlKuUMce2QzM4Z9LcNh119EPG0HZzIE+f0QH1iO7aQmK9drodNyAT13Pjqm5JU0B53IeI80zi8R3WNA+Ua8bk6JRuaRmgDnZOYioNh3QNgVjJZVjFwHPIg38k7jqJaQcp0BM6Awp7MoCHPe4taOGridh7/uEPHYjMbDTw8AFF3KkAJzgB15quUnQT0QqLS43kDdO08XTb3KYM6Zjr6aKn08CLYV72fI0h/HcdAupHK4OJ7xPUDnbUorQGTm3EZr/wDiB9Ss6q9wBgw3ZZrqYxvtOt3+6R4z7oVZxae8JdAtGn57qMBBc0TqRM28012vhw2o4EwZMnaZ48FS6WogLCrfQX2hN4GplLu6Pl1OgPusxmaYEnotRxGWBBOhnYcuaNSgRnVKve2j6+aJTquPdLYHEfuu+FBvHir0ydrhPAgtSiKcOmeFkfFYUVWioCZPzCPUctkjXc9zoiRwmw5pzC1mu7mV0bEHdRK1kYDD6/MR5pvHtLoi8CSWkHzQQG5oDnNMxfZVrucLWfzET7FOrdjFn4gjQ35hM9k1Cc5ds3NI5exn6JY4cgS4ev1+yYw2P+HPcHeBBBOxtcqn20hFviNcfmjqENuZh06b+SJ8NjhLZHLh90SlRcDEy3h+aJWo5QA2gzniw1t6J7HVWmm0sEAy08uRM3sdbbpapX/SNN7rnugZR8pufzxKmXU0wFsh12TE93/UPogU6Jzdwl3IK2IqECCIPDh1V27oRfO1sXgk2HH7BN1iXOMANO4J35Ss6lh87mlxAy30m4uOcTEoz6Lg7MYg31nmrey17AJ8XUG51PNApsE3MBWw2LBqAFoLZgg7j7olPCNky7TbVKSpgN12hhBpuMEX0vx0On2QcSwi7gL7j7Jeq8iRFgj4Il5yEw08dkW0sgVoxUcGtJDpiOOybxVKWl41ENB5AR7JfCQ01ch72UweUjNHOL9AV2BxTjLZ1FxqD4e4gq91gApVheRN1Lsm5jwXNY1x0I48PI/dQ/CAaPB6yqlALEQ+fmcJ46wr1cLAkuLh6HxQmvD3RAH5omq9N9P5u5wB1WErTKAuxDyA0zlbYAaDoPdTltOYDrKAGPcbO8JWnDWsEgZ4+Y/zfXgk8YQ0rFmNlpl1hpBueQSb23nKQOdk5RfmsZBmREAEb8LrUe5haGOc7PGhuAIt0KTltYbbMgkloMzwbwUim4gd0wdJP3Xf0j2k6kA7ypd2iQRpblMIr0KiBhg25N9dPdAxHaheYcA4nc6o1bGOfYkkcgNeiA2kybEz7rVVy+QNLBYcZe785bYTEDS87pSq8MtF91pYWpTLDNnC/HMdADwj7rHc0lxnSeqxjluwYA1STELUokNZlAlx6JNgh1itHD5SZNovbUpzkIDiCAA0R/uPE/ZBDZ0IACuaovuVj9oYxzbBpI4g+iqEW8IVm67GtDYc5rjtuR7pGrjKbbl1zy06LyFftBxdOkeyNQ7QnUAr0tL4SCj1BZ6vBY+XRLi3/SGCTwM5uKtXw41D4HBzT5WledwuNi8QBwv0stOj288RJkC2UguEEybEqdTQjF9MTSKi+R7C1Gg95zehOX/2hO18YJ7rgRGxBHhCxqGMpuJLmzO0mOE3k8fyyricLRzg0y6kf7gRfq2B5RfZYS0IN+fyNw9M1qRz8jxN/oi4ln6QbxebeSyfjvpH5mPOrbZT1zCQZ27oTze2abmgVGlrz+oiD0BBynjrKzehLlK/sQ00M9nTTJe4EWNzOpCTq4oncp74wayGODwbkEEX8tb8d0m6qwi4DetwsVFpt0IPgmkyZB+qYL2m1QkHx+kJChWYHd6B0t4o5qZHBwlzSJBiQdtlUrvIBqlEUwHWdwKq1hMOE31i/VAHarXd038IU0sQ0RDi3l+apOD58gXLhN5Hqj02wTBsQRPOCAqVqzKggkSNDEHodiqYd14lVbqpCKYVjmEv4fkIvZ7v8QEAQbEHgdfMKXOsQN1NGrl2Ru5TAl1FpzZZDQZnccB1QqNQgff+EaqZ0sDcqrGt4+qrdTAzaeHLHRo88dR4cVfHmO7F+Juf2UYjE5e60mRq4ak9UH4wi5MrJW3bKIZA1N+EQPFDrAQJJui0MKah1PjCricoOUX5q08iGOxWsL++CWiTFrnZonitZhqOL3gNY2xgWgbAHksanXYAMoII0+62amLmlBgucdNLeHVZaje6yosWxOODu7qBYR6/UqtENy6gnn+QkqtMN013lUYHHQGFcYX2huDvriYt4AfVA7QoQA68xJA2TmHbm/SCeOb912MwryMoBPHe/gr2ST4Y2YTMR3gGzG/VNVq8WGv21VK2AfSOYA5p14eBS/xWmQZDunPgqpPKMng0GV25Mx+YW4gjeUWjiWvaQ4W2PDksmtUsBBtqdPRRRquiBcG/NS9PArGu83MJt+kykcheSDbS/Pj6o5cQ0E8zE9CiPLXMlsg331G23urToDNFNskObJ2v+26XxXZJPepAzwHtC0GnckTz+4WrgMZk708uvEFbfNlHgDEZTpuADS5r/wBQOk8BP3SWJJpmHtPIhb2Jw1OoZu0bbpjBdmteQC4OaLku4dOKp68UrZpZ52lXFiCY5hXfXn5XDpK3q+AZmdkaGgmzImL8/ZZeN7GBuDB4fyVMdWLZV4M8lw2R8P2mW2c0ObwcJ8plQ3C1GWB8DoUZmDqGYpn6rZan5EmPYXEOf3KbG34uy6Cbkz7LRwmHc2JLM7t2iQPE3lYeGo12TLDHMELTw73gSGxzmfZZak3F4ocdvktVwwc4iR1+60sMxzCxp7wk/LG8cTE/dKUKfeAJF7HVM13ZSQbxp+y55yUulkGW6kA4ySL8P3Tb3AtgGeoj1kouIplzcw70cdUqKgy3Cau6YgFCu5r4AOq2cTaCBB36rMwx70jUXE7cE3icV3IsSNf2KnUbtKgCsxB11RqOIB1F0lgb94WV6riXZvwoUYyx5AceyDO26p8JvH0XUZImeoRH1HA6fRFWMyC7j5rmURrIQ8zzvK414sWyOimn4EHoDvQIna+6p8MgkOF95TfZmEGU1CYvAGl+JnZXq125S0947nf+Fm5ZpDAmtRAADDPGbT0KPVphga7NJcM0fTdZ+HpMc7vGGjXnyHNTjgZzAgzpfQbBG3NWAnie2mD/AFH85rM/4mTNzE6ToOiri+zH3cBZZL8zTaxBXp6EYxzEmzZpYqTAPRN0AQft0WBQq5nCQZ4D2jVO0q+UkTHIyI81tKbKR6H+tqCzXmBNtQLxcOEIWKYDdxa47nLliw/0wDqBeVnDEu0Jty+vuiCuTEj8uduZ+qhSi+Rh31Dsy3KSP4SFPMHHdvPXotCnSbvOka8CL9bHzRW0RYnvbXHWLg++/ipenD6RbRTEtzUwAY589CPJDZQfBuCAJPGFp0MK15DbjhFxt91o9pditploa/OS2SW2APAzJXO+nFgoMwaLGvOVok/nHTqnMVhAIA0Gp4u3jkNFrYZtPDtlzczzsbfyfss4l1Q3EDgNlmtReP8AfYvYlyRh8ODYeqbysYIGadzP0EITmZdHSi0JN3fz4LJyvkii+LruDQ4Gcw1+6yanaYaZseS0cT3gc0xsNFhYjsdxnJ5HVXoqH1Ay7+0y4nRvBBGJdeXGFmVKNSm6HAg8CFenVBtBBNuUr0oulgR6DD14Fiesora+vePn+TqFiCqQImDpeyNScQspS9lno6FAmCHDTcDUTPy7W15q+KpuF3NkjUsM+YMFY2DxxBmf4mU+e0GnWxtfjaPsfBS9NSVtBgPhsWNGx+cih49rYyggH890AVmO1AM2vqNdCLhLDEkWcPiNtBPzDod1i9FxdxFQTBte1wkft1Vu0MNLpYYzbbeBRmY3I4GbcztxMIbO06ej3A9AfsialJ7kiUdg35QZiRsm6bxBm/5suqvpVRFMhxi9iDPQ38UKn3TyWKk08jGKNW9tOHBHqUybgG6BTABkK4rk6Aq3FN4wBmuqsIgNLehn6qoyg6k+H7pmvRa67Lt/2jQ8HA/XREwzadMZ3AvO0H5TxMg+Sx3KgGe0Xnutk5Q1tosDAJ9ZWcxrM158L+irVryZ08UShiYIkA9RIKSi4oCnalLK+A6QDr9hsr4YAd6fCIWljGU2BrozOInLq0eJHosOtXaTcOnkQPZEG5oRGLZmMzHX9lDcAwtOYB/hHluitZSOrng82gjxMj6IvZ+DdVqhrSI1OwDRcm/JabqXNUB53GdhGC9gOXh9uKtgcdU0qNNVotfUdCfovT4ptHvd5+sAAQI6lIPpt2J8VrH4htUxrB53GVHh5LGlrdhH12R8NiC79Mnlr1W38EoTsOCReDxmI8Qr+cmqoBT/AIg0DK4O8v35KWY5gH6j4fcrQrUmvdLi1xsJN9PBXw+BbeGtO1oss3qRodgsJ2uGxlbpsZ9kd3adVzpADZ3yzv8A7p+iP/ThrflAdxH5qpw9WD3mgjeRB8wsnNPKRW50L13uccziSdzx6BXoVr3sdjG6exlAOgsOYcBEjlxSTaUGIvPNQpJokZrAtEvgkiQYF+aUFQzN03jK0Q3ha9vL+V1ECJJI/NEKWMgVfiC/YDz+iFJaHNBifyxRRUAO6Cx9/umq9BYm2jmeM1773Qe0ME15c5oA4ALXiSA3VF7VwzadQjLG8TpN1S1XGWAowcJTJEPaTGhjXr90p/RVGzlkxtPsvRfHk7pci/MFafOfoDJoUyYMxxkaK9UuBixHGFvYhrXtaBGcCCYAkzN+JvEpOpSgaeSvS185QMx3VyP0nzV6dadQVt08I34ZJsTpbhqs7+mgqvmxbYgVVmZvdQKeGvcR9FtYrCljQ+0PPkeB5pZlJx2sOSiOp5NI1wy2AoZe9v7J6rUB0/ZK0KkW0UVbGZUzTk7ZDwxum06q7LDfwKSwWJ7wkwtB9NpMys23HkQKlTLKQIqNzPPyh0GBuZ2n6Jcug3JvwMhFxdNlpkRbwVKNIfMwk9QoXsALsK6Z70dE5g8Owd5xsNiIE8JQH0yTMmequ6nWgRnIHUgIbtVYE4yqCJbUIJ1kQPD+Emxh17r/AM8Crmo4kio0eQafT3UU8I06O8DYlUulCIGHzaDLyOi0DggxgaKjS93zNE2GwNoPFK4VziRu0HSTBPBGygElwIJMk6/VTJsYtVaJi5Q2sZuD5pmq4aqKVO8qrwBza7TYs/8AJXGH3DQfH7q72N2QzUGlvVT9gF6rDwRaLSNNUMkzYp6lV7uWBPEC/ROTdAEOLY4Bj26fqaL+KvU7LIux4e03kHTqDcIDWAaaqzqri61jEQOu6zr+JaQtUBbY/nijU8aAIcA4cxfwMpys85JMTMaa87pR9ZjrOYG8xb9vond8oTQDM0mcxA5k/wDyjCqNAQfL2AQ+0OzzTIgy0iQRoQkchGqtJSVpiNevREAz4JF90TDYibG4HH2Rar6R0keqStYYAaYhzTpB2K0u32F1Ym8EAg8oCUYWRZGfSd8MXMza+3LxUy7kwFHVRYcFRpzdOCq5s66ojKtoIt+XVgCqiNFehLj91Hw51KbwtXIbW8E28YANiqg+G1v8pB9GIcm6tAP7w7vIaeuiFUqEANiQFEccAdQqZmuETvGunLpumeyg0ugWJtB0I67eKWwT8pki0EcNRCN2e9razHatzCRvGh9Ep8OgB18KZMjQpesARBFxoY+qf7TzNcRMidRwlL4Z41cARfXitYyuKYgdLCtaId81iOhVvjZbFoPUX+qnGsJda9hHSPwKj8RkMA2SVsB7GPZmmqL5Rp0CzMW9s90mNl2LqlziS5o4dNBsopUjwDhxEKIx2rIMEytsSfL91dtNwOZlQD/qghULRO3guOHi9ytMCG6uKeR3oPONepGqRDQ85ScpPHRBfnmAD5LU7FYC6KreYteRfL46JNKEbGg+GDWtNNzTGrTvm4/2nhyCXe6QeXFO0u0KjKrpaMpkkEWA5LPxPaBcTDWgTs37rOKbZQmS1HYGi+e3Qz9vVFpOB1a3yA+ik05IjI0co+lytHImg1KmDcG3OGyehKh9MXnVL1qIBs5c2vHEqafgCuW6ZpiBmhDphruLecyjV2EWYZHUSfBDd4AH/VD/AE36wmQA4ZvOY9ClaLSSe6J/NkWm5zT8s62gnkk16LQfMWNJ1adBASBbvfyW7XpwxoBAkd5jtM3U20jebpKqCCO7rwuFEZgxLEY45AA4jwAQWYydU92hQzGzTztyWccNC1htaINfD16ZZldF9TABHj7JKrhmEn4by7qIP1ShKlglJQrKYxurh3Mu6QNufREwuJ1DhINo91fD4lwYRJLdYNx5FCOJaT3mgcxbyCWXhoCmIc0uMGOE7+Oi7KYmPEXQq2Bd8zDmbMSPcbKWPqNNwQqSXgQxTIa2ZvKrScCTmPjou/qj+oAk7m9lXM0ahKmAy4W7lgNkm+qRqtKq5jqTctjvJ1PGUlycPFTFjIw+IGjxbkuxGFM201BS7KcmydxDTDQLQIn86quHgQxRqZwGuNxYO36HiEA4czH7KmDq5XAm4TGKnMXaj815pcOhieJcWuk8lDqjTfL+fymn0w4a3CWc0/6QtEJiT6h6pjAiTBAvzjwuVQNY3XM4eS5+UfKNdNUPKoCMRUa0kfDA6mT6JSpip0t0RMSATwKpSwwnvExy1VxSSyIYwjiRcmVoYIEQWtMjeCUEYgtGWmAwcdz1dr5WRcPUIb8R7iWzDW7ud12A3KxnbKRbEYiowFmYAHURJ6XHogUsUB8zGOaeQafMfulKzg45gdeOqmhRzXNgNU9iSyA5jKAnuaG9726qjSBF1oMxAbSDcuaJkEkATvYySs2pWbeG5T1n6qItvAMmsOAd5KKOH3KGzGP0tHMA/VG/qxF7k76emitqSEQHE6NgIb3Heyqc02MpyhJuRYbEDXkh4AWD7Xv4prs/Eg1ALtG5CXrUweRU9nYN3xBHG/Ib+kodbXY06Hq+Na8kEObeYBzCdJjjG6D8ONDmn80KBiWgullhO5vCLh4H62+Z+yiqWB2MU6z2CxMHUajySeIxF9Ey9jjq5scS9v3V/wCndlu0ZeII9CEk0shQi2D80X4QPotCg1sibANkcuZSraITFbEMFBwnvSAOJGpn08+Sc84Q6A/1Mn58sdYKVcSbNcD0KTbVaTaeB5IgpR8pPE2v0WihRnY5gqhBM29Lo7q5OpjxQZ7sO8Chkib2U1bsZNQkWsQmMRSBDI4esmxS/wAO8tcPD901iHGGbGL8+qb8UBXEUi23BCFYhp5o9LEZgZ890Gsy0tuPzXgpXpgThg0ggkB23T2RsTRIY1pN9T43H3SrKEo9Zxc7XQADoBAHkk+RoXYYR6VfMRP5zQK1UGw2RcFYgj5gZAWjdrIGliaGTUbWI00ssp9S+3in31S0GdxMfRINaHX05G6NNYsGKAOEyDZB/qBIlvqrtedyobUcXaqxD9TDgtFRxABmCZMxwG6RxGIabNB6mPwJ/tiQ8Mc6TTAaZOh1IHQkpPC4IPOZxysB8SeDRv7KINVuYMJ2ZhHVLxDB8zjYN6nfomu1Xw1rGD/DboTqSdTynghY2s50Mb3WN0aPfiUiKRm590Jbnuf6ALQFPd7gdobPuFqUsTRY0Z6bqh2l2TzAn6rINGL26rRoYhmXKW5js46jkBuOqWor9jRAxMGWt8L+t02XU6gOfNSdsRcHqLEeaUaXn5BopNJzgLHN+bSoaQHOwJGjS/mNPEapatSjaCufRc03BBKYqYqo0AEmee3mryIWpUyL6I2Irg/qMqor1Dc+oBT9MsqNhwpscP1RHmB9kpOssDMaBu70n3TuDxTaZzACRpN1GGwLc3+ZTPKY35gKmKwRm5AHXQcoSbjLDAP8JuId3XNa46g2H/Tt4FZ+JwpY4tOosmMK8UzmDxI0gE/WEPEY5rnEuuTcnIBf/uTjuTpcAdTphwubo2FrFoLRcHbmlXVmbEjw/daXZWFY8mXiSDlAB1AkDxRPCtjRnVcwPJN48BzGWg5JceJk36xCoatQ2zEMHkr4/FscyfleBGndcALTGhSzaAx6jGjSZV6bo/UUnnJF9Sj0GOkb/m3kulrGTOzUp1rCboNRwJ4JRr4N0UkOI2We2hph6bOBE/nFP5jIE5rRB6aBK08MG3LgeEImjgdeiTyigmOwwYBk3EkHUE7IXZ9UsJMHfadeITGFGcOAOZ0zG8b238EVsZSILSbCdJ/OqxcsbWMXxFRrzaG8hp4IjKeUTygSOKUxFPKY0I1R21nBgvYFNrGAE6tOD4osbqvxuV1ZtSRdaKxF6+I+yo2uFZzLaJWE4pALVNE32T/m0/72/VcuTn2sa5I//Q/8zU/vf/7OTb9Kf9nu5cuUPsiIA/RvT3VKmv5wXLk0AT9I6n2Sp2XLkRGPVPmZ0CXqarlymIGjgfl8Qh4v5n9T9SuXKF3CFXfL+c0s1cuWsQJw+oT+I+ULlyU+UAmEnU1XLlpERAWr2T/mM6+65clq9rGuQ2zlk4zT84LlynS5Bi1HRn5uE0z/AOvdcuW0iBepqPziiYfVcuQ+AGqSbbr+cVK5ZeSiuC/5hn93sVoVNR1+65csdTv/AAUhTtf/ADD09kdv+S1cuS+mIGbU1U0fuoXLcQ3S/PVZ9fUqFya5E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Calibri" pitchFamily="34" charset="0"/>
            </a:endParaRPr>
          </a:p>
        </p:txBody>
      </p:sp>
      <p:pic>
        <p:nvPicPr>
          <p:cNvPr id="41991" name="Picture 8" descr="http://upload.wikimedia.org/wikipedia/commons/b/b2/Carp_in_Herbert_Park_Pond,_Dublin.jpg"/>
          <p:cNvPicPr>
            <a:picLocks noChangeAspect="1" noChangeArrowheads="1"/>
          </p:cNvPicPr>
          <p:nvPr/>
        </p:nvPicPr>
        <p:blipFill>
          <a:blip r:embed="rId3"/>
          <a:srcRect/>
          <a:stretch>
            <a:fillRect/>
          </a:stretch>
        </p:blipFill>
        <p:spPr bwMode="auto">
          <a:xfrm>
            <a:off x="3857625" y="1214438"/>
            <a:ext cx="4465638" cy="2786062"/>
          </a:xfrm>
          <a:prstGeom prst="rect">
            <a:avLst/>
          </a:prstGeom>
          <a:noFill/>
          <a:ln w="9525">
            <a:noFill/>
            <a:miter lim="800000"/>
            <a:headEnd/>
            <a:tailEnd/>
          </a:ln>
        </p:spPr>
      </p:pic>
      <p:sp>
        <p:nvSpPr>
          <p:cNvPr id="10" name="9 CuadroTexto"/>
          <p:cNvSpPr txBox="1"/>
          <p:nvPr/>
        </p:nvSpPr>
        <p:spPr>
          <a:xfrm>
            <a:off x="8128000" y="1214438"/>
            <a:ext cx="1016000" cy="2786062"/>
          </a:xfrm>
          <a:prstGeom prst="rect">
            <a:avLst/>
          </a:prstGeom>
        </p:spPr>
        <p:style>
          <a:lnRef idx="1">
            <a:schemeClr val="accent3"/>
          </a:lnRef>
          <a:fillRef idx="2">
            <a:schemeClr val="accent3"/>
          </a:fillRef>
          <a:effectRef idx="1">
            <a:schemeClr val="accent3"/>
          </a:effectRef>
          <a:fontRef idx="minor">
            <a:schemeClr val="dk1"/>
          </a:fontRef>
        </p:style>
        <p:txBody>
          <a:bodyPr vert="vert">
            <a:spAutoFit/>
          </a:bodyPr>
          <a:lstStyle/>
          <a:p>
            <a:pPr algn="ctr" fontAlgn="auto">
              <a:spcBef>
                <a:spcPts val="0"/>
              </a:spcBef>
              <a:spcAft>
                <a:spcPts val="0"/>
              </a:spcAft>
              <a:defRPr/>
            </a:pPr>
            <a:r>
              <a:rPr lang="es-ES" sz="5400" dirty="0"/>
              <a:t>carpín</a:t>
            </a:r>
            <a:endParaRPr lang="es-ES" sz="5400" dirty="0"/>
          </a:p>
        </p:txBody>
      </p:sp>
      <p:sp>
        <p:nvSpPr>
          <p:cNvPr id="41993" name="10 CuadroTexto"/>
          <p:cNvSpPr txBox="1">
            <a:spLocks noChangeArrowheads="1"/>
          </p:cNvSpPr>
          <p:nvPr/>
        </p:nvSpPr>
        <p:spPr bwMode="auto">
          <a:xfrm>
            <a:off x="3929063" y="3571875"/>
            <a:ext cx="4214812" cy="461963"/>
          </a:xfrm>
          <a:prstGeom prst="rect">
            <a:avLst/>
          </a:prstGeom>
          <a:noFill/>
          <a:ln w="9525">
            <a:noFill/>
            <a:miter lim="800000"/>
            <a:headEnd/>
            <a:tailEnd/>
          </a:ln>
        </p:spPr>
        <p:txBody>
          <a:bodyPr>
            <a:spAutoFit/>
          </a:bodyPr>
          <a:lstStyle/>
          <a:p>
            <a:r>
              <a:rPr lang="es-ES" sz="1200">
                <a:solidFill>
                  <a:schemeClr val="bg1"/>
                </a:solidFill>
                <a:latin typeface="Calibri" pitchFamily="34" charset="0"/>
              </a:rPr>
              <a:t>http://upload.wikimedia.org/wikipedia/commons/b/b2/Carp_in_Herbert_Park_Pond,_Dublin.jpg</a:t>
            </a:r>
          </a:p>
        </p:txBody>
      </p:sp>
      <p:pic>
        <p:nvPicPr>
          <p:cNvPr id="41994" name="Picture 10" descr="http://upload.wikimedia.org/wikipedia/commons/f/fb/Tinca_tinca_Prague_Vltava_2.jpg"/>
          <p:cNvPicPr>
            <a:picLocks noChangeAspect="1" noChangeArrowheads="1"/>
          </p:cNvPicPr>
          <p:nvPr/>
        </p:nvPicPr>
        <p:blipFill>
          <a:blip r:embed="rId4"/>
          <a:srcRect/>
          <a:stretch>
            <a:fillRect/>
          </a:stretch>
        </p:blipFill>
        <p:spPr bwMode="auto">
          <a:xfrm>
            <a:off x="214313" y="4286250"/>
            <a:ext cx="3500437" cy="2360613"/>
          </a:xfrm>
          <a:prstGeom prst="rect">
            <a:avLst/>
          </a:prstGeom>
          <a:noFill/>
          <a:ln w="9525">
            <a:noFill/>
            <a:miter lim="800000"/>
            <a:headEnd/>
            <a:tailEnd/>
          </a:ln>
        </p:spPr>
      </p:pic>
      <p:sp>
        <p:nvSpPr>
          <p:cNvPr id="13" name="12 CuadroTexto"/>
          <p:cNvSpPr txBox="1"/>
          <p:nvPr/>
        </p:nvSpPr>
        <p:spPr>
          <a:xfrm>
            <a:off x="3719513" y="4286250"/>
            <a:ext cx="923925" cy="2357438"/>
          </a:xfrm>
          <a:prstGeom prst="rect">
            <a:avLst/>
          </a:prstGeom>
        </p:spPr>
        <p:style>
          <a:lnRef idx="1">
            <a:schemeClr val="accent5"/>
          </a:lnRef>
          <a:fillRef idx="3">
            <a:schemeClr val="accent5"/>
          </a:fillRef>
          <a:effectRef idx="2">
            <a:schemeClr val="accent5"/>
          </a:effectRef>
          <a:fontRef idx="minor">
            <a:schemeClr val="lt1"/>
          </a:fontRef>
        </p:style>
        <p:txBody>
          <a:bodyPr vert="vert">
            <a:spAutoFit/>
          </a:bodyPr>
          <a:lstStyle/>
          <a:p>
            <a:pPr algn="ctr" fontAlgn="auto">
              <a:spcBef>
                <a:spcPts val="0"/>
              </a:spcBef>
              <a:spcAft>
                <a:spcPts val="0"/>
              </a:spcAft>
              <a:defRPr/>
            </a:pPr>
            <a:r>
              <a:rPr lang="es-ES" sz="4800" dirty="0"/>
              <a:t>tenca</a:t>
            </a:r>
            <a:endParaRPr lang="es-ES" sz="4800" dirty="0"/>
          </a:p>
        </p:txBody>
      </p:sp>
      <p:sp>
        <p:nvSpPr>
          <p:cNvPr id="41996" name="13 CuadroTexto"/>
          <p:cNvSpPr txBox="1">
            <a:spLocks noChangeArrowheads="1"/>
          </p:cNvSpPr>
          <p:nvPr/>
        </p:nvSpPr>
        <p:spPr bwMode="auto">
          <a:xfrm>
            <a:off x="214313" y="6286500"/>
            <a:ext cx="3500437" cy="430213"/>
          </a:xfrm>
          <a:prstGeom prst="rect">
            <a:avLst/>
          </a:prstGeom>
          <a:noFill/>
          <a:ln w="9525">
            <a:noFill/>
            <a:miter lim="800000"/>
            <a:headEnd/>
            <a:tailEnd/>
          </a:ln>
        </p:spPr>
        <p:txBody>
          <a:bodyPr>
            <a:spAutoFit/>
          </a:bodyPr>
          <a:lstStyle/>
          <a:p>
            <a:r>
              <a:rPr lang="es-ES" sz="1100">
                <a:solidFill>
                  <a:schemeClr val="accent1"/>
                </a:solidFill>
                <a:latin typeface="Calibri" pitchFamily="34" charset="0"/>
              </a:rPr>
              <a:t>http://upload.wikimedia.org/wikipedia/commons/f/fb/Tinca_tinca_Prague_Vltava_2.jpg</a:t>
            </a:r>
          </a:p>
        </p:txBody>
      </p:sp>
      <p:pic>
        <p:nvPicPr>
          <p:cNvPr id="41997" name="Picture 12" descr="http://upload.wikimedia.org/wikipedia/commons/e/ea/Gambusia_affinis.jpg"/>
          <p:cNvPicPr>
            <a:picLocks noChangeAspect="1" noChangeArrowheads="1"/>
          </p:cNvPicPr>
          <p:nvPr/>
        </p:nvPicPr>
        <p:blipFill>
          <a:blip r:embed="rId5"/>
          <a:srcRect/>
          <a:stretch>
            <a:fillRect/>
          </a:stretch>
        </p:blipFill>
        <p:spPr bwMode="auto">
          <a:xfrm>
            <a:off x="5500688" y="4214813"/>
            <a:ext cx="3467100" cy="2428875"/>
          </a:xfrm>
          <a:prstGeom prst="rect">
            <a:avLst/>
          </a:prstGeom>
          <a:noFill/>
          <a:ln w="9525">
            <a:noFill/>
            <a:miter lim="800000"/>
            <a:headEnd/>
            <a:tailEnd/>
          </a:ln>
        </p:spPr>
      </p:pic>
      <p:sp>
        <p:nvSpPr>
          <p:cNvPr id="16" name="15 CuadroTexto"/>
          <p:cNvSpPr txBox="1"/>
          <p:nvPr/>
        </p:nvSpPr>
        <p:spPr>
          <a:xfrm>
            <a:off x="4762500" y="4214813"/>
            <a:ext cx="738188" cy="2428875"/>
          </a:xfrm>
          <a:prstGeom prst="rect">
            <a:avLst/>
          </a:prstGeom>
        </p:spPr>
        <p:style>
          <a:lnRef idx="3">
            <a:schemeClr val="lt1"/>
          </a:lnRef>
          <a:fillRef idx="1">
            <a:schemeClr val="accent2"/>
          </a:fillRef>
          <a:effectRef idx="1">
            <a:schemeClr val="accent2"/>
          </a:effectRef>
          <a:fontRef idx="minor">
            <a:schemeClr val="lt1"/>
          </a:fontRef>
        </p:style>
        <p:txBody>
          <a:bodyPr vert="vert">
            <a:spAutoFit/>
          </a:bodyPr>
          <a:lstStyle/>
          <a:p>
            <a:pPr algn="ctr" fontAlgn="auto">
              <a:spcBef>
                <a:spcPts val="0"/>
              </a:spcBef>
              <a:spcAft>
                <a:spcPts val="0"/>
              </a:spcAft>
              <a:defRPr/>
            </a:pPr>
            <a:r>
              <a:rPr lang="es-ES" sz="3600" dirty="0"/>
              <a:t>gambusia</a:t>
            </a:r>
            <a:endParaRPr lang="es-ES" sz="3600" dirty="0"/>
          </a:p>
        </p:txBody>
      </p:sp>
      <p:sp>
        <p:nvSpPr>
          <p:cNvPr id="41999" name="16 CuadroTexto"/>
          <p:cNvSpPr txBox="1">
            <a:spLocks noChangeArrowheads="1"/>
          </p:cNvSpPr>
          <p:nvPr/>
        </p:nvSpPr>
        <p:spPr bwMode="auto">
          <a:xfrm>
            <a:off x="5572125" y="6215063"/>
            <a:ext cx="3357563" cy="461962"/>
          </a:xfrm>
          <a:prstGeom prst="rect">
            <a:avLst/>
          </a:prstGeom>
          <a:noFill/>
          <a:ln w="9525">
            <a:noFill/>
            <a:miter lim="800000"/>
            <a:headEnd/>
            <a:tailEnd/>
          </a:ln>
        </p:spPr>
        <p:txBody>
          <a:bodyPr>
            <a:spAutoFit/>
          </a:bodyPr>
          <a:lstStyle/>
          <a:p>
            <a:r>
              <a:rPr lang="es-ES" sz="1200">
                <a:latin typeface="Calibri" pitchFamily="34" charset="0"/>
              </a:rPr>
              <a:t>http://upload.wikimedia.org/wikipedia/commons/e/ea/Gambusia_affinis.jpg</a:t>
            </a:r>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Grp="1" noChangeAspect="1" noChangeArrowheads="1"/>
          </p:cNvPicPr>
          <p:nvPr>
            <p:ph idx="1"/>
          </p:nvPr>
        </p:nvPicPr>
        <p:blipFill>
          <a:blip r:embed="rId2"/>
          <a:srcRect/>
          <a:stretch>
            <a:fillRect/>
          </a:stretch>
        </p:blipFill>
        <p:spPr>
          <a:xfrm>
            <a:off x="428625" y="911225"/>
            <a:ext cx="7429500" cy="5946775"/>
          </a:xfrm>
        </p:spPr>
      </p:pic>
      <p:sp>
        <p:nvSpPr>
          <p:cNvPr id="7" name="6 CuadroTexto"/>
          <p:cNvSpPr txBox="1"/>
          <p:nvPr/>
        </p:nvSpPr>
        <p:spPr>
          <a:xfrm rot="10800000" flipV="1">
            <a:off x="928688" y="6153150"/>
            <a:ext cx="7929562" cy="577850"/>
          </a:xfrm>
          <a:prstGeom prst="rect">
            <a:avLst/>
          </a:prstGeom>
          <a:noFill/>
        </p:spPr>
        <p:txBody>
          <a:bodyPr>
            <a:spAutoFit/>
          </a:bodyPr>
          <a:lstStyle/>
          <a:p>
            <a:pPr fontAlgn="auto">
              <a:spcBef>
                <a:spcPts val="0"/>
              </a:spcBef>
              <a:spcAft>
                <a:spcPts val="0"/>
              </a:spcAft>
              <a:defRPr/>
            </a:pPr>
            <a:r>
              <a:rPr lang="es-ES" sz="1050" dirty="0">
                <a:latin typeface="+mn-lt"/>
                <a:cs typeface="+mn-cs"/>
              </a:rPr>
              <a:t>«Localización - Lagunas de Villafáfila» de Heubg43 - Trabajo propio. Disponible bajo la licencia CC0 vía Wikimedia Commons - http://commons.wikimedia.org/wiki/File:Localizaci%C3%B3n_-_Lagunas_de_Villaf%C3%A1fila.SVG#/media/File:Localizaci%C3%B3n_-_Lagunas_de_Villaf%C3%A1fila.SVG</a:t>
            </a:r>
            <a:endParaRPr lang="es-ES" sz="1050" dirty="0">
              <a:latin typeface="+mn-lt"/>
              <a:cs typeface="+mn-cs"/>
            </a:endParaRPr>
          </a:p>
        </p:txBody>
      </p:sp>
      <p:sp>
        <p:nvSpPr>
          <p:cNvPr id="8" name="7 Rectángulo"/>
          <p:cNvSpPr/>
          <p:nvPr/>
        </p:nvSpPr>
        <p:spPr>
          <a:xfrm>
            <a:off x="925873" y="285728"/>
            <a:ext cx="7292253" cy="92333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s-E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SITUACIÓN GEOGRÁFICA</a:t>
            </a:r>
            <a:endParaRPr lang="es-E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endParaRPr>
          </a:p>
        </p:txBody>
      </p:sp>
    </p:spTree>
  </p:cSld>
  <p:clrMapOvr>
    <a:masterClrMapping/>
  </p:clrMapOvr>
  <p:transition spd="med">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es-ES" dirty="0" smtClean="0"/>
              <a:t>Actividades para los alumnos</a:t>
            </a:r>
            <a:endParaRPr lang="es-ES" dirty="0"/>
          </a:p>
        </p:txBody>
      </p:sp>
      <p:sp>
        <p:nvSpPr>
          <p:cNvPr id="43010" name="3 CuadroTexto"/>
          <p:cNvSpPr txBox="1">
            <a:spLocks noChangeArrowheads="1"/>
          </p:cNvSpPr>
          <p:nvPr/>
        </p:nvSpPr>
        <p:spPr bwMode="auto">
          <a:xfrm>
            <a:off x="714375" y="1428750"/>
            <a:ext cx="7715250" cy="5078413"/>
          </a:xfrm>
          <a:prstGeom prst="rect">
            <a:avLst/>
          </a:prstGeom>
          <a:noFill/>
          <a:ln w="9525">
            <a:noFill/>
            <a:miter lim="800000"/>
            <a:headEnd/>
            <a:tailEnd/>
          </a:ln>
        </p:spPr>
        <p:txBody>
          <a:bodyPr>
            <a:spAutoFit/>
          </a:bodyPr>
          <a:lstStyle/>
          <a:p>
            <a:pPr algn="just"/>
            <a:r>
              <a:rPr lang="es-ES" sz="3600" b="1" u="sng">
                <a:latin typeface="Calibri" pitchFamily="34" charset="0"/>
              </a:rPr>
              <a:t>Actividades previas: </a:t>
            </a:r>
          </a:p>
          <a:p>
            <a:pPr algn="just"/>
            <a:r>
              <a:rPr lang="es-ES" sz="3600">
                <a:latin typeface="Calibri" pitchFamily="34" charset="0"/>
              </a:rPr>
              <a:t>1.- En el siguiente mapa de Castilla y León colorea la provincia donde se hallan las lagunas de Villafáfila, escribe el nombre de dicha provincia y marca con una línea roja la ubicación aproximada de las lagunas. (puedes buscar información en internet, atlas, etc.)</a:t>
            </a:r>
          </a:p>
        </p:txBody>
      </p:sp>
    </p:spTree>
  </p:cSld>
  <p:clrMapOvr>
    <a:masterClrMapping/>
  </p:clrMapOvr>
  <p:transition spd="med">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s-ES" dirty="0" smtClean="0"/>
              <a:t>Mapa de Castilla y León</a:t>
            </a:r>
            <a:endParaRPr lang="es-ES" dirty="0"/>
          </a:p>
        </p:txBody>
      </p:sp>
      <p:pic>
        <p:nvPicPr>
          <p:cNvPr id="44034" name="Picture 2" descr="Mapa político mudo Castilla y León"/>
          <p:cNvPicPr>
            <a:picLocks noChangeAspect="1" noChangeArrowheads="1"/>
          </p:cNvPicPr>
          <p:nvPr/>
        </p:nvPicPr>
        <p:blipFill>
          <a:blip r:embed="rId2"/>
          <a:srcRect/>
          <a:stretch>
            <a:fillRect/>
          </a:stretch>
        </p:blipFill>
        <p:spPr bwMode="auto">
          <a:xfrm>
            <a:off x="1643063" y="1643063"/>
            <a:ext cx="6072187" cy="4765675"/>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2 CuadroTexto"/>
          <p:cNvSpPr txBox="1">
            <a:spLocks noChangeArrowheads="1"/>
          </p:cNvSpPr>
          <p:nvPr/>
        </p:nvSpPr>
        <p:spPr bwMode="auto">
          <a:xfrm>
            <a:off x="500063" y="1143000"/>
            <a:ext cx="8215312" cy="4400550"/>
          </a:xfrm>
          <a:prstGeom prst="rect">
            <a:avLst/>
          </a:prstGeom>
          <a:noFill/>
          <a:ln w="9525">
            <a:noFill/>
            <a:miter lim="800000"/>
            <a:headEnd/>
            <a:tailEnd/>
          </a:ln>
        </p:spPr>
        <p:txBody>
          <a:bodyPr>
            <a:spAutoFit/>
          </a:bodyPr>
          <a:lstStyle/>
          <a:p>
            <a:pPr algn="just"/>
            <a:r>
              <a:rPr lang="es-ES" sz="4000">
                <a:latin typeface="Calibri" pitchFamily="34" charset="0"/>
              </a:rPr>
              <a:t>2.- Haciendo uso de internet, buscar las especies más representativas de la laguna, tanto vegetales como animales, y realizar un pequeño glosario con el fin de familiarizarse con los nombres de las distintas especies, para aprovechar mejor la visita</a:t>
            </a:r>
            <a:r>
              <a:rPr lang="es-ES">
                <a:latin typeface="Calibri" pitchFamily="34" charset="0"/>
              </a:rPr>
              <a:t>. </a:t>
            </a:r>
          </a:p>
        </p:txBody>
      </p:sp>
    </p:spTree>
  </p:cSld>
  <p:clrMapOvr>
    <a:masterClrMapping/>
  </p:clrMapOvr>
  <p:transition spd="med">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285750"/>
            <a:ext cx="8229600" cy="1143000"/>
          </a:xfrm>
        </p:spPr>
        <p:style>
          <a:lnRef idx="1">
            <a:schemeClr val="accent6"/>
          </a:lnRef>
          <a:fillRef idx="2">
            <a:schemeClr val="accent6"/>
          </a:fillRef>
          <a:effectRef idx="1">
            <a:schemeClr val="accent6"/>
          </a:effectRef>
          <a:fontRef idx="minor">
            <a:schemeClr val="dk1"/>
          </a:fontRef>
        </p:style>
        <p:txBody>
          <a:bodyPr rtlCol="0">
            <a:normAutofit/>
          </a:bodyPr>
          <a:lstStyle/>
          <a:p>
            <a:pPr fontAlgn="auto">
              <a:spcAft>
                <a:spcPts val="0"/>
              </a:spcAft>
              <a:defRPr/>
            </a:pPr>
            <a:r>
              <a:rPr lang="es-ES" dirty="0" smtClean="0"/>
              <a:t>Actividades durante la visita. </a:t>
            </a:r>
            <a:endParaRPr lang="es-ES" dirty="0"/>
          </a:p>
        </p:txBody>
      </p:sp>
      <p:sp>
        <p:nvSpPr>
          <p:cNvPr id="46082" name="3 CuadroTexto"/>
          <p:cNvSpPr txBox="1">
            <a:spLocks noChangeArrowheads="1"/>
          </p:cNvSpPr>
          <p:nvPr/>
        </p:nvSpPr>
        <p:spPr bwMode="auto">
          <a:xfrm>
            <a:off x="571500" y="1643063"/>
            <a:ext cx="8143875" cy="5386387"/>
          </a:xfrm>
          <a:prstGeom prst="rect">
            <a:avLst/>
          </a:prstGeom>
          <a:noFill/>
          <a:ln w="9525">
            <a:noFill/>
            <a:miter lim="800000"/>
            <a:headEnd/>
            <a:tailEnd/>
          </a:ln>
        </p:spPr>
        <p:txBody>
          <a:bodyPr>
            <a:spAutoFit/>
          </a:bodyPr>
          <a:lstStyle/>
          <a:p>
            <a:pPr algn="just"/>
            <a:r>
              <a:rPr lang="es-ES" sz="2200">
                <a:latin typeface="Calibri" pitchFamily="34" charset="0"/>
              </a:rPr>
              <a:t>1.- Visitar y conocer los elementos integrantes del parque:</a:t>
            </a:r>
          </a:p>
          <a:p>
            <a:pPr algn="just"/>
            <a:r>
              <a:rPr lang="es-ES" sz="2200" b="1" u="sng">
                <a:latin typeface="Calibri" pitchFamily="34" charset="0"/>
              </a:rPr>
              <a:t>Casa:</a:t>
            </a:r>
          </a:p>
          <a:p>
            <a:pPr algn="just"/>
            <a:r>
              <a:rPr lang="es-ES" sz="2200">
                <a:latin typeface="Calibri" pitchFamily="34" charset="0"/>
              </a:rPr>
              <a:t>Uno de sus objetivos principales es ofrecer a sus usuarios los conocimientos necesarios para facilitar un acercamiento respetuoso a esta área singular, en el que podremos disponer de las claves necesarias para identificar, valorar e interpretar el patrimonio cultural y natural de la Reserva.</a:t>
            </a:r>
          </a:p>
          <a:p>
            <a:pPr algn="just"/>
            <a:r>
              <a:rPr lang="es-ES" sz="2200" b="1" u="sng">
                <a:latin typeface="Calibri" pitchFamily="34" charset="0"/>
              </a:rPr>
              <a:t>Centro de interpretación :</a:t>
            </a:r>
          </a:p>
          <a:p>
            <a:pPr algn="just"/>
            <a:r>
              <a:rPr lang="es-ES" sz="2200">
                <a:latin typeface="Calibri" pitchFamily="34" charset="0"/>
              </a:rPr>
              <a:t>En el que se ofrece un recorrido a través del cual se van descubriendo los aspectos más importantes de la Reserva. En su interior se puede disfrutar de diferentes ámbitos, tales como la exposición, las imágenes que capta una cámara situada en una de las lagunas del Parque de la Fauna, el mirador desde donde tener una magnífica vista del Parque de la Fauna y el audiovisual.</a:t>
            </a:r>
          </a:p>
          <a:p>
            <a:endParaRPr lang="es-ES">
              <a:latin typeface="Calibri" pitchFamily="34" charset="0"/>
            </a:endParaRPr>
          </a:p>
          <a:p>
            <a:endParaRPr lang="es-ES">
              <a:latin typeface="Calibri" pitchFamily="34" charset="0"/>
            </a:endParaRPr>
          </a:p>
        </p:txBody>
      </p:sp>
    </p:spTree>
  </p:cSld>
  <p:clrMapOvr>
    <a:masterClrMapping/>
  </p:clrMapOvr>
  <p:transition spd="med">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rtlCol="0">
            <a:normAutofit/>
          </a:bodyPr>
          <a:lstStyle/>
          <a:p>
            <a:pPr fontAlgn="auto">
              <a:spcAft>
                <a:spcPts val="0"/>
              </a:spcAft>
              <a:defRPr/>
            </a:pPr>
            <a:r>
              <a:rPr lang="es-ES" dirty="0" smtClean="0"/>
              <a:t>Actividades durante la visita. </a:t>
            </a:r>
            <a:endParaRPr lang="es-ES" dirty="0"/>
          </a:p>
        </p:txBody>
      </p:sp>
      <p:sp>
        <p:nvSpPr>
          <p:cNvPr id="47106" name="2 Rectángulo"/>
          <p:cNvSpPr>
            <a:spLocks noChangeArrowheads="1"/>
          </p:cNvSpPr>
          <p:nvPr/>
        </p:nvSpPr>
        <p:spPr bwMode="auto">
          <a:xfrm>
            <a:off x="500063" y="1643063"/>
            <a:ext cx="8215312" cy="3786187"/>
          </a:xfrm>
          <a:prstGeom prst="rect">
            <a:avLst/>
          </a:prstGeom>
          <a:noFill/>
          <a:ln w="9525">
            <a:noFill/>
            <a:miter lim="800000"/>
            <a:headEnd/>
            <a:tailEnd/>
          </a:ln>
        </p:spPr>
        <p:txBody>
          <a:bodyPr>
            <a:spAutoFit/>
          </a:bodyPr>
          <a:lstStyle/>
          <a:p>
            <a:pPr algn="just"/>
            <a:r>
              <a:rPr lang="es-ES" sz="4000">
                <a:latin typeface="Calibri" pitchFamily="34" charset="0"/>
              </a:rPr>
              <a:t>2.- Reconocer las distintas clases de aves que se puedan ver y realizar un inventario con ellas </a:t>
            </a:r>
          </a:p>
          <a:p>
            <a:pPr algn="just"/>
            <a:endParaRPr lang="es-ES" sz="4000">
              <a:latin typeface="Calibri" pitchFamily="34" charset="0"/>
            </a:endParaRPr>
          </a:p>
          <a:p>
            <a:pPr algn="just"/>
            <a:r>
              <a:rPr lang="es-ES" sz="4000">
                <a:latin typeface="Calibri" pitchFamily="34" charset="0"/>
              </a:rPr>
              <a:t>3.- Realizar fotos de los distintos elementos del la laguna.</a:t>
            </a:r>
          </a:p>
        </p:txBody>
      </p:sp>
    </p:spTree>
  </p:cSld>
  <p:clrMapOvr>
    <a:masterClrMapping/>
  </p:clrMapOvr>
  <p:transition spd="med">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rtlCol="0">
            <a:normAutofit/>
          </a:bodyPr>
          <a:lstStyle/>
          <a:p>
            <a:pPr fontAlgn="auto">
              <a:spcAft>
                <a:spcPts val="0"/>
              </a:spcAft>
              <a:defRPr/>
            </a:pPr>
            <a:r>
              <a:rPr lang="es-ES" dirty="0" smtClean="0"/>
              <a:t>Actividades posteriores</a:t>
            </a:r>
            <a:endParaRPr lang="es-ES" dirty="0"/>
          </a:p>
        </p:txBody>
      </p:sp>
      <p:sp>
        <p:nvSpPr>
          <p:cNvPr id="48130" name="2 CuadroTexto"/>
          <p:cNvSpPr txBox="1">
            <a:spLocks noChangeArrowheads="1"/>
          </p:cNvSpPr>
          <p:nvPr/>
        </p:nvSpPr>
        <p:spPr bwMode="auto">
          <a:xfrm>
            <a:off x="500063" y="1571625"/>
            <a:ext cx="8215312" cy="369888"/>
          </a:xfrm>
          <a:prstGeom prst="rect">
            <a:avLst/>
          </a:prstGeom>
          <a:noFill/>
          <a:ln w="9525">
            <a:noFill/>
            <a:miter lim="800000"/>
            <a:headEnd/>
            <a:tailEnd/>
          </a:ln>
        </p:spPr>
        <p:txBody>
          <a:bodyPr>
            <a:spAutoFit/>
          </a:bodyPr>
          <a:lstStyle/>
          <a:p>
            <a:r>
              <a:rPr lang="es-ES" b="1">
                <a:latin typeface="Calibri" pitchFamily="34" charset="0"/>
              </a:rPr>
              <a:t>1.- Relaciona cada foto con su nombre, colocando el número que le corresponda. </a:t>
            </a:r>
          </a:p>
        </p:txBody>
      </p:sp>
      <p:pic>
        <p:nvPicPr>
          <p:cNvPr id="48131" name="Picture 4" descr="http://upload.wikimedia.org/wikipedia/commons/e/e9/Carpa_1._M._FOTO-ARDEIDAS.JPG"/>
          <p:cNvPicPr>
            <a:picLocks noChangeAspect="1" noChangeArrowheads="1"/>
          </p:cNvPicPr>
          <p:nvPr/>
        </p:nvPicPr>
        <p:blipFill>
          <a:blip r:embed="rId2"/>
          <a:srcRect/>
          <a:stretch>
            <a:fillRect/>
          </a:stretch>
        </p:blipFill>
        <p:spPr bwMode="auto">
          <a:xfrm>
            <a:off x="357188" y="2000250"/>
            <a:ext cx="2193925" cy="1428750"/>
          </a:xfrm>
          <a:prstGeom prst="rect">
            <a:avLst/>
          </a:prstGeom>
          <a:noFill/>
          <a:ln w="9525">
            <a:noFill/>
            <a:miter lim="800000"/>
            <a:headEnd/>
            <a:tailEnd/>
          </a:ln>
        </p:spPr>
      </p:pic>
      <p:pic>
        <p:nvPicPr>
          <p:cNvPr id="48132" name="Picture 4" descr="http://pixabay.com/static/uploads/photo/2014/08/14/13/05/avocet-417955_640.jpg"/>
          <p:cNvPicPr>
            <a:picLocks noChangeAspect="1" noChangeArrowheads="1"/>
          </p:cNvPicPr>
          <p:nvPr/>
        </p:nvPicPr>
        <p:blipFill>
          <a:blip r:embed="rId3"/>
          <a:srcRect/>
          <a:stretch>
            <a:fillRect/>
          </a:stretch>
        </p:blipFill>
        <p:spPr bwMode="auto">
          <a:xfrm>
            <a:off x="3214688" y="2000250"/>
            <a:ext cx="2338387" cy="1428750"/>
          </a:xfrm>
          <a:prstGeom prst="rect">
            <a:avLst/>
          </a:prstGeom>
          <a:noFill/>
          <a:ln w="9525">
            <a:noFill/>
            <a:miter lim="800000"/>
            <a:headEnd/>
            <a:tailEnd/>
          </a:ln>
        </p:spPr>
      </p:pic>
      <p:pic>
        <p:nvPicPr>
          <p:cNvPr id="48133" name="Picture 4" descr="https://encrypted-tbn3.gstatic.com/images?q=tbn:ANd9GcShMbK5BBu3LtJu9TVf9oMt_eJIMGnmG5NnMjZ3uEpZtSU67o10XA"/>
          <p:cNvPicPr>
            <a:picLocks noChangeAspect="1" noChangeArrowheads="1"/>
          </p:cNvPicPr>
          <p:nvPr/>
        </p:nvPicPr>
        <p:blipFill>
          <a:blip r:embed="rId4"/>
          <a:srcRect/>
          <a:stretch>
            <a:fillRect/>
          </a:stretch>
        </p:blipFill>
        <p:spPr bwMode="auto">
          <a:xfrm>
            <a:off x="6072188" y="1928813"/>
            <a:ext cx="2257425" cy="1501775"/>
          </a:xfrm>
          <a:prstGeom prst="rect">
            <a:avLst/>
          </a:prstGeom>
          <a:noFill/>
          <a:ln w="9525">
            <a:noFill/>
            <a:miter lim="800000"/>
            <a:headEnd/>
            <a:tailEnd/>
          </a:ln>
        </p:spPr>
      </p:pic>
      <p:pic>
        <p:nvPicPr>
          <p:cNvPr id="48134" name="Picture 4" descr="http://upload.wikimedia.org/wikipedia/commons/8/81/Avutarda_Jiloca.png"/>
          <p:cNvPicPr>
            <a:picLocks noChangeAspect="1" noChangeArrowheads="1"/>
          </p:cNvPicPr>
          <p:nvPr/>
        </p:nvPicPr>
        <p:blipFill>
          <a:blip r:embed="rId5"/>
          <a:srcRect/>
          <a:stretch>
            <a:fillRect/>
          </a:stretch>
        </p:blipFill>
        <p:spPr bwMode="auto">
          <a:xfrm>
            <a:off x="428625" y="3714750"/>
            <a:ext cx="2000250" cy="2047875"/>
          </a:xfrm>
          <a:prstGeom prst="rect">
            <a:avLst/>
          </a:prstGeom>
          <a:noFill/>
          <a:ln w="9525">
            <a:noFill/>
            <a:miter lim="800000"/>
            <a:headEnd/>
            <a:tailEnd/>
          </a:ln>
        </p:spPr>
      </p:pic>
      <p:pic>
        <p:nvPicPr>
          <p:cNvPr id="48135" name="7 Imagen" descr="File:Pallenis spinosa01.jpg"/>
          <p:cNvPicPr>
            <a:picLocks noChangeAspect="1" noChangeArrowheads="1"/>
          </p:cNvPicPr>
          <p:nvPr/>
        </p:nvPicPr>
        <p:blipFill>
          <a:blip r:embed="rId6"/>
          <a:srcRect/>
          <a:stretch>
            <a:fillRect/>
          </a:stretch>
        </p:blipFill>
        <p:spPr bwMode="auto">
          <a:xfrm>
            <a:off x="3071813" y="3786188"/>
            <a:ext cx="2214562" cy="1857375"/>
          </a:xfrm>
          <a:prstGeom prst="rect">
            <a:avLst/>
          </a:prstGeom>
          <a:noFill/>
          <a:ln w="9525">
            <a:noFill/>
            <a:miter lim="800000"/>
            <a:headEnd/>
            <a:tailEnd/>
          </a:ln>
        </p:spPr>
      </p:pic>
      <p:pic>
        <p:nvPicPr>
          <p:cNvPr id="48136" name="Picture 4" descr="http://www.plantasyhongos.es/herbarium/a/Atriplex_prostrata_01.jpg"/>
          <p:cNvPicPr>
            <a:picLocks noChangeAspect="1" noChangeArrowheads="1"/>
          </p:cNvPicPr>
          <p:nvPr/>
        </p:nvPicPr>
        <p:blipFill>
          <a:blip r:embed="rId7"/>
          <a:srcRect/>
          <a:stretch>
            <a:fillRect/>
          </a:stretch>
        </p:blipFill>
        <p:spPr bwMode="auto">
          <a:xfrm>
            <a:off x="6072188" y="3857625"/>
            <a:ext cx="2357437" cy="1768475"/>
          </a:xfrm>
          <a:prstGeom prst="rect">
            <a:avLst/>
          </a:prstGeom>
          <a:noFill/>
          <a:ln w="9525">
            <a:noFill/>
            <a:miter lim="800000"/>
            <a:headEnd/>
            <a:tailEnd/>
          </a:ln>
        </p:spPr>
      </p:pic>
      <p:sp>
        <p:nvSpPr>
          <p:cNvPr id="48137" name="9 CuadroTexto"/>
          <p:cNvSpPr txBox="1">
            <a:spLocks noChangeArrowheads="1"/>
          </p:cNvSpPr>
          <p:nvPr/>
        </p:nvSpPr>
        <p:spPr bwMode="auto">
          <a:xfrm>
            <a:off x="357188" y="5857875"/>
            <a:ext cx="8429625" cy="646113"/>
          </a:xfrm>
          <a:prstGeom prst="rect">
            <a:avLst/>
          </a:prstGeom>
          <a:noFill/>
          <a:ln w="9525">
            <a:noFill/>
            <a:miter lim="800000"/>
            <a:headEnd/>
            <a:tailEnd/>
          </a:ln>
        </p:spPr>
        <p:txBody>
          <a:bodyPr>
            <a:spAutoFit/>
          </a:bodyPr>
          <a:lstStyle/>
          <a:p>
            <a:r>
              <a:rPr lang="es-ES">
                <a:latin typeface="Calibri" pitchFamily="34" charset="0"/>
              </a:rPr>
              <a:t> 1 ARRASTRADERA		2 AVOCETA	3 AVUTARDA</a:t>
            </a:r>
          </a:p>
          <a:p>
            <a:r>
              <a:rPr lang="es-ES">
                <a:latin typeface="Calibri" pitchFamily="34" charset="0"/>
              </a:rPr>
              <a:t>  4 CARPA 		5 CASTAÑUELA	6 GARZA REAL		</a:t>
            </a:r>
          </a:p>
        </p:txBody>
      </p:sp>
      <p:sp>
        <p:nvSpPr>
          <p:cNvPr id="11" name="10 CuadroTexto"/>
          <p:cNvSpPr txBox="1"/>
          <p:nvPr/>
        </p:nvSpPr>
        <p:spPr>
          <a:xfrm>
            <a:off x="2071688" y="3000375"/>
            <a:ext cx="428625"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endParaRPr lang="es-ES" dirty="0"/>
          </a:p>
        </p:txBody>
      </p:sp>
      <p:sp>
        <p:nvSpPr>
          <p:cNvPr id="13" name="12 CuadroTexto"/>
          <p:cNvSpPr txBox="1"/>
          <p:nvPr/>
        </p:nvSpPr>
        <p:spPr>
          <a:xfrm>
            <a:off x="5072063" y="3000375"/>
            <a:ext cx="428625"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endParaRPr lang="es-ES" dirty="0"/>
          </a:p>
        </p:txBody>
      </p:sp>
      <p:sp>
        <p:nvSpPr>
          <p:cNvPr id="14" name="13 CuadroTexto"/>
          <p:cNvSpPr txBox="1"/>
          <p:nvPr/>
        </p:nvSpPr>
        <p:spPr>
          <a:xfrm>
            <a:off x="7858125" y="3000375"/>
            <a:ext cx="428625"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endParaRPr lang="es-ES" dirty="0"/>
          </a:p>
        </p:txBody>
      </p:sp>
      <p:sp>
        <p:nvSpPr>
          <p:cNvPr id="15" name="14 CuadroTexto"/>
          <p:cNvSpPr txBox="1"/>
          <p:nvPr/>
        </p:nvSpPr>
        <p:spPr>
          <a:xfrm>
            <a:off x="1928813" y="3786188"/>
            <a:ext cx="428625" cy="3698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endParaRPr lang="es-ES" dirty="0"/>
          </a:p>
        </p:txBody>
      </p:sp>
      <p:sp>
        <p:nvSpPr>
          <p:cNvPr id="16" name="15 CuadroTexto"/>
          <p:cNvSpPr txBox="1"/>
          <p:nvPr/>
        </p:nvSpPr>
        <p:spPr>
          <a:xfrm>
            <a:off x="3143250" y="5143500"/>
            <a:ext cx="428625"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endParaRPr lang="es-ES" dirty="0"/>
          </a:p>
        </p:txBody>
      </p:sp>
      <p:sp>
        <p:nvSpPr>
          <p:cNvPr id="17" name="16 CuadroTexto"/>
          <p:cNvSpPr txBox="1"/>
          <p:nvPr/>
        </p:nvSpPr>
        <p:spPr>
          <a:xfrm>
            <a:off x="6143625" y="3929063"/>
            <a:ext cx="428625" cy="3698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endParaRPr lang="es-ES" dirty="0"/>
          </a:p>
        </p:txBody>
      </p:sp>
    </p:spTree>
  </p:cSld>
  <p:clrMapOvr>
    <a:masterClrMapping/>
  </p:clrMapOvr>
  <p:transition spd="med">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rtlCol="0">
            <a:normAutofit/>
          </a:bodyPr>
          <a:lstStyle/>
          <a:p>
            <a:pPr fontAlgn="auto">
              <a:spcAft>
                <a:spcPts val="0"/>
              </a:spcAft>
              <a:defRPr/>
            </a:pPr>
            <a:r>
              <a:rPr lang="es-ES" dirty="0" smtClean="0"/>
              <a:t>Actividades posteriores</a:t>
            </a:r>
            <a:endParaRPr lang="es-ES" dirty="0"/>
          </a:p>
        </p:txBody>
      </p:sp>
      <p:sp>
        <p:nvSpPr>
          <p:cNvPr id="49154" name="2 CuadroTexto"/>
          <p:cNvSpPr txBox="1">
            <a:spLocks noChangeArrowheads="1"/>
          </p:cNvSpPr>
          <p:nvPr/>
        </p:nvSpPr>
        <p:spPr bwMode="auto">
          <a:xfrm>
            <a:off x="500063" y="1643063"/>
            <a:ext cx="8215312" cy="4524375"/>
          </a:xfrm>
          <a:prstGeom prst="rect">
            <a:avLst/>
          </a:prstGeom>
          <a:noFill/>
          <a:ln w="9525">
            <a:noFill/>
            <a:miter lim="800000"/>
            <a:headEnd/>
            <a:tailEnd/>
          </a:ln>
        </p:spPr>
        <p:txBody>
          <a:bodyPr>
            <a:spAutoFit/>
          </a:bodyPr>
          <a:lstStyle/>
          <a:p>
            <a:r>
              <a:rPr lang="es-ES" sz="3200">
                <a:latin typeface="Calibri" pitchFamily="34" charset="0"/>
              </a:rPr>
              <a:t>2.- Formando grupos de cuatro o cinco alumnos clasificar las fotos realizadas durante la visita a la laguna agrupándolas en los siguientes epígrafes: </a:t>
            </a:r>
          </a:p>
          <a:p>
            <a:pPr>
              <a:buFont typeface="Wingdings" pitchFamily="2" charset="2"/>
              <a:buChar char="Ø"/>
            </a:pPr>
            <a:r>
              <a:rPr lang="es-ES" sz="3200">
                <a:latin typeface="Calibri" pitchFamily="34" charset="0"/>
              </a:rPr>
              <a:t> Plantas de la llanura cerealista.</a:t>
            </a:r>
          </a:p>
          <a:p>
            <a:pPr>
              <a:buFont typeface="Wingdings" pitchFamily="2" charset="2"/>
              <a:buChar char="Ø"/>
            </a:pPr>
            <a:r>
              <a:rPr lang="es-ES" sz="3200">
                <a:latin typeface="Calibri" pitchFamily="34" charset="0"/>
              </a:rPr>
              <a:t>Plantas de la laguna.</a:t>
            </a:r>
          </a:p>
          <a:p>
            <a:pPr>
              <a:buFont typeface="Wingdings" pitchFamily="2" charset="2"/>
              <a:buChar char="Ø"/>
            </a:pPr>
            <a:r>
              <a:rPr lang="es-ES" sz="3200">
                <a:latin typeface="Calibri" pitchFamily="34" charset="0"/>
              </a:rPr>
              <a:t>Aves de la estepa cerealista.</a:t>
            </a:r>
          </a:p>
          <a:p>
            <a:pPr>
              <a:buFont typeface="Wingdings" pitchFamily="2" charset="2"/>
              <a:buChar char="Ø"/>
            </a:pPr>
            <a:r>
              <a:rPr lang="es-ES" sz="3200">
                <a:latin typeface="Calibri" pitchFamily="34" charset="0"/>
              </a:rPr>
              <a:t>Aves del complejo lagunar.</a:t>
            </a:r>
          </a:p>
          <a:p>
            <a:pPr>
              <a:buFont typeface="Wingdings" pitchFamily="2" charset="2"/>
              <a:buChar char="Ø"/>
            </a:pPr>
            <a:r>
              <a:rPr lang="es-ES" sz="3200">
                <a:latin typeface="Calibri" pitchFamily="34" charset="0"/>
              </a:rPr>
              <a:t>Fauna acuática. </a:t>
            </a:r>
          </a:p>
          <a:p>
            <a:pPr>
              <a:buFont typeface="Wingdings" pitchFamily="2" charset="2"/>
              <a:buChar char="Ø"/>
            </a:pPr>
            <a:r>
              <a:rPr lang="es-ES" sz="3200">
                <a:latin typeface="Calibri" pitchFamily="34" charset="0"/>
              </a:rPr>
              <a:t> Instalaciones.  </a:t>
            </a:r>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s-ES" dirty="0" smtClean="0"/>
              <a:t>Situación geográfica</a:t>
            </a:r>
            <a:endParaRPr lang="es-ES" dirty="0"/>
          </a:p>
        </p:txBody>
      </p:sp>
      <p:sp>
        <p:nvSpPr>
          <p:cNvPr id="16386" name="2 Marcador de contenido"/>
          <p:cNvSpPr>
            <a:spLocks noGrp="1"/>
          </p:cNvSpPr>
          <p:nvPr>
            <p:ph idx="1"/>
          </p:nvPr>
        </p:nvSpPr>
        <p:spPr/>
        <p:txBody>
          <a:bodyPr/>
          <a:lstStyle/>
          <a:p>
            <a:pPr algn="just"/>
            <a:r>
              <a:rPr lang="es-ES" smtClean="0"/>
              <a:t>La </a:t>
            </a:r>
            <a:r>
              <a:rPr lang="es-ES" b="1" smtClean="0"/>
              <a:t>Reserva Natural de Lagunas de Villafáfila</a:t>
            </a:r>
            <a:r>
              <a:rPr lang="es-ES" smtClean="0"/>
              <a:t> es un </a:t>
            </a:r>
            <a:r>
              <a:rPr lang="es-ES" smtClean="0">
                <a:hlinkClick r:id="rId2" tooltip="Anexo:Espacios naturales protegidos de Castilla y León"/>
              </a:rPr>
              <a:t>espacio natural protegido</a:t>
            </a:r>
            <a:r>
              <a:rPr lang="es-ES" smtClean="0"/>
              <a:t> que se encuentra situado en el cuadrante noroeste de la </a:t>
            </a:r>
            <a:r>
              <a:rPr lang="es-ES" u="sng" smtClean="0">
                <a:hlinkClick r:id="rId3" tooltip="Provincia de Zamora"/>
              </a:rPr>
              <a:t>provincia de Zamora</a:t>
            </a:r>
            <a:r>
              <a:rPr lang="es-ES" smtClean="0"/>
              <a:t>, en </a:t>
            </a:r>
            <a:r>
              <a:rPr lang="es-ES" smtClean="0">
                <a:hlinkClick r:id="rId4" tooltip="Castilla y León"/>
              </a:rPr>
              <a:t>Castilla y León</a:t>
            </a:r>
            <a:r>
              <a:rPr lang="es-ES" smtClean="0"/>
              <a:t>, (</a:t>
            </a:r>
            <a:r>
              <a:rPr lang="es-ES" smtClean="0">
                <a:hlinkClick r:id="rId5" tooltip="España"/>
              </a:rPr>
              <a:t>España</a:t>
            </a:r>
            <a:r>
              <a:rPr lang="es-ES" smtClean="0"/>
              <a:t>).</a:t>
            </a:r>
          </a:p>
          <a:p>
            <a:pPr algn="just"/>
            <a:r>
              <a:rPr lang="es-ES" smtClean="0"/>
              <a:t>Las lagunas se sitúan en una zona de encuentro de las tierras de </a:t>
            </a:r>
            <a:r>
              <a:rPr lang="es-ES" smtClean="0">
                <a:hlinkClick r:id="rId6" tooltip="Tierra de Campos"/>
              </a:rPr>
              <a:t>Campos</a:t>
            </a:r>
            <a:r>
              <a:rPr lang="es-ES" smtClean="0"/>
              <a:t> y del </a:t>
            </a:r>
            <a:r>
              <a:rPr lang="es-ES" smtClean="0">
                <a:hlinkClick r:id="rId7" tooltip="Tierra del Pan"/>
              </a:rPr>
              <a:t>Pan</a:t>
            </a:r>
            <a:endParaRPr lang="es-ES" smtClean="0"/>
          </a:p>
          <a:p>
            <a:pPr>
              <a:buFont typeface="Arial" charset="0"/>
              <a:buNone/>
            </a:pPr>
            <a:endParaRPr lang="es-ES" smtClean="0"/>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500"/>
            <a:ext cx="8229600" cy="5554663"/>
          </a:xfrm>
        </p:spPr>
        <p:txBody>
          <a:bodyPr rtlCol="0">
            <a:normAutofit fontScale="92500" lnSpcReduction="10000"/>
          </a:bodyPr>
          <a:lstStyle/>
          <a:p>
            <a:pPr algn="just" fontAlgn="auto">
              <a:spcAft>
                <a:spcPts val="0"/>
              </a:spcAft>
              <a:buFont typeface="Arial" pitchFamily="34" charset="0"/>
              <a:buNone/>
              <a:defRPr/>
            </a:pPr>
            <a:r>
              <a:rPr lang="es-ES" dirty="0" smtClean="0"/>
              <a:t>    El </a:t>
            </a:r>
            <a:r>
              <a:rPr lang="es-ES" dirty="0"/>
              <a:t>ecosistema de </a:t>
            </a:r>
            <a:r>
              <a:rPr lang="es-ES" dirty="0" smtClean="0"/>
              <a:t>lagunas </a:t>
            </a:r>
            <a:r>
              <a:rPr lang="es-ES" dirty="0"/>
              <a:t>ha sido protegido a lo largo del tiempo con diferentes grados de protección. En 1972 fueron declaradas Zona de Caza Controlada, catorce años después, la Junta de Castilla y León creó la Reserva Nacional de Caza de Las Lagunas de Villafáfila y posteriormente le otorgó la categoría de Reserva Natural. Además cuenta con el reconocimiento europeo a través de la inclusión de este espacio en las Zonas Húmedas de Importancia Internacional (Convenio Ramsar) y por haber sido declarada Zona de Especial Protección para las Aves, en el marco de la Red Natura.</a:t>
            </a:r>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Users\vicen\Downloads\Lagunas_de_Villafáfila,_detalle_laguna.jpg"/>
          <p:cNvPicPr>
            <a:picLocks noGrp="1" noChangeAspect="1" noChangeArrowheads="1"/>
          </p:cNvPicPr>
          <p:nvPr>
            <p:ph idx="1"/>
          </p:nvPr>
        </p:nvPicPr>
        <p:blipFill>
          <a:blip r:embed="rId2"/>
          <a:srcRect/>
          <a:stretch>
            <a:fillRect/>
          </a:stretch>
        </p:blipFill>
        <p:spPr>
          <a:xfrm>
            <a:off x="285750" y="214313"/>
            <a:ext cx="8572500" cy="6429375"/>
          </a:xfrm>
        </p:spPr>
      </p:pic>
      <p:sp>
        <p:nvSpPr>
          <p:cNvPr id="18434" name="4 CuadroTexto"/>
          <p:cNvSpPr txBox="1">
            <a:spLocks noChangeArrowheads="1"/>
          </p:cNvSpPr>
          <p:nvPr/>
        </p:nvSpPr>
        <p:spPr bwMode="auto">
          <a:xfrm>
            <a:off x="785813" y="6072188"/>
            <a:ext cx="7643812" cy="600075"/>
          </a:xfrm>
          <a:prstGeom prst="rect">
            <a:avLst/>
          </a:prstGeom>
          <a:noFill/>
          <a:ln w="9525">
            <a:noFill/>
            <a:miter lim="800000"/>
            <a:headEnd/>
            <a:tailEnd/>
          </a:ln>
        </p:spPr>
        <p:txBody>
          <a:bodyPr>
            <a:spAutoFit/>
          </a:bodyPr>
          <a:lstStyle/>
          <a:p>
            <a:r>
              <a:rPr lang="es-ES" sz="1100">
                <a:latin typeface="Calibri" pitchFamily="34" charset="0"/>
              </a:rPr>
              <a:t>«Lagunas de Villafáfila, detalle laguna» de Rubén Ojeda. Disponible bajo la licencia CC </a:t>
            </a:r>
            <a:r>
              <a:rPr lang="es-ES" sz="900">
                <a:latin typeface="Calibri" pitchFamily="34" charset="0"/>
              </a:rPr>
              <a:t>BY-SA</a:t>
            </a:r>
            <a:r>
              <a:rPr lang="es-ES" sz="1100">
                <a:latin typeface="Calibri" pitchFamily="34" charset="0"/>
              </a:rPr>
              <a:t> 3.0 es vía Wikimedia Commons - http://commons.wikimedia.org/wiki/File:Lagunas_de_Villaf%C3%A1fila,_detalle_laguna.jpg#/media/File:Lagunas_de_Villaf%C3%A1fila,_detalle_laguna.jpg</a:t>
            </a:r>
          </a:p>
        </p:txBody>
      </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57188"/>
            <a:ext cx="8229600" cy="5768975"/>
          </a:xfrm>
        </p:spPr>
        <p:txBody>
          <a:bodyPr rtlCol="0">
            <a:normAutofit fontScale="92500" lnSpcReduction="20000"/>
          </a:bodyPr>
          <a:lstStyle/>
          <a:p>
            <a:pPr algn="just" fontAlgn="auto">
              <a:spcAft>
                <a:spcPts val="0"/>
              </a:spcAft>
              <a:buFont typeface="Arial" pitchFamily="34" charset="0"/>
              <a:buNone/>
              <a:defRPr/>
            </a:pPr>
            <a:r>
              <a:rPr lang="es-ES" dirty="0"/>
              <a:t> </a:t>
            </a:r>
            <a:r>
              <a:rPr lang="es-ES" dirty="0" smtClean="0"/>
              <a:t> El </a:t>
            </a:r>
            <a:r>
              <a:rPr lang="es-ES" dirty="0"/>
              <a:t>conjunto lagunar puede ocupar durante el periodo invernal una superficie inundada de medio millón hectáreas, en las que destacan las masas de agua de la "</a:t>
            </a:r>
            <a:r>
              <a:rPr lang="es-ES" b="1" dirty="0"/>
              <a:t>Laguna Grande</a:t>
            </a:r>
            <a:r>
              <a:rPr lang="es-ES" dirty="0"/>
              <a:t>" (</a:t>
            </a:r>
            <a:r>
              <a:rPr lang="es-ES" dirty="0">
                <a:hlinkClick r:id="rId2" tooltip="Villafáfila"/>
              </a:rPr>
              <a:t>Villafáfila</a:t>
            </a:r>
            <a:r>
              <a:rPr lang="es-ES" dirty="0"/>
              <a:t>) con 192 </a:t>
            </a:r>
            <a:r>
              <a:rPr lang="es-ES" dirty="0">
                <a:hlinkClick r:id="rId3" tooltip="Ha"/>
              </a:rPr>
              <a:t>ha</a:t>
            </a:r>
            <a:r>
              <a:rPr lang="es-ES" dirty="0"/>
              <a:t>, la "</a:t>
            </a:r>
            <a:r>
              <a:rPr lang="es-ES" b="1" dirty="0"/>
              <a:t>Laguna de Barillos</a:t>
            </a:r>
            <a:r>
              <a:rPr lang="es-ES" dirty="0"/>
              <a:t>" (</a:t>
            </a:r>
            <a:r>
              <a:rPr lang="es-ES" dirty="0">
                <a:hlinkClick r:id="rId4" tooltip="Revellinos"/>
              </a:rPr>
              <a:t>Revellinos</a:t>
            </a:r>
            <a:r>
              <a:rPr lang="es-ES" dirty="0"/>
              <a:t> y </a:t>
            </a:r>
            <a:r>
              <a:rPr lang="es-ES" dirty="0">
                <a:hlinkClick r:id="rId2" tooltip="Villafáfila"/>
              </a:rPr>
              <a:t>Villafáfila</a:t>
            </a:r>
            <a:r>
              <a:rPr lang="es-ES" dirty="0"/>
              <a:t>) con 118 </a:t>
            </a:r>
            <a:r>
              <a:rPr lang="es-ES" u="sng" dirty="0">
                <a:hlinkClick r:id="rId3" tooltip="Ha"/>
              </a:rPr>
              <a:t>ha</a:t>
            </a:r>
            <a:r>
              <a:rPr lang="es-ES" dirty="0"/>
              <a:t> y la "</a:t>
            </a:r>
            <a:r>
              <a:rPr lang="es-ES" b="1" dirty="0"/>
              <a:t>Laguna de las Salinas o de Villarín</a:t>
            </a:r>
            <a:r>
              <a:rPr lang="es-ES" dirty="0"/>
              <a:t>" (</a:t>
            </a:r>
            <a:r>
              <a:rPr lang="es-ES" dirty="0">
                <a:hlinkClick r:id="rId5" tooltip="Villarrín de Campos"/>
              </a:rPr>
              <a:t>Villarrín de Campos</a:t>
            </a:r>
            <a:r>
              <a:rPr lang="es-ES" dirty="0"/>
              <a:t> y </a:t>
            </a:r>
            <a:r>
              <a:rPr lang="es-ES" dirty="0">
                <a:hlinkClick r:id="rId2" tooltip="Villafáfila"/>
              </a:rPr>
              <a:t>Villafáfila</a:t>
            </a:r>
            <a:r>
              <a:rPr lang="es-ES" dirty="0"/>
              <a:t>) de 70 </a:t>
            </a:r>
            <a:r>
              <a:rPr lang="es-ES" dirty="0" smtClean="0">
                <a:hlinkClick r:id="rId3" tooltip="Ha"/>
              </a:rPr>
              <a:t>ha</a:t>
            </a:r>
            <a:r>
              <a:rPr lang="es-ES" dirty="0" smtClean="0"/>
              <a:t>.</a:t>
            </a:r>
          </a:p>
          <a:p>
            <a:pPr algn="just" fontAlgn="auto">
              <a:spcAft>
                <a:spcPts val="0"/>
              </a:spcAft>
              <a:buFont typeface="Arial" pitchFamily="34" charset="0"/>
              <a:buNone/>
              <a:defRPr/>
            </a:pPr>
            <a:r>
              <a:rPr lang="es-ES" dirty="0"/>
              <a:t>	</a:t>
            </a:r>
            <a:r>
              <a:rPr lang="es-ES" dirty="0" smtClean="0"/>
              <a:t> Junto </a:t>
            </a:r>
            <a:r>
              <a:rPr lang="es-ES" dirty="0"/>
              <a:t>a estas hay otras de menor </a:t>
            </a:r>
            <a:r>
              <a:rPr lang="es-ES" dirty="0" smtClean="0"/>
              <a:t>importancia </a:t>
            </a:r>
            <a:r>
              <a:rPr lang="es-ES" dirty="0"/>
              <a:t>como Bamba, El Hinojo, Las Paneras, Redondales, El Rual, Salina Pequeña, San Pedro, El Triunfo o Villardón. Además existen una multitud de arroyos de caudal intermitente </a:t>
            </a:r>
            <a:r>
              <a:rPr lang="es-ES" dirty="0" smtClean="0"/>
              <a:t>que </a:t>
            </a:r>
            <a:r>
              <a:rPr lang="es-ES" dirty="0"/>
              <a:t>se encargan del traslado de las aguas que dejan las lluvias durante los periodos de inundación.</a:t>
            </a:r>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3 Marcador de contenido" descr="http://upload.wikimedia.org/wikipedia/commons/d/d8/Villafafila_View_of_lagun02.jpg"/>
          <p:cNvPicPr>
            <a:picLocks noGrp="1"/>
          </p:cNvPicPr>
          <p:nvPr>
            <p:ph idx="1"/>
          </p:nvPr>
        </p:nvPicPr>
        <p:blipFill>
          <a:blip r:embed="rId2"/>
          <a:srcRect/>
          <a:stretch>
            <a:fillRect/>
          </a:stretch>
        </p:blipFill>
        <p:spPr>
          <a:xfrm>
            <a:off x="500063" y="214313"/>
            <a:ext cx="8215312" cy="6143625"/>
          </a:xfrm>
        </p:spPr>
      </p:pic>
      <p:sp>
        <p:nvSpPr>
          <p:cNvPr id="20482" name="1 Título"/>
          <p:cNvSpPr>
            <a:spLocks noGrp="1"/>
          </p:cNvSpPr>
          <p:nvPr>
            <p:ph type="title"/>
          </p:nvPr>
        </p:nvSpPr>
        <p:spPr>
          <a:xfrm>
            <a:off x="457200" y="274638"/>
            <a:ext cx="8229600" cy="225425"/>
          </a:xfrm>
        </p:spPr>
        <p:txBody>
          <a:bodyPr/>
          <a:lstStyle/>
          <a:p>
            <a:r>
              <a:rPr lang="es-ES" sz="1200" smtClean="0"/>
              <a:t>Reserva Natural de Lagunas de Villafáfila, Castile and León, Spain.11 April 2009 </a:t>
            </a:r>
            <a:r>
              <a:rPr lang="es-ES" sz="1200" b="1" smtClean="0"/>
              <a:t>Source </a:t>
            </a:r>
            <a:r>
              <a:rPr lang="es-ES" sz="1200" smtClean="0"/>
              <a:t>Own work </a:t>
            </a:r>
            <a:r>
              <a:rPr lang="es-ES" sz="1200" b="1" smtClean="0"/>
              <a:t>Author </a:t>
            </a:r>
            <a:r>
              <a:rPr lang="es-ES" sz="1200" smtClean="0">
                <a:hlinkClick r:id="rId3" tooltip="User:Xauxa"/>
              </a:rPr>
              <a:t>Xauxa (Håkan Svensson)</a:t>
            </a:r>
            <a:endParaRPr lang="es-ES" sz="1200" smtClean="0"/>
          </a:p>
        </p:txBody>
      </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93850" y="357188"/>
            <a:ext cx="5956300" cy="92392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endParaRPr lang="es-E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sp>
        <p:nvSpPr>
          <p:cNvPr id="7" name="6 Rectángulo"/>
          <p:cNvSpPr/>
          <p:nvPr/>
        </p:nvSpPr>
        <p:spPr>
          <a:xfrm>
            <a:off x="357158" y="428604"/>
            <a:ext cx="8358246" cy="5509200"/>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endParaRPr lang="es-ES" sz="8800" b="1" dirty="0">
              <a:ln/>
              <a:solidFill>
                <a:schemeClr val="accent3"/>
              </a:solidFill>
              <a:latin typeface="+mn-lt"/>
              <a:cs typeface="+mn-cs"/>
            </a:endParaRPr>
          </a:p>
          <a:p>
            <a:pPr algn="ctr" fontAlgn="auto">
              <a:spcBef>
                <a:spcPts val="0"/>
              </a:spcBef>
              <a:spcAft>
                <a:spcPts val="0"/>
              </a:spcAft>
              <a:defRPr/>
            </a:pPr>
            <a:r>
              <a:rPr lang="es-ES" sz="8800" b="1" dirty="0">
                <a:ln/>
                <a:solidFill>
                  <a:schemeClr val="accent3"/>
                </a:solidFill>
                <a:latin typeface="+mn-lt"/>
                <a:cs typeface="+mn-cs"/>
              </a:rPr>
              <a:t>VEGETACIÓN Y </a:t>
            </a:r>
          </a:p>
          <a:p>
            <a:pPr algn="ctr" fontAlgn="auto">
              <a:spcBef>
                <a:spcPts val="0"/>
              </a:spcBef>
              <a:spcAft>
                <a:spcPts val="0"/>
              </a:spcAft>
              <a:defRPr/>
            </a:pPr>
            <a:endParaRPr lang="es-ES" sz="8800" b="1" dirty="0">
              <a:ln/>
              <a:solidFill>
                <a:schemeClr val="accent3"/>
              </a:solidFill>
              <a:latin typeface="+mn-lt"/>
              <a:cs typeface="+mn-cs"/>
            </a:endParaRPr>
          </a:p>
          <a:p>
            <a:pPr algn="ctr" fontAlgn="auto">
              <a:spcBef>
                <a:spcPts val="0"/>
              </a:spcBef>
              <a:spcAft>
                <a:spcPts val="0"/>
              </a:spcAft>
              <a:defRPr/>
            </a:pPr>
            <a:r>
              <a:rPr lang="es-ES" sz="8800" b="1" dirty="0">
                <a:ln/>
                <a:solidFill>
                  <a:schemeClr val="accent3"/>
                </a:solidFill>
                <a:latin typeface="+mn-lt"/>
                <a:cs typeface="+mn-cs"/>
              </a:rPr>
              <a:t>FLORA</a:t>
            </a:r>
            <a:endParaRPr lang="es-ES" sz="8800" b="1" dirty="0">
              <a:ln/>
              <a:solidFill>
                <a:schemeClr val="accent3"/>
              </a:solidFill>
              <a:latin typeface="+mn-lt"/>
              <a:cs typeface="+mn-cs"/>
            </a:endParaRPr>
          </a:p>
        </p:txBody>
      </p:sp>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473</TotalTime>
  <Words>1125</Words>
  <Application>Microsoft Office PowerPoint</Application>
  <PresentationFormat>On-screen Show (4:3)</PresentationFormat>
  <Paragraphs>159</Paragraphs>
  <Slides>36</Slides>
  <Notes>0</Notes>
  <HiddenSlides>0</HiddenSlides>
  <MMClips>0</MMClips>
  <ScaleCrop>false</ScaleCrop>
  <HeadingPairs>
    <vt:vector size="6" baseType="variant">
      <vt:variant>
        <vt:lpstr>Fuentes usadas</vt:lpstr>
      </vt:variant>
      <vt:variant>
        <vt:i4>3</vt:i4>
      </vt:variant>
      <vt:variant>
        <vt:lpstr>Plantilla de diseño</vt:lpstr>
      </vt:variant>
      <vt:variant>
        <vt:i4>1</vt:i4>
      </vt:variant>
      <vt:variant>
        <vt:lpstr>Títulos de diapositiva</vt:lpstr>
      </vt:variant>
      <vt:variant>
        <vt:i4>36</vt:i4>
      </vt:variant>
    </vt:vector>
  </HeadingPairs>
  <TitlesOfParts>
    <vt:vector size="40" baseType="lpstr">
      <vt:lpstr>Calibri</vt:lpstr>
      <vt:lpstr>Arial</vt:lpstr>
      <vt:lpstr>Wingdings</vt:lpstr>
      <vt:lpstr>Tema de Office</vt:lpstr>
      <vt:lpstr>Diapositiva 1</vt:lpstr>
      <vt:lpstr>Diapositiva 2</vt:lpstr>
      <vt:lpstr>Diapositiva 3</vt:lpstr>
      <vt:lpstr>Situación geográfica</vt:lpstr>
      <vt:lpstr>Diapositiva 5</vt:lpstr>
      <vt:lpstr>Diapositiva 6</vt:lpstr>
      <vt:lpstr>Diapositiva 7</vt:lpstr>
      <vt:lpstr>Reserva Natural de Lagunas de Villafáfila, Castile and León, Spain.11 April 2009 Source Own work Author Xauxa (Håkan Svensson)</vt:lpstr>
      <vt:lpstr>Diapositiva 9</vt:lpstr>
      <vt:lpstr>Diapositiva 10</vt:lpstr>
      <vt:lpstr>Diapositiva 11</vt:lpstr>
      <vt:lpstr>Diapositiva 12</vt:lpstr>
      <vt:lpstr>Diapositiva 13</vt:lpstr>
      <vt:lpstr>Diapositiva 14</vt:lpstr>
      <vt:lpstr>Diapositiva 15</vt:lpstr>
      <vt:lpstr>Más plantas de la laguna</vt:lpstr>
      <vt:lpstr>Diapositiva 17</vt:lpstr>
      <vt:lpstr> En la estepa cerealista se localizan una importante variedad de “aves esteparias” </vt:lpstr>
      <vt:lpstr>avutarda</vt:lpstr>
      <vt:lpstr>Diapositiva 20</vt:lpstr>
      <vt:lpstr>Aguilucho cenizo</vt:lpstr>
      <vt:lpstr>Diapositiva 22</vt:lpstr>
      <vt:lpstr>Diapositiva 23</vt:lpstr>
      <vt:lpstr>ánsar común </vt:lpstr>
      <vt:lpstr>Diapositiva 25</vt:lpstr>
      <vt:lpstr>Diapositiva 26</vt:lpstr>
      <vt:lpstr>Diapositiva 27</vt:lpstr>
      <vt:lpstr>Fauna acuática</vt:lpstr>
      <vt:lpstr>Fauna acuática</vt:lpstr>
      <vt:lpstr>Actividades para los alumnos</vt:lpstr>
      <vt:lpstr>Mapa de Castilla y León</vt:lpstr>
      <vt:lpstr>Diapositiva 32</vt:lpstr>
      <vt:lpstr>Actividades durante la visita. </vt:lpstr>
      <vt:lpstr>Actividades durante la visita. </vt:lpstr>
      <vt:lpstr>Actividades posteriores</vt:lpstr>
      <vt:lpstr>Actividades posteriores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vicen</dc:creator>
  <cp:lastModifiedBy>AS</cp:lastModifiedBy>
  <cp:revision>56</cp:revision>
  <dcterms:created xsi:type="dcterms:W3CDTF">2015-04-04T20:41:26Z</dcterms:created>
  <dcterms:modified xsi:type="dcterms:W3CDTF">2015-04-07T17:37:18Z</dcterms:modified>
</cp:coreProperties>
</file>