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974" r:id="rId2"/>
    <p:sldId id="262" r:id="rId3"/>
    <p:sldId id="256" r:id="rId4"/>
    <p:sldId id="976" r:id="rId5"/>
    <p:sldId id="888" r:id="rId6"/>
    <p:sldId id="396" r:id="rId7"/>
    <p:sldId id="266" r:id="rId8"/>
    <p:sldId id="259" r:id="rId9"/>
    <p:sldId id="267" r:id="rId10"/>
    <p:sldId id="342" r:id="rId11"/>
    <p:sldId id="343" r:id="rId12"/>
    <p:sldId id="984" r:id="rId13"/>
    <p:sldId id="985" r:id="rId14"/>
    <p:sldId id="986" r:id="rId15"/>
    <p:sldId id="987" r:id="rId16"/>
    <p:sldId id="988" r:id="rId17"/>
    <p:sldId id="989" r:id="rId18"/>
    <p:sldId id="990" r:id="rId19"/>
    <p:sldId id="981" r:id="rId20"/>
    <p:sldId id="991" r:id="rId21"/>
    <p:sldId id="992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12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9F3FE-D9D6-4AB2-818F-C85F2E1FCA0E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1EEC9-2990-4CB5-ACB1-1F0A8D9CB5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620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8A3E680C-606B-8AEF-700F-D7120A11C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1C8064D-39DC-47FB-B005-28A48798F818}" type="slidenum">
              <a:rPr lang="es-ES" altLang="es-ES" sz="1200"/>
              <a:pPr/>
              <a:t>5</a:t>
            </a:fld>
            <a:endParaRPr lang="es-ES" altLang="es-E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E91C5D93-ED9A-BD45-017B-FCE518661A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C8B6EE9-6716-F43D-17CC-9FB0FA6CA9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E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EC2229-FB62-490D-9EA8-DD1868796E62}" type="slidenum">
              <a:rPr lang="es-ES"/>
              <a:pPr/>
              <a:t>21</a:t>
            </a:fld>
            <a:endParaRPr lang="es-E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865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009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14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397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65FD33-6016-20DF-54DD-D38A100B92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93177C-D798-8D26-988E-3AC87A4F0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F19C27-BC77-57CD-792D-E7566F0639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6B3D5-7089-45E2-835E-72AAABD39B1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4851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46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26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46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52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265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62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855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79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DD947-037A-4B55-B796-DBBABC55B34B}" type="datetimeFigureOut">
              <a:rPr lang="es-ES" smtClean="0"/>
              <a:t>10/04/2024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D7653-8928-434A-8564-278F28479E3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56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f/Einstein1921_by_F_Schmutzer_2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upload.wikimedia.org/wikipedia/commons/a/af/Einstein1921_by_F_Schmutzer_2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upload.wikimedia.org/wikipedia/commons/a/af/Einstein1921_by_F_Schmutzer_2.jp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a/af/Einstein1921_by_F_Schmutzer_2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AF093C-5D57-4940-A352-318FDC170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294541"/>
            <a:ext cx="6858000" cy="836833"/>
          </a:xfr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s-E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teoría de la Relatividad: </a:t>
            </a:r>
            <a:br>
              <a:rPr lang="es-E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 y José Ortega y Gasset</a:t>
            </a:r>
            <a:endParaRPr lang="es-E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F2D3F4-EF04-4AC1-9A0C-D4BE9D577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9252" y="5878590"/>
            <a:ext cx="6858000" cy="690829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s-ES" sz="1400" b="1" dirty="0"/>
              <a:t>Francisco González de Posada</a:t>
            </a:r>
          </a:p>
          <a:p>
            <a:pPr>
              <a:spcBef>
                <a:spcPts val="300"/>
              </a:spcBef>
            </a:pPr>
            <a:r>
              <a:rPr lang="es-ES" sz="1400" dirty="0"/>
              <a:t>Soria, 11 de abril de 2024</a:t>
            </a: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E9EEDC26-6881-0691-3761-09DE62878E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id="{6BEA740E-EB54-31F6-A393-0ED06306F1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id="{E572B339-7AF5-CE68-BBBF-CF3BF5D73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163" y="567820"/>
            <a:ext cx="725673" cy="12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n:Einstein1921 by F Schmutzer 2.jpg">
            <a:hlinkClick r:id="rId3"/>
            <a:extLst>
              <a:ext uri="{FF2B5EF4-FFF2-40B4-BE49-F238E27FC236}">
                <a16:creationId xmlns:a16="http://schemas.microsoft.com/office/drawing/2014/main" id="{D0EE0BB1-1034-89DB-6FC0-F3B88A3E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6691" y="1031380"/>
            <a:ext cx="2455418" cy="3064157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A09F11-BBB6-01CC-1576-C97521F3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32" y="646994"/>
            <a:ext cx="1030473" cy="13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95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7848600" cy="527720"/>
          </a:xfr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/>
          <a:lstStyle/>
          <a:p>
            <a:pPr marL="838200" indent="-838200" algn="ctr"/>
            <a:r>
              <a:rPr lang="es-ES_tradnl" sz="2400" b="1" dirty="0"/>
              <a:t>2. RELATIVIDAD GENERAL (1915)</a:t>
            </a:r>
            <a:endParaRPr lang="es-ES_tradnl" sz="2400" b="1" i="1" dirty="0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8001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Bef>
                <a:spcPct val="50000"/>
              </a:spcBef>
              <a:buFontTx/>
              <a:buAutoNum type="arabicPeriod"/>
              <a:tabLst>
                <a:tab pos="565150" algn="l"/>
              </a:tabLst>
            </a:pPr>
            <a:r>
              <a:rPr lang="es-ES_tradnl" sz="2000" b="1" dirty="0"/>
              <a:t>Postulados</a:t>
            </a:r>
          </a:p>
          <a:p>
            <a:pPr marL="282575" indent="-282575">
              <a:spcBef>
                <a:spcPct val="50000"/>
              </a:spcBef>
              <a:tabLst>
                <a:tab pos="565150" algn="l"/>
              </a:tabLst>
            </a:pPr>
            <a:r>
              <a:rPr lang="es-ES_tradnl" sz="2000" b="1" dirty="0"/>
              <a:t>		</a:t>
            </a:r>
            <a:r>
              <a:rPr lang="es-ES_tradnl" sz="2000" dirty="0"/>
              <a:t>Primer Postulado:</a:t>
            </a:r>
            <a:r>
              <a:rPr lang="es-ES_tradnl" sz="2000" b="1" dirty="0"/>
              <a:t> de Relatividad (general)</a:t>
            </a:r>
          </a:p>
          <a:p>
            <a:pPr marL="282575" indent="-282575">
              <a:spcBef>
                <a:spcPct val="50000"/>
              </a:spcBef>
              <a:tabLst>
                <a:tab pos="565150" algn="l"/>
              </a:tabLst>
            </a:pPr>
            <a:r>
              <a:rPr lang="es-ES_tradnl" sz="2000" b="1" dirty="0"/>
              <a:t>		</a:t>
            </a:r>
            <a:r>
              <a:rPr lang="es-ES_tradnl" sz="2000" dirty="0"/>
              <a:t>Segundo Postulado:</a:t>
            </a:r>
            <a:r>
              <a:rPr lang="es-ES_tradnl" sz="2000" b="1" dirty="0"/>
              <a:t> de la Luz</a:t>
            </a:r>
          </a:p>
          <a:p>
            <a:pPr marL="282575" indent="-282575">
              <a:spcBef>
                <a:spcPct val="50000"/>
              </a:spcBef>
              <a:tabLst>
                <a:tab pos="565150" algn="l"/>
              </a:tabLst>
            </a:pPr>
            <a:r>
              <a:rPr lang="es-ES_tradnl" sz="2000" b="1" dirty="0"/>
              <a:t>		</a:t>
            </a:r>
            <a:r>
              <a:rPr lang="es-ES_tradnl" sz="2000" dirty="0"/>
              <a:t>Tercer Postulado:</a:t>
            </a:r>
            <a:r>
              <a:rPr lang="es-ES_tradnl" sz="2000" b="1" dirty="0"/>
              <a:t> de Equivalencia (de masas inercial y gravitatoria)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33400" y="3200400"/>
            <a:ext cx="822960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ES_tradnl" b="1" dirty="0"/>
              <a:t>2.  Consecuencia para el Universo</a:t>
            </a:r>
          </a:p>
        </p:txBody>
      </p:sp>
      <p:graphicFrame>
        <p:nvGraphicFramePr>
          <p:cNvPr id="10248" name="Object 8"/>
          <p:cNvGraphicFramePr>
            <a:graphicFrameLocks noChangeAspect="1"/>
          </p:cNvGraphicFramePr>
          <p:nvPr/>
        </p:nvGraphicFramePr>
        <p:xfrm>
          <a:off x="1676400" y="5257800"/>
          <a:ext cx="3357563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2" imgW="1815840" imgH="634680" progId="Equation.3">
                  <p:embed/>
                </p:oleObj>
              </mc:Choice>
              <mc:Fallback>
                <p:oleObj name="Ecuación" r:id="rId2" imgW="1815840" imgH="634680" progId="Equation.3">
                  <p:embed/>
                  <p:pic>
                    <p:nvPicPr>
                      <p:cNvPr id="102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257800"/>
                        <a:ext cx="3357563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9" name="Object 9"/>
          <p:cNvGraphicFramePr>
            <a:graphicFrameLocks noChangeAspect="1"/>
          </p:cNvGraphicFramePr>
          <p:nvPr/>
        </p:nvGraphicFramePr>
        <p:xfrm>
          <a:off x="1828800" y="3810000"/>
          <a:ext cx="27432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4" imgW="1358640" imgH="647640" progId="Equation.3">
                  <p:embed/>
                </p:oleObj>
              </mc:Choice>
              <mc:Fallback>
                <p:oleObj name="Ecuación" r:id="rId4" imgW="1358640" imgH="647640" progId="Equation.3">
                  <p:embed/>
                  <p:pic>
                    <p:nvPicPr>
                      <p:cNvPr id="1024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810000"/>
                        <a:ext cx="274320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0" name="Picture 10" descr="C:\WINDOWS\Escritorio\Fotos Einstein\einstein 4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771900"/>
            <a:ext cx="4114800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10243" grpId="0" build="p" autoUpdateAnimBg="0"/>
      <p:bldP spid="10246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299648" cy="963960"/>
          </a:xfr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/>
          <a:lstStyle/>
          <a:p>
            <a:r>
              <a:rPr lang="es-ES_tradnl" sz="2400" b="1" dirty="0"/>
              <a:t>LAS </a:t>
            </a:r>
            <a:r>
              <a:rPr lang="es-ES_tradnl" sz="2400" b="1" i="1" dirty="0"/>
              <a:t>CONCEPCIONES CIENTÍFICAS BÁSICAS</a:t>
            </a:r>
            <a:r>
              <a:rPr lang="es-ES_tradnl" sz="2400" b="1" dirty="0"/>
              <a:t>: </a:t>
            </a:r>
            <a:br>
              <a:rPr lang="es-ES_tradnl" sz="2400" b="1" dirty="0"/>
            </a:br>
            <a:r>
              <a:rPr lang="es-ES_tradnl" sz="2400" b="1" dirty="0"/>
              <a:t>DE NEWTON A EINSTEIN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136650" y="1976438"/>
          <a:ext cx="7065963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7173720" imgH="4003200" progId="Word.Document.8">
                  <p:embed/>
                </p:oleObj>
              </mc:Choice>
              <mc:Fallback>
                <p:oleObj name="Documento" r:id="rId2" imgW="7173720" imgH="4003200" progId="Word.Document.8">
                  <p:embed/>
                  <p:pic>
                    <p:nvPicPr>
                      <p:cNvPr id="4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1976438"/>
                        <a:ext cx="7065963" cy="393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7F1D9-3AA6-7286-3416-54C33D03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841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2800" dirty="0"/>
              <a:t>Visita a España, 1923. Madrid.</a:t>
            </a:r>
          </a:p>
        </p:txBody>
      </p:sp>
      <p:pic>
        <p:nvPicPr>
          <p:cNvPr id="4" name="Marcador de contenido 2">
            <a:extLst>
              <a:ext uri="{FF2B5EF4-FFF2-40B4-BE49-F238E27FC236}">
                <a16:creationId xmlns:a16="http://schemas.microsoft.com/office/drawing/2014/main" id="{37856B31-BB05-0E8A-0B41-82CA77D0A1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5675" b="3964"/>
          <a:stretch>
            <a:fillRect/>
          </a:stretch>
        </p:blipFill>
        <p:spPr>
          <a:xfrm>
            <a:off x="921725" y="1207680"/>
            <a:ext cx="7249258" cy="5386662"/>
          </a:xfrm>
        </p:spPr>
      </p:pic>
    </p:spTree>
    <p:extLst>
      <p:ext uri="{BB962C8B-B14F-4D97-AF65-F5344CB8AC3E}">
        <p14:creationId xmlns:p14="http://schemas.microsoft.com/office/powerpoint/2010/main" val="407319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7F1D9-3AA6-7286-3416-54C33D03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841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2800" dirty="0"/>
              <a:t>Visita a España, 1923. Madrid.</a:t>
            </a:r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19BBAE3C-0A9B-8D17-C2D8-7E4E7588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959" y="957145"/>
            <a:ext cx="7886700" cy="580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75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7F1D9-3AA6-7286-3416-54C33D03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841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2800" dirty="0"/>
              <a:t>Visita a España, 1923. Madrid.</a:t>
            </a:r>
          </a:p>
        </p:txBody>
      </p:sp>
      <p:pic>
        <p:nvPicPr>
          <p:cNvPr id="6" name="Marcador de contenido 1">
            <a:extLst>
              <a:ext uri="{FF2B5EF4-FFF2-40B4-BE49-F238E27FC236}">
                <a16:creationId xmlns:a16="http://schemas.microsoft.com/office/drawing/2014/main" id="{32B83BA1-E6D8-8EE9-9BA8-7F98EAFB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1"/>
          <a:stretch>
            <a:fillRect/>
          </a:stretch>
        </p:blipFill>
        <p:spPr>
          <a:xfrm>
            <a:off x="1702919" y="1113895"/>
            <a:ext cx="5913784" cy="564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37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7F1D9-3AA6-7286-3416-54C33D03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841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2800" dirty="0"/>
              <a:t>Visita a España, 1923. Madrid.</a:t>
            </a:r>
          </a:p>
        </p:txBody>
      </p:sp>
      <p:pic>
        <p:nvPicPr>
          <p:cNvPr id="7" name="Imagen 2" descr="1923EinsteinMadrid005.jpg">
            <a:extLst>
              <a:ext uri="{FF2B5EF4-FFF2-40B4-BE49-F238E27FC236}">
                <a16:creationId xmlns:a16="http://schemas.microsoft.com/office/drawing/2014/main" id="{32F92B9D-7BC3-304A-287E-341300B75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" y="1515147"/>
            <a:ext cx="8676000" cy="46368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0460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7F1D9-3AA6-7286-3416-54C33D03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8418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2800" dirty="0"/>
              <a:t>Visita a España, 1923. Madrid.</a:t>
            </a:r>
          </a:p>
        </p:txBody>
      </p:sp>
      <p:pic>
        <p:nvPicPr>
          <p:cNvPr id="9" name="Marcador de contenido 1">
            <a:extLst>
              <a:ext uri="{FF2B5EF4-FFF2-40B4-BE49-F238E27FC236}">
                <a16:creationId xmlns:a16="http://schemas.microsoft.com/office/drawing/2014/main" id="{62B27D68-7FD0-7026-6B5C-F45857BD3D8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2215" y="1120333"/>
            <a:ext cx="4936271" cy="5457046"/>
          </a:xfrm>
        </p:spPr>
      </p:pic>
    </p:spTree>
    <p:extLst>
      <p:ext uri="{BB962C8B-B14F-4D97-AF65-F5344CB8AC3E}">
        <p14:creationId xmlns:p14="http://schemas.microsoft.com/office/powerpoint/2010/main" val="2084484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3DD24-3F48-BEF9-256E-E2BBCB39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618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</a:rPr>
              <a:t>José Ortega y Gasset (1883-1955)</a:t>
            </a:r>
          </a:p>
        </p:txBody>
      </p:sp>
      <p:pic>
        <p:nvPicPr>
          <p:cNvPr id="1026" name="Picture 2" descr="José Ortega y Gasset - Wikipedia, la enciclopedia libre">
            <a:extLst>
              <a:ext uri="{FF2B5EF4-FFF2-40B4-BE49-F238E27FC236}">
                <a16:creationId xmlns:a16="http://schemas.microsoft.com/office/drawing/2014/main" id="{6F12D40F-B94B-A0D8-D0F2-264C2566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0" y="1562502"/>
            <a:ext cx="4231732" cy="48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 TEMA DE NUESTRO TIEMPO - Librería Pynchon &amp; CO">
            <a:extLst>
              <a:ext uri="{FF2B5EF4-FFF2-40B4-BE49-F238E27FC236}">
                <a16:creationId xmlns:a16="http://schemas.microsoft.com/office/drawing/2014/main" id="{D1F8ED35-CC37-FC6B-4C6B-E157FA61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26" y="1562503"/>
            <a:ext cx="3039440" cy="48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57D9A-02E3-B78F-189D-720BB59D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01" y="245484"/>
            <a:ext cx="8083254" cy="66036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</a:rPr>
              <a:t>Ideas de Ortega sobre la Relatividad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F01BE9-C827-1E46-5107-D6E32327E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288" y="2564389"/>
            <a:ext cx="3285324" cy="2605817"/>
          </a:xfrm>
        </p:spPr>
        <p:txBody>
          <a:bodyPr/>
          <a:lstStyle/>
          <a:p>
            <a:r>
              <a:rPr lang="es-ES" dirty="0"/>
              <a:t>Absolutismo</a:t>
            </a:r>
          </a:p>
          <a:p>
            <a:r>
              <a:rPr lang="es-ES" dirty="0"/>
              <a:t>Perspectivismo</a:t>
            </a:r>
          </a:p>
          <a:p>
            <a:r>
              <a:rPr lang="es-ES" dirty="0" err="1"/>
              <a:t>Antiutopismo</a:t>
            </a:r>
            <a:r>
              <a:rPr lang="es-ES" dirty="0"/>
              <a:t> o antirracionalismo</a:t>
            </a:r>
          </a:p>
          <a:p>
            <a:r>
              <a:rPr lang="es-ES" dirty="0" err="1"/>
              <a:t>Finitismo</a:t>
            </a:r>
            <a:endParaRPr lang="es-ES" dirty="0"/>
          </a:p>
        </p:txBody>
      </p:sp>
      <p:pic>
        <p:nvPicPr>
          <p:cNvPr id="2050" name="Picture 2" descr="Albert Einstein y José Ortega y Gasset en el Museo del Gre ...">
            <a:extLst>
              <a:ext uri="{FF2B5EF4-FFF2-40B4-BE49-F238E27FC236}">
                <a16:creationId xmlns:a16="http://schemas.microsoft.com/office/drawing/2014/main" id="{F36B02B6-ED84-7BBA-D26A-5C288EC2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160" y="1037368"/>
            <a:ext cx="5101839" cy="341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8A3BBC-6412-7E1C-0729-393E46D4A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462" y="3931065"/>
            <a:ext cx="5107538" cy="28729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CBDE6DC-3F16-A56C-809B-90E9208C5408}"/>
              </a:ext>
            </a:extLst>
          </p:cNvPr>
          <p:cNvSpPr txBox="1"/>
          <p:nvPr/>
        </p:nvSpPr>
        <p:spPr>
          <a:xfrm>
            <a:off x="639066" y="1410057"/>
            <a:ext cx="305939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S" sz="2000" i="1" dirty="0"/>
              <a:t>El sentido histórico de la Teoría de Einstein </a:t>
            </a:r>
            <a:r>
              <a:rPr lang="es-ES" sz="2000" dirty="0"/>
              <a:t>(1923)</a:t>
            </a:r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146619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0379DF-F51D-7CA3-EA48-AE71E6ED2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938487" cy="1807305"/>
          </a:xfrm>
        </p:spPr>
        <p:txBody>
          <a:bodyPr>
            <a:normAutofit/>
          </a:bodyPr>
          <a:lstStyle/>
          <a:p>
            <a:r>
              <a:rPr lang="es-ES" sz="4100" dirty="0"/>
              <a:t>Actualidad del pensamiento de Einstein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F361A0-5F60-BD19-F3AF-AF791E848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33297"/>
            <a:ext cx="3464715" cy="3843666"/>
          </a:xfrm>
        </p:spPr>
        <p:txBody>
          <a:bodyPr>
            <a:normAutofit/>
          </a:bodyPr>
          <a:lstStyle/>
          <a:p>
            <a:r>
              <a:rPr lang="es-ES" sz="1700" dirty="0"/>
              <a:t>Ha ganado todas las batallas que se le han presentado.</a:t>
            </a:r>
          </a:p>
          <a:p>
            <a:r>
              <a:rPr lang="es-ES" sz="1700" dirty="0"/>
              <a:t>La Teoría de la Relatividad permanece como teoría de referencia para el Universo, en la Cosmología vigente: </a:t>
            </a:r>
            <a:r>
              <a:rPr lang="es-ES" sz="1700" i="1" dirty="0"/>
              <a:t>Big </a:t>
            </a:r>
            <a:r>
              <a:rPr lang="es-ES" sz="1700" i="1" dirty="0" err="1"/>
              <a:t>bang</a:t>
            </a:r>
            <a:r>
              <a:rPr lang="es-ES" sz="1700" dirty="0"/>
              <a:t>, espacio-tiempo, expansión del Universo, agujeros negros, constancia y límite de la velocidad de la luz, equivalencia materia-energía.</a:t>
            </a:r>
          </a:p>
        </p:txBody>
      </p:sp>
      <p:pic>
        <p:nvPicPr>
          <p:cNvPr id="4" name="Picture 2" descr="Imagen:Einstein1921 by F Schmutzer 2.jpg">
            <a:hlinkClick r:id="rId2"/>
            <a:extLst>
              <a:ext uri="{FF2B5EF4-FFF2-40B4-BE49-F238E27FC236}">
                <a16:creationId xmlns:a16="http://schemas.microsoft.com/office/drawing/2014/main" id="{0C984DC3-C3E4-F166-4EBF-6C631080C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18742"/>
          <a:stretch/>
        </p:blipFill>
        <p:spPr bwMode="auto"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090755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n:Einstein1921 by F Schmutzer 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549275"/>
            <a:ext cx="4572000" cy="5705475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1886" y="691130"/>
            <a:ext cx="38162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Conmemorar la visita a España, 1923, recordando la obra de</a:t>
            </a:r>
          </a:p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ALBERT EINSTEIN </a:t>
            </a:r>
          </a:p>
          <a:p>
            <a:pPr algn="ctr"/>
            <a:r>
              <a:rPr lang="es-E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(1879 -1955 )</a:t>
            </a:r>
          </a:p>
        </p:txBody>
      </p:sp>
    </p:spTree>
    <p:extLst>
      <p:ext uri="{BB962C8B-B14F-4D97-AF65-F5344CB8AC3E}">
        <p14:creationId xmlns:p14="http://schemas.microsoft.com/office/powerpoint/2010/main" val="2821232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75915" y="193972"/>
            <a:ext cx="8280400" cy="83099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 dirty="0">
                <a:latin typeface="Times New Roman" pitchFamily="18" charset="0"/>
              </a:rPr>
              <a:t>EL UNIVERSO TAL COMO LO CONCEBIMOS HOY: ‘Nuestro Universo’ en expansión</a:t>
            </a:r>
          </a:p>
        </p:txBody>
      </p:sp>
      <p:pic>
        <p:nvPicPr>
          <p:cNvPr id="20484" name="Picture 4" descr="04-c-ZapExpan expans Univ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1115814" y="1967102"/>
            <a:ext cx="7200602" cy="4702258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F752B9F-8D76-4959-AD25-6DA093D3EB8A}"/>
              </a:ext>
            </a:extLst>
          </p:cNvPr>
          <p:cNvSpPr txBox="1"/>
          <p:nvPr/>
        </p:nvSpPr>
        <p:spPr>
          <a:xfrm>
            <a:off x="1979712" y="1196752"/>
            <a:ext cx="54006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 b="1" dirty="0">
                <a:solidFill>
                  <a:schemeClr val="bg1"/>
                </a:solidFill>
                <a:latin typeface="Times New Roman" pitchFamily="18" charset="0"/>
              </a:rPr>
              <a:t>EL </a:t>
            </a:r>
            <a:r>
              <a:rPr lang="es-ES" sz="2400" b="1" i="1" dirty="0">
                <a:solidFill>
                  <a:schemeClr val="bg1"/>
                </a:solidFill>
                <a:latin typeface="Times New Roman" pitchFamily="18" charset="0"/>
              </a:rPr>
              <a:t>BIG BANG, instante germinal</a:t>
            </a:r>
            <a:endParaRPr lang="es-E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5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ura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7620000" cy="645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401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6" y="1237033"/>
            <a:ext cx="3404604" cy="523900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16" y="1237033"/>
            <a:ext cx="3537368" cy="52116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930B21-2ECA-CB28-A945-6311FF0007B6}"/>
              </a:ext>
            </a:extLst>
          </p:cNvPr>
          <p:cNvSpPr txBox="1">
            <a:spLocks/>
          </p:cNvSpPr>
          <p:nvPr/>
        </p:nvSpPr>
        <p:spPr>
          <a:xfrm>
            <a:off x="628650" y="213645"/>
            <a:ext cx="7856734" cy="843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/>
              <a:t>Nuestra atención a las teorías de Einstein en el plano general de la EVOLUCIÓN DE LA FÍSICA</a:t>
            </a:r>
          </a:p>
        </p:txBody>
      </p:sp>
    </p:spTree>
    <p:extLst>
      <p:ext uri="{BB962C8B-B14F-4D97-AF65-F5344CB8AC3E}">
        <p14:creationId xmlns:p14="http://schemas.microsoft.com/office/powerpoint/2010/main" val="19904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1FF7FA-215E-312E-2EB4-29E438F1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7622"/>
            <a:ext cx="7886700" cy="104914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s-ES" sz="3200" dirty="0"/>
              <a:t>Nuestra atención a las teorías de Einstein en el plano general de la EVOLUCIÓN DE LA FÍSICA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A40896-C01B-29CD-D09E-EE3E67F82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98" y="1741940"/>
            <a:ext cx="2979584" cy="4448294"/>
          </a:xfrm>
          <a:prstGeom prst="rect">
            <a:avLst/>
          </a:prstGeom>
        </p:spPr>
      </p:pic>
      <p:pic>
        <p:nvPicPr>
          <p:cNvPr id="1026" name="Picture 2" descr="Teología de la creación del Universo: Y de la relación de Dios con su obra cósmica de [Francisco González de Posada]">
            <a:extLst>
              <a:ext uri="{FF2B5EF4-FFF2-40B4-BE49-F238E27FC236}">
                <a16:creationId xmlns:a16="http://schemas.microsoft.com/office/drawing/2014/main" id="{B63CBCEB-51F6-2965-A62D-ADCA558B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27" y="1767840"/>
            <a:ext cx="2995232" cy="441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D43FA1F-CBDD-307C-8134-4A0FAD239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7" y="1767839"/>
            <a:ext cx="2945165" cy="441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3">
            <a:extLst>
              <a:ext uri="{FF2B5EF4-FFF2-40B4-BE49-F238E27FC236}">
                <a16:creationId xmlns:a16="http://schemas.microsoft.com/office/drawing/2014/main" id="{D31B6643-7FA9-F189-9E8B-5815B0E81F4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sp>
        <p:nvSpPr>
          <p:cNvPr id="54275" name="Marcador de contenido 2">
            <a:extLst>
              <a:ext uri="{FF2B5EF4-FFF2-40B4-BE49-F238E27FC236}">
                <a16:creationId xmlns:a16="http://schemas.microsoft.com/office/drawing/2014/main" id="{6F45F2A5-51CC-2FB4-DE3F-49ED4A1DEC7A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s-ES" altLang="es-ES"/>
          </a:p>
        </p:txBody>
      </p:sp>
      <p:pic>
        <p:nvPicPr>
          <p:cNvPr id="54276" name="Marcador de contenido 3">
            <a:extLst>
              <a:ext uri="{FF2B5EF4-FFF2-40B4-BE49-F238E27FC236}">
                <a16:creationId xmlns:a16="http://schemas.microsoft.com/office/drawing/2014/main" id="{0C6FAC98-3B79-3065-9C98-DBDF8ABB566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113"/>
            <a:ext cx="9083675" cy="685482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568F2-1AE9-44FC-9F4D-4857A651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2435"/>
            <a:ext cx="8229600" cy="70609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bg1"/>
                </a:solidFill>
              </a:rPr>
              <a:t>Ante la relación ‘materia-fenómeno’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665CAF-D8B0-48C5-8B9F-3CB086F3F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027166"/>
            <a:ext cx="4000500" cy="706090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Materia &gt; Fenómeno</a:t>
            </a:r>
          </a:p>
        </p:txBody>
      </p:sp>
      <p:pic>
        <p:nvPicPr>
          <p:cNvPr id="29698" name="Picture 2" descr="Biografia de Isaac Newton">
            <a:extLst>
              <a:ext uri="{FF2B5EF4-FFF2-40B4-BE49-F238E27FC236}">
                <a16:creationId xmlns:a16="http://schemas.microsoft.com/office/drawing/2014/main" id="{6B2A2B99-3288-44E1-8CBE-DA1423A4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7" y="1338436"/>
            <a:ext cx="40005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n:Einstein1921 by F Schmutzer 2.jpg">
            <a:hlinkClick r:id="rId3"/>
            <a:extLst>
              <a:ext uri="{FF2B5EF4-FFF2-40B4-BE49-F238E27FC236}">
                <a16:creationId xmlns:a16="http://schemas.microsoft.com/office/drawing/2014/main" id="{A5A5021F-2435-43D7-9AE1-E76BC46C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340768"/>
            <a:ext cx="3476128" cy="4337918"/>
          </a:xfrm>
          <a:prstGeom prst="rect">
            <a:avLst/>
          </a:prstGeom>
          <a:noFill/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04C96CA-1C97-47C6-B397-318D9676CCDD}"/>
              </a:ext>
            </a:extLst>
          </p:cNvPr>
          <p:cNvSpPr txBox="1">
            <a:spLocks/>
          </p:cNvSpPr>
          <p:nvPr/>
        </p:nvSpPr>
        <p:spPr>
          <a:xfrm>
            <a:off x="4813870" y="5963270"/>
            <a:ext cx="4000500" cy="706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S" dirty="0"/>
              <a:t>Fenómeno &gt; Materia</a:t>
            </a:r>
          </a:p>
        </p:txBody>
      </p:sp>
    </p:spTree>
    <p:extLst>
      <p:ext uri="{BB962C8B-B14F-4D97-AF65-F5344CB8AC3E}">
        <p14:creationId xmlns:p14="http://schemas.microsoft.com/office/powerpoint/2010/main" val="13132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151440" cy="609600"/>
          </a:xfr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838200" indent="-838200" algn="l"/>
            <a:r>
              <a:rPr lang="es-ES_tradnl" sz="2400" b="1" dirty="0"/>
              <a:t>1. RELATIVIDAD ESPECIAL (1905): el ‘</a:t>
            </a:r>
            <a:r>
              <a:rPr lang="es-ES_tradnl" sz="2400" b="1" dirty="0">
                <a:solidFill>
                  <a:srgbClr val="FF0000"/>
                </a:solidFill>
              </a:rPr>
              <a:t>fenómeno</a:t>
            </a:r>
            <a:r>
              <a:rPr lang="es-ES_tradnl" sz="2400" b="1" dirty="0"/>
              <a:t>’ es el movimiento</a:t>
            </a:r>
            <a:endParaRPr lang="es-ES_tradnl" sz="2400" b="1" i="1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8001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s-ES_tradnl" sz="2000" dirty="0"/>
              <a:t>Concepto de </a:t>
            </a:r>
            <a:r>
              <a:rPr lang="es-ES_tradnl" sz="2000" b="1" dirty="0"/>
              <a:t>simultaneidad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s-ES_tradnl" sz="2000" b="1" dirty="0"/>
              <a:t>Postulados</a:t>
            </a:r>
          </a:p>
          <a:p>
            <a:pPr marL="457200" indent="-457200">
              <a:spcBef>
                <a:spcPct val="50000"/>
              </a:spcBef>
            </a:pPr>
            <a:r>
              <a:rPr lang="es-ES_tradnl" sz="2000" b="1" dirty="0"/>
              <a:t>		</a:t>
            </a:r>
            <a:r>
              <a:rPr lang="es-ES_tradnl" sz="2000" dirty="0"/>
              <a:t>Primer Postulado:</a:t>
            </a:r>
            <a:r>
              <a:rPr lang="es-ES_tradnl" sz="2000" b="1" dirty="0"/>
              <a:t> de Relatividad (restringida o especial)</a:t>
            </a:r>
          </a:p>
          <a:p>
            <a:pPr marL="457200" indent="-457200">
              <a:spcBef>
                <a:spcPct val="50000"/>
              </a:spcBef>
            </a:pPr>
            <a:r>
              <a:rPr lang="es-ES_tradnl" sz="2000" b="1" dirty="0"/>
              <a:t>		</a:t>
            </a:r>
            <a:r>
              <a:rPr lang="es-ES_tradnl" sz="2000" dirty="0"/>
              <a:t>Segundo Postulado:</a:t>
            </a:r>
            <a:r>
              <a:rPr lang="es-ES_tradnl" sz="2000" b="1" dirty="0"/>
              <a:t> de la Luz</a:t>
            </a:r>
          </a:p>
        </p:txBody>
      </p:sp>
      <p:graphicFrame>
        <p:nvGraphicFramePr>
          <p:cNvPr id="8200" name="Object 8"/>
          <p:cNvGraphicFramePr>
            <a:graphicFrameLocks noChangeAspect="1"/>
          </p:cNvGraphicFramePr>
          <p:nvPr/>
        </p:nvGraphicFramePr>
        <p:xfrm>
          <a:off x="2699792" y="4075113"/>
          <a:ext cx="1452562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2" imgW="901440" imgH="723600" progId="Equation.3">
                  <p:embed/>
                </p:oleObj>
              </mc:Choice>
              <mc:Fallback>
                <p:oleObj name="Ecuación" r:id="rId2" imgW="901440" imgH="723600" progId="Equation.3">
                  <p:embed/>
                  <p:pic>
                    <p:nvPicPr>
                      <p:cNvPr id="82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075113"/>
                        <a:ext cx="1452562" cy="116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1" name="Object 9"/>
          <p:cNvGraphicFramePr>
            <a:graphicFrameLocks noChangeAspect="1"/>
          </p:cNvGraphicFramePr>
          <p:nvPr/>
        </p:nvGraphicFramePr>
        <p:xfrm>
          <a:off x="2771800" y="5791200"/>
          <a:ext cx="1447800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58558" imgH="203112" progId="Equation.3">
                  <p:embed/>
                </p:oleObj>
              </mc:Choice>
              <mc:Fallback>
                <p:oleObj r:id="rId4" imgW="558558" imgH="203112" progId="Equation.3">
                  <p:embed/>
                  <p:pic>
                    <p:nvPicPr>
                      <p:cNvPr id="820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5791200"/>
                        <a:ext cx="1447800" cy="515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33400" y="3200400"/>
            <a:ext cx="82296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ES_tradnl" dirty="0"/>
              <a:t>3. </a:t>
            </a:r>
            <a:r>
              <a:rPr lang="es-ES_tradnl" b="1" dirty="0"/>
              <a:t>Consecuencias,</a:t>
            </a:r>
            <a:r>
              <a:rPr lang="es-ES_tradnl" dirty="0"/>
              <a:t> en expresiones </a:t>
            </a:r>
            <a:r>
              <a:rPr lang="es-ES_tradnl" b="1" dirty="0"/>
              <a:t>matemáticas</a:t>
            </a:r>
            <a:r>
              <a:rPr lang="es-ES_tradnl" dirty="0"/>
              <a:t>, directas sobre la masa (cantidad de materia):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ES_tradnl" dirty="0"/>
              <a:t>a) </a:t>
            </a:r>
            <a:r>
              <a:rPr lang="es-ES_tradnl" b="1" dirty="0"/>
              <a:t>Respectividad </a:t>
            </a:r>
            <a:r>
              <a:rPr lang="es-ES_tradnl" dirty="0"/>
              <a:t>de la masa con la velocidad: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33400" y="5257800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dirty="0"/>
              <a:t>b) </a:t>
            </a:r>
            <a:r>
              <a:rPr lang="es-ES_tradnl" b="1" dirty="0"/>
              <a:t>Respectividad</a:t>
            </a:r>
            <a:r>
              <a:rPr lang="es-ES_tradnl" dirty="0"/>
              <a:t> de la masa con la energía:</a:t>
            </a:r>
          </a:p>
        </p:txBody>
      </p:sp>
      <p:pic>
        <p:nvPicPr>
          <p:cNvPr id="8205" name="Picture 13" descr="C:\WINDOWS\Escritorio\Fotos Einstein\einstein 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700964"/>
            <a:ext cx="3399656" cy="2536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 autoUpdateAnimBg="0"/>
      <p:bldP spid="8195" grpId="0" build="p" autoUpdateAnimBg="0"/>
      <p:bldP spid="8202" grpId="0" build="p" autoUpdateAnimBg="0"/>
      <p:bldP spid="820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4350" y="533400"/>
            <a:ext cx="4593834" cy="543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6675" y="1341438"/>
            <a:ext cx="42672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accent2"/>
                </a:solidFill>
                <a:latin typeface="Times New Roman" pitchFamily="18" charset="0"/>
              </a:rPr>
              <a:t>H. MINKOWSKI 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es-ES_tradnl" sz="2800" b="1" dirty="0">
                <a:solidFill>
                  <a:schemeClr val="accent2"/>
                </a:solidFill>
                <a:latin typeface="Times New Roman" pitchFamily="18" charset="0"/>
              </a:rPr>
              <a:t>(1864 - 1909)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0F1CC40-3A27-4596-A677-61589067A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5971555"/>
            <a:ext cx="7776864" cy="70609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ES" sz="2800" dirty="0"/>
              <a:t>Retorno al ‘clasicismo’ y primordio de ‘otra’ revolución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371656" cy="963960"/>
          </a:xfr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s-ES_tradnl" sz="2400" b="1" dirty="0"/>
              <a:t>LAS </a:t>
            </a:r>
            <a:r>
              <a:rPr lang="es-ES_tradnl" sz="2400" b="1" i="1" dirty="0"/>
              <a:t>CONCEPCIONES CIENTÍFICAS BÁSICAS</a:t>
            </a:r>
            <a:r>
              <a:rPr lang="es-ES_tradnl" sz="2400" b="1" dirty="0"/>
              <a:t>: </a:t>
            </a:r>
            <a:br>
              <a:rPr lang="es-ES_tradnl" sz="2400" b="1" dirty="0"/>
            </a:br>
            <a:r>
              <a:rPr lang="es-ES_tradnl" sz="2400" b="1" dirty="0"/>
              <a:t>DE NEWTON A EINSTEIN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1981200" y="2057400"/>
          <a:ext cx="470217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853160" imgH="4003200" progId="Word.Document.8">
                  <p:embed/>
                </p:oleObj>
              </mc:Choice>
              <mc:Fallback>
                <p:oleObj name="Documento" r:id="rId2" imgW="4853160" imgH="4003200" progId="Word.Document.8">
                  <p:embed/>
                  <p:pic>
                    <p:nvPicPr>
                      <p:cNvPr id="12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057400"/>
                        <a:ext cx="4702175" cy="381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6705600" y="2057400"/>
            <a:ext cx="0" cy="3657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605</TotalTime>
  <Words>403</Words>
  <Application>Microsoft Office PowerPoint</Application>
  <PresentationFormat>Presentación en pantalla (4:3)</PresentationFormat>
  <Paragraphs>49</Paragraphs>
  <Slides>21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Tema de Office</vt:lpstr>
      <vt:lpstr>Ecuación</vt:lpstr>
      <vt:lpstr>Equation.3</vt:lpstr>
      <vt:lpstr>Documento</vt:lpstr>
      <vt:lpstr>La teoría de la Relatividad:  Albert Einstein y José Ortega y Gasset</vt:lpstr>
      <vt:lpstr>Presentación de PowerPoint</vt:lpstr>
      <vt:lpstr>Presentación de PowerPoint</vt:lpstr>
      <vt:lpstr>Nuestra atención a las teorías de Einstein en el plano general de la EVOLUCIÓN DE LA FÍSICA</vt:lpstr>
      <vt:lpstr>Presentación de PowerPoint</vt:lpstr>
      <vt:lpstr>Ante la relación ‘materia-fenómeno’</vt:lpstr>
      <vt:lpstr>1. RELATIVIDAD ESPECIAL (1905): el ‘fenómeno’ es el movimiento</vt:lpstr>
      <vt:lpstr>Presentación de PowerPoint</vt:lpstr>
      <vt:lpstr>LAS CONCEPCIONES CIENTÍFICAS BÁSICAS:  DE NEWTON A EINSTEIN</vt:lpstr>
      <vt:lpstr>2. RELATIVIDAD GENERAL (1915)</vt:lpstr>
      <vt:lpstr>LAS CONCEPCIONES CIENTÍFICAS BÁSICAS:  DE NEWTON A EINSTEIN</vt:lpstr>
      <vt:lpstr>Visita a España, 1923. Madrid.</vt:lpstr>
      <vt:lpstr>Visita a España, 1923. Madrid.</vt:lpstr>
      <vt:lpstr>Visita a España, 1923. Madrid.</vt:lpstr>
      <vt:lpstr>Visita a España, 1923. Madrid.</vt:lpstr>
      <vt:lpstr>Visita a España, 1923. Madrid.</vt:lpstr>
      <vt:lpstr>José Ortega y Gasset (1883-1955)</vt:lpstr>
      <vt:lpstr>Ideas de Ortega sobre la Relatividad</vt:lpstr>
      <vt:lpstr>Actualidad del pensamiento de Einstein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González de Posada</dc:creator>
  <cp:lastModifiedBy>FRANCISCO GONZALEZ DE POSADA</cp:lastModifiedBy>
  <cp:revision>11</cp:revision>
  <dcterms:created xsi:type="dcterms:W3CDTF">2023-03-04T17:55:45Z</dcterms:created>
  <dcterms:modified xsi:type="dcterms:W3CDTF">2024-04-10T07:28:53Z</dcterms:modified>
</cp:coreProperties>
</file>