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58" r:id="rId3"/>
    <p:sldId id="282" r:id="rId4"/>
    <p:sldId id="259" r:id="rId5"/>
    <p:sldId id="286" r:id="rId6"/>
    <p:sldId id="260" r:id="rId7"/>
    <p:sldId id="270" r:id="rId8"/>
    <p:sldId id="268" r:id="rId9"/>
    <p:sldId id="302" r:id="rId10"/>
    <p:sldId id="288" r:id="rId11"/>
    <p:sldId id="289" r:id="rId12"/>
    <p:sldId id="277" r:id="rId13"/>
    <p:sldId id="290" r:id="rId14"/>
    <p:sldId id="291" r:id="rId15"/>
    <p:sldId id="292" r:id="rId16"/>
    <p:sldId id="293" r:id="rId17"/>
    <p:sldId id="295" r:id="rId18"/>
    <p:sldId id="294" r:id="rId19"/>
    <p:sldId id="287" r:id="rId20"/>
    <p:sldId id="296" r:id="rId21"/>
    <p:sldId id="298" r:id="rId22"/>
    <p:sldId id="297" r:id="rId23"/>
    <p:sldId id="299" r:id="rId24"/>
    <p:sldId id="281" r:id="rId2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1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a:t>Haga clic para modificar el estilo de subtítulo del patrón</a:t>
            </a:r>
            <a:endParaRPr kumimoji="0" lang="en-US"/>
          </a:p>
        </p:txBody>
      </p:sp>
      <p:sp>
        <p:nvSpPr>
          <p:cNvPr id="7" name="6 Marcador de fecha"/>
          <p:cNvSpPr>
            <a:spLocks noGrp="1"/>
          </p:cNvSpPr>
          <p:nvPr>
            <p:ph type="dt" sz="half" idx="10"/>
          </p:nvPr>
        </p:nvSpPr>
        <p:spPr/>
        <p:txBody>
          <a:bodyPr/>
          <a:lstStyle/>
          <a:p>
            <a:fld id="{7A847CFC-816F-41D0-AAC0-9BF4FEBC753E}" type="datetimeFigureOut">
              <a:rPr lang="es-ES" smtClean="0"/>
              <a:pPr/>
              <a:t>29/05/2023</a:t>
            </a:fld>
            <a:endParaRPr lang="es-ES"/>
          </a:p>
        </p:txBody>
      </p:sp>
      <p:sp>
        <p:nvSpPr>
          <p:cNvPr id="20" name="19 Marcador de pie de página"/>
          <p:cNvSpPr>
            <a:spLocks noGrp="1"/>
          </p:cNvSpPr>
          <p:nvPr>
            <p:ph type="ftr" sz="quarter" idx="11"/>
          </p:nvPr>
        </p:nvSpPr>
        <p:spPr/>
        <p:txBody>
          <a:bodyPr/>
          <a:lstStyle/>
          <a:p>
            <a:endParaRPr lang="es-ES"/>
          </a:p>
        </p:txBody>
      </p:sp>
      <p:sp>
        <p:nvSpPr>
          <p:cNvPr id="10" name="9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29/05/2023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29/05/2023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29/05/2023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29/05/2023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29/05/2023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7A847CFC-816F-41D0-AAC0-9BF4FEBC753E}" type="datetimeFigureOut">
              <a:rPr lang="es-ES" smtClean="0"/>
              <a:pPr/>
              <a:t>29/05/2023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A847CFC-816F-41D0-AAC0-9BF4FEBC753E}" type="datetimeFigureOut">
              <a:rPr lang="es-ES" smtClean="0"/>
              <a:pPr/>
              <a:t>29/05/2023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Marcador de fecha"/>
          <p:cNvSpPr>
            <a:spLocks noGrp="1"/>
          </p:cNvSpPr>
          <p:nvPr>
            <p:ph type="dt" sz="half" idx="10"/>
          </p:nvPr>
        </p:nvSpPr>
        <p:spPr/>
        <p:txBody>
          <a:bodyPr/>
          <a:lstStyle/>
          <a:p>
            <a:fld id="{7A847CFC-816F-41D0-AAC0-9BF4FEBC753E}" type="datetimeFigureOut">
              <a:rPr lang="es-ES" smtClean="0"/>
              <a:pPr/>
              <a:t>29/05/2023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29/05/2023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a:t>Haga clic para modificar el estilo de título del patrón</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29/05/2023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p>
            <a:r>
              <a:rPr kumimoji="0" lang="es-ES"/>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A847CFC-816F-41D0-AAC0-9BF4FEBC753E}" type="datetimeFigureOut">
              <a:rPr lang="es-ES" smtClean="0"/>
              <a:pPr/>
              <a:t>29/05/2023</a:t>
            </a:fld>
            <a:endParaRPr lang="es-ES"/>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S"/>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32FADFE-3B8F-471C-ABF0-DBC7717ECBBC}" type="slidenum">
              <a:rPr lang="es-ES" smtClean="0"/>
              <a:pPr/>
              <a:t>‹Nº›</a:t>
            </a:fld>
            <a:endParaRPr lang="es-ES"/>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s-ES" dirty="0"/>
              <a:t>EDUCACION EMOCIONAL</a:t>
            </a:r>
            <a:br>
              <a:rPr lang="es-ES" dirty="0"/>
            </a:br>
            <a:r>
              <a:rPr lang="es-ES" sz="2400" dirty="0"/>
              <a:t>FUNDACIÓN BOTÍN</a:t>
            </a:r>
          </a:p>
        </p:txBody>
      </p:sp>
      <p:sp>
        <p:nvSpPr>
          <p:cNvPr id="3" name="2 Subtítulo"/>
          <p:cNvSpPr>
            <a:spLocks noGrp="1"/>
          </p:cNvSpPr>
          <p:nvPr>
            <p:ph type="subTitle" idx="1"/>
          </p:nvPr>
        </p:nvSpPr>
        <p:spPr>
          <a:xfrm>
            <a:off x="1331640" y="3212976"/>
            <a:ext cx="7507560" cy="1512168"/>
          </a:xfrm>
        </p:spPr>
        <p:txBody>
          <a:bodyPr>
            <a:normAutofit/>
          </a:bodyPr>
          <a:lstStyle/>
          <a:p>
            <a:pPr algn="ctr"/>
            <a:r>
              <a:rPr lang="es-ES" dirty="0"/>
              <a:t>IES VICTORIO MACHO</a:t>
            </a:r>
          </a:p>
          <a:p>
            <a:pPr algn="ctr"/>
            <a:r>
              <a:rPr lang="es-ES" dirty="0"/>
              <a:t>2º AÑO:     2022-2023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Las emociones,  “en la agenda escolar”</a:t>
            </a:r>
          </a:p>
        </p:txBody>
      </p:sp>
      <p:sp>
        <p:nvSpPr>
          <p:cNvPr id="4" name="3 Marcador de contenido"/>
          <p:cNvSpPr>
            <a:spLocks noGrp="1"/>
          </p:cNvSpPr>
          <p:nvPr>
            <p:ph sz="half" idx="2"/>
          </p:nvPr>
        </p:nvSpPr>
        <p:spPr>
          <a:xfrm>
            <a:off x="4907476" y="1524000"/>
            <a:ext cx="3840988" cy="4353272"/>
          </a:xfrm>
        </p:spPr>
        <p:txBody>
          <a:bodyPr>
            <a:normAutofit fontScale="85000" lnSpcReduction="20000"/>
          </a:bodyPr>
          <a:lstStyle/>
          <a:p>
            <a:pPr>
              <a:lnSpc>
                <a:spcPct val="115000"/>
              </a:lnSpc>
              <a:spcAft>
                <a:spcPts val="1000"/>
              </a:spcAft>
            </a:pPr>
            <a:endParaRPr lang="es-ES" sz="2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ES" sz="2000" dirty="0">
                <a:effectLst/>
                <a:latin typeface="Arial" panose="020B0604020202020204" pitchFamily="34" charset="0"/>
                <a:ea typeface="Calibri" panose="020F0502020204030204" pitchFamily="34" charset="0"/>
                <a:cs typeface="Times New Roman" panose="02020603050405020304" pitchFamily="18" charset="0"/>
              </a:rPr>
              <a:t>La agenda escolar </a:t>
            </a:r>
            <a:r>
              <a:rPr lang="es-ES" sz="2000" dirty="0">
                <a:latin typeface="Arial" panose="020B0604020202020204" pitchFamily="34" charset="0"/>
                <a:ea typeface="Calibri" panose="020F0502020204030204" pitchFamily="34" charset="0"/>
                <a:cs typeface="Times New Roman" panose="02020603050405020304" pitchFamily="18" charset="0"/>
              </a:rPr>
              <a:t>incorpora información sobre la naturaleza de las EMOCIONES BÁSICAS y es la agenda un recurso para registrar las emociones, situaciones, sentimientos del día a día que ayudará a cada alumno a conocer e identificar  la función que cada una de las emociones tiene, aprender a mantenerlas a raya …</a:t>
            </a:r>
          </a:p>
          <a:p>
            <a:pPr>
              <a:lnSpc>
                <a:spcPct val="115000"/>
              </a:lnSpc>
              <a:spcAft>
                <a:spcPts val="1000"/>
              </a:spcAft>
            </a:pPr>
            <a:endParaRPr lang="es-ES" sz="2000"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ES" sz="2000" dirty="0">
                <a:latin typeface="Arial" panose="020B0604020202020204" pitchFamily="34" charset="0"/>
                <a:ea typeface="Calibri" panose="020F0502020204030204" pitchFamily="34" charset="0"/>
                <a:cs typeface="Times New Roman" panose="02020603050405020304" pitchFamily="18" charset="0"/>
              </a:rPr>
              <a:t> </a:t>
            </a:r>
            <a:endParaRPr lang="es-ES" sz="2000" dirty="0"/>
          </a:p>
        </p:txBody>
      </p:sp>
      <p:pic>
        <p:nvPicPr>
          <p:cNvPr id="7" name="Marcador de contenido 6" descr="Gráfico, Gráfico de burbujas&#10;&#10;Descripción generada automáticamente">
            <a:extLst>
              <a:ext uri="{FF2B5EF4-FFF2-40B4-BE49-F238E27FC236}">
                <a16:creationId xmlns:a16="http://schemas.microsoft.com/office/drawing/2014/main" id="{6E7B6C27-8F10-4B3F-4491-D14433B4DD8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35100" y="1772817"/>
            <a:ext cx="3657600" cy="3644534"/>
          </a:xfrm>
        </p:spPr>
      </p:pic>
    </p:spTree>
    <p:extLst>
      <p:ext uri="{BB962C8B-B14F-4D97-AF65-F5344CB8AC3E}">
        <p14:creationId xmlns:p14="http://schemas.microsoft.com/office/powerpoint/2010/main" val="2485570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a:t>Convivencia desde el inicio </a:t>
            </a:r>
          </a:p>
        </p:txBody>
      </p:sp>
      <p:sp>
        <p:nvSpPr>
          <p:cNvPr id="4" name="3 Marcador de contenido"/>
          <p:cNvSpPr>
            <a:spLocks noGrp="1"/>
          </p:cNvSpPr>
          <p:nvPr>
            <p:ph sz="half" idx="2"/>
          </p:nvPr>
        </p:nvSpPr>
        <p:spPr>
          <a:xfrm>
            <a:off x="3779912" y="1524000"/>
            <a:ext cx="4968552" cy="4353272"/>
          </a:xfrm>
        </p:spPr>
        <p:txBody>
          <a:bodyPr>
            <a:normAutofit fontScale="25000" lnSpcReduction="20000"/>
          </a:bodyPr>
          <a:lstStyle/>
          <a:p>
            <a:pPr>
              <a:lnSpc>
                <a:spcPct val="115000"/>
              </a:lnSpc>
              <a:spcAft>
                <a:spcPts val="1000"/>
              </a:spcAft>
            </a:pPr>
            <a:endParaRPr lang="es-ES" sz="2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ES" sz="6400" dirty="0">
                <a:effectLst/>
                <a:latin typeface="Arial" panose="020B0604020202020204" pitchFamily="34" charset="0"/>
                <a:ea typeface="Calibri" panose="020F0502020204030204" pitchFamily="34" charset="0"/>
                <a:cs typeface="Times New Roman" panose="02020603050405020304" pitchFamily="18" charset="0"/>
              </a:rPr>
              <a:t>Una mañana </a:t>
            </a:r>
            <a:r>
              <a:rPr lang="es-ES" sz="6400" dirty="0">
                <a:latin typeface="Arial" panose="020B0604020202020204" pitchFamily="34" charset="0"/>
                <a:ea typeface="Calibri" panose="020F0502020204030204" pitchFamily="34" charset="0"/>
                <a:cs typeface="Times New Roman" panose="02020603050405020304" pitchFamily="18" charset="0"/>
              </a:rPr>
              <a:t>de convivencia</a:t>
            </a:r>
            <a:r>
              <a:rPr lang="es-ES" sz="64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s-ES" sz="6400" dirty="0">
                <a:effectLst/>
                <a:latin typeface="Arial" panose="020B0604020202020204" pitchFamily="34" charset="0"/>
                <a:ea typeface="Calibri" panose="020F0502020204030204" pitchFamily="34" charset="0"/>
                <a:cs typeface="Times New Roman" panose="02020603050405020304" pitchFamily="18" charset="0"/>
              </a:rPr>
              <a:t>Los alumnos de 1º y 2º de ESO pasan una mañana con los alumnos de 2º curso de CFGS del centro quienes coordinados por su profesora organizan actividades y juegos con los alumnos más pequeños del centro:</a:t>
            </a:r>
          </a:p>
          <a:p>
            <a:pPr>
              <a:lnSpc>
                <a:spcPct val="115000"/>
              </a:lnSpc>
              <a:spcAft>
                <a:spcPts val="1000"/>
              </a:spcAft>
            </a:pPr>
            <a:r>
              <a:rPr lang="es-ES" sz="6400" dirty="0">
                <a:effectLst/>
                <a:latin typeface="Arial" panose="020B0604020202020204" pitchFamily="34" charset="0"/>
                <a:ea typeface="Calibri" panose="020F0502020204030204" pitchFamily="34" charset="0"/>
                <a:cs typeface="Times New Roman" panose="02020603050405020304" pitchFamily="18" charset="0"/>
              </a:rPr>
              <a:t>1º ESO : A Isla Dos Aguas</a:t>
            </a:r>
          </a:p>
          <a:p>
            <a:pPr>
              <a:lnSpc>
                <a:spcPct val="115000"/>
              </a:lnSpc>
              <a:spcAft>
                <a:spcPts val="1000"/>
              </a:spcAft>
            </a:pPr>
            <a:r>
              <a:rPr lang="es-ES" sz="6400" dirty="0">
                <a:latin typeface="Arial" panose="020B0604020202020204" pitchFamily="34" charset="0"/>
                <a:ea typeface="Calibri" panose="020F0502020204030204" pitchFamily="34" charset="0"/>
                <a:cs typeface="Times New Roman" panose="02020603050405020304" pitchFamily="18" charset="0"/>
              </a:rPr>
              <a:t>2º ESO: Una marcha al Cristo del Otero</a:t>
            </a:r>
          </a:p>
          <a:p>
            <a:pPr>
              <a:lnSpc>
                <a:spcPct val="115000"/>
              </a:lnSpc>
              <a:spcAft>
                <a:spcPts val="1000"/>
              </a:spcAft>
            </a:pPr>
            <a:r>
              <a:rPr lang="es-ES" sz="6400" dirty="0">
                <a:latin typeface="Arial" panose="020B0604020202020204" pitchFamily="34" charset="0"/>
                <a:ea typeface="Calibri" panose="020F0502020204030204" pitchFamily="34" charset="0"/>
                <a:cs typeface="Times New Roman" panose="02020603050405020304" pitchFamily="18" charset="0"/>
              </a:rPr>
              <a:t>3ºESO: Subimos al monte de nuestra ciudad.</a:t>
            </a:r>
          </a:p>
          <a:p>
            <a:pPr>
              <a:lnSpc>
                <a:spcPct val="115000"/>
              </a:lnSpc>
              <a:spcAft>
                <a:spcPts val="1000"/>
              </a:spcAft>
            </a:pPr>
            <a:r>
              <a:rPr lang="es-ES" sz="6400" dirty="0">
                <a:latin typeface="Arial" panose="020B0604020202020204" pitchFamily="34" charset="0"/>
                <a:ea typeface="Calibri" panose="020F0502020204030204" pitchFamily="34" charset="0"/>
                <a:cs typeface="Times New Roman" panose="02020603050405020304" pitchFamily="18" charset="0"/>
              </a:rPr>
              <a:t>Y todos juntos nos tomamos el bocata que nos invita el centro.</a:t>
            </a:r>
          </a:p>
          <a:p>
            <a:pPr>
              <a:lnSpc>
                <a:spcPct val="115000"/>
              </a:lnSpc>
              <a:spcAft>
                <a:spcPts val="1000"/>
              </a:spcAft>
            </a:pPr>
            <a:endParaRPr lang="es-ES" sz="6400" dirty="0">
              <a:latin typeface="Arial" panose="020B0604020202020204" pitchFamily="34" charset="0"/>
              <a:ea typeface="Calibri" panose="020F0502020204030204" pitchFamily="34" charset="0"/>
              <a:cs typeface="Times New Roman" panose="02020603050405020304" pitchFamily="18" charset="0"/>
            </a:endParaRPr>
          </a:p>
          <a:p>
            <a:pPr marL="82296" indent="0">
              <a:lnSpc>
                <a:spcPct val="115000"/>
              </a:lnSpc>
              <a:spcAft>
                <a:spcPts val="1000"/>
              </a:spcAft>
              <a:buNone/>
            </a:pPr>
            <a:r>
              <a:rPr lang="es-ES" sz="6400" dirty="0">
                <a:latin typeface="Arial" panose="020B0604020202020204" pitchFamily="34" charset="0"/>
                <a:ea typeface="Calibri" panose="020F0502020204030204" pitchFamily="34" charset="0"/>
                <a:cs typeface="Times New Roman" panose="02020603050405020304" pitchFamily="18" charset="0"/>
              </a:rPr>
              <a:t> </a:t>
            </a:r>
            <a:endParaRPr lang="es-ES" sz="6400" dirty="0"/>
          </a:p>
        </p:txBody>
      </p:sp>
      <p:sp>
        <p:nvSpPr>
          <p:cNvPr id="10" name="Marcador de contenido 9">
            <a:extLst>
              <a:ext uri="{FF2B5EF4-FFF2-40B4-BE49-F238E27FC236}">
                <a16:creationId xmlns:a16="http://schemas.microsoft.com/office/drawing/2014/main" id="{4C2EB7C8-CD7B-A861-43EC-2AF0B673D263}"/>
              </a:ext>
            </a:extLst>
          </p:cNvPr>
          <p:cNvSpPr>
            <a:spLocks noGrp="1"/>
          </p:cNvSpPr>
          <p:nvPr>
            <p:ph sz="half" idx="1"/>
          </p:nvPr>
        </p:nvSpPr>
        <p:spPr>
          <a:xfrm>
            <a:off x="1219584" y="1417320"/>
            <a:ext cx="2560328" cy="4663440"/>
          </a:xfrm>
        </p:spPr>
        <p:txBody>
          <a:bodyPr/>
          <a:lstStyle/>
          <a:p>
            <a:pPr marL="82296" indent="0" algn="ctr">
              <a:buNone/>
            </a:pPr>
            <a:endParaRPr lang="es-ES" dirty="0"/>
          </a:p>
          <a:p>
            <a:pPr marL="82296" indent="0" algn="ctr">
              <a:buNone/>
            </a:pPr>
            <a:endParaRPr lang="es-ES" dirty="0"/>
          </a:p>
          <a:p>
            <a:pPr marL="82296" indent="0" algn="ctr">
              <a:buNone/>
            </a:pPr>
            <a:r>
              <a:rPr lang="es-ES" dirty="0"/>
              <a:t>APRENDER A CONVIVIR</a:t>
            </a:r>
          </a:p>
          <a:p>
            <a:pPr marL="82296" indent="0" algn="ctr">
              <a:buNone/>
            </a:pPr>
            <a:endParaRPr lang="es-ES" dirty="0"/>
          </a:p>
          <a:p>
            <a:pPr marL="82296" indent="0" algn="ctr">
              <a:buNone/>
            </a:pPr>
            <a:r>
              <a:rPr kumimoji="0" lang="es-ES" sz="1800" b="0" i="0" u="none" strike="noStrike" kern="1200" cap="none" spc="0" normalizeH="0" baseline="0" noProof="0" dirty="0">
                <a:ln>
                  <a:noFill/>
                </a:ln>
                <a:solidFill>
                  <a:prstClr val="black"/>
                </a:solidFill>
                <a:effectLst/>
                <a:uLnTx/>
                <a:uFillTx/>
                <a:latin typeface="Gill Sans MT"/>
                <a:ea typeface="+mn-ea"/>
                <a:cs typeface="+mn-cs"/>
              </a:rPr>
              <a:t>Informe DELORS (UNESCO 1996</a:t>
            </a:r>
            <a:endParaRPr lang="es-ES" dirty="0"/>
          </a:p>
        </p:txBody>
      </p:sp>
    </p:spTree>
    <p:extLst>
      <p:ext uri="{BB962C8B-B14F-4D97-AF65-F5344CB8AC3E}">
        <p14:creationId xmlns:p14="http://schemas.microsoft.com/office/powerpoint/2010/main" val="3935763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1º ESO, isla dos aguas  </a:t>
            </a:r>
            <a:br>
              <a:rPr lang="es-ES" dirty="0"/>
            </a:br>
            <a:r>
              <a:rPr lang="es-ES" dirty="0"/>
              <a:t>2º ESO marcha al Cristo del Otero</a:t>
            </a:r>
          </a:p>
        </p:txBody>
      </p:sp>
      <p:pic>
        <p:nvPicPr>
          <p:cNvPr id="10" name="Marcador de contenido 9" descr="1º ESOUn grupo de personas en un parque">
            <a:extLst>
              <a:ext uri="{FF2B5EF4-FFF2-40B4-BE49-F238E27FC236}">
                <a16:creationId xmlns:a16="http://schemas.microsoft.com/office/drawing/2014/main" id="{55A26405-A6F7-1EFE-0642-5B8F2809565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35608" y="1844824"/>
            <a:ext cx="3657600" cy="3312368"/>
          </a:xfrm>
        </p:spPr>
      </p:pic>
      <p:pic>
        <p:nvPicPr>
          <p:cNvPr id="12" name="Marcador de contenido 11" descr="Un grupo de personas en moto en una calle&#10;&#10;Descripción generada automáticamente">
            <a:extLst>
              <a:ext uri="{FF2B5EF4-FFF2-40B4-BE49-F238E27FC236}">
                <a16:creationId xmlns:a16="http://schemas.microsoft.com/office/drawing/2014/main" id="{3D4138FB-693E-F52A-0879-C2B6C5ED167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84648" y="2571800"/>
            <a:ext cx="3657600" cy="3312368"/>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1º ESO                3º ESO</a:t>
            </a:r>
          </a:p>
        </p:txBody>
      </p:sp>
      <p:pic>
        <p:nvPicPr>
          <p:cNvPr id="8" name="Marcador de contenido 7" descr="Un grupo de personas en una cancha&#10;&#10;Descripción generada automáticamente">
            <a:extLst>
              <a:ext uri="{FF2B5EF4-FFF2-40B4-BE49-F238E27FC236}">
                <a16:creationId xmlns:a16="http://schemas.microsoft.com/office/drawing/2014/main" id="{46B6666F-44AC-E78F-A2FE-6D3EE841E68C}"/>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516784" y="3573016"/>
            <a:ext cx="3657600" cy="2744915"/>
          </a:xfrm>
        </p:spPr>
      </p:pic>
      <p:pic>
        <p:nvPicPr>
          <p:cNvPr id="11" name="Marcador de contenido 10" descr="Grupo de personas en un parque&#10;&#10;Descripción generada automáticamente">
            <a:extLst>
              <a:ext uri="{FF2B5EF4-FFF2-40B4-BE49-F238E27FC236}">
                <a16:creationId xmlns:a16="http://schemas.microsoft.com/office/drawing/2014/main" id="{33837E12-A673-4D2F-6941-F5E541336D3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00181" y="2057400"/>
            <a:ext cx="3657600" cy="2743200"/>
          </a:xfrm>
        </p:spPr>
      </p:pic>
    </p:spTree>
    <p:extLst>
      <p:ext uri="{BB962C8B-B14F-4D97-AF65-F5344CB8AC3E}">
        <p14:creationId xmlns:p14="http://schemas.microsoft.com/office/powerpoint/2010/main" val="4188816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PREVENIR LA VIOLENCIA DE GÉNERO </a:t>
            </a:r>
          </a:p>
        </p:txBody>
      </p:sp>
      <p:sp>
        <p:nvSpPr>
          <p:cNvPr id="4" name="3 Marcador de contenido"/>
          <p:cNvSpPr>
            <a:spLocks noGrp="1"/>
          </p:cNvSpPr>
          <p:nvPr>
            <p:ph sz="half" idx="2"/>
          </p:nvPr>
        </p:nvSpPr>
        <p:spPr>
          <a:xfrm>
            <a:off x="3779912" y="1524000"/>
            <a:ext cx="4968552" cy="4353272"/>
          </a:xfrm>
        </p:spPr>
        <p:txBody>
          <a:bodyPr>
            <a:normAutofit fontScale="25000" lnSpcReduction="20000"/>
          </a:bodyPr>
          <a:lstStyle/>
          <a:p>
            <a:pPr>
              <a:lnSpc>
                <a:spcPct val="115000"/>
              </a:lnSpc>
              <a:spcAft>
                <a:spcPts val="1000"/>
              </a:spcAft>
            </a:pPr>
            <a:endParaRPr lang="es-ES" sz="2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s-ES" sz="2000"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s-ES" sz="2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ES" sz="6400" dirty="0">
                <a:latin typeface="Arial" panose="020B0604020202020204" pitchFamily="34" charset="0"/>
                <a:ea typeface="Calibri" panose="020F0502020204030204" pitchFamily="34" charset="0"/>
                <a:cs typeface="Times New Roman" panose="02020603050405020304" pitchFamily="18" charset="0"/>
              </a:rPr>
              <a:t>Desde un enfoque positivo, El 25 N se empieza a trabajar desde muy pronto.</a:t>
            </a:r>
            <a:endParaRPr lang="es-ES" sz="64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ES" sz="6400" dirty="0">
                <a:latin typeface="Arial" panose="020B0604020202020204" pitchFamily="34" charset="0"/>
                <a:ea typeface="Calibri" panose="020F0502020204030204" pitchFamily="34" charset="0"/>
                <a:cs typeface="Times New Roman" panose="02020603050405020304" pitchFamily="18" charset="0"/>
              </a:rPr>
              <a:t>Alumnos y alumnas identifican el buen trato en las relaciones de pareja como el único camino para prevenir la violencia de género.</a:t>
            </a:r>
          </a:p>
          <a:p>
            <a:pPr>
              <a:lnSpc>
                <a:spcPct val="115000"/>
              </a:lnSpc>
              <a:spcAft>
                <a:spcPts val="1000"/>
              </a:spcAft>
            </a:pPr>
            <a:r>
              <a:rPr lang="es-ES" sz="6400" dirty="0">
                <a:effectLst/>
                <a:latin typeface="Arial" panose="020B0604020202020204" pitchFamily="34" charset="0"/>
                <a:ea typeface="Calibri" panose="020F0502020204030204" pitchFamily="34" charset="0"/>
                <a:cs typeface="Times New Roman" panose="02020603050405020304" pitchFamily="18" charset="0"/>
              </a:rPr>
              <a:t>Identifican que las relaciones tóxicas están alimentadas en los mitos románticos.</a:t>
            </a:r>
          </a:p>
          <a:p>
            <a:pPr>
              <a:lnSpc>
                <a:spcPct val="115000"/>
              </a:lnSpc>
              <a:spcAft>
                <a:spcPts val="1000"/>
              </a:spcAft>
            </a:pPr>
            <a:r>
              <a:rPr lang="es-ES" sz="6400" dirty="0">
                <a:latin typeface="Arial" panose="020B0604020202020204" pitchFamily="34" charset="0"/>
                <a:ea typeface="Calibri" panose="020F0502020204030204" pitchFamily="34" charset="0"/>
                <a:cs typeface="Times New Roman" panose="02020603050405020304" pitchFamily="18" charset="0"/>
              </a:rPr>
              <a:t>Y así todos ganamos en igualdad.</a:t>
            </a:r>
            <a:endParaRPr lang="es-ES" sz="64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s-ES" sz="6400"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s-ES" sz="6400" dirty="0"/>
          </a:p>
        </p:txBody>
      </p:sp>
      <p:sp>
        <p:nvSpPr>
          <p:cNvPr id="10" name="Marcador de contenido 9">
            <a:extLst>
              <a:ext uri="{FF2B5EF4-FFF2-40B4-BE49-F238E27FC236}">
                <a16:creationId xmlns:a16="http://schemas.microsoft.com/office/drawing/2014/main" id="{4C2EB7C8-CD7B-A861-43EC-2AF0B673D263}"/>
              </a:ext>
            </a:extLst>
          </p:cNvPr>
          <p:cNvSpPr>
            <a:spLocks noGrp="1"/>
          </p:cNvSpPr>
          <p:nvPr>
            <p:ph sz="half" idx="1"/>
          </p:nvPr>
        </p:nvSpPr>
        <p:spPr>
          <a:xfrm>
            <a:off x="1219584" y="1417320"/>
            <a:ext cx="2560328" cy="4663440"/>
          </a:xfrm>
        </p:spPr>
        <p:txBody>
          <a:bodyPr/>
          <a:lstStyle/>
          <a:p>
            <a:pPr marL="82296" indent="0" algn="ctr">
              <a:buNone/>
            </a:pPr>
            <a:endParaRPr lang="es-ES" dirty="0"/>
          </a:p>
          <a:p>
            <a:pPr marL="82296" indent="0" algn="ctr">
              <a:buNone/>
            </a:pPr>
            <a:endParaRPr lang="es-ES" dirty="0"/>
          </a:p>
          <a:p>
            <a:pPr marL="82296" indent="0" algn="ctr">
              <a:buNone/>
            </a:pPr>
            <a:endParaRPr lang="es-ES" dirty="0"/>
          </a:p>
          <a:p>
            <a:pPr marL="82296" indent="0" algn="ctr">
              <a:buNone/>
            </a:pPr>
            <a:r>
              <a:rPr lang="es-ES" dirty="0"/>
              <a:t>POR EL BUEN TRATO</a:t>
            </a:r>
          </a:p>
          <a:p>
            <a:pPr marL="82296" indent="0" algn="ctr">
              <a:buNone/>
            </a:pPr>
            <a:r>
              <a:rPr lang="es-ES" dirty="0"/>
              <a:t> </a:t>
            </a:r>
          </a:p>
          <a:p>
            <a:pPr marL="82296" indent="0" algn="ctr">
              <a:buNone/>
            </a:pPr>
            <a:endParaRPr lang="es-ES" dirty="0"/>
          </a:p>
        </p:txBody>
      </p:sp>
    </p:spTree>
    <p:extLst>
      <p:ext uri="{BB962C8B-B14F-4D97-AF65-F5344CB8AC3E}">
        <p14:creationId xmlns:p14="http://schemas.microsoft.com/office/powerpoint/2010/main" val="3708428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               </a:t>
            </a:r>
          </a:p>
        </p:txBody>
      </p:sp>
      <p:pic>
        <p:nvPicPr>
          <p:cNvPr id="9" name="Marcador de contenido 8" descr="Imagen que contiene verde, banca, joven, gato&#10;&#10;Descripción generada automáticamente">
            <a:extLst>
              <a:ext uri="{FF2B5EF4-FFF2-40B4-BE49-F238E27FC236}">
                <a16:creationId xmlns:a16="http://schemas.microsoft.com/office/drawing/2014/main" id="{A828D760-3FE8-644B-9C92-C12545F9092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35100" y="1556792"/>
            <a:ext cx="3657600" cy="4464496"/>
          </a:xfrm>
        </p:spPr>
      </p:pic>
      <p:pic>
        <p:nvPicPr>
          <p:cNvPr id="12" name="Marcador de contenido 11" descr="Imagen que contiene interior, verde, pequeño, cuarto&#10;&#10;Descripción generada automáticamente">
            <a:extLst>
              <a:ext uri="{FF2B5EF4-FFF2-40B4-BE49-F238E27FC236}">
                <a16:creationId xmlns:a16="http://schemas.microsoft.com/office/drawing/2014/main" id="{E45AC657-8E54-98EB-090F-1280EBBDF7A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76850" y="1556792"/>
            <a:ext cx="3657600" cy="4464495"/>
          </a:xfrm>
        </p:spPr>
      </p:pic>
    </p:spTree>
    <p:extLst>
      <p:ext uri="{BB962C8B-B14F-4D97-AF65-F5344CB8AC3E}">
        <p14:creationId xmlns:p14="http://schemas.microsoft.com/office/powerpoint/2010/main" val="888640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       MITOS               MEJOR ASÍ</a:t>
            </a:r>
          </a:p>
        </p:txBody>
      </p:sp>
      <p:pic>
        <p:nvPicPr>
          <p:cNvPr id="9" name="Marcador de contenido 8" descr="Imagen que contiene edificio, interior, tabla, libro&#10;&#10;Descripción generada automáticamente">
            <a:extLst>
              <a:ext uri="{FF2B5EF4-FFF2-40B4-BE49-F238E27FC236}">
                <a16:creationId xmlns:a16="http://schemas.microsoft.com/office/drawing/2014/main" id="{0DF3FC0F-F8AC-1C2B-E845-8ED0642B655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35100" y="1628800"/>
            <a:ext cx="3657600" cy="4558640"/>
          </a:xfrm>
        </p:spPr>
      </p:pic>
      <p:pic>
        <p:nvPicPr>
          <p:cNvPr id="20" name="Marcador de contenido 19" descr="Banca de madera&#10;&#10;Descripción generada automáticamente con confianza baja">
            <a:extLst>
              <a:ext uri="{FF2B5EF4-FFF2-40B4-BE49-F238E27FC236}">
                <a16:creationId xmlns:a16="http://schemas.microsoft.com/office/drawing/2014/main" id="{A1FEC431-1C2B-AC54-0CAB-3B28BA4073C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76850" y="1628800"/>
            <a:ext cx="3657600" cy="4558640"/>
          </a:xfrm>
        </p:spPr>
      </p:pic>
    </p:spTree>
    <p:extLst>
      <p:ext uri="{BB962C8B-B14F-4D97-AF65-F5344CB8AC3E}">
        <p14:creationId xmlns:p14="http://schemas.microsoft.com/office/powerpoint/2010/main" val="3634954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a:t>                    </a:t>
            </a:r>
          </a:p>
        </p:txBody>
      </p:sp>
      <p:pic>
        <p:nvPicPr>
          <p:cNvPr id="8" name="Marcador de contenido 7" descr="Un grupo de personas en un parque&#10;&#10;Descripción generada automáticamente">
            <a:extLst>
              <a:ext uri="{FF2B5EF4-FFF2-40B4-BE49-F238E27FC236}">
                <a16:creationId xmlns:a16="http://schemas.microsoft.com/office/drawing/2014/main" id="{61A2F034-0B0F-0A4B-4DBD-6D6AA9DC769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35100" y="1417320"/>
            <a:ext cx="3208908" cy="3810317"/>
          </a:xfrm>
        </p:spPr>
      </p:pic>
      <p:pic>
        <p:nvPicPr>
          <p:cNvPr id="15" name="Marcador de contenido 14" descr="Un grupo de personas caminando en la calle&#10;&#10;Descripción generada automáticamente">
            <a:extLst>
              <a:ext uri="{FF2B5EF4-FFF2-40B4-BE49-F238E27FC236}">
                <a16:creationId xmlns:a16="http://schemas.microsoft.com/office/drawing/2014/main" id="{66AEBE9F-36A9-A512-D887-9A97C503FFC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0032" y="2492896"/>
            <a:ext cx="4074418" cy="2734741"/>
          </a:xfrm>
        </p:spPr>
      </p:pic>
    </p:spTree>
    <p:extLst>
      <p:ext uri="{BB962C8B-B14F-4D97-AF65-F5344CB8AC3E}">
        <p14:creationId xmlns:p14="http://schemas.microsoft.com/office/powerpoint/2010/main" val="598628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a:t>          Final del trimestre            </a:t>
            </a:r>
          </a:p>
        </p:txBody>
      </p:sp>
      <p:pic>
        <p:nvPicPr>
          <p:cNvPr id="11" name="Marcador de contenido 10" descr="Diagrama&#10;&#10;Descripción generada automáticamente">
            <a:extLst>
              <a:ext uri="{FF2B5EF4-FFF2-40B4-BE49-F238E27FC236}">
                <a16:creationId xmlns:a16="http://schemas.microsoft.com/office/drawing/2014/main" id="{3653A266-816C-055E-07D9-C747F18DEBE1}"/>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276850" y="1544467"/>
            <a:ext cx="3657600" cy="4623140"/>
          </a:xfrm>
        </p:spPr>
      </p:pic>
      <p:pic>
        <p:nvPicPr>
          <p:cNvPr id="15" name="Marcador de contenido 14" descr="Patrón de fondo&#10;&#10;Descripción generada automáticamente">
            <a:extLst>
              <a:ext uri="{FF2B5EF4-FFF2-40B4-BE49-F238E27FC236}">
                <a16:creationId xmlns:a16="http://schemas.microsoft.com/office/drawing/2014/main" id="{B9019970-E2EE-BA7A-84B9-41900A87640E}"/>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435100" y="2053247"/>
            <a:ext cx="3657600" cy="3605580"/>
          </a:xfrm>
        </p:spPr>
      </p:pic>
    </p:spTree>
    <p:extLst>
      <p:ext uri="{BB962C8B-B14F-4D97-AF65-F5344CB8AC3E}">
        <p14:creationId xmlns:p14="http://schemas.microsoft.com/office/powerpoint/2010/main" val="654394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Semana de la Paz </a:t>
            </a:r>
          </a:p>
        </p:txBody>
      </p:sp>
      <p:sp>
        <p:nvSpPr>
          <p:cNvPr id="4" name="3 Marcador de contenido"/>
          <p:cNvSpPr>
            <a:spLocks noGrp="1"/>
          </p:cNvSpPr>
          <p:nvPr>
            <p:ph sz="half" idx="2"/>
          </p:nvPr>
        </p:nvSpPr>
        <p:spPr>
          <a:xfrm>
            <a:off x="5276088" y="1524000"/>
            <a:ext cx="3472376" cy="4353272"/>
          </a:xfrm>
        </p:spPr>
        <p:txBody>
          <a:bodyPr>
            <a:normAutofit/>
          </a:bodyPr>
          <a:lstStyle/>
          <a:p>
            <a:r>
              <a:rPr lang="es-ES" dirty="0">
                <a:latin typeface="Lucida Calligraphy" pitchFamily="66" charset="0"/>
              </a:rPr>
              <a:t>¿Cómo contribuyes a la paz en clase?</a:t>
            </a:r>
          </a:p>
          <a:p>
            <a:endParaRPr lang="es-ES" dirty="0"/>
          </a:p>
          <a:p>
            <a:r>
              <a:rPr lang="es-ES" sz="2000" dirty="0"/>
              <a:t>En respuesta al proyecto del centro ODS, objetivos de desarrollo sostenible,  trabajamos el objetivo 16</a:t>
            </a:r>
          </a:p>
        </p:txBody>
      </p:sp>
      <p:pic>
        <p:nvPicPr>
          <p:cNvPr id="8" name="Marcador de contenido 7" descr="Interfaz de usuario gráfica&#10;&#10;Descripción generada automáticamente">
            <a:extLst>
              <a:ext uri="{FF2B5EF4-FFF2-40B4-BE49-F238E27FC236}">
                <a16:creationId xmlns:a16="http://schemas.microsoft.com/office/drawing/2014/main" id="{28674088-3AD1-B526-B5B4-B096BFF65C72}"/>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435100" y="2745753"/>
            <a:ext cx="3657600" cy="2220569"/>
          </a:xfrm>
        </p:spPr>
      </p:pic>
    </p:spTree>
    <p:extLst>
      <p:ext uri="{BB962C8B-B14F-4D97-AF65-F5344CB8AC3E}">
        <p14:creationId xmlns:p14="http://schemas.microsoft.com/office/powerpoint/2010/main" val="2523692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a:t>Razones para trabajar la educación emocional </a:t>
            </a:r>
          </a:p>
        </p:txBody>
      </p:sp>
      <p:sp>
        <p:nvSpPr>
          <p:cNvPr id="3" name="2 Rectángulo"/>
          <p:cNvSpPr/>
          <p:nvPr/>
        </p:nvSpPr>
        <p:spPr>
          <a:xfrm>
            <a:off x="1187624" y="2348880"/>
            <a:ext cx="6984776" cy="3139321"/>
          </a:xfrm>
          <a:prstGeom prst="rect">
            <a:avLst/>
          </a:prstGeom>
        </p:spPr>
        <p:txBody>
          <a:bodyPr wrap="square">
            <a:spAutoFit/>
          </a:bodyPr>
          <a:lstStyle/>
          <a:p>
            <a:pPr algn="just"/>
            <a:r>
              <a:rPr lang="es-ES" dirty="0"/>
              <a:t>• Las distintas leyes  de educación, que expresan como principal finalidad  educar de forma integral, esto es, no centrarnos sólo en la dimensión cognitiva, sino tener en cuenta la dimensión personal y social del alumnado.</a:t>
            </a:r>
          </a:p>
          <a:p>
            <a:pPr algn="just"/>
            <a:endParaRPr lang="es-ES" dirty="0"/>
          </a:p>
          <a:p>
            <a:pPr algn="just"/>
            <a:r>
              <a:rPr lang="es-ES" dirty="0"/>
              <a:t> •Los avances durante los últimos 20 años en el ámbito de la </a:t>
            </a:r>
            <a:r>
              <a:rPr lang="es-ES" b="1" dirty="0"/>
              <a:t>neurociencia</a:t>
            </a:r>
            <a:r>
              <a:rPr lang="es-ES" dirty="0"/>
              <a:t>, especialmente en relación al </a:t>
            </a:r>
            <a:r>
              <a:rPr lang="es-ES" dirty="0" err="1"/>
              <a:t>neuro</a:t>
            </a:r>
            <a:r>
              <a:rPr lang="es-ES" dirty="0"/>
              <a:t>-desarrollo y procesos de aprendizaje. </a:t>
            </a:r>
          </a:p>
          <a:p>
            <a:pPr algn="just"/>
            <a:endParaRPr lang="es-ES" dirty="0"/>
          </a:p>
          <a:p>
            <a:pPr algn="just"/>
            <a:r>
              <a:rPr lang="es-ES" dirty="0"/>
              <a:t>• La diversidad del alumnado y complejidad de los escenarios en los que se desarrolla.</a:t>
            </a:r>
          </a:p>
        </p:txBody>
      </p:sp>
      <p:sp>
        <p:nvSpPr>
          <p:cNvPr id="4" name="3 Flecha izquierda"/>
          <p:cNvSpPr/>
          <p:nvPr/>
        </p:nvSpPr>
        <p:spPr>
          <a:xfrm>
            <a:off x="4139952" y="4365104"/>
            <a:ext cx="1152128" cy="360040"/>
          </a:xfrm>
          <a:prstGeom prst="lef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a:t>OBJETIVOS DE DESARROLLO SOSTENIBLE </a:t>
            </a:r>
          </a:p>
        </p:txBody>
      </p:sp>
      <p:sp>
        <p:nvSpPr>
          <p:cNvPr id="4" name="3 Marcador de contenido"/>
          <p:cNvSpPr>
            <a:spLocks noGrp="1"/>
          </p:cNvSpPr>
          <p:nvPr>
            <p:ph sz="half" idx="2"/>
          </p:nvPr>
        </p:nvSpPr>
        <p:spPr>
          <a:xfrm>
            <a:off x="5276088" y="1524000"/>
            <a:ext cx="3472376" cy="4353272"/>
          </a:xfrm>
        </p:spPr>
        <p:txBody>
          <a:bodyPr>
            <a:normAutofit/>
          </a:bodyPr>
          <a:lstStyle/>
          <a:p>
            <a:endParaRPr lang="es-ES" dirty="0"/>
          </a:p>
        </p:txBody>
      </p:sp>
      <p:pic>
        <p:nvPicPr>
          <p:cNvPr id="7" name="Marcador de contenido 6" descr="Imagen que contiene Texto&#10;&#10;Descripción generada automáticamente">
            <a:extLst>
              <a:ext uri="{FF2B5EF4-FFF2-40B4-BE49-F238E27FC236}">
                <a16:creationId xmlns:a16="http://schemas.microsoft.com/office/drawing/2014/main" id="{926B185E-A406-8BE0-6316-E06D37A4B59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08778" y="1524000"/>
            <a:ext cx="7239686" cy="4353272"/>
          </a:xfrm>
        </p:spPr>
      </p:pic>
    </p:spTree>
    <p:extLst>
      <p:ext uri="{BB962C8B-B14F-4D97-AF65-F5344CB8AC3E}">
        <p14:creationId xmlns:p14="http://schemas.microsoft.com/office/powerpoint/2010/main" val="1630363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a:t>ODS: 16     PAZ</a:t>
            </a:r>
          </a:p>
        </p:txBody>
      </p:sp>
      <p:pic>
        <p:nvPicPr>
          <p:cNvPr id="8" name="Marcador de contenido 7" descr="Imagen que contiene texto&#10;&#10;Descripción generada automáticamente">
            <a:extLst>
              <a:ext uri="{FF2B5EF4-FFF2-40B4-BE49-F238E27FC236}">
                <a16:creationId xmlns:a16="http://schemas.microsoft.com/office/drawing/2014/main" id="{FFBF8C5E-A020-F77F-35E1-96CF4956EABC}"/>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435100" y="1920205"/>
            <a:ext cx="3657600" cy="3871664"/>
          </a:xfrm>
        </p:spPr>
      </p:pic>
      <p:pic>
        <p:nvPicPr>
          <p:cNvPr id="14" name="Marcador de contenido 13" descr="Tabla&#10;&#10;Descripción generada automáticamente con confianza media">
            <a:extLst>
              <a:ext uri="{FF2B5EF4-FFF2-40B4-BE49-F238E27FC236}">
                <a16:creationId xmlns:a16="http://schemas.microsoft.com/office/drawing/2014/main" id="{A0F7FD95-297A-22B1-41A1-9030879F1CD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71197" y="1524000"/>
            <a:ext cx="3468905" cy="4664075"/>
          </a:xfrm>
        </p:spPr>
      </p:pic>
    </p:spTree>
    <p:extLst>
      <p:ext uri="{BB962C8B-B14F-4D97-AF65-F5344CB8AC3E}">
        <p14:creationId xmlns:p14="http://schemas.microsoft.com/office/powerpoint/2010/main" val="233385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Contribuyo con amabilidad cuando:</a:t>
            </a:r>
          </a:p>
        </p:txBody>
      </p:sp>
      <p:sp>
        <p:nvSpPr>
          <p:cNvPr id="4" name="3 Marcador de contenido"/>
          <p:cNvSpPr>
            <a:spLocks noGrp="1"/>
          </p:cNvSpPr>
          <p:nvPr>
            <p:ph sz="half" idx="2"/>
          </p:nvPr>
        </p:nvSpPr>
        <p:spPr>
          <a:xfrm>
            <a:off x="4355976" y="1417320"/>
            <a:ext cx="4392488" cy="4459952"/>
          </a:xfrm>
        </p:spPr>
        <p:txBody>
          <a:bodyPr>
            <a:normAutofit fontScale="25000" lnSpcReduction="20000"/>
          </a:bodyPr>
          <a:lstStyle/>
          <a:p>
            <a:pPr marL="82296" indent="0">
              <a:lnSpc>
                <a:spcPct val="115000"/>
              </a:lnSpc>
              <a:spcAft>
                <a:spcPts val="1000"/>
              </a:spcAft>
              <a:buNone/>
            </a:pPr>
            <a:r>
              <a:rPr lang="es-ES" sz="5600" dirty="0">
                <a:latin typeface="Calibri" panose="020F0502020204030204" pitchFamily="34" charset="0"/>
                <a:ea typeface="Times New Roman" panose="02020603050405020304" pitchFamily="18" charset="0"/>
                <a:cs typeface="Times New Roman" panose="02020603050405020304" pitchFamily="18" charset="0"/>
              </a:rPr>
              <a:t>       </a:t>
            </a:r>
            <a:r>
              <a:rPr lang="es-ES" sz="5600" b="1" dirty="0">
                <a:effectLst/>
                <a:latin typeface="Arial" panose="020B0604020202020204" pitchFamily="34" charset="0"/>
                <a:ea typeface="Times New Roman" panose="02020603050405020304" pitchFamily="18" charset="0"/>
                <a:cs typeface="Times New Roman" panose="02020603050405020304" pitchFamily="18" charset="0"/>
              </a:rPr>
              <a:t>Saludo</a:t>
            </a:r>
          </a:p>
          <a:p>
            <a:pPr>
              <a:lnSpc>
                <a:spcPct val="115000"/>
              </a:lnSpc>
              <a:spcAft>
                <a:spcPts val="1000"/>
              </a:spcAft>
            </a:pPr>
            <a:r>
              <a:rPr lang="es-ES" sz="5600" b="1" dirty="0">
                <a:effectLst/>
                <a:latin typeface="Arial" panose="020B0604020202020204" pitchFamily="34" charset="0"/>
                <a:ea typeface="Times New Roman" panose="02020603050405020304" pitchFamily="18" charset="0"/>
                <a:cs typeface="Times New Roman" panose="02020603050405020304" pitchFamily="18" charset="0"/>
              </a:rPr>
              <a:t>Doy las gracias</a:t>
            </a:r>
            <a:endParaRPr lang="es-ES" sz="56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s-ES" sz="5600" b="1" dirty="0">
                <a:effectLst/>
                <a:latin typeface="Arial" panose="020B0604020202020204" pitchFamily="34" charset="0"/>
                <a:ea typeface="Times New Roman" panose="02020603050405020304" pitchFamily="18" charset="0"/>
                <a:cs typeface="Times New Roman" panose="02020603050405020304" pitchFamily="18" charset="0"/>
              </a:rPr>
              <a:t>Sonrío</a:t>
            </a:r>
            <a:endParaRPr lang="es-ES" sz="56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s-ES" sz="5600" b="1" dirty="0">
                <a:effectLst/>
                <a:latin typeface="Arial" panose="020B0604020202020204" pitchFamily="34" charset="0"/>
                <a:ea typeface="Times New Roman" panose="02020603050405020304" pitchFamily="18" charset="0"/>
                <a:cs typeface="Times New Roman" panose="02020603050405020304" pitchFamily="18" charset="0"/>
              </a:rPr>
              <a:t>Pido disculpas</a:t>
            </a:r>
            <a:endParaRPr lang="es-ES" sz="56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s-ES" sz="5600" b="1" dirty="0">
                <a:effectLst/>
                <a:latin typeface="Arial" panose="020B0604020202020204" pitchFamily="34" charset="0"/>
                <a:ea typeface="Times New Roman" panose="02020603050405020304" pitchFamily="18" charset="0"/>
                <a:cs typeface="Times New Roman" panose="02020603050405020304" pitchFamily="18" charset="0"/>
              </a:rPr>
              <a:t>Me dirijo a mis compañeros por su nombre</a:t>
            </a:r>
            <a:endParaRPr lang="es-ES" sz="56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s-ES" sz="5600" b="1" dirty="0">
                <a:effectLst/>
                <a:latin typeface="Arial" panose="020B0604020202020204" pitchFamily="34" charset="0"/>
                <a:ea typeface="Times New Roman" panose="02020603050405020304" pitchFamily="18" charset="0"/>
                <a:cs typeface="Times New Roman" panose="02020603050405020304" pitchFamily="18" charset="0"/>
              </a:rPr>
              <a:t>No gasto bromas en clase</a:t>
            </a:r>
            <a:endParaRPr lang="es-ES" sz="56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s-ES" sz="5600" b="1" dirty="0">
                <a:effectLst/>
                <a:latin typeface="Arial" panose="020B0604020202020204" pitchFamily="34" charset="0"/>
                <a:ea typeface="Times New Roman" panose="02020603050405020304" pitchFamily="18" charset="0"/>
                <a:cs typeface="Times New Roman" panose="02020603050405020304" pitchFamily="18" charset="0"/>
              </a:rPr>
              <a:t>Ayudo a otro compañero en las tareas</a:t>
            </a:r>
            <a:endParaRPr lang="es-ES" sz="56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s-ES" sz="5600" b="1" dirty="0">
                <a:effectLst/>
                <a:latin typeface="Arial" panose="020B0604020202020204" pitchFamily="34" charset="0"/>
                <a:ea typeface="Times New Roman" panose="02020603050405020304" pitchFamily="18" charset="0"/>
                <a:cs typeface="Times New Roman" panose="02020603050405020304" pitchFamily="18" charset="0"/>
              </a:rPr>
              <a:t>Si algo me gusta de un compañero se lo digo</a:t>
            </a:r>
            <a:endParaRPr lang="es-ES" sz="56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s-ES" sz="5600" b="1" dirty="0">
                <a:effectLst/>
                <a:latin typeface="Arial" panose="020B0604020202020204" pitchFamily="34" charset="0"/>
                <a:ea typeface="Times New Roman" panose="02020603050405020304" pitchFamily="18" charset="0"/>
                <a:cs typeface="Times New Roman" panose="02020603050405020304" pitchFamily="18" charset="0"/>
              </a:rPr>
              <a:t>Busco una cualidad o fortaleza y se lo hago saber</a:t>
            </a:r>
            <a:endParaRPr lang="es-ES" sz="56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s-ES" sz="5600" b="1" dirty="0">
                <a:effectLst/>
                <a:latin typeface="Arial" panose="020B0604020202020204" pitchFamily="34" charset="0"/>
                <a:ea typeface="Times New Roman" panose="02020603050405020304" pitchFamily="18" charset="0"/>
                <a:cs typeface="Times New Roman" panose="02020603050405020304" pitchFamily="18" charset="0"/>
              </a:rPr>
              <a:t>Pido las cosas por favor</a:t>
            </a:r>
            <a:endParaRPr lang="es-ES" sz="56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s-ES" sz="5600" b="1" dirty="0">
                <a:effectLst/>
                <a:latin typeface="Arial" panose="020B0604020202020204" pitchFamily="34" charset="0"/>
                <a:ea typeface="Times New Roman" panose="02020603050405020304" pitchFamily="18" charset="0"/>
                <a:cs typeface="Times New Roman" panose="02020603050405020304" pitchFamily="18" charset="0"/>
              </a:rPr>
              <a:t>Doy un abrazo</a:t>
            </a:r>
            <a:endParaRPr lang="es-ES" sz="56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s-ES" sz="5600" b="1" dirty="0">
                <a:effectLst/>
                <a:latin typeface="Arial" panose="020B0604020202020204" pitchFamily="34" charset="0"/>
                <a:ea typeface="Times New Roman" panose="02020603050405020304" pitchFamily="18" charset="0"/>
                <a:cs typeface="Times New Roman" panose="02020603050405020304" pitchFamily="18" charset="0"/>
              </a:rPr>
              <a:t>Me despido</a:t>
            </a:r>
            <a:endParaRPr lang="es-ES" sz="5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s-ES" sz="2000" dirty="0"/>
          </a:p>
        </p:txBody>
      </p:sp>
      <p:pic>
        <p:nvPicPr>
          <p:cNvPr id="8" name="Marcador de contenido 7" descr="Interfaz de usuario gráfica&#10;&#10;Descripción generada automáticamente">
            <a:extLst>
              <a:ext uri="{FF2B5EF4-FFF2-40B4-BE49-F238E27FC236}">
                <a16:creationId xmlns:a16="http://schemas.microsoft.com/office/drawing/2014/main" id="{28674088-3AD1-B526-B5B4-B096BFF65C72}"/>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435100" y="2745753"/>
            <a:ext cx="2776860" cy="2220569"/>
          </a:xfrm>
        </p:spPr>
      </p:pic>
    </p:spTree>
    <p:extLst>
      <p:ext uri="{BB962C8B-B14F-4D97-AF65-F5344CB8AC3E}">
        <p14:creationId xmlns:p14="http://schemas.microsoft.com/office/powerpoint/2010/main" val="3275655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a:t>CIRCULOS DE DIÁLOGO</a:t>
            </a:r>
          </a:p>
        </p:txBody>
      </p:sp>
      <p:sp>
        <p:nvSpPr>
          <p:cNvPr id="4" name="3 Marcador de contenido"/>
          <p:cNvSpPr>
            <a:spLocks noGrp="1"/>
          </p:cNvSpPr>
          <p:nvPr>
            <p:ph sz="half" idx="2"/>
          </p:nvPr>
        </p:nvSpPr>
        <p:spPr>
          <a:xfrm>
            <a:off x="4572000" y="1417320"/>
            <a:ext cx="4176464" cy="4459952"/>
          </a:xfrm>
        </p:spPr>
        <p:txBody>
          <a:bodyPr>
            <a:normAutofit fontScale="25000" lnSpcReduction="20000"/>
          </a:bodyPr>
          <a:lstStyle/>
          <a:p>
            <a:pPr marL="82296" indent="0">
              <a:lnSpc>
                <a:spcPct val="107000"/>
              </a:lnSpc>
              <a:spcAft>
                <a:spcPts val="800"/>
              </a:spcAft>
              <a:buNone/>
            </a:pPr>
            <a:r>
              <a:rPr lang="es-ES" sz="5600" dirty="0">
                <a:latin typeface="Calibri" panose="020F0502020204030204" pitchFamily="34" charset="0"/>
                <a:ea typeface="Times New Roman" panose="02020603050405020304" pitchFamily="18" charset="0"/>
                <a:cs typeface="Times New Roman" panose="02020603050405020304" pitchFamily="18" charset="0"/>
              </a:rPr>
              <a:t>     </a:t>
            </a:r>
            <a:r>
              <a:rPr lang="es-ES" sz="6000" kern="100" dirty="0">
                <a:effectLst/>
                <a:latin typeface="Arial Black" panose="020B0A04020102020204" pitchFamily="34" charset="0"/>
                <a:ea typeface="Calibri" panose="020F0502020204030204" pitchFamily="34" charset="0"/>
                <a:cs typeface="Times New Roman" panose="02020603050405020304" pitchFamily="18" charset="0"/>
              </a:rPr>
              <a:t> </a:t>
            </a:r>
            <a:endParaRPr lang="es-ES" sz="6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6000" kern="100" dirty="0">
                <a:effectLst/>
                <a:latin typeface="Arial Black" panose="020B0A04020102020204" pitchFamily="34" charset="0"/>
                <a:ea typeface="Calibri" panose="020F0502020204030204" pitchFamily="34" charset="0"/>
                <a:cs typeface="Times New Roman" panose="02020603050405020304" pitchFamily="18" charset="0"/>
              </a:rPr>
              <a:t>¿Qué son?</a:t>
            </a:r>
            <a:endParaRPr lang="es-ES" sz="6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6000" kern="100" dirty="0">
                <a:effectLst/>
                <a:latin typeface="Calibri" panose="020F0502020204030204" pitchFamily="34" charset="0"/>
                <a:ea typeface="Calibri" panose="020F0502020204030204" pitchFamily="34" charset="0"/>
                <a:cs typeface="Times New Roman" panose="02020603050405020304" pitchFamily="18" charset="0"/>
              </a:rPr>
              <a:t>Es una estrategia para fomentar la participación, el conocimiento y cohesión del grupo; se aprende a comunicar al escuchar y ser escuchado.</a:t>
            </a:r>
          </a:p>
          <a:p>
            <a:pPr>
              <a:lnSpc>
                <a:spcPct val="107000"/>
              </a:lnSpc>
              <a:spcAft>
                <a:spcPts val="800"/>
              </a:spcAft>
            </a:pPr>
            <a:r>
              <a:rPr lang="es-ES" sz="6000" kern="100" dirty="0">
                <a:effectLst/>
                <a:latin typeface="Calibri" panose="020F0502020204030204" pitchFamily="34" charset="0"/>
                <a:ea typeface="Calibri" panose="020F0502020204030204" pitchFamily="34" charset="0"/>
                <a:cs typeface="Times New Roman" panose="02020603050405020304" pitchFamily="18" charset="0"/>
              </a:rPr>
              <a:t>Se puede utilizar en cualquier contexto, tutoría, en la materia. Y de duración sin determinar (15 minutos, una clase).</a:t>
            </a:r>
          </a:p>
          <a:p>
            <a:r>
              <a:rPr lang="es-ES" sz="6000" dirty="0">
                <a:effectLst/>
                <a:latin typeface="Calibri" panose="020F0502020204030204" pitchFamily="34" charset="0"/>
                <a:ea typeface="Calibri" panose="020F0502020204030204" pitchFamily="34" charset="0"/>
                <a:cs typeface="Times New Roman" panose="02020603050405020304" pitchFamily="18" charset="0"/>
              </a:rPr>
              <a:t>Es una expresión de pensamientos y sentimientos por lo que NO se JUZGA la intervención del compañero. Una persona tiene derecho a tener diferentes puntos de vista y ser respetada.</a:t>
            </a:r>
            <a:endParaRPr lang="es-ES" sz="5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s-ES" sz="2000" dirty="0"/>
          </a:p>
        </p:txBody>
      </p:sp>
      <p:pic>
        <p:nvPicPr>
          <p:cNvPr id="7" name="Marcador de contenido 6" descr="Un grupo de personas sonriendo&#10;&#10;Descripción generada automáticamente con confianza media">
            <a:extLst>
              <a:ext uri="{FF2B5EF4-FFF2-40B4-BE49-F238E27FC236}">
                <a16:creationId xmlns:a16="http://schemas.microsoft.com/office/drawing/2014/main" id="{22841F4B-ACF5-E73D-2C3C-C367019AADF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35608" y="2560321"/>
            <a:ext cx="3023679" cy="2252980"/>
          </a:xfrm>
        </p:spPr>
      </p:pic>
    </p:spTree>
    <p:extLst>
      <p:ext uri="{BB962C8B-B14F-4D97-AF65-F5344CB8AC3E}">
        <p14:creationId xmlns:p14="http://schemas.microsoft.com/office/powerpoint/2010/main" val="3969934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a:t>IES VICTORIO MACHO</a:t>
            </a:r>
            <a:br>
              <a:rPr lang="es-ES" dirty="0"/>
            </a:br>
            <a:r>
              <a:rPr lang="es-ES" dirty="0"/>
              <a:t>CURSO 202-2023</a:t>
            </a:r>
          </a:p>
        </p:txBody>
      </p:sp>
      <p:sp>
        <p:nvSpPr>
          <p:cNvPr id="3" name="2 Marcador de texto"/>
          <p:cNvSpPr>
            <a:spLocks noGrp="1"/>
          </p:cNvSpPr>
          <p:nvPr>
            <p:ph type="body" idx="1"/>
          </p:nvPr>
        </p:nvSpPr>
        <p:spPr/>
        <p:txBody>
          <a:bodyPr/>
          <a:lstStyle/>
          <a:p>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dirty="0"/>
              <a:t>Una razón más …</a:t>
            </a:r>
          </a:p>
        </p:txBody>
      </p:sp>
      <p:sp>
        <p:nvSpPr>
          <p:cNvPr id="3" name="2 Rectángulo"/>
          <p:cNvSpPr/>
          <p:nvPr/>
        </p:nvSpPr>
        <p:spPr>
          <a:xfrm>
            <a:off x="1079612" y="1859339"/>
            <a:ext cx="6984776" cy="3970318"/>
          </a:xfrm>
          <a:prstGeom prst="rect">
            <a:avLst/>
          </a:prstGeom>
        </p:spPr>
        <p:txBody>
          <a:bodyPr wrap="square">
            <a:spAutoFit/>
          </a:bodyPr>
          <a:lstStyle/>
          <a:p>
            <a:pPr algn="just"/>
            <a:r>
              <a:rPr lang="es-ES" dirty="0"/>
              <a:t>• La comisión Internacional sobre Educación para el siglo XXI propone los cuatro pilares sobre los cuales debe organizarse la educación a lo largo de la vida:</a:t>
            </a:r>
          </a:p>
          <a:p>
            <a:pPr algn="just"/>
            <a:endParaRPr lang="es-ES" dirty="0"/>
          </a:p>
          <a:p>
            <a:pPr marL="285750" indent="-285750" algn="just">
              <a:buFont typeface="Wingdings" panose="05000000000000000000" pitchFamily="2" charset="2"/>
              <a:buChar char="q"/>
            </a:pPr>
            <a:r>
              <a:rPr lang="es-ES" dirty="0"/>
              <a:t> APRENDERA CONOCER</a:t>
            </a:r>
          </a:p>
          <a:p>
            <a:pPr marL="285750" indent="-285750" algn="just">
              <a:buFont typeface="Wingdings" panose="05000000000000000000" pitchFamily="2" charset="2"/>
              <a:buChar char="q"/>
            </a:pPr>
            <a:r>
              <a:rPr lang="es-ES" dirty="0"/>
              <a:t> APRENDER A HACER</a:t>
            </a:r>
          </a:p>
          <a:p>
            <a:pPr marL="285750" indent="-285750" algn="just">
              <a:buFont typeface="Wingdings" panose="05000000000000000000" pitchFamily="2" charset="2"/>
              <a:buChar char="q"/>
            </a:pPr>
            <a:r>
              <a:rPr lang="es-ES" dirty="0"/>
              <a:t> APRENDER A SER</a:t>
            </a:r>
          </a:p>
          <a:p>
            <a:pPr marL="285750" indent="-285750" algn="just">
              <a:buFont typeface="Wingdings" panose="05000000000000000000" pitchFamily="2" charset="2"/>
              <a:buChar char="q"/>
            </a:pPr>
            <a:r>
              <a:rPr lang="es-ES" dirty="0"/>
              <a:t> APRENDER A CONVIVIR (vivir en armonía, trabajar en proyectos comunes)</a:t>
            </a:r>
          </a:p>
          <a:p>
            <a:pPr algn="just"/>
            <a:r>
              <a:rPr lang="es-ES" dirty="0"/>
              <a:t> </a:t>
            </a:r>
          </a:p>
          <a:p>
            <a:pPr algn="r"/>
            <a:endParaRPr lang="es-ES" dirty="0"/>
          </a:p>
          <a:p>
            <a:pPr algn="r"/>
            <a:endParaRPr lang="es-ES" dirty="0"/>
          </a:p>
          <a:p>
            <a:pPr algn="r"/>
            <a:endParaRPr lang="es-ES" dirty="0"/>
          </a:p>
          <a:p>
            <a:pPr algn="r"/>
            <a:r>
              <a:rPr lang="es-ES" dirty="0"/>
              <a:t>Informe DELORS (UNESCO 1996)</a:t>
            </a:r>
          </a:p>
        </p:txBody>
      </p:sp>
      <p:sp>
        <p:nvSpPr>
          <p:cNvPr id="4" name="3 Flecha izquierda"/>
          <p:cNvSpPr/>
          <p:nvPr/>
        </p:nvSpPr>
        <p:spPr>
          <a:xfrm>
            <a:off x="2483768" y="4077072"/>
            <a:ext cx="1152128" cy="360040"/>
          </a:xfrm>
          <a:prstGeom prst="lef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228195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dirty="0"/>
              <a:t>¿Qué es la educación emocional?</a:t>
            </a:r>
          </a:p>
        </p:txBody>
      </p:sp>
      <p:sp>
        <p:nvSpPr>
          <p:cNvPr id="3" name="2 Rectángulo"/>
          <p:cNvSpPr/>
          <p:nvPr/>
        </p:nvSpPr>
        <p:spPr>
          <a:xfrm>
            <a:off x="1187624" y="1484784"/>
            <a:ext cx="6768752" cy="6001643"/>
          </a:xfrm>
          <a:prstGeom prst="rect">
            <a:avLst/>
          </a:prstGeom>
        </p:spPr>
        <p:txBody>
          <a:bodyPr wrap="square">
            <a:spAutoFit/>
          </a:bodyPr>
          <a:lstStyle/>
          <a:p>
            <a:pPr algn="just"/>
            <a:endParaRPr lang="es-ES" dirty="0"/>
          </a:p>
          <a:p>
            <a:pPr algn="just"/>
            <a:endParaRPr lang="es-ES" dirty="0"/>
          </a:p>
          <a:p>
            <a:pPr algn="just"/>
            <a:r>
              <a:rPr lang="es-ES" dirty="0"/>
              <a:t>Un proceso educativo, continuo y permanente que pretende potenciar el desarrollo emocional como complemento indispensable del desarrollo cognitivo, constituyendo ambos los elementos esenciales del desarrollo de la personalidad” Bisquerra (2000, p. 243).</a:t>
            </a:r>
          </a:p>
          <a:p>
            <a:pPr algn="just"/>
            <a:endParaRPr lang="es-ES" dirty="0"/>
          </a:p>
          <a:p>
            <a:pPr algn="just"/>
            <a:r>
              <a:rPr lang="es-ES" sz="2000" dirty="0">
                <a:latin typeface="Lucida Calligraphy" pitchFamily="66" charset="0"/>
              </a:rPr>
              <a:t>El objetivo de la Educación Emocional es desarrollar las competencias emocionales en el alumnado.</a:t>
            </a:r>
          </a:p>
          <a:p>
            <a:pPr algn="just"/>
            <a:endParaRPr lang="es-ES" dirty="0">
              <a:latin typeface="Lucida Calligraphy" pitchFamily="66" charset="0"/>
            </a:endParaRPr>
          </a:p>
          <a:p>
            <a:pPr algn="just"/>
            <a:endParaRPr lang="es-ES" dirty="0">
              <a:latin typeface="Lucida Calligraphy" pitchFamily="66" charset="0"/>
            </a:endParaRPr>
          </a:p>
          <a:p>
            <a:pPr algn="just"/>
            <a:endParaRPr lang="es-ES" dirty="0">
              <a:latin typeface="Lucida Calligraphy" pitchFamily="66" charset="0"/>
            </a:endParaRPr>
          </a:p>
          <a:p>
            <a:pPr algn="just"/>
            <a:endParaRPr lang="es-ES" dirty="0">
              <a:latin typeface="Lucida Calligraphy" pitchFamily="66" charset="0"/>
            </a:endParaRPr>
          </a:p>
          <a:p>
            <a:pPr algn="just"/>
            <a:endParaRPr lang="es-ES" dirty="0">
              <a:latin typeface="Lucida Calligraphy" pitchFamily="66" charset="0"/>
            </a:endParaRPr>
          </a:p>
          <a:p>
            <a:pPr algn="just"/>
            <a:endParaRPr lang="es-ES" dirty="0">
              <a:latin typeface="Lucida Calligraphy" pitchFamily="66" charset="0"/>
            </a:endParaRPr>
          </a:p>
          <a:p>
            <a:pPr algn="just"/>
            <a:endParaRPr lang="es-ES" dirty="0">
              <a:latin typeface="Lucida Calligraphy" pitchFamily="66" charset="0"/>
            </a:endParaRPr>
          </a:p>
          <a:p>
            <a:pPr algn="just"/>
            <a:endParaRPr lang="es-ES" dirty="0">
              <a:latin typeface="Lucida Calligraphy" pitchFamily="66" charset="0"/>
            </a:endParaRPr>
          </a:p>
          <a:p>
            <a:pPr algn="just"/>
            <a:endParaRPr lang="es-ES" dirty="0">
              <a:latin typeface="Lucida Calligraphy" pitchFamily="66" charset="0"/>
            </a:endParaRPr>
          </a:p>
          <a:p>
            <a:pPr algn="just"/>
            <a:endParaRPr lang="es-ES" dirty="0">
              <a:latin typeface="Lucida Calligraphy" pitchFamily="66" charset="0"/>
            </a:endParaRPr>
          </a:p>
          <a:p>
            <a:pPr algn="just"/>
            <a:endParaRPr lang="es-ES" dirty="0">
              <a:latin typeface="Lucida Calligraphy"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dirty="0"/>
              <a:t>PROPUESTA CURRICULAR</a:t>
            </a:r>
          </a:p>
        </p:txBody>
      </p:sp>
      <p:sp>
        <p:nvSpPr>
          <p:cNvPr id="3" name="2 Rectángulo"/>
          <p:cNvSpPr/>
          <p:nvPr/>
        </p:nvSpPr>
        <p:spPr>
          <a:xfrm>
            <a:off x="1435608" y="1628800"/>
            <a:ext cx="6664784" cy="4524315"/>
          </a:xfrm>
          <a:prstGeom prst="rect">
            <a:avLst/>
          </a:prstGeom>
        </p:spPr>
        <p:txBody>
          <a:bodyPr wrap="square">
            <a:spAutoFit/>
          </a:bodyPr>
          <a:lstStyle/>
          <a:p>
            <a:pPr algn="just"/>
            <a:endParaRPr lang="es-ES" dirty="0"/>
          </a:p>
          <a:p>
            <a:pPr algn="just"/>
            <a:endParaRPr lang="es-ES" dirty="0">
              <a:latin typeface="Lucida Calligraphy" pitchFamily="66" charset="0"/>
            </a:endParaRPr>
          </a:p>
          <a:p>
            <a:pPr algn="just"/>
            <a:r>
              <a:rPr lang="es-ES" dirty="0">
                <a:latin typeface="Arial" panose="020B0604020202020204" pitchFamily="34" charset="0"/>
                <a:cs typeface="Arial" panose="020B0604020202020204" pitchFamily="34" charset="0"/>
              </a:rPr>
              <a:t>La Propuesta Curricular del IES VICTORIO MACHO incorpora la educación emocional como una de las metas hacia las que ha de encaminarse la actividad educativa del centro que cobrarán cuerpo en las Programaciones Didácticas y en la programación del Departamento de Convivencia y Departamento de Orientación en el curso 2022-2023</a:t>
            </a:r>
          </a:p>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Las competencias emocionales que se pretende desarrollar son las siguientes:</a:t>
            </a:r>
          </a:p>
          <a:p>
            <a:pPr algn="just"/>
            <a:endParaRPr lang="es-ES" dirty="0">
              <a:latin typeface="Lucida Calligraphy" pitchFamily="66" charset="0"/>
            </a:endParaRPr>
          </a:p>
          <a:p>
            <a:pPr algn="just"/>
            <a:endParaRPr lang="es-ES" dirty="0">
              <a:latin typeface="Lucida Calligraphy" pitchFamily="66" charset="0"/>
            </a:endParaRPr>
          </a:p>
          <a:p>
            <a:pPr algn="just"/>
            <a:endParaRPr lang="es-ES" dirty="0">
              <a:latin typeface="Lucida Calligraphy" pitchFamily="66" charset="0"/>
            </a:endParaRPr>
          </a:p>
          <a:p>
            <a:pPr algn="just"/>
            <a:endParaRPr lang="es-ES" dirty="0">
              <a:latin typeface="Lucida Calligraphy" pitchFamily="66" charset="0"/>
            </a:endParaRPr>
          </a:p>
          <a:p>
            <a:pPr algn="just"/>
            <a:endParaRPr lang="es-ES" dirty="0">
              <a:latin typeface="Lucida Calligraphy" pitchFamily="66" charset="0"/>
            </a:endParaRPr>
          </a:p>
        </p:txBody>
      </p:sp>
    </p:spTree>
    <p:extLst>
      <p:ext uri="{BB962C8B-B14F-4D97-AF65-F5344CB8AC3E}">
        <p14:creationId xmlns:p14="http://schemas.microsoft.com/office/powerpoint/2010/main" val="2595454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Competencias Emocionales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195888759"/>
              </p:ext>
            </p:extLst>
          </p:nvPr>
        </p:nvGraphicFramePr>
        <p:xfrm>
          <a:off x="1331640" y="1447800"/>
          <a:ext cx="7581447" cy="4759960"/>
        </p:xfrm>
        <a:graphic>
          <a:graphicData uri="http://schemas.openxmlformats.org/drawingml/2006/table">
            <a:tbl>
              <a:tblPr firstRow="1" bandRow="1">
                <a:tableStyleId>{F5AB1C69-6EDB-4FF4-983F-18BD219EF322}</a:tableStyleId>
              </a:tblPr>
              <a:tblGrid>
                <a:gridCol w="1551082">
                  <a:extLst>
                    <a:ext uri="{9D8B030D-6E8A-4147-A177-3AD203B41FA5}">
                      <a16:colId xmlns:a16="http://schemas.microsoft.com/office/drawing/2014/main" val="20000"/>
                    </a:ext>
                  </a:extLst>
                </a:gridCol>
                <a:gridCol w="117642">
                  <a:extLst>
                    <a:ext uri="{9D8B030D-6E8A-4147-A177-3AD203B41FA5}">
                      <a16:colId xmlns:a16="http://schemas.microsoft.com/office/drawing/2014/main" val="20001"/>
                    </a:ext>
                  </a:extLst>
                </a:gridCol>
                <a:gridCol w="1269203">
                  <a:extLst>
                    <a:ext uri="{9D8B030D-6E8A-4147-A177-3AD203B41FA5}">
                      <a16:colId xmlns:a16="http://schemas.microsoft.com/office/drawing/2014/main" val="20002"/>
                    </a:ext>
                  </a:extLst>
                </a:gridCol>
                <a:gridCol w="108726">
                  <a:extLst>
                    <a:ext uri="{9D8B030D-6E8A-4147-A177-3AD203B41FA5}">
                      <a16:colId xmlns:a16="http://schemas.microsoft.com/office/drawing/2014/main" val="20003"/>
                    </a:ext>
                  </a:extLst>
                </a:gridCol>
                <a:gridCol w="1693905">
                  <a:extLst>
                    <a:ext uri="{9D8B030D-6E8A-4147-A177-3AD203B41FA5}">
                      <a16:colId xmlns:a16="http://schemas.microsoft.com/office/drawing/2014/main" val="20004"/>
                    </a:ext>
                  </a:extLst>
                </a:gridCol>
                <a:gridCol w="1299918">
                  <a:extLst>
                    <a:ext uri="{9D8B030D-6E8A-4147-A177-3AD203B41FA5}">
                      <a16:colId xmlns:a16="http://schemas.microsoft.com/office/drawing/2014/main" val="20005"/>
                    </a:ext>
                  </a:extLst>
                </a:gridCol>
                <a:gridCol w="1540971">
                  <a:extLst>
                    <a:ext uri="{9D8B030D-6E8A-4147-A177-3AD203B41FA5}">
                      <a16:colId xmlns:a16="http://schemas.microsoft.com/office/drawing/2014/main" val="20006"/>
                    </a:ext>
                  </a:extLst>
                </a:gridCol>
              </a:tblGrid>
              <a:tr h="370840">
                <a:tc gridSpan="2">
                  <a:txBody>
                    <a:bodyPr/>
                    <a:lstStyle/>
                    <a:p>
                      <a:pPr algn="ctr"/>
                      <a:endParaRPr lang="es-ES" sz="1400" dirty="0"/>
                    </a:p>
                    <a:p>
                      <a:pPr algn="ctr"/>
                      <a:r>
                        <a:rPr lang="es-ES" sz="1400" dirty="0"/>
                        <a:t>AUTO-CONOCIMIENTO</a:t>
                      </a:r>
                    </a:p>
                    <a:p>
                      <a:pPr algn="ctr"/>
                      <a:endParaRPr lang="es-ES" sz="1400" dirty="0"/>
                    </a:p>
                    <a:p>
                      <a:pPr algn="ctr"/>
                      <a:endParaRPr lang="es-ES" sz="1400" dirty="0"/>
                    </a:p>
                  </a:txBody>
                  <a:tcPr marL="83326" marR="83326"/>
                </a:tc>
                <a:tc hMerge="1">
                  <a:txBody>
                    <a:bodyPr/>
                    <a:lstStyle/>
                    <a:p>
                      <a:pPr algn="ctr"/>
                      <a:endParaRPr lang="es-ES" sz="1400" dirty="0"/>
                    </a:p>
                  </a:txBody>
                  <a:tcPr marL="83326" marR="83326"/>
                </a:tc>
                <a:tc gridSpan="2">
                  <a:txBody>
                    <a:bodyPr/>
                    <a:lstStyle/>
                    <a:p>
                      <a:pPr algn="ctr"/>
                      <a:endParaRPr lang="es-ES" sz="1400" dirty="0"/>
                    </a:p>
                    <a:p>
                      <a:pPr algn="ctr"/>
                      <a:r>
                        <a:rPr lang="es-ES" sz="1400" dirty="0"/>
                        <a:t>CONTROL EMOCIONAL</a:t>
                      </a:r>
                    </a:p>
                  </a:txBody>
                  <a:tcPr marL="83326" marR="83326"/>
                </a:tc>
                <a:tc hMerge="1">
                  <a:txBody>
                    <a:bodyPr/>
                    <a:lstStyle/>
                    <a:p>
                      <a:pPr algn="ctr"/>
                      <a:endParaRPr lang="es-ES" sz="1600" dirty="0"/>
                    </a:p>
                  </a:txBody>
                  <a:tcPr marL="83326" marR="83326"/>
                </a:tc>
                <a:tc>
                  <a:txBody>
                    <a:bodyPr/>
                    <a:lstStyle/>
                    <a:p>
                      <a:pPr algn="ctr"/>
                      <a:endParaRPr lang="es-ES" sz="1600" dirty="0"/>
                    </a:p>
                    <a:p>
                      <a:pPr algn="ctr"/>
                      <a:r>
                        <a:rPr lang="es-ES" sz="1600" dirty="0"/>
                        <a:t>AUTO-MOTIVACIÓN</a:t>
                      </a:r>
                    </a:p>
                  </a:txBody>
                  <a:tcPr marL="83326" marR="83326"/>
                </a:tc>
                <a:tc>
                  <a:txBody>
                    <a:bodyPr/>
                    <a:lstStyle/>
                    <a:p>
                      <a:pPr algn="ctr"/>
                      <a:endParaRPr lang="es-ES" dirty="0"/>
                    </a:p>
                    <a:p>
                      <a:pPr algn="ctr"/>
                      <a:r>
                        <a:rPr lang="es-ES" dirty="0"/>
                        <a:t>EMPATIA</a:t>
                      </a:r>
                    </a:p>
                  </a:txBody>
                  <a:tcPr marL="83326" marR="83326"/>
                </a:tc>
                <a:tc>
                  <a:txBody>
                    <a:bodyPr/>
                    <a:lstStyle/>
                    <a:p>
                      <a:pPr algn="ctr"/>
                      <a:endParaRPr lang="es-ES" sz="1400" dirty="0"/>
                    </a:p>
                    <a:p>
                      <a:pPr algn="ctr"/>
                      <a:r>
                        <a:rPr lang="es-ES" sz="1400" dirty="0"/>
                        <a:t>HABILIDADES SOCIALE</a:t>
                      </a:r>
                      <a:r>
                        <a:rPr lang="es-ES" sz="1600" dirty="0"/>
                        <a:t>S</a:t>
                      </a:r>
                    </a:p>
                  </a:txBody>
                  <a:tcPr marL="83326" marR="83326"/>
                </a:tc>
                <a:extLst>
                  <a:ext uri="{0D108BD9-81ED-4DB2-BD59-A6C34878D82A}">
                    <a16:rowId xmlns:a16="http://schemas.microsoft.com/office/drawing/2014/main" val="10000"/>
                  </a:ext>
                </a:extLst>
              </a:tr>
              <a:tr h="370840">
                <a:tc gridSpan="5">
                  <a:txBody>
                    <a:bodyPr/>
                    <a:lstStyle/>
                    <a:p>
                      <a:pPr algn="ctr"/>
                      <a:r>
                        <a:rPr lang="es-ES" sz="1200" dirty="0"/>
                        <a:t>HABILIDADES INTRAPERSONALES </a:t>
                      </a:r>
                    </a:p>
                  </a:txBody>
                  <a:tcPr marL="83326" marR="83326"/>
                </a:tc>
                <a:tc hMerge="1">
                  <a:txBody>
                    <a:bodyPr/>
                    <a:lstStyle/>
                    <a:p>
                      <a:endParaRPr lang="es-ES" dirty="0"/>
                    </a:p>
                  </a:txBody>
                  <a:tcPr/>
                </a:tc>
                <a:tc hMerge="1">
                  <a:txBody>
                    <a:bodyPr/>
                    <a:lstStyle/>
                    <a:p>
                      <a:endParaRPr lang="es-ES"/>
                    </a:p>
                  </a:txBody>
                  <a:tcPr/>
                </a:tc>
                <a:tc hMerge="1">
                  <a:txBody>
                    <a:bodyPr/>
                    <a:lstStyle/>
                    <a:p>
                      <a:endParaRPr lang="es-ES" dirty="0"/>
                    </a:p>
                  </a:txBody>
                  <a:tcPr/>
                </a:tc>
                <a:tc hMerge="1">
                  <a:txBody>
                    <a:bodyPr/>
                    <a:lstStyle/>
                    <a:p>
                      <a:endParaRPr lang="es-ES"/>
                    </a:p>
                  </a:txBody>
                  <a:tcPr/>
                </a:tc>
                <a:tc gridSpan="2">
                  <a:txBody>
                    <a:bodyPr/>
                    <a:lstStyle/>
                    <a:p>
                      <a:pPr algn="ctr"/>
                      <a:r>
                        <a:rPr lang="es-ES" sz="1200" dirty="0"/>
                        <a:t>HABILIDADES INTERPERSONALES</a:t>
                      </a:r>
                    </a:p>
                  </a:txBody>
                  <a:tcPr marL="83326" marR="83326"/>
                </a:tc>
                <a:tc hMerge="1">
                  <a:txBody>
                    <a:bodyPr/>
                    <a:lstStyle/>
                    <a:p>
                      <a:endParaRPr lang="es-ES" dirty="0"/>
                    </a:p>
                  </a:txBody>
                  <a:tcPr/>
                </a:tc>
                <a:extLst>
                  <a:ext uri="{0D108BD9-81ED-4DB2-BD59-A6C34878D82A}">
                    <a16:rowId xmlns:a16="http://schemas.microsoft.com/office/drawing/2014/main" val="10001"/>
                  </a:ext>
                </a:extLst>
              </a:tr>
              <a:tr h="370840">
                <a:tc>
                  <a:txBody>
                    <a:bodyPr/>
                    <a:lstStyle/>
                    <a:p>
                      <a:endParaRPr lang="es-E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 Revés”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Cubo de las emociones</a:t>
                      </a:r>
                    </a:p>
                    <a:p>
                      <a:endParaRPr lang="es-ES" sz="1200" dirty="0">
                        <a:latin typeface="Arial" panose="020B0604020202020204" pitchFamily="34" charset="0"/>
                        <a:cs typeface="Arial" panose="020B0604020202020204" pitchFamily="34" charset="0"/>
                      </a:endParaRPr>
                    </a:p>
                    <a:p>
                      <a:r>
                        <a:rPr lang="es-ES" sz="1200" dirty="0">
                          <a:latin typeface="Arial" panose="020B0604020202020204" pitchFamily="34" charset="0"/>
                          <a:cs typeface="Arial" panose="020B0604020202020204" pitchFamily="34" charset="0"/>
                        </a:rPr>
                        <a:t>Identificar momentos del día donde aparecen las emociones básicas, se registran en la agenda y se tratan en la asamblea de aula.</a:t>
                      </a:r>
                    </a:p>
                    <a:p>
                      <a:endParaRPr lang="es-ES" sz="1200" dirty="0">
                        <a:latin typeface="Arial" panose="020B0604020202020204" pitchFamily="34" charset="0"/>
                        <a:cs typeface="Arial" panose="020B0604020202020204" pitchFamily="34" charset="0"/>
                      </a:endParaRPr>
                    </a:p>
                    <a:p>
                      <a:endParaRPr lang="es-ES" sz="1200" dirty="0">
                        <a:latin typeface="Arial" panose="020B0604020202020204" pitchFamily="34" charset="0"/>
                        <a:cs typeface="Arial" panose="020B0604020202020204" pitchFamily="34" charset="0"/>
                      </a:endParaRPr>
                    </a:p>
                  </a:txBody>
                  <a:tcPr marL="83326" marR="83326"/>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200" baseline="0" dirty="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Mantener a raya las emociones, que no se pasen de frenada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Identificamos  las situaciones que nos hacen disparar las emociones y aprendemos a respirar profundo.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Dibujamos el semáforo.</a:t>
                      </a:r>
                    </a:p>
                  </a:txBody>
                  <a:tcPr marL="83326" marR="83326"/>
                </a:tc>
                <a:tc hMerge="1">
                  <a:txBody>
                    <a:bodyPr/>
                    <a:lstStyle/>
                    <a:p>
                      <a:endParaRPr lang="es-E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“Audiovisual sobre autoestima”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Poner el foco en las cosas positivas queme ocurren, que suceden en la clase y las escribo en  mi agenda. Se tratan en la asamblea de aula.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Agradecer a las personas que me rodean aquello que me gusta.</a:t>
                      </a:r>
                    </a:p>
                    <a:p>
                      <a:endParaRPr lang="es-ES" sz="1200" baseline="0" dirty="0">
                        <a:latin typeface="Arial" panose="020B0604020202020204" pitchFamily="34" charset="0"/>
                        <a:cs typeface="Arial" panose="020B0604020202020204" pitchFamily="34" charset="0"/>
                      </a:endParaRPr>
                    </a:p>
                  </a:txBody>
                  <a:tcPr marL="83326" marR="83326"/>
                </a:tc>
                <a:tc hMerge="1">
                  <a:txBody>
                    <a:bodyPr/>
                    <a:lstStyle/>
                    <a:p>
                      <a:endParaRPr lang="es-ES"/>
                    </a:p>
                  </a:txBody>
                  <a:tcPr/>
                </a:tc>
                <a:tc>
                  <a:txBody>
                    <a:bodyPr/>
                    <a:lstStyle/>
                    <a:p>
                      <a:endParaRPr lang="es-ES" sz="1200" dirty="0">
                        <a:latin typeface="Arial" panose="020B0604020202020204" pitchFamily="34" charset="0"/>
                        <a:cs typeface="Arial" panose="020B0604020202020204" pitchFamily="34" charset="0"/>
                      </a:endParaRPr>
                    </a:p>
                    <a:p>
                      <a:r>
                        <a:rPr lang="es-ES" sz="1200" dirty="0">
                          <a:latin typeface="Arial" panose="020B0604020202020204" pitchFamily="34" charset="0"/>
                          <a:cs typeface="Arial" panose="020B0604020202020204" pitchFamily="34" charset="0"/>
                        </a:rPr>
                        <a:t>Ponerme en el lugar del otro y tener ganas de ayudar. </a:t>
                      </a:r>
                    </a:p>
                    <a:p>
                      <a:r>
                        <a:rPr lang="es-ES" sz="1200" dirty="0">
                          <a:latin typeface="Arial" panose="020B0604020202020204" pitchFamily="34" charset="0"/>
                          <a:cs typeface="Arial" panose="020B0604020202020204" pitchFamily="34" charset="0"/>
                        </a:rPr>
                        <a:t>Aprendo a escuchar de forma activa y a no juzgar.</a:t>
                      </a:r>
                    </a:p>
                    <a:p>
                      <a:r>
                        <a:rPr lang="es-ES" sz="1200" dirty="0">
                          <a:latin typeface="Arial" panose="020B0604020202020204" pitchFamily="34" charset="0"/>
                          <a:cs typeface="Arial" panose="020B0604020202020204" pitchFamily="34" charset="0"/>
                        </a:rPr>
                        <a:t>Página 27 de la agenda escolar</a:t>
                      </a:r>
                    </a:p>
                  </a:txBody>
                  <a:tcPr marL="83326" marR="833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200" dirty="0">
                        <a:latin typeface="Arial" panose="020B0604020202020204" pitchFamily="34" charset="0"/>
                        <a:cs typeface="Arial" panose="020B0604020202020204" pitchFamily="34" charset="0"/>
                      </a:endParaRPr>
                    </a:p>
                    <a:p>
                      <a:r>
                        <a:rPr lang="es-ES" sz="1200" dirty="0">
                          <a:latin typeface="Arial" panose="020B0604020202020204" pitchFamily="34" charset="0"/>
                          <a:cs typeface="Arial" panose="020B0604020202020204" pitchFamily="34" charset="0"/>
                        </a:rPr>
                        <a:t>Por el buen trato en las relaciones de pareja.</a:t>
                      </a:r>
                    </a:p>
                    <a:p>
                      <a:r>
                        <a:rPr lang="es-ES" sz="1200" dirty="0">
                          <a:latin typeface="Arial" panose="020B0604020202020204" pitchFamily="34" charset="0"/>
                          <a:cs typeface="Arial" panose="020B0604020202020204" pitchFamily="34" charset="0"/>
                        </a:rPr>
                        <a:t>La importancia de SER AMABLE, nos gustan las personas positivas, agradables, que sonríen, que no juzgan, que aceptan el punto de vista del otro aunque no se comparta. Y esto se puede entrenar.</a:t>
                      </a:r>
                    </a:p>
                    <a:p>
                      <a:r>
                        <a:rPr lang="es-ES" sz="1200" dirty="0">
                          <a:latin typeface="Arial" panose="020B0604020202020204" pitchFamily="34" charset="0"/>
                          <a:cs typeface="Arial" panose="020B0604020202020204" pitchFamily="34" charset="0"/>
                        </a:rPr>
                        <a:t>Semana de la Paz</a:t>
                      </a:r>
                    </a:p>
                  </a:txBody>
                  <a:tcPr marL="83326" marR="83326"/>
                </a:tc>
                <a:extLst>
                  <a:ext uri="{0D108BD9-81ED-4DB2-BD59-A6C34878D82A}">
                    <a16:rowId xmlns:a16="http://schemas.microsoft.com/office/drawing/2014/main" val="1000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Para empezar,     “Del revés”</a:t>
            </a:r>
          </a:p>
        </p:txBody>
      </p:sp>
      <p:sp>
        <p:nvSpPr>
          <p:cNvPr id="4" name="3 Marcador de contenido"/>
          <p:cNvSpPr>
            <a:spLocks noGrp="1"/>
          </p:cNvSpPr>
          <p:nvPr>
            <p:ph sz="half" idx="2"/>
          </p:nvPr>
        </p:nvSpPr>
        <p:spPr>
          <a:xfrm>
            <a:off x="4907476" y="1524000"/>
            <a:ext cx="3840988" cy="4353272"/>
          </a:xfrm>
        </p:spPr>
        <p:txBody>
          <a:bodyPr>
            <a:normAutofit fontScale="85000" lnSpcReduction="10000"/>
          </a:bodyPr>
          <a:lstStyle/>
          <a:p>
            <a:r>
              <a:rPr lang="es-ES" sz="2000" dirty="0"/>
              <a:t>El visionado de la película Del Revés (</a:t>
            </a:r>
            <a:r>
              <a:rPr lang="es-ES" sz="2000" dirty="0" err="1"/>
              <a:t>Prixer</a:t>
            </a:r>
            <a:r>
              <a:rPr lang="es-ES" sz="2000" dirty="0"/>
              <a:t>) es el punto de partida porque es un material didáctico excelente para sumergirnos en el mundo de las emociones.</a:t>
            </a:r>
          </a:p>
          <a:p>
            <a:r>
              <a:rPr lang="es-ES" sz="2000" dirty="0"/>
              <a:t>Hay profesores que ya lo han comprobado. Para los que se incorporan al programa se propone esta actividad para empezar. Es una introducción a la  Inteligencia Emocional desde una perspectiva gráfica y lúdica.</a:t>
            </a:r>
          </a:p>
          <a:p>
            <a:r>
              <a:rPr lang="es-ES" sz="2000" dirty="0"/>
              <a:t>Permite familiarizarse con los conceptos básicos de las emociones, su vocabulario y expresiones que facilitan conectar mejor con los alumnos.</a:t>
            </a:r>
          </a:p>
        </p:txBody>
      </p:sp>
      <p:pic>
        <p:nvPicPr>
          <p:cNvPr id="8" name="Marcador de contenido 7" descr="Imagen que contiene interior, tabla, muñeca, escritorio&#10;&#10;Descripción generada automáticamente">
            <a:extLst>
              <a:ext uri="{FF2B5EF4-FFF2-40B4-BE49-F238E27FC236}">
                <a16:creationId xmlns:a16="http://schemas.microsoft.com/office/drawing/2014/main" id="{4F8692CC-81A5-C457-ED8B-46B5ECC5245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35100" y="1988840"/>
            <a:ext cx="3472376" cy="3345159"/>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“DEL REVÉS” PIXAR</a:t>
            </a:r>
          </a:p>
        </p:txBody>
      </p:sp>
      <p:sp>
        <p:nvSpPr>
          <p:cNvPr id="4" name="3 Marcador de texto"/>
          <p:cNvSpPr>
            <a:spLocks noGrp="1"/>
          </p:cNvSpPr>
          <p:nvPr>
            <p:ph type="body" idx="2"/>
          </p:nvPr>
        </p:nvSpPr>
        <p:spPr>
          <a:xfrm>
            <a:off x="457200" y="1406964"/>
            <a:ext cx="3610744" cy="4182276"/>
          </a:xfrm>
        </p:spPr>
        <p:txBody>
          <a:bodyPr>
            <a:normAutofit/>
          </a:bodyPr>
          <a:lstStyle/>
          <a:p>
            <a:r>
              <a:rPr lang="es-ES" dirty="0"/>
              <a:t>La protagonista de la historia se traslada a vivir a otro lugar, motivo por el que entrarán en escena otros personajes, sus emociones: Alegría, Miedo, Ira, Asco, Tristeza (falta Sorpresa). </a:t>
            </a:r>
          </a:p>
          <a:p>
            <a:endParaRPr lang="es-ES" dirty="0"/>
          </a:p>
          <a:p>
            <a:r>
              <a:rPr lang="es-ES" dirty="0"/>
              <a:t>El CUBO DE LAS EMOCIONES</a:t>
            </a:r>
          </a:p>
          <a:p>
            <a:endParaRPr lang="es-ES" dirty="0"/>
          </a:p>
          <a:p>
            <a:r>
              <a:rPr lang="es-ES" dirty="0"/>
              <a:t>A partir de esta actividad, los alumnos de 1º ESO conocen  e identifican las 6 emociones básicas en el personaje de la película.</a:t>
            </a:r>
          </a:p>
          <a:p>
            <a:endParaRPr lang="es-ES" dirty="0"/>
          </a:p>
          <a:p>
            <a:r>
              <a:rPr lang="es-ES" dirty="0"/>
              <a:t>Los alumnos de 2º de ESO identifican  las seis emociones básicas en sus vivencias cotidianas.</a:t>
            </a:r>
          </a:p>
          <a:p>
            <a:endParaRPr lang="es-ES" dirty="0"/>
          </a:p>
          <a:p>
            <a:r>
              <a:rPr lang="es-ES" dirty="0"/>
              <a:t>Los alumnos de 2º de ESO identifican la emoción dominante en cada uno de ellos.</a:t>
            </a:r>
          </a:p>
          <a:p>
            <a:r>
              <a:rPr lang="es-ES" dirty="0"/>
              <a:t>Ponen en practica el truco del semáforo.</a:t>
            </a:r>
          </a:p>
          <a:p>
            <a:endParaRPr lang="es-ES" dirty="0"/>
          </a:p>
        </p:txBody>
      </p:sp>
      <p:pic>
        <p:nvPicPr>
          <p:cNvPr id="9" name="Marcador de contenido 8" descr="Imagen que contiene Texto&#10;&#10;Descripción generada automáticamente">
            <a:extLst>
              <a:ext uri="{FF2B5EF4-FFF2-40B4-BE49-F238E27FC236}">
                <a16:creationId xmlns:a16="http://schemas.microsoft.com/office/drawing/2014/main" id="{07E66F3F-0D16-D9AC-5631-D996A80FDDAC}"/>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187483" y="1052736"/>
            <a:ext cx="4247588" cy="4752528"/>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endParaRPr lang="es-ES" dirty="0"/>
          </a:p>
        </p:txBody>
      </p:sp>
      <p:pic>
        <p:nvPicPr>
          <p:cNvPr id="16" name="Marcador de contenido 15" descr="Un dibujo de una caricatura&#10;&#10;Descripción generada automáticamente con confianza media">
            <a:extLst>
              <a:ext uri="{FF2B5EF4-FFF2-40B4-BE49-F238E27FC236}">
                <a16:creationId xmlns:a16="http://schemas.microsoft.com/office/drawing/2014/main" id="{03AAA295-027B-D1BA-804C-CE75F924C73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52805" y="1981027"/>
            <a:ext cx="3505689" cy="3750021"/>
          </a:xfrm>
        </p:spPr>
      </p:pic>
      <p:pic>
        <p:nvPicPr>
          <p:cNvPr id="14" name="Marcador de contenido 13" descr="Imagen que contiene viejo, tabla, camiseta, cuarto&#10;&#10;Descripción generada automáticamente">
            <a:extLst>
              <a:ext uri="{FF2B5EF4-FFF2-40B4-BE49-F238E27FC236}">
                <a16:creationId xmlns:a16="http://schemas.microsoft.com/office/drawing/2014/main" id="{1F16AF65-35A4-9868-A3D1-13DA6E9C1DE8}"/>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435100" y="1981027"/>
            <a:ext cx="3657600" cy="3750021"/>
          </a:xfrm>
        </p:spPr>
      </p:pic>
    </p:spTree>
    <p:extLst>
      <p:ext uri="{BB962C8B-B14F-4D97-AF65-F5344CB8AC3E}">
        <p14:creationId xmlns:p14="http://schemas.microsoft.com/office/powerpoint/2010/main" val="19089673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545</TotalTime>
  <Words>1156</Words>
  <Application>Microsoft Office PowerPoint</Application>
  <PresentationFormat>Presentación en pantalla (4:3)</PresentationFormat>
  <Paragraphs>160</Paragraphs>
  <Slides>24</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24</vt:i4>
      </vt:variant>
    </vt:vector>
  </HeadingPairs>
  <TitlesOfParts>
    <vt:vector size="33" baseType="lpstr">
      <vt:lpstr>Arial</vt:lpstr>
      <vt:lpstr>Arial Black</vt:lpstr>
      <vt:lpstr>Calibri</vt:lpstr>
      <vt:lpstr>Gill Sans MT</vt:lpstr>
      <vt:lpstr>Lucida Calligraphy</vt:lpstr>
      <vt:lpstr>Verdana</vt:lpstr>
      <vt:lpstr>Wingdings</vt:lpstr>
      <vt:lpstr>Wingdings 2</vt:lpstr>
      <vt:lpstr>Solsticio</vt:lpstr>
      <vt:lpstr>EDUCACION EMOCIONAL FUNDACIÓN BOTÍN</vt:lpstr>
      <vt:lpstr>Razones para trabajar la educación emocional </vt:lpstr>
      <vt:lpstr>Una razón más …</vt:lpstr>
      <vt:lpstr>¿Qué es la educación emocional?</vt:lpstr>
      <vt:lpstr>PROPUESTA CURRICULAR</vt:lpstr>
      <vt:lpstr>Competencias Emocionales</vt:lpstr>
      <vt:lpstr>Para empezar,     “Del revés”</vt:lpstr>
      <vt:lpstr>“DEL REVÉS” PIXAR</vt:lpstr>
      <vt:lpstr>Presentación de PowerPoint</vt:lpstr>
      <vt:lpstr>Las emociones,  “en la agenda escolar”</vt:lpstr>
      <vt:lpstr>Convivencia desde el inicio </vt:lpstr>
      <vt:lpstr>1º ESO, isla dos aguas   2º ESO marcha al Cristo del Otero</vt:lpstr>
      <vt:lpstr>1º ESO                3º ESO</vt:lpstr>
      <vt:lpstr>PREVENIR LA VIOLENCIA DE GÉNERO </vt:lpstr>
      <vt:lpstr>               </vt:lpstr>
      <vt:lpstr>       MITOS               MEJOR ASÍ</vt:lpstr>
      <vt:lpstr>                    </vt:lpstr>
      <vt:lpstr>          Final del trimestre            </vt:lpstr>
      <vt:lpstr>Semana de la Paz </vt:lpstr>
      <vt:lpstr>OBJETIVOS DE DESARROLLO SOSTENIBLE </vt:lpstr>
      <vt:lpstr>ODS: 16     PAZ</vt:lpstr>
      <vt:lpstr>Contribuyo con amabilidad cuando:</vt:lpstr>
      <vt:lpstr>CIRCULOS DE DIÁLOGO</vt:lpstr>
      <vt:lpstr>IES VICTORIO MACHO CURSO 202-2023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EDUCACION EMOCIONAL FUNDACIÓN BOTÍN</dc:title>
  <dc:creator>Mari Cruz González Pérez</dc:creator>
  <cp:lastModifiedBy>M.CRUZ GONZALEZ PEREZ</cp:lastModifiedBy>
  <cp:revision>69</cp:revision>
  <dcterms:created xsi:type="dcterms:W3CDTF">2022-05-24T16:58:30Z</dcterms:created>
  <dcterms:modified xsi:type="dcterms:W3CDTF">2023-05-28T22:38:06Z</dcterms:modified>
</cp:coreProperties>
</file>