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8" r:id="rId2"/>
    <p:sldId id="357" r:id="rId3"/>
    <p:sldId id="356" r:id="rId4"/>
    <p:sldId id="350" r:id="rId5"/>
    <p:sldId id="355" r:id="rId6"/>
    <p:sldId id="354" r:id="rId7"/>
    <p:sldId id="358" r:id="rId8"/>
    <p:sldId id="353" r:id="rId9"/>
    <p:sldId id="352" r:id="rId10"/>
    <p:sldId id="351" r:id="rId11"/>
    <p:sldId id="361" r:id="rId12"/>
    <p:sldId id="278" r:id="rId13"/>
    <p:sldId id="279" r:id="rId14"/>
    <p:sldId id="339" r:id="rId15"/>
    <p:sldId id="338" r:id="rId16"/>
    <p:sldId id="333" r:id="rId17"/>
    <p:sldId id="334" r:id="rId18"/>
    <p:sldId id="343" r:id="rId19"/>
    <p:sldId id="341" r:id="rId20"/>
    <p:sldId id="340" r:id="rId21"/>
    <p:sldId id="337" r:id="rId22"/>
    <p:sldId id="336" r:id="rId23"/>
    <p:sldId id="277" r:id="rId24"/>
    <p:sldId id="264" r:id="rId25"/>
    <p:sldId id="262" r:id="rId26"/>
    <p:sldId id="290" r:id="rId27"/>
    <p:sldId id="270" r:id="rId28"/>
    <p:sldId id="291" r:id="rId29"/>
    <p:sldId id="265" r:id="rId30"/>
    <p:sldId id="273" r:id="rId31"/>
    <p:sldId id="274" r:id="rId32"/>
    <p:sldId id="275" r:id="rId33"/>
    <p:sldId id="276" r:id="rId34"/>
    <p:sldId id="295" r:id="rId35"/>
    <p:sldId id="303" r:id="rId36"/>
    <p:sldId id="304" r:id="rId37"/>
    <p:sldId id="305" r:id="rId38"/>
    <p:sldId id="307" r:id="rId39"/>
    <p:sldId id="308" r:id="rId40"/>
    <p:sldId id="306" r:id="rId41"/>
    <p:sldId id="309" r:id="rId42"/>
    <p:sldId id="310" r:id="rId43"/>
    <p:sldId id="280" r:id="rId44"/>
    <p:sldId id="281" r:id="rId45"/>
    <p:sldId id="282" r:id="rId46"/>
    <p:sldId id="296" r:id="rId47"/>
    <p:sldId id="283" r:id="rId48"/>
    <p:sldId id="284" r:id="rId49"/>
    <p:sldId id="285" r:id="rId50"/>
    <p:sldId id="286" r:id="rId51"/>
    <p:sldId id="298" r:id="rId52"/>
    <p:sldId id="297" r:id="rId53"/>
    <p:sldId id="299" r:id="rId54"/>
    <p:sldId id="300" r:id="rId55"/>
    <p:sldId id="301" r:id="rId56"/>
    <p:sldId id="302" r:id="rId57"/>
    <p:sldId id="293" r:id="rId58"/>
    <p:sldId id="294" r:id="rId59"/>
    <p:sldId id="313" r:id="rId60"/>
    <p:sldId id="359" r:id="rId61"/>
    <p:sldId id="314" r:id="rId62"/>
    <p:sldId id="315" r:id="rId63"/>
    <p:sldId id="344" r:id="rId64"/>
    <p:sldId id="345" r:id="rId65"/>
    <p:sldId id="311" r:id="rId66"/>
    <p:sldId id="312" r:id="rId67"/>
    <p:sldId id="347" r:id="rId68"/>
    <p:sldId id="292" r:id="rId69"/>
    <p:sldId id="316" r:id="rId70"/>
    <p:sldId id="321" r:id="rId71"/>
    <p:sldId id="322" r:id="rId72"/>
    <p:sldId id="323" r:id="rId73"/>
    <p:sldId id="317" r:id="rId74"/>
    <p:sldId id="349" r:id="rId75"/>
    <p:sldId id="348" r:id="rId76"/>
    <p:sldId id="318" r:id="rId77"/>
    <p:sldId id="319" r:id="rId78"/>
    <p:sldId id="320" r:id="rId79"/>
    <p:sldId id="288" r:id="rId80"/>
    <p:sldId id="289" r:id="rId81"/>
    <p:sldId id="324" r:id="rId82"/>
    <p:sldId id="325" r:id="rId83"/>
    <p:sldId id="326" r:id="rId84"/>
    <p:sldId id="332" r:id="rId85"/>
    <p:sldId id="331" r:id="rId86"/>
    <p:sldId id="330" r:id="rId87"/>
    <p:sldId id="329" r:id="rId88"/>
    <p:sldId id="328" r:id="rId89"/>
    <p:sldId id="287" r:id="rId90"/>
    <p:sldId id="260" r:id="rId91"/>
    <p:sldId id="266" r:id="rId92"/>
    <p:sldId id="267" r:id="rId93"/>
    <p:sldId id="271" r:id="rId94"/>
    <p:sldId id="268" r:id="rId95"/>
    <p:sldId id="272" r:id="rId96"/>
    <p:sldId id="269" r:id="rId97"/>
    <p:sldId id="342" r:id="rId9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900CC"/>
    <a:srgbClr val="000000"/>
    <a:srgbClr val="FFCCFF"/>
    <a:srgbClr val="FFFF99"/>
    <a:srgbClr val="F3574B"/>
    <a:srgbClr val="B2B2B2"/>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9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9A0AD06-DA5F-4445-938C-2DAB2BD631BC}" type="datetimeFigureOut">
              <a:rPr lang="es-ES"/>
              <a:pPr>
                <a:defRPr/>
              </a:pPr>
              <a:t>26/04/2015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836F806-02BF-4DB7-976A-6F12B0293D86}" type="slidenum">
              <a:rPr lang="es-ES"/>
              <a:pPr>
                <a:defRPr/>
              </a:pPr>
              <a:t>‹#›</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D7089BFA-A8C0-4F7A-BBFC-CC99AFFF0F81}" type="datetimeFigureOut">
              <a:rPr lang="es-ES"/>
              <a:pPr>
                <a:defRPr/>
              </a:pPr>
              <a:t>26/04/2015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6378340-3EF6-4B19-A027-04373A7A9F50}" type="slidenum">
              <a:rPr lang="es-ES"/>
              <a:pPr>
                <a:defRPr/>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361B0E91-9460-400A-9C59-B77390890414}" type="datetimeFigureOut">
              <a:rPr lang="es-ES"/>
              <a:pPr>
                <a:defRPr/>
              </a:pPr>
              <a:t>26/04/2015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29E4C9F-286A-4E26-8A0D-9D90DD98ACCE}" type="slidenum">
              <a:rPr lang="es-ES"/>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29E861FC-C636-4A9E-8F37-816FAD64648F}" type="datetimeFigureOut">
              <a:rPr lang="es-ES"/>
              <a:pPr>
                <a:defRPr/>
              </a:pPr>
              <a:t>26/04/2015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F835F49-96E6-4AFB-900B-A1F24A35B874}" type="slidenum">
              <a:rPr lang="es-ES"/>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35BBE09-5476-4C6D-BC8B-1A7E2550B18B}" type="datetimeFigureOut">
              <a:rPr lang="es-ES"/>
              <a:pPr>
                <a:defRPr/>
              </a:pPr>
              <a:t>26/04/2015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CCF0560-A3FF-4343-91C3-E200422FE1C6}" type="slidenum">
              <a:rPr lang="es-ES"/>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938A65D-1197-4C5C-AF25-C5852609AC86}" type="datetimeFigureOut">
              <a:rPr lang="es-ES"/>
              <a:pPr>
                <a:defRPr/>
              </a:pPr>
              <a:t>26/04/2015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1CC6DFF-18C7-4D3F-9E98-5158F8CEB82E}" type="slidenum">
              <a:rPr lang="es-ES"/>
              <a:pPr>
                <a:defRPr/>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3D338913-C86B-4237-94BF-0A2A85E91F94}" type="datetimeFigureOut">
              <a:rPr lang="es-ES"/>
              <a:pPr>
                <a:defRPr/>
              </a:pPr>
              <a:t>26/04/2015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820DC722-0F05-4E66-B815-2A50CBB9AF95}" type="slidenum">
              <a:rPr lang="es-ES"/>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DFA3CE0B-7C40-4EB6-A1D1-52446DFB9457}" type="datetimeFigureOut">
              <a:rPr lang="es-ES"/>
              <a:pPr>
                <a:defRPr/>
              </a:pPr>
              <a:t>26/04/2015</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E877945-C8C9-4EAD-BDA4-E532D372DCA2}" type="slidenum">
              <a:rPr lang="es-ES"/>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71BC23E1-4D9F-45E4-AD42-7CD01FBE8804}" type="datetimeFigureOut">
              <a:rPr lang="es-ES"/>
              <a:pPr>
                <a:defRPr/>
              </a:pPr>
              <a:t>26/04/2015</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4F686FC5-DC5B-46D6-91DD-6361DF47D2F7}" type="slidenum">
              <a:rPr lang="es-ES"/>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6E076C2-5896-46C2-9FC5-6CDB395F2A8C}" type="datetimeFigureOut">
              <a:rPr lang="es-ES"/>
              <a:pPr>
                <a:defRPr/>
              </a:pPr>
              <a:t>26/04/2015</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C4E207F5-7743-4F82-B3EE-0DC44589283F}" type="slidenum">
              <a:rPr lang="es-ES"/>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3F93434-DEAF-4ECF-8CD3-29A20193C84F}" type="datetimeFigureOut">
              <a:rPr lang="es-ES"/>
              <a:pPr>
                <a:defRPr/>
              </a:pPr>
              <a:t>26/04/2015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D4980B59-DF24-4A27-A154-2C1465A5A339}"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3DBB329-1E0C-401E-B502-40DF3D73BD50}" type="datetimeFigureOut">
              <a:rPr lang="es-ES"/>
              <a:pPr>
                <a:defRPr/>
              </a:pPr>
              <a:t>26/04/2015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DEFF87C-1E9F-43BE-9912-9FE05BAE0D78}" type="slidenum">
              <a:rPr lang="es-ES"/>
              <a:pPr>
                <a:defRPr/>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4E4438E-FE17-40B5-9365-46B97FD22932}" type="datetimeFigureOut">
              <a:rPr lang="es-ES"/>
              <a:pPr>
                <a:defRPr/>
              </a:pPr>
              <a:t>26/04/2015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7E3F59E-9005-4903-B92B-6262B05FC834}"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boe.es/"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http://bocyl.jcyl.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juventud.jcyl.e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villafafila.net/rutas/rutas.htm"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jcyl.es/web/jcyl/MedioAmbiente/es/Plantilla100/1284137201589/_/_/_"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www.redeuroparc.org/tipos_LIC_diferencias_ZEC.jsp" TargetMode="External"/><Relationship Id="rId4" Type="http://schemas.openxmlformats.org/officeDocument/2006/relationships/hyperlink" Target="http://es.wikipedia.org/wiki/Convenio_de_Ramsar"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file:///E:\Nueva%20carpeta\cin01986.mp3" TargetMode="External"/><Relationship Id="rId7" Type="http://schemas.openxmlformats.org/officeDocument/2006/relationships/image" Target="../media/image44.jpeg"/><Relationship Id="rId2" Type="http://schemas.openxmlformats.org/officeDocument/2006/relationships/audio" Target="file:///E:\Nueva%20carpeta\nlc01219.mp3" TargetMode="External"/><Relationship Id="rId1" Type="http://schemas.openxmlformats.org/officeDocument/2006/relationships/audio" Target="file:///E:\Nueva%20carpeta\nl02498.mp3" TargetMode="External"/><Relationship Id="rId6" Type="http://schemas.openxmlformats.org/officeDocument/2006/relationships/image" Target="../media/image43.png"/><Relationship Id="rId5" Type="http://schemas.openxmlformats.org/officeDocument/2006/relationships/slideLayout" Target="../slideLayouts/slideLayout7.xml"/><Relationship Id="rId4" Type="http://schemas.openxmlformats.org/officeDocument/2006/relationships/audio" Target="file:///E:\Nueva%20carpeta\cn00147.mp3"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seo.org/" TargetMode="External"/><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hyperlink" Target="https://www.youtube.com/watch?v=KhAjheB2XPY" TargetMode="External"/><Relationship Id="rId4" Type="http://schemas.openxmlformats.org/officeDocument/2006/relationships/hyperlink" Target="https://www.youtube.com/watch?v=sNnEwuOPCB8"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play.google.com/store/apps/details?id=com.alborgis.seo&amp;hl=es" TargetMode="External"/><Relationship Id="rId2" Type="http://schemas.openxmlformats.org/officeDocument/2006/relationships/hyperlink" Target="https://itunes.apple.com/es/app/las-aves-de-espana/id791119664?mt=8" TargetMode="Externa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jcyl.es/web/jcyl/binarios/420/963/13-Zamora%20completo.pdf?blobheader=application/pdf;charset=UTF-8&amp;blobheadername1=Cache-Control&amp;blobheadername2=Expires&amp;blobheadername3=Site&amp;blobheadervalue1=no-store,no-cache,must-revalidate&amp;blobheade"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birdwatchinginspain.com/index.php/es/videos"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elpais.com/elpais/2014/05/01/media/1398973277_648977.html"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seo.org/zona/lagunas-de-villafafila/"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fotonazos.es/2012/11/el-pueblo-abandonado-de-otero-de-sariegos/"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youtube.com/watch?v=-sOB0rQ_B0E"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youtube.com/watch?v=uh44qKzELd8"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villafafila.com/"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wiki.scribus.net/canvas/Pagina_principal"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es.libreoffice.org/" TargetMode="External"/><Relationship Id="rId2" Type="http://schemas.openxmlformats.org/officeDocument/2006/relationships/hyperlink" Target="https://www.openoffice.org/es/" TargetMode="External"/><Relationship Id="rId1" Type="http://schemas.openxmlformats.org/officeDocument/2006/relationships/slideLayout" Target="../slideLayouts/slideLayout7.xml"/><Relationship Id="rId6" Type="http://schemas.openxmlformats.org/officeDocument/2006/relationships/hyperlink" Target="http://www.elconfidencial.com/tecnologia/2014-12-19/sin-powerpoint-y-sin-distracciones-asi-eran-las-reuniones-con-steve-jobs_596337/" TargetMode="External"/><Relationship Id="rId5" Type="http://schemas.openxmlformats.org/officeDocument/2006/relationships/hyperlink" Target="http://elpais.com/elpais/2014/11/05/opinion/1415213876_997253.html" TargetMode="External"/><Relationship Id="rId4" Type="http://schemas.openxmlformats.org/officeDocument/2006/relationships/hyperlink" Target="http://www.techsupportalert.com/es"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www.consumo.jcyl.es/web/jcyl/binarios/292/616/HojaReclamacion.pdf?blobheader=application/pdf;charset=UTF-8&amp;blobheadername1=Content-Disposition:&amp;blobheadername2=site&amp;blobheadername3=Cache-control&amp;blobheadername4=Expires&amp;blobheadervalue1=attac"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2 CuadroTexto"/>
          <p:cNvSpPr txBox="1"/>
          <p:nvPr/>
        </p:nvSpPr>
        <p:spPr>
          <a:xfrm>
            <a:off x="611560" y="2492896"/>
            <a:ext cx="7920880" cy="1754326"/>
          </a:xfrm>
          <a:prstGeom prst="rect">
            <a:avLst/>
          </a:prstGeom>
          <a:noFill/>
        </p:spPr>
        <p:txBody>
          <a:bodyPr>
            <a:spAutoFit/>
            <a:scene3d>
              <a:camera prst="orthographicFront">
                <a:rot lat="0" lon="21299999" rev="0"/>
              </a:camera>
              <a:lightRig rig="threePt" dir="t"/>
            </a:scene3d>
          </a:bodyPr>
          <a:lstStyle/>
          <a:p>
            <a:pPr algn="ctr" fontAlgn="auto">
              <a:spcBef>
                <a:spcPts val="0"/>
              </a:spcBef>
              <a:spcAft>
                <a:spcPts val="0"/>
              </a:spcAft>
              <a:defRPr/>
            </a:pPr>
            <a:r>
              <a:rPr lang="es-ES" sz="5400" dirty="0">
                <a:solidFill>
                  <a:schemeClr val="accent6">
                    <a:lumMod val="75000"/>
                  </a:schemeClr>
                </a:solidFill>
                <a:latin typeface="Copperplate Gothic Bold" pitchFamily="34" charset="0"/>
                <a:cs typeface="+mn-cs"/>
              </a:rPr>
              <a:t>UN  VIAJE A LAS LAGUNAS</a:t>
            </a:r>
            <a:endParaRPr lang="es-ES" sz="5400" dirty="0">
              <a:solidFill>
                <a:schemeClr val="accent6">
                  <a:lumMod val="75000"/>
                </a:schemeClr>
              </a:solidFill>
              <a:latin typeface="Copperplate Gothic Bold" pitchFamily="34" charset="0"/>
              <a:cs typeface="+mn-cs"/>
            </a:endParaRPr>
          </a:p>
        </p:txBody>
      </p:sp>
    </p:spTree>
  </p:cSld>
  <p:clrMapOvr>
    <a:masterClrMapping/>
  </p:clrMapOvr>
  <p:transition spd="slow" advTm="1500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3554" name="1 Imagen" descr="Villafafila_View_of_lagun04 (Copiar).jpg"/>
          <p:cNvPicPr>
            <a:picLocks noChangeAspect="1"/>
          </p:cNvPicPr>
          <p:nvPr/>
        </p:nvPicPr>
        <p:blipFill>
          <a:blip r:embed="rId2"/>
          <a:srcRect/>
          <a:stretch>
            <a:fillRect/>
          </a:stretch>
        </p:blipFill>
        <p:spPr bwMode="auto">
          <a:xfrm>
            <a:off x="723900" y="1341438"/>
            <a:ext cx="8420100" cy="5516562"/>
          </a:xfrm>
          <a:prstGeom prst="rect">
            <a:avLst/>
          </a:prstGeom>
          <a:noFill/>
          <a:ln w="9525">
            <a:noFill/>
            <a:miter lim="800000"/>
            <a:headEnd/>
            <a:tailEnd/>
          </a:ln>
        </p:spPr>
      </p:pic>
      <p:sp>
        <p:nvSpPr>
          <p:cNvPr id="23555" name="2 CuadroTexto"/>
          <p:cNvSpPr txBox="1">
            <a:spLocks noChangeArrowheads="1"/>
          </p:cNvSpPr>
          <p:nvPr/>
        </p:nvSpPr>
        <p:spPr bwMode="auto">
          <a:xfrm>
            <a:off x="7970838" y="1341438"/>
            <a:ext cx="1173162" cy="246062"/>
          </a:xfrm>
          <a:prstGeom prst="rect">
            <a:avLst/>
          </a:prstGeom>
          <a:noFill/>
          <a:ln w="9525">
            <a:noFill/>
            <a:miter lim="800000"/>
            <a:headEnd/>
            <a:tailEnd/>
          </a:ln>
        </p:spPr>
        <p:txBody>
          <a:bodyPr wrap="none">
            <a:spAutoFit/>
          </a:bodyPr>
          <a:lstStyle/>
          <a:p>
            <a:r>
              <a:rPr lang="es-ES" sz="1000">
                <a:latin typeface="Calibri" pitchFamily="34" charset="0"/>
              </a:rPr>
              <a:t>WIKIPEDIA -XAUXA</a:t>
            </a:r>
          </a:p>
        </p:txBody>
      </p:sp>
      <p:sp>
        <p:nvSpPr>
          <p:cNvPr id="23556" name="3 Rectángulo"/>
          <p:cNvSpPr>
            <a:spLocks noChangeArrowheads="1"/>
          </p:cNvSpPr>
          <p:nvPr/>
        </p:nvSpPr>
        <p:spPr bwMode="auto">
          <a:xfrm>
            <a:off x="0" y="0"/>
            <a:ext cx="5508625" cy="1200150"/>
          </a:xfrm>
          <a:prstGeom prst="rect">
            <a:avLst/>
          </a:prstGeom>
          <a:noFill/>
          <a:ln w="9525">
            <a:noFill/>
            <a:miter lim="800000"/>
            <a:headEnd/>
            <a:tailEnd/>
          </a:ln>
        </p:spPr>
        <p:txBody>
          <a:bodyPr>
            <a:spAutoFit/>
          </a:bodyPr>
          <a:lstStyle/>
          <a:p>
            <a:r>
              <a:rPr lang="es-ES" sz="2400">
                <a:latin typeface="Arimo"/>
                <a:ea typeface="Arimo"/>
                <a:cs typeface="Arimo"/>
              </a:rPr>
              <a:t>Los lagos son masas de agua estables, sin embargo las lagunas pueden llegar a secarse.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4578" name="1 CuadroTexto"/>
          <p:cNvSpPr txBox="1">
            <a:spLocks noChangeArrowheads="1"/>
          </p:cNvSpPr>
          <p:nvPr/>
        </p:nvSpPr>
        <p:spPr bwMode="auto">
          <a:xfrm>
            <a:off x="395288" y="1125538"/>
            <a:ext cx="8064500" cy="4676775"/>
          </a:xfrm>
          <a:prstGeom prst="rect">
            <a:avLst/>
          </a:prstGeom>
          <a:noFill/>
          <a:ln w="9525">
            <a:noFill/>
            <a:miter lim="800000"/>
            <a:headEnd/>
            <a:tailEnd/>
          </a:ln>
        </p:spPr>
        <p:txBody>
          <a:bodyPr>
            <a:spAutoFit/>
          </a:bodyPr>
          <a:lstStyle/>
          <a:p>
            <a:pPr algn="ctr"/>
            <a:r>
              <a:rPr lang="es-ES" sz="2000">
                <a:latin typeface="Arimo"/>
                <a:ea typeface="Arimo"/>
                <a:cs typeface="Arimo"/>
              </a:rPr>
              <a:t>Al evaporarse el agua, en verano, se forman costras salinas debido al ascenso de las sales por capilaridad. Una de las lagunas se llama del Salado, y evacua por el río del mismo nombre.</a:t>
            </a:r>
          </a:p>
          <a:p>
            <a:pPr algn="ctr"/>
            <a:endParaRPr lang="es-ES" sz="2000">
              <a:latin typeface="Arimo"/>
              <a:ea typeface="Arimo"/>
              <a:cs typeface="Arimo"/>
            </a:endParaRPr>
          </a:p>
          <a:p>
            <a:pPr algn="ctr"/>
            <a:endParaRPr lang="es-ES" sz="2000">
              <a:latin typeface="Arimo"/>
              <a:ea typeface="Arimo"/>
              <a:cs typeface="Arimo"/>
            </a:endParaRPr>
          </a:p>
          <a:p>
            <a:pPr algn="ctr"/>
            <a:r>
              <a:rPr lang="es-ES" sz="2000">
                <a:latin typeface="Arimo"/>
                <a:ea typeface="Arimo"/>
                <a:cs typeface="Arimo"/>
              </a:rPr>
              <a:t>Por ello hay que considerarla como una cuenca semiendorreica.</a:t>
            </a:r>
          </a:p>
          <a:p>
            <a:pPr algn="ctr"/>
            <a:endParaRPr lang="es-ES" sz="2000">
              <a:latin typeface="Arimo"/>
              <a:ea typeface="Arimo"/>
              <a:cs typeface="Arimo"/>
            </a:endParaRPr>
          </a:p>
          <a:p>
            <a:pPr algn="ctr"/>
            <a:endParaRPr lang="es-ES" sz="2000">
              <a:latin typeface="Arimo"/>
              <a:ea typeface="Arimo"/>
              <a:cs typeface="Arimo"/>
            </a:endParaRPr>
          </a:p>
          <a:p>
            <a:pPr algn="ctr"/>
            <a:r>
              <a:rPr lang="es-ES" sz="2000">
                <a:latin typeface="Arimo"/>
                <a:ea typeface="Arimo"/>
                <a:cs typeface="Arimo"/>
              </a:rPr>
              <a:t>Han mantenido una intensa actividad como salinas desde el siglo X.</a:t>
            </a:r>
          </a:p>
          <a:p>
            <a:pPr algn="ctr"/>
            <a:endParaRPr lang="es-ES" sz="2000">
              <a:latin typeface="Arimo"/>
              <a:ea typeface="Arimo"/>
              <a:cs typeface="Arimo"/>
            </a:endParaRPr>
          </a:p>
          <a:p>
            <a:pPr algn="ctr"/>
            <a:endParaRPr lang="es-ES" sz="2000">
              <a:latin typeface="Arimo"/>
              <a:ea typeface="Arimo"/>
              <a:cs typeface="Arimo"/>
            </a:endParaRPr>
          </a:p>
          <a:p>
            <a:pPr algn="ctr"/>
            <a:r>
              <a:rPr lang="es-ES" sz="2000">
                <a:latin typeface="Arimo"/>
                <a:ea typeface="Arimo"/>
                <a:cs typeface="Arimo"/>
              </a:rPr>
              <a:t>A mediados del siglo XX, el proceso de desecación y colmatación se aceleró por el drenaje y la explotación de los pozos, hasta que la administración se implicó en su conservación a mediados de los 80.</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5602" name="1 CuadroTexto"/>
          <p:cNvSpPr txBox="1">
            <a:spLocks noChangeArrowheads="1"/>
          </p:cNvSpPr>
          <p:nvPr/>
        </p:nvSpPr>
        <p:spPr bwMode="auto">
          <a:xfrm>
            <a:off x="250825" y="549275"/>
            <a:ext cx="3384550" cy="738188"/>
          </a:xfrm>
          <a:prstGeom prst="rect">
            <a:avLst/>
          </a:prstGeom>
          <a:noFill/>
          <a:ln w="9525">
            <a:noFill/>
            <a:miter lim="800000"/>
            <a:headEnd/>
            <a:tailEnd/>
          </a:ln>
        </p:spPr>
        <p:txBody>
          <a:bodyPr>
            <a:spAutoFit/>
          </a:bodyPr>
          <a:lstStyle/>
          <a:p>
            <a:pPr algn="ctr"/>
            <a:r>
              <a:rPr lang="es-ES" sz="2400">
                <a:latin typeface="Bangle"/>
              </a:rPr>
              <a:t>ACTIVIDAD PREVIA1</a:t>
            </a:r>
          </a:p>
          <a:p>
            <a:endParaRPr lang="es-ES">
              <a:latin typeface="Calibri" pitchFamily="34" charset="0"/>
            </a:endParaRPr>
          </a:p>
        </p:txBody>
      </p:sp>
    </p:spTree>
  </p:cSld>
  <p:clrMapOvr>
    <a:masterClrMapping/>
  </p:clrMapOvr>
  <p:transition advTm="4000">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26626" name="1 Imagen" descr="182835_a_1 (Copiar).jpg"/>
          <p:cNvPicPr>
            <a:picLocks noChangeAspect="1"/>
          </p:cNvPicPr>
          <p:nvPr/>
        </p:nvPicPr>
        <p:blipFill>
          <a:blip r:embed="rId2"/>
          <a:srcRect/>
          <a:stretch>
            <a:fillRect/>
          </a:stretch>
        </p:blipFill>
        <p:spPr bwMode="auto">
          <a:xfrm>
            <a:off x="0" y="0"/>
            <a:ext cx="7345363" cy="5129213"/>
          </a:xfrm>
          <a:prstGeom prst="rect">
            <a:avLst/>
          </a:prstGeom>
          <a:noFill/>
          <a:ln w="9525">
            <a:noFill/>
            <a:miter lim="800000"/>
            <a:headEnd/>
            <a:tailEnd/>
          </a:ln>
        </p:spPr>
      </p:pic>
      <p:sp>
        <p:nvSpPr>
          <p:cNvPr id="26627" name="2 CuadroTexto"/>
          <p:cNvSpPr txBox="1">
            <a:spLocks noChangeArrowheads="1"/>
          </p:cNvSpPr>
          <p:nvPr/>
        </p:nvSpPr>
        <p:spPr bwMode="auto">
          <a:xfrm>
            <a:off x="3924300" y="549275"/>
            <a:ext cx="3062288" cy="460375"/>
          </a:xfrm>
          <a:prstGeom prst="rect">
            <a:avLst/>
          </a:prstGeom>
          <a:noFill/>
          <a:ln w="9525">
            <a:noFill/>
            <a:miter lim="800000"/>
            <a:headEnd/>
            <a:tailEnd/>
          </a:ln>
        </p:spPr>
        <p:txBody>
          <a:bodyPr wrap="none">
            <a:spAutoFit/>
          </a:bodyPr>
          <a:lstStyle/>
          <a:p>
            <a:r>
              <a:rPr lang="es-ES" sz="2400">
                <a:solidFill>
                  <a:srgbClr val="FFFF00"/>
                </a:solidFill>
                <a:latin typeface="Bangle"/>
              </a:rPr>
              <a:t>PLANIFICA EL VIAJE</a:t>
            </a:r>
          </a:p>
        </p:txBody>
      </p:sp>
      <p:pic>
        <p:nvPicPr>
          <p:cNvPr id="26628" name="5 Imagen" descr="multiplicacion.png"/>
          <p:cNvPicPr>
            <a:picLocks noChangeAspect="1"/>
          </p:cNvPicPr>
          <p:nvPr/>
        </p:nvPicPr>
        <p:blipFill>
          <a:blip r:embed="rId3"/>
          <a:srcRect/>
          <a:stretch>
            <a:fillRect/>
          </a:stretch>
        </p:blipFill>
        <p:spPr bwMode="auto">
          <a:xfrm rot="-2098579">
            <a:off x="6092825" y="5327650"/>
            <a:ext cx="936625" cy="1081088"/>
          </a:xfrm>
          <a:prstGeom prst="rect">
            <a:avLst/>
          </a:prstGeom>
          <a:noFill/>
          <a:ln w="9525">
            <a:noFill/>
            <a:miter lim="800000"/>
            <a:headEnd/>
            <a:tailEnd/>
          </a:ln>
        </p:spPr>
      </p:pic>
      <p:pic>
        <p:nvPicPr>
          <p:cNvPr id="26629" name="6 Imagen" descr="suma.png"/>
          <p:cNvPicPr>
            <a:picLocks noChangeAspect="1"/>
          </p:cNvPicPr>
          <p:nvPr/>
        </p:nvPicPr>
        <p:blipFill>
          <a:blip r:embed="rId4"/>
          <a:srcRect/>
          <a:stretch>
            <a:fillRect/>
          </a:stretch>
        </p:blipFill>
        <p:spPr bwMode="auto">
          <a:xfrm rot="1875015">
            <a:off x="6972300" y="4533900"/>
            <a:ext cx="1287463" cy="1285875"/>
          </a:xfrm>
          <a:prstGeom prst="rect">
            <a:avLst/>
          </a:prstGeom>
          <a:noFill/>
          <a:ln w="9525">
            <a:noFill/>
            <a:miter lim="800000"/>
            <a:headEnd/>
            <a:tailEnd/>
          </a:ln>
        </p:spPr>
      </p:pic>
      <p:sp>
        <p:nvSpPr>
          <p:cNvPr id="26630" name="7 CuadroTexto"/>
          <p:cNvSpPr txBox="1">
            <a:spLocks noChangeArrowheads="1"/>
          </p:cNvSpPr>
          <p:nvPr/>
        </p:nvSpPr>
        <p:spPr bwMode="auto">
          <a:xfrm>
            <a:off x="0" y="0"/>
            <a:ext cx="1249363" cy="215900"/>
          </a:xfrm>
          <a:prstGeom prst="rect">
            <a:avLst/>
          </a:prstGeom>
          <a:noFill/>
          <a:ln w="9525">
            <a:noFill/>
            <a:miter lim="800000"/>
            <a:headEnd/>
            <a:tailEnd/>
          </a:ln>
        </p:spPr>
        <p:txBody>
          <a:bodyPr wrap="none">
            <a:spAutoFit/>
          </a:bodyPr>
          <a:lstStyle/>
          <a:p>
            <a:r>
              <a:rPr lang="es-ES" sz="800">
                <a:latin typeface="Calibri" pitchFamily="34" charset="0"/>
              </a:rPr>
              <a:t>INTEF – JUAN F. MORILLO</a:t>
            </a:r>
          </a:p>
        </p:txBody>
      </p:sp>
      <p:sp>
        <p:nvSpPr>
          <p:cNvPr id="26631" name="9 CuadroTexto"/>
          <p:cNvSpPr txBox="1">
            <a:spLocks noChangeArrowheads="1"/>
          </p:cNvSpPr>
          <p:nvPr/>
        </p:nvSpPr>
        <p:spPr bwMode="auto">
          <a:xfrm>
            <a:off x="323850" y="6092825"/>
            <a:ext cx="2862263" cy="369888"/>
          </a:xfrm>
          <a:prstGeom prst="rect">
            <a:avLst/>
          </a:prstGeom>
          <a:noFill/>
          <a:ln w="9525">
            <a:noFill/>
            <a:miter lim="800000"/>
            <a:headEnd/>
            <a:tailEnd/>
          </a:ln>
        </p:spPr>
        <p:txBody>
          <a:bodyPr wrap="none">
            <a:spAutoFit/>
          </a:bodyPr>
          <a:lstStyle/>
          <a:p>
            <a:r>
              <a:rPr lang="es-ES">
                <a:latin typeface="Bangle"/>
              </a:rPr>
              <a:t>TRABAJO EN GRUPO 4/5</a:t>
            </a:r>
          </a:p>
        </p:txBody>
      </p:sp>
    </p:spTree>
  </p:cSld>
  <p:clrMapOvr>
    <a:masterClrMapping/>
  </p:clrMapOvr>
  <p:transition advTm="4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27650" name="1 Imagen" descr="budget-560537_1280.jp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27651" name="2 CuadroTexto"/>
          <p:cNvSpPr txBox="1">
            <a:spLocks noChangeArrowheads="1"/>
          </p:cNvSpPr>
          <p:nvPr/>
        </p:nvSpPr>
        <p:spPr bwMode="auto">
          <a:xfrm>
            <a:off x="3492500" y="5876925"/>
            <a:ext cx="2249488" cy="646113"/>
          </a:xfrm>
          <a:prstGeom prst="rect">
            <a:avLst/>
          </a:prstGeom>
          <a:noFill/>
          <a:ln w="9525">
            <a:noFill/>
            <a:miter lim="800000"/>
            <a:headEnd/>
            <a:tailEnd/>
          </a:ln>
        </p:spPr>
        <p:txBody>
          <a:bodyPr wrap="none">
            <a:spAutoFit/>
          </a:bodyPr>
          <a:lstStyle/>
          <a:p>
            <a:r>
              <a:rPr lang="es-ES" sz="3600">
                <a:latin typeface="Bangle"/>
              </a:rPr>
              <a:t>FINANCIA</a:t>
            </a:r>
          </a:p>
        </p:txBody>
      </p:sp>
      <p:sp>
        <p:nvSpPr>
          <p:cNvPr id="27652" name="4 CuadroTexto"/>
          <p:cNvSpPr txBox="1">
            <a:spLocks noChangeArrowheads="1"/>
          </p:cNvSpPr>
          <p:nvPr/>
        </p:nvSpPr>
        <p:spPr bwMode="auto">
          <a:xfrm>
            <a:off x="8367713" y="5157788"/>
            <a:ext cx="776287" cy="214312"/>
          </a:xfrm>
          <a:prstGeom prst="rect">
            <a:avLst/>
          </a:prstGeom>
          <a:noFill/>
          <a:ln w="9525">
            <a:noFill/>
            <a:miter lim="800000"/>
            <a:headEnd/>
            <a:tailEnd/>
          </a:ln>
        </p:spPr>
        <p:txBody>
          <a:bodyPr wrap="none">
            <a:spAutoFit/>
          </a:bodyPr>
          <a:lstStyle/>
          <a:p>
            <a:r>
              <a:rPr lang="es-ES" sz="800">
                <a:latin typeface="Calibri" pitchFamily="34" charset="0"/>
              </a:rPr>
              <a:t>PIXABAY.COM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28674" name="2 Imagen" descr="h46_a (Copiar).jpg"/>
          <p:cNvPicPr>
            <a:picLocks noChangeAspect="1"/>
          </p:cNvPicPr>
          <p:nvPr/>
        </p:nvPicPr>
        <p:blipFill>
          <a:blip r:embed="rId2"/>
          <a:srcRect/>
          <a:stretch>
            <a:fillRect/>
          </a:stretch>
        </p:blipFill>
        <p:spPr bwMode="auto">
          <a:xfrm>
            <a:off x="0" y="0"/>
            <a:ext cx="6900863" cy="4581525"/>
          </a:xfrm>
          <a:prstGeom prst="rect">
            <a:avLst/>
          </a:prstGeom>
          <a:noFill/>
          <a:ln w="9525">
            <a:noFill/>
            <a:miter lim="800000"/>
            <a:headEnd/>
            <a:tailEnd/>
          </a:ln>
        </p:spPr>
      </p:pic>
      <p:sp>
        <p:nvSpPr>
          <p:cNvPr id="28675" name="3 CuadroTexto"/>
          <p:cNvSpPr txBox="1">
            <a:spLocks noChangeArrowheads="1"/>
          </p:cNvSpPr>
          <p:nvPr/>
        </p:nvSpPr>
        <p:spPr bwMode="auto">
          <a:xfrm>
            <a:off x="395288" y="4724400"/>
            <a:ext cx="4105275" cy="1939925"/>
          </a:xfrm>
          <a:prstGeom prst="rect">
            <a:avLst/>
          </a:prstGeom>
          <a:noFill/>
          <a:ln w="9525">
            <a:noFill/>
            <a:miter lim="800000"/>
            <a:headEnd/>
            <a:tailEnd/>
          </a:ln>
        </p:spPr>
        <p:txBody>
          <a:bodyPr>
            <a:spAutoFit/>
          </a:bodyPr>
          <a:lstStyle/>
          <a:p>
            <a:r>
              <a:rPr lang="es-ES" sz="2400">
                <a:latin typeface="Bangle"/>
              </a:rPr>
              <a:t>CONSULTA CON EL DIRECTOR O EL SECRETARIO LAS APORTACIONES  Y LAS POSIBLES AYUDAS</a:t>
            </a:r>
          </a:p>
        </p:txBody>
      </p:sp>
      <p:sp>
        <p:nvSpPr>
          <p:cNvPr id="28676" name="4 CuadroTexto"/>
          <p:cNvSpPr txBox="1">
            <a:spLocks noChangeArrowheads="1"/>
          </p:cNvSpPr>
          <p:nvPr/>
        </p:nvSpPr>
        <p:spPr bwMode="auto">
          <a:xfrm>
            <a:off x="7308850" y="836613"/>
            <a:ext cx="804863" cy="461962"/>
          </a:xfrm>
          <a:prstGeom prst="rect">
            <a:avLst/>
          </a:prstGeom>
          <a:noFill/>
          <a:ln w="9525">
            <a:noFill/>
            <a:miter lim="800000"/>
            <a:headEnd/>
            <a:tailEnd/>
          </a:ln>
        </p:spPr>
        <p:txBody>
          <a:bodyPr wrap="none">
            <a:spAutoFit/>
          </a:bodyPr>
          <a:lstStyle/>
          <a:p>
            <a:r>
              <a:rPr lang="es-ES" sz="2400">
                <a:latin typeface="Bangle"/>
                <a:hlinkClick r:id="rId3"/>
              </a:rPr>
              <a:t>BOE</a:t>
            </a:r>
            <a:endParaRPr lang="es-ES" sz="2400">
              <a:latin typeface="Bangle"/>
            </a:endParaRPr>
          </a:p>
        </p:txBody>
      </p:sp>
      <p:sp>
        <p:nvSpPr>
          <p:cNvPr id="28677" name="5 CuadroTexto"/>
          <p:cNvSpPr txBox="1">
            <a:spLocks noChangeArrowheads="1"/>
          </p:cNvSpPr>
          <p:nvPr/>
        </p:nvSpPr>
        <p:spPr bwMode="auto">
          <a:xfrm>
            <a:off x="7308850" y="5516563"/>
            <a:ext cx="1174750" cy="461962"/>
          </a:xfrm>
          <a:prstGeom prst="rect">
            <a:avLst/>
          </a:prstGeom>
          <a:noFill/>
          <a:ln w="9525">
            <a:noFill/>
            <a:miter lim="800000"/>
            <a:headEnd/>
            <a:tailEnd/>
          </a:ln>
        </p:spPr>
        <p:txBody>
          <a:bodyPr wrap="none">
            <a:spAutoFit/>
          </a:bodyPr>
          <a:lstStyle/>
          <a:p>
            <a:r>
              <a:rPr lang="es-ES" sz="2400">
                <a:latin typeface="Bangle"/>
                <a:hlinkClick r:id="rId4"/>
              </a:rPr>
              <a:t>BOCYL</a:t>
            </a:r>
            <a:endParaRPr lang="es-ES" sz="2400">
              <a:latin typeface="Bangle"/>
            </a:endParaRPr>
          </a:p>
        </p:txBody>
      </p:sp>
      <p:sp>
        <p:nvSpPr>
          <p:cNvPr id="28678" name="6 CuadroTexto"/>
          <p:cNvSpPr txBox="1">
            <a:spLocks noChangeArrowheads="1"/>
          </p:cNvSpPr>
          <p:nvPr/>
        </p:nvSpPr>
        <p:spPr bwMode="auto">
          <a:xfrm>
            <a:off x="0" y="0"/>
            <a:ext cx="422275" cy="215900"/>
          </a:xfrm>
          <a:prstGeom prst="rect">
            <a:avLst/>
          </a:prstGeom>
          <a:noFill/>
          <a:ln w="9525">
            <a:noFill/>
            <a:miter lim="800000"/>
            <a:headEnd/>
            <a:tailEnd/>
          </a:ln>
        </p:spPr>
        <p:txBody>
          <a:bodyPr wrap="none">
            <a:spAutoFit/>
          </a:bodyPr>
          <a:lstStyle/>
          <a:p>
            <a:r>
              <a:rPr lang="es-ES" sz="800">
                <a:latin typeface="Calibri" pitchFamily="34" charset="0"/>
              </a:rPr>
              <a:t>INTEF</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29698" name="1 Imagen" descr="29752__789_a_1 (Copiar).jpg"/>
          <p:cNvPicPr>
            <a:picLocks noChangeAspect="1"/>
          </p:cNvPicPr>
          <p:nvPr/>
        </p:nvPicPr>
        <p:blipFill>
          <a:blip r:embed="rId2"/>
          <a:srcRect/>
          <a:stretch>
            <a:fillRect/>
          </a:stretch>
        </p:blipFill>
        <p:spPr bwMode="auto">
          <a:xfrm>
            <a:off x="0" y="1588"/>
            <a:ext cx="7451725" cy="5586412"/>
          </a:xfrm>
          <a:prstGeom prst="rect">
            <a:avLst/>
          </a:prstGeom>
          <a:noFill/>
          <a:ln w="9525">
            <a:noFill/>
            <a:miter lim="800000"/>
            <a:headEnd/>
            <a:tailEnd/>
          </a:ln>
        </p:spPr>
      </p:pic>
      <p:sp>
        <p:nvSpPr>
          <p:cNvPr id="29699" name="2 CuadroTexto"/>
          <p:cNvSpPr txBox="1">
            <a:spLocks noChangeArrowheads="1"/>
          </p:cNvSpPr>
          <p:nvPr/>
        </p:nvSpPr>
        <p:spPr bwMode="auto">
          <a:xfrm>
            <a:off x="179388" y="6237288"/>
            <a:ext cx="4346575" cy="461962"/>
          </a:xfrm>
          <a:prstGeom prst="rect">
            <a:avLst/>
          </a:prstGeom>
          <a:noFill/>
          <a:ln w="9525">
            <a:noFill/>
            <a:miter lim="800000"/>
            <a:headEnd/>
            <a:tailEnd/>
          </a:ln>
        </p:spPr>
        <p:txBody>
          <a:bodyPr wrap="none">
            <a:spAutoFit/>
          </a:bodyPr>
          <a:lstStyle/>
          <a:p>
            <a:r>
              <a:rPr lang="es-ES" sz="2400">
                <a:latin typeface="Bangle"/>
              </a:rPr>
              <a:t>ELABORA EL LIBRO DE RUTA</a:t>
            </a:r>
          </a:p>
        </p:txBody>
      </p:sp>
      <p:sp>
        <p:nvSpPr>
          <p:cNvPr id="29700" name="3 CuadroTexto"/>
          <p:cNvSpPr txBox="1">
            <a:spLocks noChangeArrowheads="1"/>
          </p:cNvSpPr>
          <p:nvPr/>
        </p:nvSpPr>
        <p:spPr bwMode="auto">
          <a:xfrm>
            <a:off x="0" y="0"/>
            <a:ext cx="422275" cy="215900"/>
          </a:xfrm>
          <a:prstGeom prst="rect">
            <a:avLst/>
          </a:prstGeom>
          <a:noFill/>
          <a:ln w="9525">
            <a:noFill/>
            <a:miter lim="800000"/>
            <a:headEnd/>
            <a:tailEnd/>
          </a:ln>
        </p:spPr>
        <p:txBody>
          <a:bodyPr wrap="none">
            <a:spAutoFit/>
          </a:bodyPr>
          <a:lstStyle/>
          <a:p>
            <a:r>
              <a:rPr lang="es-ES" sz="800">
                <a:latin typeface="Calibri" pitchFamily="34" charset="0"/>
              </a:rPr>
              <a:t>INTEF</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30722" name="1 Imagen" descr="Medina_Rioseco_fabrica_harinas_darsena_lou.jpg"/>
          <p:cNvPicPr>
            <a:picLocks noChangeAspect="1"/>
          </p:cNvPicPr>
          <p:nvPr/>
        </p:nvPicPr>
        <p:blipFill>
          <a:blip r:embed="rId2"/>
          <a:srcRect/>
          <a:stretch>
            <a:fillRect/>
          </a:stretch>
        </p:blipFill>
        <p:spPr bwMode="auto">
          <a:xfrm>
            <a:off x="0" y="0"/>
            <a:ext cx="4572000" cy="3429000"/>
          </a:xfrm>
          <a:prstGeom prst="rect">
            <a:avLst/>
          </a:prstGeom>
          <a:noFill/>
          <a:ln w="9525">
            <a:noFill/>
            <a:miter lim="800000"/>
            <a:headEnd/>
            <a:tailEnd/>
          </a:ln>
        </p:spPr>
      </p:pic>
      <p:sp>
        <p:nvSpPr>
          <p:cNvPr id="30723" name="2 CuadroTexto"/>
          <p:cNvSpPr txBox="1">
            <a:spLocks noChangeArrowheads="1"/>
          </p:cNvSpPr>
          <p:nvPr/>
        </p:nvSpPr>
        <p:spPr bwMode="auto">
          <a:xfrm>
            <a:off x="0" y="3213100"/>
            <a:ext cx="1908175" cy="246063"/>
          </a:xfrm>
          <a:prstGeom prst="rect">
            <a:avLst/>
          </a:prstGeom>
          <a:noFill/>
          <a:ln w="9525">
            <a:noFill/>
            <a:miter lim="800000"/>
            <a:headEnd/>
            <a:tailEnd/>
          </a:ln>
        </p:spPr>
        <p:txBody>
          <a:bodyPr wrap="none">
            <a:spAutoFit/>
          </a:bodyPr>
          <a:lstStyle/>
          <a:p>
            <a:r>
              <a:rPr lang="es-ES" sz="1000">
                <a:latin typeface="Calibri" pitchFamily="34" charset="0"/>
              </a:rPr>
              <a:t>WIKIMEDIA-LOURDES CARDENAL</a:t>
            </a:r>
          </a:p>
        </p:txBody>
      </p:sp>
      <p:pic>
        <p:nvPicPr>
          <p:cNvPr id="30724" name="3 Imagen" descr="Monasterio_de_Moreruela._Zamora. (Copiar).jpg"/>
          <p:cNvPicPr>
            <a:picLocks noChangeAspect="1"/>
          </p:cNvPicPr>
          <p:nvPr/>
        </p:nvPicPr>
        <p:blipFill>
          <a:blip r:embed="rId3"/>
          <a:srcRect/>
          <a:stretch>
            <a:fillRect/>
          </a:stretch>
        </p:blipFill>
        <p:spPr bwMode="auto">
          <a:xfrm>
            <a:off x="4572000" y="3430588"/>
            <a:ext cx="4572000" cy="3427412"/>
          </a:xfrm>
          <a:prstGeom prst="rect">
            <a:avLst/>
          </a:prstGeom>
          <a:noFill/>
          <a:ln w="9525">
            <a:noFill/>
            <a:miter lim="800000"/>
            <a:headEnd/>
            <a:tailEnd/>
          </a:ln>
        </p:spPr>
      </p:pic>
      <p:sp>
        <p:nvSpPr>
          <p:cNvPr id="30725" name="4 CuadroTexto"/>
          <p:cNvSpPr txBox="1">
            <a:spLocks noChangeArrowheads="1"/>
          </p:cNvSpPr>
          <p:nvPr/>
        </p:nvSpPr>
        <p:spPr bwMode="auto">
          <a:xfrm>
            <a:off x="4716463" y="260350"/>
            <a:ext cx="4248150" cy="1631950"/>
          </a:xfrm>
          <a:prstGeom prst="rect">
            <a:avLst/>
          </a:prstGeom>
          <a:noFill/>
          <a:ln w="9525">
            <a:noFill/>
            <a:miter lim="800000"/>
            <a:headEnd/>
            <a:tailEnd/>
          </a:ln>
        </p:spPr>
        <p:txBody>
          <a:bodyPr>
            <a:spAutoFit/>
          </a:bodyPr>
          <a:lstStyle/>
          <a:p>
            <a:r>
              <a:rPr lang="es-ES" sz="2000">
                <a:latin typeface="Bangle"/>
              </a:rPr>
              <a:t>Nunca es directa, te desvías, te acercas a parajes destacados, localidades reflejo de otro tiempo, actividades que van desapareciendo...</a:t>
            </a:r>
          </a:p>
        </p:txBody>
      </p:sp>
      <p:sp>
        <p:nvSpPr>
          <p:cNvPr id="30726" name="5 Rectángulo"/>
          <p:cNvSpPr>
            <a:spLocks noChangeArrowheads="1"/>
          </p:cNvSpPr>
          <p:nvPr/>
        </p:nvSpPr>
        <p:spPr bwMode="auto">
          <a:xfrm>
            <a:off x="179388" y="3573463"/>
            <a:ext cx="4176712" cy="2554287"/>
          </a:xfrm>
          <a:prstGeom prst="rect">
            <a:avLst/>
          </a:prstGeom>
          <a:noFill/>
          <a:ln w="9525">
            <a:noFill/>
            <a:miter lim="800000"/>
            <a:headEnd/>
            <a:tailEnd/>
          </a:ln>
        </p:spPr>
        <p:txBody>
          <a:bodyPr>
            <a:spAutoFit/>
          </a:bodyPr>
          <a:lstStyle/>
          <a:p>
            <a:pPr algn="r"/>
            <a:r>
              <a:rPr lang="es-ES" sz="2000">
                <a:latin typeface="Bangle"/>
              </a:rPr>
              <a:t>Selecciona las visitas; en las localidades de los alrededores también hay oportunidades; y se pueden realizar a pie.</a:t>
            </a:r>
          </a:p>
          <a:p>
            <a:pPr algn="r"/>
            <a:r>
              <a:rPr lang="es-ES" sz="2000">
                <a:latin typeface="Bangle"/>
              </a:rPr>
              <a:t/>
            </a:r>
            <a:br>
              <a:rPr lang="es-ES" sz="2000">
                <a:latin typeface="Bangle"/>
              </a:rPr>
            </a:br>
            <a:endParaRPr lang="es-ES" sz="2000">
              <a:latin typeface="Bangle"/>
            </a:endParaRPr>
          </a:p>
          <a:p>
            <a:pPr algn="r"/>
            <a:r>
              <a:rPr lang="es-ES" sz="2000">
                <a:latin typeface="Bangle"/>
              </a:rPr>
              <a:t>Explícalas en su contexto espacial y temporal.</a:t>
            </a:r>
          </a:p>
        </p:txBody>
      </p:sp>
      <p:sp>
        <p:nvSpPr>
          <p:cNvPr id="30727" name="7 CuadroTexto"/>
          <p:cNvSpPr txBox="1">
            <a:spLocks noChangeArrowheads="1"/>
          </p:cNvSpPr>
          <p:nvPr/>
        </p:nvSpPr>
        <p:spPr bwMode="auto">
          <a:xfrm>
            <a:off x="5940425" y="3357563"/>
            <a:ext cx="1654175" cy="246062"/>
          </a:xfrm>
          <a:prstGeom prst="rect">
            <a:avLst/>
          </a:prstGeom>
          <a:noFill/>
          <a:ln w="9525">
            <a:noFill/>
            <a:miter lim="800000"/>
            <a:headEnd/>
            <a:tailEnd/>
          </a:ln>
        </p:spPr>
        <p:txBody>
          <a:bodyPr wrap="none">
            <a:spAutoFit/>
          </a:bodyPr>
          <a:lstStyle/>
          <a:p>
            <a:r>
              <a:rPr lang="es-ES" sz="1000">
                <a:latin typeface="Calibri" pitchFamily="34" charset="0"/>
              </a:rPr>
              <a:t>WIKIMEDIA –PAULA GARCÍA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31746" name="1 Imagen" descr="IMG_0043 (Copiar).JPG"/>
          <p:cNvPicPr>
            <a:picLocks noChangeAspect="1"/>
          </p:cNvPicPr>
          <p:nvPr/>
        </p:nvPicPr>
        <p:blipFill>
          <a:blip r:embed="rId2"/>
          <a:srcRect/>
          <a:stretch>
            <a:fillRect/>
          </a:stretch>
        </p:blipFill>
        <p:spPr bwMode="auto">
          <a:xfrm>
            <a:off x="0" y="14288"/>
            <a:ext cx="8604250" cy="6426200"/>
          </a:xfrm>
          <a:prstGeom prst="rect">
            <a:avLst/>
          </a:prstGeom>
          <a:noFill/>
          <a:ln w="9525">
            <a:noFill/>
            <a:miter lim="800000"/>
            <a:headEnd/>
            <a:tailEnd/>
          </a:ln>
        </p:spPr>
      </p:pic>
      <p:sp>
        <p:nvSpPr>
          <p:cNvPr id="31747" name="2 CuadroTexto"/>
          <p:cNvSpPr txBox="1">
            <a:spLocks noChangeArrowheads="1"/>
          </p:cNvSpPr>
          <p:nvPr/>
        </p:nvSpPr>
        <p:spPr bwMode="auto">
          <a:xfrm>
            <a:off x="6264275" y="6488113"/>
            <a:ext cx="2879725" cy="369887"/>
          </a:xfrm>
          <a:prstGeom prst="rect">
            <a:avLst/>
          </a:prstGeom>
          <a:noFill/>
          <a:ln w="9525">
            <a:noFill/>
            <a:miter lim="800000"/>
            <a:headEnd/>
            <a:tailEnd/>
          </a:ln>
        </p:spPr>
        <p:txBody>
          <a:bodyPr wrap="none">
            <a:spAutoFit/>
          </a:bodyPr>
          <a:lstStyle/>
          <a:p>
            <a:r>
              <a:rPr lang="es-ES">
                <a:latin typeface="Bangle"/>
              </a:rPr>
              <a:t>ESTABLECE EL HORARIO</a:t>
            </a:r>
          </a:p>
        </p:txBody>
      </p:sp>
      <p:sp>
        <p:nvSpPr>
          <p:cNvPr id="31748" name="3 CuadroTexto"/>
          <p:cNvSpPr txBox="1">
            <a:spLocks noChangeArrowheads="1"/>
          </p:cNvSpPr>
          <p:nvPr/>
        </p:nvSpPr>
        <p:spPr bwMode="auto">
          <a:xfrm rot="1015308">
            <a:off x="1073150" y="2890838"/>
            <a:ext cx="6289675" cy="646112"/>
          </a:xfrm>
          <a:prstGeom prst="rect">
            <a:avLst/>
          </a:prstGeom>
          <a:noFill/>
          <a:ln w="9525">
            <a:noFill/>
            <a:miter lim="800000"/>
            <a:headEnd/>
            <a:tailEnd/>
          </a:ln>
        </p:spPr>
        <p:txBody>
          <a:bodyPr wrap="none">
            <a:spAutoFit/>
          </a:bodyPr>
          <a:lstStyle/>
          <a:p>
            <a:r>
              <a:rPr lang="es-ES">
                <a:latin typeface="Bangle"/>
              </a:rPr>
              <a:t>equilibrando tiempos de actividad, comidas, descanso...</a:t>
            </a:r>
          </a:p>
          <a:p>
            <a:endParaRPr lang="es-ES">
              <a:latin typeface="Calibri" pitchFamily="34" charset="0"/>
            </a:endParaRPr>
          </a:p>
        </p:txBody>
      </p:sp>
      <p:pic>
        <p:nvPicPr>
          <p:cNvPr id="31749" name="4 Imagen" descr="19560__54_a_1 (Copiar).jpg"/>
          <p:cNvPicPr>
            <a:picLocks noChangeAspect="1"/>
          </p:cNvPicPr>
          <p:nvPr/>
        </p:nvPicPr>
        <p:blipFill>
          <a:blip r:embed="rId3"/>
          <a:srcRect/>
          <a:stretch>
            <a:fillRect/>
          </a:stretch>
        </p:blipFill>
        <p:spPr bwMode="auto">
          <a:xfrm>
            <a:off x="8675688" y="3141663"/>
            <a:ext cx="468312" cy="358775"/>
          </a:xfrm>
          <a:prstGeom prst="rect">
            <a:avLst/>
          </a:prstGeom>
          <a:noFill/>
          <a:ln w="9525">
            <a:noFill/>
            <a:miter lim="800000"/>
            <a:headEnd/>
            <a:tailEnd/>
          </a:ln>
        </p:spPr>
      </p:pic>
      <p:sp>
        <p:nvSpPr>
          <p:cNvPr id="31750" name="5 CuadroTexto"/>
          <p:cNvSpPr txBox="1">
            <a:spLocks noChangeArrowheads="1"/>
          </p:cNvSpPr>
          <p:nvPr/>
        </p:nvSpPr>
        <p:spPr bwMode="auto">
          <a:xfrm>
            <a:off x="8721725" y="3068638"/>
            <a:ext cx="422275" cy="215900"/>
          </a:xfrm>
          <a:prstGeom prst="rect">
            <a:avLst/>
          </a:prstGeom>
          <a:noFill/>
          <a:ln w="9525">
            <a:noFill/>
            <a:miter lim="800000"/>
            <a:headEnd/>
            <a:tailEnd/>
          </a:ln>
        </p:spPr>
        <p:txBody>
          <a:bodyPr wrap="none">
            <a:spAutoFit/>
          </a:bodyPr>
          <a:lstStyle/>
          <a:p>
            <a:r>
              <a:rPr lang="es-ES" sz="800">
                <a:latin typeface="Calibri" pitchFamily="34" charset="0"/>
              </a:rPr>
              <a:t>INTEF</a:t>
            </a:r>
          </a:p>
        </p:txBody>
      </p:sp>
      <p:sp>
        <p:nvSpPr>
          <p:cNvPr id="31751" name="6 CuadroTexto"/>
          <p:cNvSpPr txBox="1">
            <a:spLocks noChangeArrowheads="1"/>
          </p:cNvSpPr>
          <p:nvPr/>
        </p:nvSpPr>
        <p:spPr bwMode="auto">
          <a:xfrm>
            <a:off x="900113" y="620713"/>
            <a:ext cx="498475" cy="215900"/>
          </a:xfrm>
          <a:prstGeom prst="rect">
            <a:avLst/>
          </a:prstGeom>
          <a:noFill/>
          <a:ln w="9525">
            <a:noFill/>
            <a:miter lim="800000"/>
            <a:headEnd/>
            <a:tailEnd/>
          </a:ln>
        </p:spPr>
        <p:txBody>
          <a:bodyPr wrap="none">
            <a:spAutoFit/>
          </a:bodyPr>
          <a:lstStyle/>
          <a:p>
            <a:r>
              <a:rPr lang="es-ES" sz="800">
                <a:latin typeface="Calibri" pitchFamily="34" charset="0"/>
              </a:rPr>
              <a:t>PROPIA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32770" name="1 Imagen" descr="h6265_a (Copiar).jpg"/>
          <p:cNvPicPr>
            <a:picLocks noChangeAspect="1"/>
          </p:cNvPicPr>
          <p:nvPr/>
        </p:nvPicPr>
        <p:blipFill>
          <a:blip r:embed="rId2"/>
          <a:srcRect/>
          <a:stretch>
            <a:fillRect/>
          </a:stretch>
        </p:blipFill>
        <p:spPr bwMode="auto">
          <a:xfrm>
            <a:off x="0" y="0"/>
            <a:ext cx="5940425" cy="4337050"/>
          </a:xfrm>
          <a:prstGeom prst="rect">
            <a:avLst/>
          </a:prstGeom>
          <a:noFill/>
          <a:ln w="9525">
            <a:noFill/>
            <a:miter lim="800000"/>
            <a:headEnd/>
            <a:tailEnd/>
          </a:ln>
        </p:spPr>
      </p:pic>
      <p:sp>
        <p:nvSpPr>
          <p:cNvPr id="32771" name="2 CuadroTexto"/>
          <p:cNvSpPr txBox="1">
            <a:spLocks noChangeArrowheads="1"/>
          </p:cNvSpPr>
          <p:nvPr/>
        </p:nvSpPr>
        <p:spPr bwMode="auto">
          <a:xfrm>
            <a:off x="179388" y="4868863"/>
            <a:ext cx="8785225" cy="1016000"/>
          </a:xfrm>
          <a:prstGeom prst="rect">
            <a:avLst/>
          </a:prstGeom>
          <a:noFill/>
          <a:ln w="9525">
            <a:noFill/>
            <a:miter lim="800000"/>
            <a:headEnd/>
            <a:tailEnd/>
          </a:ln>
        </p:spPr>
        <p:txBody>
          <a:bodyPr>
            <a:spAutoFit/>
          </a:bodyPr>
          <a:lstStyle/>
          <a:p>
            <a:pPr algn="just"/>
            <a:r>
              <a:rPr lang="es-ES" sz="2000">
                <a:latin typeface="Bangle"/>
              </a:rPr>
              <a:t>Pros y contras: autobús/ferrocarril; nos desplazamos, contrato de transporte en destino/contrato en origen a tiempo completo; cámping/albergue/hotel;...</a:t>
            </a:r>
          </a:p>
        </p:txBody>
      </p:sp>
      <p:sp>
        <p:nvSpPr>
          <p:cNvPr id="32772" name="3 CuadroTexto"/>
          <p:cNvSpPr txBox="1">
            <a:spLocks noChangeArrowheads="1"/>
          </p:cNvSpPr>
          <p:nvPr/>
        </p:nvSpPr>
        <p:spPr bwMode="auto">
          <a:xfrm>
            <a:off x="6227763" y="765175"/>
            <a:ext cx="2279650" cy="1938338"/>
          </a:xfrm>
          <a:prstGeom prst="rect">
            <a:avLst/>
          </a:prstGeom>
          <a:noFill/>
          <a:ln w="9525">
            <a:noFill/>
            <a:miter lim="800000"/>
            <a:headEnd/>
            <a:tailEnd/>
          </a:ln>
        </p:spPr>
        <p:txBody>
          <a:bodyPr wrap="none">
            <a:spAutoFit/>
          </a:bodyPr>
          <a:lstStyle/>
          <a:p>
            <a:r>
              <a:rPr lang="es-ES" sz="2400">
                <a:latin typeface="Bangle"/>
              </a:rPr>
              <a:t>TRANSPORTE </a:t>
            </a:r>
          </a:p>
          <a:p>
            <a:endParaRPr lang="es-ES" sz="2400">
              <a:latin typeface="Bangle"/>
            </a:endParaRPr>
          </a:p>
          <a:p>
            <a:r>
              <a:rPr lang="es-ES" sz="2400">
                <a:latin typeface="Bangle"/>
              </a:rPr>
              <a:t>Y</a:t>
            </a:r>
          </a:p>
          <a:p>
            <a:endParaRPr lang="es-ES" sz="2400">
              <a:latin typeface="Bangle"/>
            </a:endParaRPr>
          </a:p>
          <a:p>
            <a:r>
              <a:rPr lang="es-ES" sz="2400">
                <a:latin typeface="Bangle"/>
              </a:rPr>
              <a:t>ALOJAMIENTO</a:t>
            </a:r>
          </a:p>
        </p:txBody>
      </p:sp>
      <p:sp>
        <p:nvSpPr>
          <p:cNvPr id="32773" name="4 CuadroTexto"/>
          <p:cNvSpPr txBox="1">
            <a:spLocks noChangeArrowheads="1"/>
          </p:cNvSpPr>
          <p:nvPr/>
        </p:nvSpPr>
        <p:spPr bwMode="auto">
          <a:xfrm>
            <a:off x="5508625" y="333375"/>
            <a:ext cx="420688" cy="214313"/>
          </a:xfrm>
          <a:prstGeom prst="rect">
            <a:avLst/>
          </a:prstGeom>
          <a:noFill/>
          <a:ln w="9525">
            <a:noFill/>
            <a:miter lim="800000"/>
            <a:headEnd/>
            <a:tailEnd/>
          </a:ln>
        </p:spPr>
        <p:txBody>
          <a:bodyPr wrap="none">
            <a:spAutoFit/>
          </a:bodyPr>
          <a:lstStyle/>
          <a:p>
            <a:r>
              <a:rPr lang="es-ES" sz="800">
                <a:latin typeface="Calibri" pitchFamily="34" charset="0"/>
              </a:rPr>
              <a:t>INTEF</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5362" name="2 Imagen" descr="mapa ZEPA CyL.jpg"/>
          <p:cNvPicPr>
            <a:picLocks noChangeAspect="1"/>
          </p:cNvPicPr>
          <p:nvPr/>
        </p:nvPicPr>
        <p:blipFill>
          <a:blip r:embed="rId2"/>
          <a:srcRect/>
          <a:stretch>
            <a:fillRect/>
          </a:stretch>
        </p:blipFill>
        <p:spPr bwMode="auto">
          <a:xfrm>
            <a:off x="0" y="0"/>
            <a:ext cx="7275513" cy="5616575"/>
          </a:xfrm>
          <a:prstGeom prst="rect">
            <a:avLst/>
          </a:prstGeom>
          <a:noFill/>
          <a:ln w="9525">
            <a:noFill/>
            <a:miter lim="800000"/>
            <a:headEnd/>
            <a:tailEnd/>
          </a:ln>
        </p:spPr>
      </p:pic>
      <p:sp>
        <p:nvSpPr>
          <p:cNvPr id="15363" name="3 CuadroTexto"/>
          <p:cNvSpPr txBox="1">
            <a:spLocks noChangeArrowheads="1"/>
          </p:cNvSpPr>
          <p:nvPr/>
        </p:nvSpPr>
        <p:spPr bwMode="auto">
          <a:xfrm>
            <a:off x="0" y="5373688"/>
            <a:ext cx="1079500" cy="246062"/>
          </a:xfrm>
          <a:prstGeom prst="rect">
            <a:avLst/>
          </a:prstGeom>
          <a:noFill/>
          <a:ln w="9525">
            <a:noFill/>
            <a:miter lim="800000"/>
            <a:headEnd/>
            <a:tailEnd/>
          </a:ln>
        </p:spPr>
        <p:txBody>
          <a:bodyPr wrap="none">
            <a:spAutoFit/>
          </a:bodyPr>
          <a:lstStyle/>
          <a:p>
            <a:r>
              <a:rPr lang="es-ES" sz="1000">
                <a:latin typeface="Calibri" pitchFamily="34" charset="0"/>
              </a:rPr>
              <a:t>Rednatura.jcyl.es</a:t>
            </a:r>
          </a:p>
        </p:txBody>
      </p:sp>
      <p:pic>
        <p:nvPicPr>
          <p:cNvPr id="15364" name="Picture 5" descr="Villafáfila"/>
          <p:cNvPicPr>
            <a:picLocks noChangeAspect="1" noChangeArrowheads="1"/>
          </p:cNvPicPr>
          <p:nvPr/>
        </p:nvPicPr>
        <p:blipFill>
          <a:blip r:embed="rId3"/>
          <a:srcRect/>
          <a:stretch>
            <a:fillRect/>
          </a:stretch>
        </p:blipFill>
        <p:spPr bwMode="auto">
          <a:xfrm>
            <a:off x="4932363" y="908050"/>
            <a:ext cx="4211637" cy="3529013"/>
          </a:xfrm>
          <a:prstGeom prst="rect">
            <a:avLst/>
          </a:prstGeom>
          <a:noFill/>
          <a:ln w="9525">
            <a:noFill/>
            <a:miter lim="800000"/>
            <a:headEnd/>
            <a:tailEnd/>
          </a:ln>
        </p:spPr>
      </p:pic>
      <p:sp>
        <p:nvSpPr>
          <p:cNvPr id="15365" name="6 CuadroTexto"/>
          <p:cNvSpPr txBox="1">
            <a:spLocks noChangeArrowheads="1"/>
          </p:cNvSpPr>
          <p:nvPr/>
        </p:nvSpPr>
        <p:spPr bwMode="auto">
          <a:xfrm>
            <a:off x="8061325" y="4076700"/>
            <a:ext cx="681038" cy="246063"/>
          </a:xfrm>
          <a:prstGeom prst="rect">
            <a:avLst/>
          </a:prstGeom>
          <a:noFill/>
          <a:ln w="9525">
            <a:noFill/>
            <a:miter lim="800000"/>
            <a:headEnd/>
            <a:tailEnd/>
          </a:ln>
        </p:spPr>
        <p:txBody>
          <a:bodyPr wrap="none">
            <a:spAutoFit/>
          </a:bodyPr>
          <a:lstStyle/>
          <a:p>
            <a:r>
              <a:rPr lang="es-ES" sz="1000">
                <a:latin typeface="Calibri" pitchFamily="34" charset="0"/>
              </a:rPr>
              <a:t>wikipedia</a:t>
            </a:r>
          </a:p>
        </p:txBody>
      </p:sp>
      <p:sp>
        <p:nvSpPr>
          <p:cNvPr id="15366" name="7 CuadroTexto"/>
          <p:cNvSpPr txBox="1">
            <a:spLocks noChangeArrowheads="1"/>
          </p:cNvSpPr>
          <p:nvPr/>
        </p:nvSpPr>
        <p:spPr bwMode="auto">
          <a:xfrm>
            <a:off x="0" y="5949950"/>
            <a:ext cx="9226550" cy="400050"/>
          </a:xfrm>
          <a:prstGeom prst="rect">
            <a:avLst/>
          </a:prstGeom>
          <a:noFill/>
          <a:ln w="9525">
            <a:noFill/>
            <a:miter lim="800000"/>
            <a:headEnd/>
            <a:tailEnd/>
          </a:ln>
        </p:spPr>
        <p:txBody>
          <a:bodyPr wrap="none">
            <a:spAutoFit/>
          </a:bodyPr>
          <a:lstStyle/>
          <a:p>
            <a:r>
              <a:rPr lang="es-ES" sz="2000">
                <a:latin typeface="Arimo"/>
                <a:ea typeface="Arimo"/>
                <a:cs typeface="Arimo"/>
              </a:rPr>
              <a:t>En el noreste, de la provincia de Zamora, en la comarca de Tierra de Campos...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33794" name="1 Imagen" descr="ALBERGUES.JPG">
            <a:hlinkClick r:id="rId2"/>
          </p:cNvPr>
          <p:cNvPicPr>
            <a:picLocks noChangeAspect="1"/>
          </p:cNvPicPr>
          <p:nvPr/>
        </p:nvPicPr>
        <p:blipFill>
          <a:blip r:embed="rId3"/>
          <a:srcRect/>
          <a:stretch>
            <a:fillRect/>
          </a:stretch>
        </p:blipFill>
        <p:spPr bwMode="auto">
          <a:xfrm>
            <a:off x="0" y="692150"/>
            <a:ext cx="9144000" cy="4321175"/>
          </a:xfrm>
          <a:prstGeom prst="rect">
            <a:avLst/>
          </a:prstGeom>
          <a:noFill/>
          <a:ln w="9525">
            <a:noFill/>
            <a:miter lim="800000"/>
            <a:headEnd/>
            <a:tailEnd/>
          </a:ln>
        </p:spPr>
      </p:pic>
      <p:sp>
        <p:nvSpPr>
          <p:cNvPr id="33795" name="2 CuadroTexto"/>
          <p:cNvSpPr txBox="1">
            <a:spLocks noChangeArrowheads="1"/>
          </p:cNvSpPr>
          <p:nvPr/>
        </p:nvSpPr>
        <p:spPr bwMode="auto">
          <a:xfrm>
            <a:off x="323850" y="5445125"/>
            <a:ext cx="8496300" cy="831850"/>
          </a:xfrm>
          <a:prstGeom prst="rect">
            <a:avLst/>
          </a:prstGeom>
          <a:noFill/>
          <a:ln w="9525">
            <a:noFill/>
            <a:miter lim="800000"/>
            <a:headEnd/>
            <a:tailEnd/>
          </a:ln>
        </p:spPr>
        <p:txBody>
          <a:bodyPr>
            <a:spAutoFit/>
          </a:bodyPr>
          <a:lstStyle/>
          <a:p>
            <a:pPr algn="ctr"/>
            <a:r>
              <a:rPr lang="es-ES" sz="2400">
                <a:latin typeface="Bangle"/>
              </a:rPr>
              <a:t>Consulta en la página de juventud o en las de los albergues del Camino de Santiago.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34818" name="1 Imagen" descr="h7360_a (Copiar).jpg"/>
          <p:cNvPicPr>
            <a:picLocks noChangeAspect="1"/>
          </p:cNvPicPr>
          <p:nvPr/>
        </p:nvPicPr>
        <p:blipFill>
          <a:blip r:embed="rId2"/>
          <a:srcRect/>
          <a:stretch>
            <a:fillRect/>
          </a:stretch>
        </p:blipFill>
        <p:spPr bwMode="auto">
          <a:xfrm>
            <a:off x="0" y="3716338"/>
            <a:ext cx="4575175" cy="3141662"/>
          </a:xfrm>
          <a:prstGeom prst="rect">
            <a:avLst/>
          </a:prstGeom>
          <a:noFill/>
          <a:ln w="9525">
            <a:noFill/>
            <a:miter lim="800000"/>
            <a:headEnd/>
            <a:tailEnd/>
          </a:ln>
        </p:spPr>
      </p:pic>
      <p:sp>
        <p:nvSpPr>
          <p:cNvPr id="34819" name="2 CuadroTexto"/>
          <p:cNvSpPr txBox="1">
            <a:spLocks noChangeArrowheads="1"/>
          </p:cNvSpPr>
          <p:nvPr/>
        </p:nvSpPr>
        <p:spPr bwMode="auto">
          <a:xfrm>
            <a:off x="323850" y="765175"/>
            <a:ext cx="2170113" cy="461963"/>
          </a:xfrm>
          <a:prstGeom prst="rect">
            <a:avLst/>
          </a:prstGeom>
          <a:noFill/>
          <a:ln w="9525">
            <a:noFill/>
            <a:miter lim="800000"/>
            <a:headEnd/>
            <a:tailEnd/>
          </a:ln>
        </p:spPr>
        <p:txBody>
          <a:bodyPr wrap="none">
            <a:spAutoFit/>
          </a:bodyPr>
          <a:lstStyle/>
          <a:p>
            <a:r>
              <a:rPr lang="es-ES" sz="2400">
                <a:latin typeface="Bangle"/>
              </a:rPr>
              <a:t>PROVISIONES</a:t>
            </a:r>
          </a:p>
        </p:txBody>
      </p:sp>
      <p:pic>
        <p:nvPicPr>
          <p:cNvPr id="34820" name="3 Imagen" descr="h1001_a (Copiar).jpg"/>
          <p:cNvPicPr>
            <a:picLocks noChangeAspect="1"/>
          </p:cNvPicPr>
          <p:nvPr/>
        </p:nvPicPr>
        <p:blipFill>
          <a:blip r:embed="rId3"/>
          <a:srcRect/>
          <a:stretch>
            <a:fillRect/>
          </a:stretch>
        </p:blipFill>
        <p:spPr bwMode="auto">
          <a:xfrm>
            <a:off x="4140200" y="0"/>
            <a:ext cx="5003800" cy="3716338"/>
          </a:xfrm>
          <a:prstGeom prst="rect">
            <a:avLst/>
          </a:prstGeom>
          <a:noFill/>
          <a:ln w="9525">
            <a:noFill/>
            <a:miter lim="800000"/>
            <a:headEnd/>
            <a:tailEnd/>
          </a:ln>
        </p:spPr>
      </p:pic>
      <p:sp>
        <p:nvSpPr>
          <p:cNvPr id="34821" name="4 CuadroTexto"/>
          <p:cNvSpPr txBox="1">
            <a:spLocks noChangeArrowheads="1"/>
          </p:cNvSpPr>
          <p:nvPr/>
        </p:nvSpPr>
        <p:spPr bwMode="auto">
          <a:xfrm>
            <a:off x="4932363" y="4292600"/>
            <a:ext cx="3960812" cy="1939925"/>
          </a:xfrm>
          <a:prstGeom prst="rect">
            <a:avLst/>
          </a:prstGeom>
          <a:noFill/>
          <a:ln w="9525">
            <a:noFill/>
            <a:miter lim="800000"/>
            <a:headEnd/>
            <a:tailEnd/>
          </a:ln>
        </p:spPr>
        <p:txBody>
          <a:bodyPr>
            <a:spAutoFit/>
          </a:bodyPr>
          <a:lstStyle/>
          <a:p>
            <a:pPr algn="ctr"/>
            <a:r>
              <a:rPr lang="es-ES" sz="2400">
                <a:latin typeface="Bangle"/>
              </a:rPr>
              <a:t>Aunque tengas las comidas cerradas, necesitarás alimentos energéticos y agua para las marchas.</a:t>
            </a:r>
          </a:p>
        </p:txBody>
      </p:sp>
      <p:sp>
        <p:nvSpPr>
          <p:cNvPr id="34822" name="5 CuadroTexto"/>
          <p:cNvSpPr txBox="1">
            <a:spLocks noChangeArrowheads="1"/>
          </p:cNvSpPr>
          <p:nvPr/>
        </p:nvSpPr>
        <p:spPr bwMode="auto">
          <a:xfrm>
            <a:off x="4140200" y="3500438"/>
            <a:ext cx="754063" cy="215900"/>
          </a:xfrm>
          <a:prstGeom prst="rect">
            <a:avLst/>
          </a:prstGeom>
          <a:noFill/>
          <a:ln w="9525">
            <a:noFill/>
            <a:miter lim="800000"/>
            <a:headEnd/>
            <a:tailEnd/>
          </a:ln>
        </p:spPr>
        <p:txBody>
          <a:bodyPr wrap="none">
            <a:spAutoFit/>
          </a:bodyPr>
          <a:lstStyle/>
          <a:p>
            <a:r>
              <a:rPr lang="es-ES" sz="800">
                <a:latin typeface="Calibri" pitchFamily="34" charset="0"/>
              </a:rPr>
              <a:t>INTEF AMBAS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35842" name="5 Imagen" descr="Rucksack1 (Copiar).jpg"/>
          <p:cNvPicPr>
            <a:picLocks noChangeAspect="1"/>
          </p:cNvPicPr>
          <p:nvPr/>
        </p:nvPicPr>
        <p:blipFill>
          <a:blip r:embed="rId2"/>
          <a:srcRect/>
          <a:stretch>
            <a:fillRect/>
          </a:stretch>
        </p:blipFill>
        <p:spPr bwMode="auto">
          <a:xfrm rot="-1412656">
            <a:off x="-384175" y="-20638"/>
            <a:ext cx="3695700" cy="3719513"/>
          </a:xfrm>
          <a:prstGeom prst="rect">
            <a:avLst/>
          </a:prstGeom>
          <a:noFill/>
          <a:ln w="9525">
            <a:noFill/>
            <a:miter lim="800000"/>
            <a:headEnd/>
            <a:tailEnd/>
          </a:ln>
        </p:spPr>
      </p:pic>
      <p:sp>
        <p:nvSpPr>
          <p:cNvPr id="35843" name="6 CuadroTexto"/>
          <p:cNvSpPr txBox="1">
            <a:spLocks noChangeArrowheads="1"/>
          </p:cNvSpPr>
          <p:nvPr/>
        </p:nvSpPr>
        <p:spPr bwMode="auto">
          <a:xfrm rot="-1297564">
            <a:off x="1730375" y="3343275"/>
            <a:ext cx="758825" cy="215900"/>
          </a:xfrm>
          <a:prstGeom prst="rect">
            <a:avLst/>
          </a:prstGeom>
          <a:noFill/>
          <a:ln w="9525">
            <a:noFill/>
            <a:miter lim="800000"/>
            <a:headEnd/>
            <a:tailEnd/>
          </a:ln>
        </p:spPr>
        <p:txBody>
          <a:bodyPr>
            <a:spAutoFit/>
          </a:bodyPr>
          <a:lstStyle/>
          <a:p>
            <a:r>
              <a:rPr lang="es-ES" sz="800">
                <a:latin typeface="Calibri" pitchFamily="34" charset="0"/>
              </a:rPr>
              <a:t>PT.WIKIPEDIA</a:t>
            </a:r>
          </a:p>
        </p:txBody>
      </p:sp>
      <p:pic>
        <p:nvPicPr>
          <p:cNvPr id="35844" name="7 Imagen" descr="h817_a (Copiar).jpg"/>
          <p:cNvPicPr>
            <a:picLocks noChangeAspect="1"/>
          </p:cNvPicPr>
          <p:nvPr/>
        </p:nvPicPr>
        <p:blipFill>
          <a:blip r:embed="rId3"/>
          <a:srcRect/>
          <a:stretch>
            <a:fillRect/>
          </a:stretch>
        </p:blipFill>
        <p:spPr bwMode="auto">
          <a:xfrm>
            <a:off x="2484438" y="0"/>
            <a:ext cx="3671887" cy="2438400"/>
          </a:xfrm>
          <a:prstGeom prst="rect">
            <a:avLst/>
          </a:prstGeom>
          <a:noFill/>
          <a:ln w="9525">
            <a:noFill/>
            <a:miter lim="800000"/>
            <a:headEnd/>
            <a:tailEnd/>
          </a:ln>
        </p:spPr>
      </p:pic>
      <p:sp>
        <p:nvSpPr>
          <p:cNvPr id="35845" name="8 CuadroTexto"/>
          <p:cNvSpPr txBox="1">
            <a:spLocks noChangeArrowheads="1"/>
          </p:cNvSpPr>
          <p:nvPr/>
        </p:nvSpPr>
        <p:spPr bwMode="auto">
          <a:xfrm>
            <a:off x="2484438" y="0"/>
            <a:ext cx="420687" cy="215900"/>
          </a:xfrm>
          <a:prstGeom prst="rect">
            <a:avLst/>
          </a:prstGeom>
          <a:noFill/>
          <a:ln w="9525">
            <a:noFill/>
            <a:miter lim="800000"/>
            <a:headEnd/>
            <a:tailEnd/>
          </a:ln>
        </p:spPr>
        <p:txBody>
          <a:bodyPr wrap="none">
            <a:spAutoFit/>
          </a:bodyPr>
          <a:lstStyle/>
          <a:p>
            <a:r>
              <a:rPr lang="es-ES" sz="800">
                <a:latin typeface="Calibri" pitchFamily="34" charset="0"/>
              </a:rPr>
              <a:t>INTEF</a:t>
            </a:r>
          </a:p>
        </p:txBody>
      </p:sp>
      <p:pic>
        <p:nvPicPr>
          <p:cNvPr id="35846" name="9 Imagen" descr="h18702_a (Copiar).jpg"/>
          <p:cNvPicPr>
            <a:picLocks noChangeAspect="1"/>
          </p:cNvPicPr>
          <p:nvPr/>
        </p:nvPicPr>
        <p:blipFill>
          <a:blip r:embed="rId4"/>
          <a:srcRect/>
          <a:stretch>
            <a:fillRect/>
          </a:stretch>
        </p:blipFill>
        <p:spPr bwMode="auto">
          <a:xfrm rot="1349308">
            <a:off x="5867400" y="0"/>
            <a:ext cx="3276600" cy="3179763"/>
          </a:xfrm>
          <a:prstGeom prst="rect">
            <a:avLst/>
          </a:prstGeom>
          <a:noFill/>
          <a:ln w="9525">
            <a:noFill/>
            <a:miter lim="800000"/>
            <a:headEnd/>
            <a:tailEnd/>
          </a:ln>
        </p:spPr>
      </p:pic>
      <p:sp>
        <p:nvSpPr>
          <p:cNvPr id="35847" name="10 CuadroTexto"/>
          <p:cNvSpPr txBox="1">
            <a:spLocks noChangeArrowheads="1"/>
          </p:cNvSpPr>
          <p:nvPr/>
        </p:nvSpPr>
        <p:spPr bwMode="auto">
          <a:xfrm>
            <a:off x="6443663" y="0"/>
            <a:ext cx="422275" cy="215900"/>
          </a:xfrm>
          <a:prstGeom prst="rect">
            <a:avLst/>
          </a:prstGeom>
          <a:noFill/>
          <a:ln w="9525">
            <a:noFill/>
            <a:miter lim="800000"/>
            <a:headEnd/>
            <a:tailEnd/>
          </a:ln>
        </p:spPr>
        <p:txBody>
          <a:bodyPr wrap="none">
            <a:spAutoFit/>
          </a:bodyPr>
          <a:lstStyle/>
          <a:p>
            <a:r>
              <a:rPr lang="es-ES" sz="800">
                <a:latin typeface="Calibri" pitchFamily="34" charset="0"/>
              </a:rPr>
              <a:t>INTEF</a:t>
            </a:r>
          </a:p>
        </p:txBody>
      </p:sp>
      <p:pic>
        <p:nvPicPr>
          <p:cNvPr id="35848" name="11 Imagen" descr="28491__162_a_1 (Copiar).jpg"/>
          <p:cNvPicPr>
            <a:picLocks noChangeAspect="1"/>
          </p:cNvPicPr>
          <p:nvPr/>
        </p:nvPicPr>
        <p:blipFill>
          <a:blip r:embed="rId5"/>
          <a:srcRect/>
          <a:stretch>
            <a:fillRect/>
          </a:stretch>
        </p:blipFill>
        <p:spPr bwMode="auto">
          <a:xfrm>
            <a:off x="6813550" y="2565400"/>
            <a:ext cx="2330450" cy="3106738"/>
          </a:xfrm>
          <a:prstGeom prst="rect">
            <a:avLst/>
          </a:prstGeom>
          <a:noFill/>
          <a:ln w="9525">
            <a:noFill/>
            <a:miter lim="800000"/>
            <a:headEnd/>
            <a:tailEnd/>
          </a:ln>
        </p:spPr>
      </p:pic>
      <p:sp>
        <p:nvSpPr>
          <p:cNvPr id="35849" name="12 CuadroTexto"/>
          <p:cNvSpPr txBox="1">
            <a:spLocks noChangeArrowheads="1"/>
          </p:cNvSpPr>
          <p:nvPr/>
        </p:nvSpPr>
        <p:spPr bwMode="auto">
          <a:xfrm>
            <a:off x="8062913" y="2565400"/>
            <a:ext cx="1081087" cy="214313"/>
          </a:xfrm>
          <a:prstGeom prst="rect">
            <a:avLst/>
          </a:prstGeom>
          <a:noFill/>
          <a:ln w="9525">
            <a:noFill/>
            <a:miter lim="800000"/>
            <a:headEnd/>
            <a:tailEnd/>
          </a:ln>
        </p:spPr>
        <p:txBody>
          <a:bodyPr wrap="none">
            <a:spAutoFit/>
          </a:bodyPr>
          <a:lstStyle/>
          <a:p>
            <a:r>
              <a:rPr lang="es-ES" sz="800">
                <a:solidFill>
                  <a:srgbClr val="FFFF00"/>
                </a:solidFill>
                <a:latin typeface="Calibri" pitchFamily="34" charset="0"/>
              </a:rPr>
              <a:t>INTEF- LUIS SERRANO</a:t>
            </a:r>
          </a:p>
        </p:txBody>
      </p:sp>
      <p:sp>
        <p:nvSpPr>
          <p:cNvPr id="35850" name="13 CuadroTexto"/>
          <p:cNvSpPr txBox="1">
            <a:spLocks noChangeArrowheads="1"/>
          </p:cNvSpPr>
          <p:nvPr/>
        </p:nvSpPr>
        <p:spPr bwMode="auto">
          <a:xfrm>
            <a:off x="250825" y="4076700"/>
            <a:ext cx="6408738" cy="2308225"/>
          </a:xfrm>
          <a:prstGeom prst="rect">
            <a:avLst/>
          </a:prstGeom>
          <a:noFill/>
          <a:ln w="9525">
            <a:noFill/>
            <a:miter lim="800000"/>
            <a:headEnd/>
            <a:tailEnd/>
          </a:ln>
        </p:spPr>
        <p:txBody>
          <a:bodyPr>
            <a:spAutoFit/>
          </a:bodyPr>
          <a:lstStyle/>
          <a:p>
            <a:pPr algn="ctr"/>
            <a:r>
              <a:rPr lang="es-ES">
                <a:latin typeface="Bangle"/>
              </a:rPr>
              <a:t>El equipo: elabora una lista con el material individual imprescindible, de repuesto y de descanso.</a:t>
            </a:r>
          </a:p>
          <a:p>
            <a:pPr algn="ctr"/>
            <a:r>
              <a:rPr lang="es-ES">
                <a:latin typeface="Bangle"/>
              </a:rPr>
              <a:t>Revisad la impedimenta de cada participante.</a:t>
            </a:r>
          </a:p>
          <a:p>
            <a:pPr algn="ctr"/>
            <a:r>
              <a:rPr lang="es-ES">
                <a:latin typeface="Bangle"/>
              </a:rPr>
              <a:t/>
            </a:r>
            <a:br>
              <a:rPr lang="es-ES">
                <a:latin typeface="Bangle"/>
              </a:rPr>
            </a:br>
            <a:endParaRPr lang="es-ES">
              <a:latin typeface="Bangle"/>
            </a:endParaRPr>
          </a:p>
          <a:p>
            <a:pPr algn="ctr"/>
            <a:r>
              <a:rPr lang="es-ES">
                <a:latin typeface="Bangle"/>
              </a:rPr>
              <a:t>Repartid del material común entre todos de acuerdo a resistencia física, peso y estatura.</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36866" name="1 CuadroTexto"/>
          <p:cNvSpPr txBox="1">
            <a:spLocks noChangeArrowheads="1"/>
          </p:cNvSpPr>
          <p:nvPr/>
        </p:nvSpPr>
        <p:spPr bwMode="auto">
          <a:xfrm>
            <a:off x="250825" y="549275"/>
            <a:ext cx="3579813" cy="460375"/>
          </a:xfrm>
          <a:prstGeom prst="rect">
            <a:avLst/>
          </a:prstGeom>
          <a:noFill/>
          <a:ln w="9525">
            <a:noFill/>
            <a:miter lim="800000"/>
            <a:headEnd/>
            <a:tailEnd/>
          </a:ln>
        </p:spPr>
        <p:txBody>
          <a:bodyPr>
            <a:spAutoFit/>
          </a:bodyPr>
          <a:lstStyle/>
          <a:p>
            <a:r>
              <a:rPr lang="es-ES" sz="2400">
                <a:latin typeface="Copperplate Gothic Light" pitchFamily="34" charset="0"/>
              </a:rPr>
              <a:t>ACTIVIDAD PREVIA 2</a:t>
            </a:r>
          </a:p>
        </p:txBody>
      </p:sp>
    </p:spTree>
  </p:cSld>
  <p:clrMapOvr>
    <a:masterClrMapping/>
  </p:clrMapOvr>
  <p:transition advTm="4000">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pic>
        <p:nvPicPr>
          <p:cNvPr id="37890" name="4 Imagen" descr="CHALECO.jpg"/>
          <p:cNvPicPr>
            <a:picLocks noChangeAspect="1"/>
          </p:cNvPicPr>
          <p:nvPr/>
        </p:nvPicPr>
        <p:blipFill>
          <a:blip r:embed="rId2"/>
          <a:srcRect/>
          <a:stretch>
            <a:fillRect/>
          </a:stretch>
        </p:blipFill>
        <p:spPr bwMode="auto">
          <a:xfrm rot="1564398">
            <a:off x="2100263" y="1173163"/>
            <a:ext cx="4673600" cy="4906962"/>
          </a:xfrm>
          <a:prstGeom prst="rect">
            <a:avLst/>
          </a:prstGeom>
          <a:noFill/>
          <a:ln w="9525">
            <a:noFill/>
            <a:miter lim="800000"/>
            <a:headEnd/>
            <a:tailEnd/>
          </a:ln>
        </p:spPr>
      </p:pic>
      <p:sp>
        <p:nvSpPr>
          <p:cNvPr id="37891" name="1 CuadroTexto"/>
          <p:cNvSpPr txBox="1">
            <a:spLocks noChangeArrowheads="1"/>
          </p:cNvSpPr>
          <p:nvPr/>
        </p:nvSpPr>
        <p:spPr bwMode="auto">
          <a:xfrm>
            <a:off x="323850" y="333375"/>
            <a:ext cx="3455988" cy="1384300"/>
          </a:xfrm>
          <a:prstGeom prst="rect">
            <a:avLst/>
          </a:prstGeom>
          <a:noFill/>
          <a:ln w="9525">
            <a:noFill/>
            <a:miter lim="800000"/>
            <a:headEnd/>
            <a:tailEnd/>
          </a:ln>
        </p:spPr>
        <p:txBody>
          <a:bodyPr>
            <a:spAutoFit/>
          </a:bodyPr>
          <a:lstStyle/>
          <a:p>
            <a:pPr algn="ctr"/>
            <a:r>
              <a:rPr lang="es-ES" sz="2800">
                <a:latin typeface="Copperplate Gothic Light" pitchFamily="34" charset="0"/>
              </a:rPr>
              <a:t>Es imprescindible el</a:t>
            </a:r>
          </a:p>
        </p:txBody>
      </p:sp>
      <p:sp>
        <p:nvSpPr>
          <p:cNvPr id="37892" name="3 CuadroTexto"/>
          <p:cNvSpPr txBox="1">
            <a:spLocks noChangeArrowheads="1"/>
          </p:cNvSpPr>
          <p:nvPr/>
        </p:nvSpPr>
        <p:spPr bwMode="auto">
          <a:xfrm>
            <a:off x="5795963" y="5661025"/>
            <a:ext cx="2987675" cy="523875"/>
          </a:xfrm>
          <a:prstGeom prst="rect">
            <a:avLst/>
          </a:prstGeom>
          <a:noFill/>
          <a:ln w="9525">
            <a:noFill/>
            <a:miter lim="800000"/>
            <a:headEnd/>
            <a:tailEnd/>
          </a:ln>
        </p:spPr>
        <p:txBody>
          <a:bodyPr wrap="none">
            <a:spAutoFit/>
          </a:bodyPr>
          <a:lstStyle/>
          <a:p>
            <a:r>
              <a:rPr lang="es-ES" sz="2800">
                <a:latin typeface="Copperplate Gothic Light" pitchFamily="34" charset="0"/>
              </a:rPr>
              <a:t>Por seguridad</a:t>
            </a:r>
          </a:p>
        </p:txBody>
      </p:sp>
      <p:sp>
        <p:nvSpPr>
          <p:cNvPr id="37893" name="5 CuadroTexto"/>
          <p:cNvSpPr txBox="1">
            <a:spLocks noChangeArrowheads="1"/>
          </p:cNvSpPr>
          <p:nvPr/>
        </p:nvSpPr>
        <p:spPr bwMode="auto">
          <a:xfrm>
            <a:off x="7092950" y="260350"/>
            <a:ext cx="1268413" cy="369888"/>
          </a:xfrm>
          <a:prstGeom prst="rect">
            <a:avLst/>
          </a:prstGeom>
          <a:noFill/>
          <a:ln w="9525">
            <a:noFill/>
            <a:miter lim="800000"/>
            <a:headEnd/>
            <a:tailEnd/>
          </a:ln>
        </p:spPr>
        <p:txBody>
          <a:bodyPr wrap="none">
            <a:spAutoFit/>
          </a:bodyPr>
          <a:lstStyle/>
          <a:p>
            <a:r>
              <a:rPr lang="es-ES">
                <a:latin typeface="Calibri" pitchFamily="34" charset="0"/>
              </a:rPr>
              <a:t>WIKIMEDIA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pic>
        <p:nvPicPr>
          <p:cNvPr id="38914" name="3 Imagen" descr="24522__121_a_2 (Copiar).jpg"/>
          <p:cNvPicPr>
            <a:picLocks noChangeAspect="1"/>
          </p:cNvPicPr>
          <p:nvPr/>
        </p:nvPicPr>
        <p:blipFill>
          <a:blip r:embed="rId2"/>
          <a:srcRect/>
          <a:stretch>
            <a:fillRect/>
          </a:stretch>
        </p:blipFill>
        <p:spPr bwMode="auto">
          <a:xfrm>
            <a:off x="468313" y="620713"/>
            <a:ext cx="8659812" cy="6237287"/>
          </a:xfrm>
          <a:prstGeom prst="rect">
            <a:avLst/>
          </a:prstGeom>
          <a:noFill/>
          <a:ln w="9525">
            <a:noFill/>
            <a:miter lim="800000"/>
            <a:headEnd/>
            <a:tailEnd/>
          </a:ln>
        </p:spPr>
      </p:pic>
      <p:sp>
        <p:nvSpPr>
          <p:cNvPr id="2" name="1 CuadroTexto"/>
          <p:cNvSpPr txBox="1"/>
          <p:nvPr/>
        </p:nvSpPr>
        <p:spPr>
          <a:xfrm>
            <a:off x="0" y="2149475"/>
            <a:ext cx="9144000" cy="4708525"/>
          </a:xfrm>
          <a:prstGeom prst="rect">
            <a:avLst/>
          </a:prstGeom>
          <a:noFill/>
        </p:spPr>
        <p:txBody>
          <a:bodyPr>
            <a:spAutoFit/>
          </a:bodyPr>
          <a:lstStyle/>
          <a:p>
            <a:pPr algn="ctr" fontAlgn="auto">
              <a:spcBef>
                <a:spcPts val="0"/>
              </a:spcBef>
              <a:spcAft>
                <a:spcPts val="0"/>
              </a:spcAft>
              <a:defRPr/>
            </a:pPr>
            <a:r>
              <a:rPr lang="es-ES" sz="6000" dirty="0">
                <a:solidFill>
                  <a:schemeClr val="accent6">
                    <a:lumMod val="20000"/>
                    <a:lumOff val="80000"/>
                  </a:schemeClr>
                </a:solidFill>
                <a:latin typeface="Copperplate Gothic Light" pitchFamily="34" charset="0"/>
                <a:cs typeface="+mn-cs"/>
              </a:rPr>
              <a:t>PORQUE TE PUEDES ENCONTRAR AL MAYOR DEPREDADOR DEL CAMPO ESPAÑOL </a:t>
            </a:r>
            <a:endParaRPr lang="es-ES" sz="6000" dirty="0">
              <a:solidFill>
                <a:schemeClr val="accent6">
                  <a:lumMod val="20000"/>
                  <a:lumOff val="80000"/>
                </a:schemeClr>
              </a:solidFill>
              <a:latin typeface="Copperplate Gothic Light" pitchFamily="34" charset="0"/>
              <a:cs typeface="+mn-cs"/>
            </a:endParaRPr>
          </a:p>
        </p:txBody>
      </p:sp>
      <p:sp>
        <p:nvSpPr>
          <p:cNvPr id="38916" name="4 CuadroTexto"/>
          <p:cNvSpPr txBox="1">
            <a:spLocks noChangeArrowheads="1"/>
          </p:cNvSpPr>
          <p:nvPr/>
        </p:nvSpPr>
        <p:spPr bwMode="auto">
          <a:xfrm>
            <a:off x="8421688" y="620713"/>
            <a:ext cx="722312" cy="369887"/>
          </a:xfrm>
          <a:prstGeom prst="rect">
            <a:avLst/>
          </a:prstGeom>
          <a:noFill/>
          <a:ln w="9525">
            <a:noFill/>
            <a:miter lim="800000"/>
            <a:headEnd/>
            <a:tailEnd/>
          </a:ln>
        </p:spPr>
        <p:txBody>
          <a:bodyPr wrap="none">
            <a:spAutoFit/>
          </a:bodyPr>
          <a:lstStyle/>
          <a:p>
            <a:r>
              <a:rPr lang="es-ES">
                <a:latin typeface="Calibri" pitchFamily="34" charset="0"/>
              </a:rPr>
              <a:t>INTEF</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pic>
        <p:nvPicPr>
          <p:cNvPr id="39938" name="1 Imagen" descr="171778__165_a_1 (Copiar).jpg"/>
          <p:cNvPicPr>
            <a:picLocks noChangeAspect="1"/>
          </p:cNvPicPr>
          <p:nvPr/>
        </p:nvPicPr>
        <p:blipFill>
          <a:blip r:embed="rId2"/>
          <a:srcRect/>
          <a:stretch>
            <a:fillRect/>
          </a:stretch>
        </p:blipFill>
        <p:spPr bwMode="auto">
          <a:xfrm>
            <a:off x="0" y="0"/>
            <a:ext cx="8893175" cy="6524625"/>
          </a:xfrm>
          <a:prstGeom prst="rect">
            <a:avLst/>
          </a:prstGeom>
          <a:noFill/>
          <a:ln w="9525">
            <a:noFill/>
            <a:miter lim="800000"/>
            <a:headEnd/>
            <a:tailEnd/>
          </a:ln>
        </p:spPr>
      </p:pic>
      <p:sp>
        <p:nvSpPr>
          <p:cNvPr id="39939" name="2 CuadroTexto"/>
          <p:cNvSpPr txBox="1">
            <a:spLocks noChangeArrowheads="1"/>
          </p:cNvSpPr>
          <p:nvPr/>
        </p:nvSpPr>
        <p:spPr bwMode="auto">
          <a:xfrm>
            <a:off x="7164388" y="6334125"/>
            <a:ext cx="1770062" cy="523875"/>
          </a:xfrm>
          <a:prstGeom prst="rect">
            <a:avLst/>
          </a:prstGeom>
          <a:noFill/>
          <a:ln w="9525">
            <a:noFill/>
            <a:miter lim="800000"/>
            <a:headEnd/>
            <a:tailEnd/>
          </a:ln>
        </p:spPr>
        <p:txBody>
          <a:bodyPr wrap="none">
            <a:spAutoFit/>
          </a:bodyPr>
          <a:lstStyle/>
          <a:p>
            <a:r>
              <a:rPr lang="es-ES" sz="1000">
                <a:latin typeface="Calibri" pitchFamily="34" charset="0"/>
              </a:rPr>
              <a:t>INTEF –ESTHER DIANA GARCÍA</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40962" name="1 CuadroTexto"/>
          <p:cNvSpPr txBox="1">
            <a:spLocks noChangeArrowheads="1"/>
          </p:cNvSpPr>
          <p:nvPr/>
        </p:nvSpPr>
        <p:spPr bwMode="auto">
          <a:xfrm>
            <a:off x="395288" y="1052513"/>
            <a:ext cx="8497887" cy="1570037"/>
          </a:xfrm>
          <a:prstGeom prst="rect">
            <a:avLst/>
          </a:prstGeom>
          <a:noFill/>
          <a:ln w="9525">
            <a:noFill/>
            <a:miter lim="800000"/>
            <a:headEnd/>
            <a:tailEnd/>
          </a:ln>
        </p:spPr>
        <p:txBody>
          <a:bodyPr>
            <a:spAutoFit/>
          </a:bodyPr>
          <a:lstStyle/>
          <a:p>
            <a:pPr algn="ctr"/>
            <a:r>
              <a:rPr lang="es-ES" sz="2400">
                <a:latin typeface="Copperplate Gothic Light" pitchFamily="34" charset="0"/>
              </a:rPr>
              <a:t>¿Qué es la caza? ¿Una actividad de supervivencia, un negocio, un símbolo de estatus,...?</a:t>
            </a:r>
          </a:p>
          <a:p>
            <a:pPr algn="ctr"/>
            <a:endParaRPr lang="es-ES" sz="2400">
              <a:latin typeface="Copperplate Gothic Light" pitchFamily="34" charset="0"/>
            </a:endParaRPr>
          </a:p>
          <a:p>
            <a:pPr algn="ctr"/>
            <a:r>
              <a:rPr lang="es-ES" sz="2400">
                <a:latin typeface="Copperplate Gothic Light" pitchFamily="34" charset="0"/>
              </a:rPr>
              <a:t>¿Qué mueve al furtivo?</a:t>
            </a:r>
          </a:p>
        </p:txBody>
      </p:sp>
      <p:pic>
        <p:nvPicPr>
          <p:cNvPr id="40963" name="2 Imagen" descr="14863__40_a_3 (Copiar).jpg"/>
          <p:cNvPicPr>
            <a:picLocks noChangeAspect="1"/>
          </p:cNvPicPr>
          <p:nvPr/>
        </p:nvPicPr>
        <p:blipFill>
          <a:blip r:embed="rId2"/>
          <a:srcRect/>
          <a:stretch>
            <a:fillRect/>
          </a:stretch>
        </p:blipFill>
        <p:spPr bwMode="auto">
          <a:xfrm>
            <a:off x="2051050" y="3068638"/>
            <a:ext cx="4968875" cy="3241675"/>
          </a:xfrm>
          <a:prstGeom prst="rect">
            <a:avLst/>
          </a:prstGeom>
          <a:noFill/>
          <a:ln w="9525">
            <a:noFill/>
            <a:miter lim="800000"/>
            <a:headEnd/>
            <a:tailEnd/>
          </a:ln>
        </p:spPr>
      </p:pic>
      <p:sp>
        <p:nvSpPr>
          <p:cNvPr id="40964" name="3 Rectángulo"/>
          <p:cNvSpPr>
            <a:spLocks noChangeArrowheads="1"/>
          </p:cNvSpPr>
          <p:nvPr/>
        </p:nvSpPr>
        <p:spPr bwMode="auto">
          <a:xfrm>
            <a:off x="5435600" y="6308725"/>
            <a:ext cx="3433763" cy="369888"/>
          </a:xfrm>
          <a:prstGeom prst="rect">
            <a:avLst/>
          </a:prstGeom>
          <a:noFill/>
          <a:ln w="9525">
            <a:noFill/>
            <a:miter lim="800000"/>
            <a:headEnd/>
            <a:tailEnd/>
          </a:ln>
        </p:spPr>
        <p:txBody>
          <a:bodyPr wrap="none">
            <a:spAutoFit/>
          </a:bodyPr>
          <a:lstStyle/>
          <a:p>
            <a:r>
              <a:rPr lang="es-ES">
                <a:latin typeface="Calibri" pitchFamily="34" charset="0"/>
              </a:rPr>
              <a:t>INTEF - JORGE MARTÍNEZ HUELVES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41986" name="2 CuadroTexto"/>
          <p:cNvSpPr txBox="1">
            <a:spLocks noChangeArrowheads="1"/>
          </p:cNvSpPr>
          <p:nvPr/>
        </p:nvSpPr>
        <p:spPr bwMode="auto">
          <a:xfrm>
            <a:off x="131763" y="1196975"/>
            <a:ext cx="8832850" cy="1754188"/>
          </a:xfrm>
          <a:prstGeom prst="rect">
            <a:avLst/>
          </a:prstGeom>
          <a:noFill/>
          <a:ln w="9525">
            <a:noFill/>
            <a:miter lim="800000"/>
            <a:headEnd/>
            <a:tailEnd/>
          </a:ln>
        </p:spPr>
        <p:txBody>
          <a:bodyPr>
            <a:spAutoFit/>
          </a:bodyPr>
          <a:lstStyle/>
          <a:p>
            <a:pPr algn="ctr"/>
            <a:r>
              <a:rPr lang="es-ES">
                <a:latin typeface="Copperplate Gothic Light" pitchFamily="34" charset="0"/>
              </a:rPr>
              <a:t>¿O, SIMPLEMENTE, EL PROLETARIADO RURAL BUSCA SU SUPERVIVENCIA?</a:t>
            </a:r>
          </a:p>
          <a:p>
            <a:pPr algn="ctr"/>
            <a:endParaRPr lang="es-ES">
              <a:latin typeface="Copperplate Gothic Light" pitchFamily="34" charset="0"/>
            </a:endParaRPr>
          </a:p>
          <a:p>
            <a:pPr algn="ctr"/>
            <a:r>
              <a:rPr lang="es-ES">
                <a:latin typeface="Copperplate Gothic Light" pitchFamily="34" charset="0"/>
              </a:rPr>
              <a:t>LEE EL SIGUIENTE TEXTO </a:t>
            </a:r>
          </a:p>
          <a:p>
            <a:pPr algn="ctr"/>
            <a:endParaRPr lang="es-ES">
              <a:latin typeface="Copperplate Gothic Light" pitchFamily="34" charset="0"/>
            </a:endParaRPr>
          </a:p>
          <a:p>
            <a:pPr algn="ctr"/>
            <a:r>
              <a:rPr lang="es-ES">
                <a:latin typeface="Copperplate Gothic Light" pitchFamily="34" charset="0"/>
              </a:rPr>
              <a:t>REFERIDO A LOS PALOMARES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43010" name="2 CuadroTexto"/>
          <p:cNvSpPr txBox="1">
            <a:spLocks noChangeArrowheads="1"/>
          </p:cNvSpPr>
          <p:nvPr/>
        </p:nvSpPr>
        <p:spPr bwMode="auto">
          <a:xfrm>
            <a:off x="0" y="0"/>
            <a:ext cx="9144000" cy="5632450"/>
          </a:xfrm>
          <a:prstGeom prst="rect">
            <a:avLst/>
          </a:prstGeom>
          <a:noFill/>
          <a:ln w="9525">
            <a:noFill/>
            <a:miter lim="800000"/>
            <a:headEnd/>
            <a:tailEnd/>
          </a:ln>
        </p:spPr>
        <p:txBody>
          <a:bodyPr>
            <a:spAutoFit/>
          </a:bodyPr>
          <a:lstStyle/>
          <a:p>
            <a:pPr algn="just"/>
            <a:r>
              <a:rPr lang="es-ES" sz="2000">
                <a:latin typeface="Copperplate Gothic Light" pitchFamily="34" charset="0"/>
                <a:cs typeface="Times New Roman" pitchFamily="18" charset="0"/>
              </a:rPr>
              <a:t>Por otra parte, el uso y disfrute de un palomar, además de un rasgo distintivo del paisaje, también lo fue, tal como se recoge en ordenanzas de la Edad Media, un rasgo de distinción de las clases sociales más pudientes. Su tenencia y disfrute estaba regulada. Andando los siglos, sucedió que el propio mantenimiento de los palomares a lo largo del año era una carga que no todo el mundo podía soportar. El alimento habitual de estas aves es el grano de cereal y leguminosas, por eso cuando ya están recogidas las cosechas y se encara el largo invierno castellano hay que darlas de comer prácticamente a diario. Y hay palomares con muchos cientos de palomas. </a:t>
            </a:r>
          </a:p>
          <a:p>
            <a:endParaRPr lang="es-ES" sz="2000">
              <a:latin typeface="Copperplate Gothic Light" pitchFamily="34" charset="0"/>
              <a:cs typeface="Times New Roman" pitchFamily="18" charset="0"/>
            </a:endParaRPr>
          </a:p>
          <a:p>
            <a:endParaRPr lang="es-ES" sz="2000">
              <a:latin typeface="Copperplate Gothic Light" pitchFamily="34" charset="0"/>
              <a:cs typeface="Times New Roman" pitchFamily="18" charset="0"/>
            </a:endParaRPr>
          </a:p>
          <a:p>
            <a:endParaRPr lang="es-ES" sz="2000">
              <a:latin typeface="Copperplate Gothic Light" pitchFamily="34" charset="0"/>
              <a:cs typeface="Times New Roman" pitchFamily="18" charset="0"/>
            </a:endParaRPr>
          </a:p>
          <a:p>
            <a:endParaRPr lang="es-ES" sz="2000">
              <a:latin typeface="Copperplate Gothic Light" pitchFamily="34" charset="0"/>
              <a:cs typeface="Times New Roman" pitchFamily="18" charset="0"/>
            </a:endParaRPr>
          </a:p>
          <a:p>
            <a:pPr algn="ctr"/>
            <a:r>
              <a:rPr lang="es-ES" sz="2000">
                <a:latin typeface="Copperplate Gothic Light" pitchFamily="34" charset="0"/>
                <a:cs typeface="Times New Roman" pitchFamily="18" charset="0"/>
              </a:rPr>
              <a:t>http://www.siempredepaso.es/iglesias-y-palomares-en-la-tierra-de-campos-palentina/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6386" name="1 Imagen" descr="141ILAGUNfoto4.jpg"/>
          <p:cNvPicPr>
            <a:picLocks noChangeAspect="1"/>
          </p:cNvPicPr>
          <p:nvPr/>
        </p:nvPicPr>
        <p:blipFill>
          <a:blip r:embed="rId2"/>
          <a:srcRect/>
          <a:stretch>
            <a:fillRect/>
          </a:stretch>
        </p:blipFill>
        <p:spPr bwMode="auto">
          <a:xfrm>
            <a:off x="0" y="0"/>
            <a:ext cx="7956550" cy="6232525"/>
          </a:xfrm>
          <a:prstGeom prst="rect">
            <a:avLst/>
          </a:prstGeom>
          <a:noFill/>
          <a:ln w="9525">
            <a:noFill/>
            <a:miter lim="800000"/>
            <a:headEnd/>
            <a:tailEnd/>
          </a:ln>
        </p:spPr>
      </p:pic>
      <p:sp>
        <p:nvSpPr>
          <p:cNvPr id="16387" name="2 CuadroTexto"/>
          <p:cNvSpPr txBox="1">
            <a:spLocks noChangeArrowheads="1"/>
          </p:cNvSpPr>
          <p:nvPr/>
        </p:nvSpPr>
        <p:spPr bwMode="auto">
          <a:xfrm>
            <a:off x="2852738" y="6237288"/>
            <a:ext cx="6291262" cy="461962"/>
          </a:xfrm>
          <a:prstGeom prst="rect">
            <a:avLst/>
          </a:prstGeom>
          <a:noFill/>
          <a:ln w="9525">
            <a:noFill/>
            <a:miter lim="800000"/>
            <a:headEnd/>
            <a:tailEnd/>
          </a:ln>
        </p:spPr>
        <p:txBody>
          <a:bodyPr wrap="none">
            <a:spAutoFit/>
          </a:bodyPr>
          <a:lstStyle/>
          <a:p>
            <a:r>
              <a:rPr lang="es-ES" sz="2400">
                <a:latin typeface="Arimo"/>
                <a:ea typeface="Arimo"/>
                <a:cs typeface="Arimo"/>
              </a:rPr>
              <a:t>...nos encontramos las Lagunas de Villafáfila</a:t>
            </a:r>
          </a:p>
        </p:txBody>
      </p:sp>
      <p:sp>
        <p:nvSpPr>
          <p:cNvPr id="16388" name="3 CuadroTexto"/>
          <p:cNvSpPr txBox="1">
            <a:spLocks noChangeArrowheads="1"/>
          </p:cNvSpPr>
          <p:nvPr/>
        </p:nvSpPr>
        <p:spPr bwMode="auto">
          <a:xfrm>
            <a:off x="0" y="5876925"/>
            <a:ext cx="1389063" cy="369888"/>
          </a:xfrm>
          <a:prstGeom prst="rect">
            <a:avLst/>
          </a:prstGeom>
          <a:noFill/>
          <a:ln w="9525">
            <a:noFill/>
            <a:miter lim="800000"/>
            <a:headEnd/>
            <a:tailEnd/>
          </a:ln>
        </p:spPr>
        <p:txBody>
          <a:bodyPr wrap="none">
            <a:spAutoFit/>
          </a:bodyPr>
          <a:lstStyle/>
          <a:p>
            <a:r>
              <a:rPr lang="es-ES">
                <a:latin typeface="Calibri" pitchFamily="34" charset="0"/>
                <a:hlinkClick r:id="rId3"/>
              </a:rPr>
              <a:t>villafáfila.net</a:t>
            </a:r>
            <a:endParaRPr lang="es-ES">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44034" name="1 Rectángulo"/>
          <p:cNvSpPr>
            <a:spLocks noChangeArrowheads="1"/>
          </p:cNvSpPr>
          <p:nvPr/>
        </p:nvSpPr>
        <p:spPr bwMode="auto">
          <a:xfrm>
            <a:off x="539750" y="549275"/>
            <a:ext cx="8208963" cy="5632450"/>
          </a:xfrm>
          <a:prstGeom prst="rect">
            <a:avLst/>
          </a:prstGeom>
          <a:noFill/>
          <a:ln w="9525">
            <a:noFill/>
            <a:miter lim="800000"/>
            <a:headEnd/>
            <a:tailEnd/>
          </a:ln>
        </p:spPr>
        <p:txBody>
          <a:bodyPr>
            <a:spAutoFit/>
          </a:bodyPr>
          <a:lstStyle/>
          <a:p>
            <a:pPr algn="ctr"/>
            <a:r>
              <a:rPr lang="es-ES" sz="2400">
                <a:latin typeface="Copperplate Gothic Light" pitchFamily="34" charset="0"/>
              </a:rPr>
              <a:t>Lee el libro de Juan Berenguer</a:t>
            </a:r>
          </a:p>
          <a:p>
            <a:pPr algn="ctr"/>
            <a:endParaRPr lang="es-ES" sz="2400">
              <a:latin typeface="Copperplate Gothic Light" pitchFamily="34" charset="0"/>
            </a:endParaRPr>
          </a:p>
          <a:p>
            <a:pPr algn="ctr"/>
            <a:r>
              <a:rPr lang="es-ES" sz="2400" u="sng">
                <a:latin typeface="Copperplate Gothic Light" pitchFamily="34" charset="0"/>
              </a:rPr>
              <a:t>El mundo de Juan Lobón</a:t>
            </a:r>
          </a:p>
          <a:p>
            <a:pPr algn="ctr"/>
            <a:endParaRPr lang="es-ES" sz="2400">
              <a:latin typeface="Copperplate Gothic Light" pitchFamily="34" charset="0"/>
            </a:endParaRPr>
          </a:p>
          <a:p>
            <a:pPr algn="ctr"/>
            <a:endParaRPr lang="es-ES" sz="2400">
              <a:latin typeface="Copperplate Gothic Light" pitchFamily="34" charset="0"/>
            </a:endParaRPr>
          </a:p>
          <a:p>
            <a:pPr algn="ctr"/>
            <a:r>
              <a:rPr lang="es-ES" sz="2400">
                <a:latin typeface="Copperplate Gothic Light" pitchFamily="34" charset="0"/>
              </a:rPr>
              <a:t>Existen varias ediciones:</a:t>
            </a:r>
          </a:p>
          <a:p>
            <a:pPr algn="ctr"/>
            <a:endParaRPr lang="es-ES" sz="2400">
              <a:latin typeface="Copperplate Gothic Light" pitchFamily="34" charset="0"/>
            </a:endParaRPr>
          </a:p>
          <a:p>
            <a:pPr algn="ctr"/>
            <a:r>
              <a:rPr lang="es-ES" sz="2400">
                <a:latin typeface="Copperplate Gothic Light" pitchFamily="34" charset="0"/>
              </a:rPr>
              <a:t>http://www.catedra.com/fichaGeneral/ficha.php?obrcod=2219368&amp;web=01</a:t>
            </a:r>
          </a:p>
          <a:p>
            <a:pPr algn="ctr"/>
            <a:endParaRPr lang="es-ES" sz="2400">
              <a:latin typeface="Copperplate Gothic Light" pitchFamily="34" charset="0"/>
            </a:endParaRPr>
          </a:p>
          <a:p>
            <a:pPr algn="ctr"/>
            <a:r>
              <a:rPr lang="es-ES" sz="2400">
                <a:latin typeface="Copperplate Gothic Light" pitchFamily="34" charset="0"/>
              </a:rPr>
              <a:t>http://novela.algaida.es/buscador.php?buscar=luis+berenguer</a:t>
            </a:r>
          </a:p>
          <a:p>
            <a:pPr algn="ctr"/>
            <a:endParaRPr lang="es-ES" sz="2400">
              <a:latin typeface="Copperplate Gothic Light" pitchFamily="34" charset="0"/>
            </a:endParaRPr>
          </a:p>
          <a:p>
            <a:pPr algn="ctr"/>
            <a:r>
              <a:rPr lang="es-ES" sz="2400">
                <a:latin typeface="Copperplate Gothic Light" pitchFamily="34" charset="0"/>
              </a:rPr>
              <a:t>http://www.clan.es/clan_editorial/libros.asp?id=73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45058" name="2 CuadroTexto"/>
          <p:cNvSpPr txBox="1">
            <a:spLocks noChangeArrowheads="1"/>
          </p:cNvSpPr>
          <p:nvPr/>
        </p:nvSpPr>
        <p:spPr bwMode="auto">
          <a:xfrm>
            <a:off x="250825" y="188913"/>
            <a:ext cx="5651500" cy="368300"/>
          </a:xfrm>
          <a:prstGeom prst="rect">
            <a:avLst/>
          </a:prstGeom>
          <a:noFill/>
          <a:ln w="9525">
            <a:noFill/>
            <a:miter lim="800000"/>
            <a:headEnd/>
            <a:tailEnd/>
          </a:ln>
        </p:spPr>
        <p:txBody>
          <a:bodyPr wrap="none">
            <a:spAutoFit/>
          </a:bodyPr>
          <a:lstStyle/>
          <a:p>
            <a:r>
              <a:rPr lang="es-ES">
                <a:latin typeface="Copperplate Gothic Light" pitchFamily="34" charset="0"/>
              </a:rPr>
              <a:t>O bien puedes encontrarlo en tu biblioteca</a:t>
            </a:r>
          </a:p>
        </p:txBody>
      </p:sp>
      <p:pic>
        <p:nvPicPr>
          <p:cNvPr id="45059" name="3 Imagen" descr="bibliocyl.JPG"/>
          <p:cNvPicPr>
            <a:picLocks noChangeAspect="1"/>
          </p:cNvPicPr>
          <p:nvPr/>
        </p:nvPicPr>
        <p:blipFill>
          <a:blip r:embed="rId2"/>
          <a:srcRect/>
          <a:stretch>
            <a:fillRect/>
          </a:stretch>
        </p:blipFill>
        <p:spPr bwMode="auto">
          <a:xfrm>
            <a:off x="0" y="1052513"/>
            <a:ext cx="5219700" cy="4972050"/>
          </a:xfrm>
          <a:prstGeom prst="rect">
            <a:avLst/>
          </a:prstGeom>
          <a:noFill/>
          <a:ln w="9525">
            <a:noFill/>
            <a:miter lim="800000"/>
            <a:headEnd/>
            <a:tailEnd/>
          </a:ln>
        </p:spPr>
      </p:pic>
      <p:sp>
        <p:nvSpPr>
          <p:cNvPr id="45060" name="4 CuadroTexto"/>
          <p:cNvSpPr txBox="1">
            <a:spLocks noChangeArrowheads="1"/>
          </p:cNvSpPr>
          <p:nvPr/>
        </p:nvSpPr>
        <p:spPr bwMode="auto">
          <a:xfrm>
            <a:off x="323850" y="6381750"/>
            <a:ext cx="3089275" cy="368300"/>
          </a:xfrm>
          <a:prstGeom prst="rect">
            <a:avLst/>
          </a:prstGeom>
          <a:noFill/>
          <a:ln w="9525">
            <a:noFill/>
            <a:miter lim="800000"/>
            <a:headEnd/>
            <a:tailEnd/>
          </a:ln>
        </p:spPr>
        <p:txBody>
          <a:bodyPr wrap="none">
            <a:spAutoFit/>
          </a:bodyPr>
          <a:lstStyle/>
          <a:p>
            <a:r>
              <a:rPr lang="es-ES">
                <a:latin typeface="Calibri" pitchFamily="34" charset="0"/>
              </a:rPr>
              <a:t>http://www.bibliotecas.jcyl.es/</a:t>
            </a:r>
          </a:p>
        </p:txBody>
      </p:sp>
      <p:pic>
        <p:nvPicPr>
          <p:cNvPr id="45061" name="5 Imagen" descr="ebiblio.JPG"/>
          <p:cNvPicPr>
            <a:picLocks noChangeAspect="1"/>
          </p:cNvPicPr>
          <p:nvPr/>
        </p:nvPicPr>
        <p:blipFill>
          <a:blip r:embed="rId3"/>
          <a:srcRect/>
          <a:stretch>
            <a:fillRect/>
          </a:stretch>
        </p:blipFill>
        <p:spPr bwMode="auto">
          <a:xfrm>
            <a:off x="6227763" y="1916113"/>
            <a:ext cx="2000250" cy="971550"/>
          </a:xfrm>
          <a:prstGeom prst="rect">
            <a:avLst/>
          </a:prstGeom>
          <a:noFill/>
          <a:ln w="9525">
            <a:noFill/>
            <a:miter lim="800000"/>
            <a:headEnd/>
            <a:tailEnd/>
          </a:ln>
        </p:spPr>
      </p:pic>
      <p:sp>
        <p:nvSpPr>
          <p:cNvPr id="45062" name="6 CuadroTexto"/>
          <p:cNvSpPr txBox="1">
            <a:spLocks noChangeArrowheads="1"/>
          </p:cNvSpPr>
          <p:nvPr/>
        </p:nvSpPr>
        <p:spPr bwMode="auto">
          <a:xfrm>
            <a:off x="5580063" y="3429000"/>
            <a:ext cx="3240087" cy="369888"/>
          </a:xfrm>
          <a:prstGeom prst="rect">
            <a:avLst/>
          </a:prstGeom>
          <a:noFill/>
          <a:ln w="9525">
            <a:noFill/>
            <a:miter lim="800000"/>
            <a:headEnd/>
            <a:tailEnd/>
          </a:ln>
        </p:spPr>
        <p:txBody>
          <a:bodyPr>
            <a:spAutoFit/>
          </a:bodyPr>
          <a:lstStyle/>
          <a:p>
            <a:pPr algn="ctr"/>
            <a:r>
              <a:rPr lang="es-ES">
                <a:latin typeface="Calibri" pitchFamily="34" charset="0"/>
              </a:rPr>
              <a:t>http://castillayleon.ebiblio.es/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pic>
        <p:nvPicPr>
          <p:cNvPr id="46082" name="1 Imagen" descr="h7829_a (Copiar).jpg"/>
          <p:cNvPicPr>
            <a:picLocks noChangeAspect="1"/>
          </p:cNvPicPr>
          <p:nvPr/>
        </p:nvPicPr>
        <p:blipFill>
          <a:blip r:embed="rId2"/>
          <a:srcRect/>
          <a:stretch>
            <a:fillRect/>
          </a:stretch>
        </p:blipFill>
        <p:spPr bwMode="auto">
          <a:xfrm>
            <a:off x="539750" y="404813"/>
            <a:ext cx="5097463" cy="3384550"/>
          </a:xfrm>
          <a:prstGeom prst="rect">
            <a:avLst/>
          </a:prstGeom>
          <a:noFill/>
          <a:ln w="9525">
            <a:noFill/>
            <a:miter lim="800000"/>
            <a:headEnd/>
            <a:tailEnd/>
          </a:ln>
        </p:spPr>
      </p:pic>
      <p:sp>
        <p:nvSpPr>
          <p:cNvPr id="46083" name="2 CuadroTexto"/>
          <p:cNvSpPr txBox="1">
            <a:spLocks noChangeArrowheads="1"/>
          </p:cNvSpPr>
          <p:nvPr/>
        </p:nvSpPr>
        <p:spPr bwMode="auto">
          <a:xfrm>
            <a:off x="6084888" y="765175"/>
            <a:ext cx="2519362" cy="2092325"/>
          </a:xfrm>
          <a:prstGeom prst="rect">
            <a:avLst/>
          </a:prstGeom>
          <a:noFill/>
          <a:ln w="9525">
            <a:noFill/>
            <a:miter lim="800000"/>
            <a:headEnd/>
            <a:tailEnd/>
          </a:ln>
        </p:spPr>
        <p:txBody>
          <a:bodyPr>
            <a:spAutoFit/>
          </a:bodyPr>
          <a:lstStyle/>
          <a:p>
            <a:pPr algn="ctr"/>
            <a:r>
              <a:rPr lang="es-ES" sz="2800">
                <a:latin typeface="Copperplate Gothic Light" pitchFamily="34" charset="0"/>
              </a:rPr>
              <a:t>ELABORA UN DOSSSIER DE PRENSA</a:t>
            </a:r>
          </a:p>
          <a:p>
            <a:endParaRPr lang="es-ES">
              <a:latin typeface="Calibri" pitchFamily="34" charset="0"/>
            </a:endParaRPr>
          </a:p>
        </p:txBody>
      </p:sp>
      <p:sp>
        <p:nvSpPr>
          <p:cNvPr id="46084" name="3 CuadroTexto"/>
          <p:cNvSpPr txBox="1">
            <a:spLocks noChangeArrowheads="1"/>
          </p:cNvSpPr>
          <p:nvPr/>
        </p:nvSpPr>
        <p:spPr bwMode="auto">
          <a:xfrm>
            <a:off x="539750" y="3933825"/>
            <a:ext cx="7920038" cy="2030413"/>
          </a:xfrm>
          <a:prstGeom prst="rect">
            <a:avLst/>
          </a:prstGeom>
          <a:noFill/>
          <a:ln w="9525">
            <a:noFill/>
            <a:miter lim="800000"/>
            <a:headEnd/>
            <a:tailEnd/>
          </a:ln>
        </p:spPr>
        <p:txBody>
          <a:bodyPr>
            <a:spAutoFit/>
          </a:bodyPr>
          <a:lstStyle/>
          <a:p>
            <a:r>
              <a:rPr lang="es-ES">
                <a:latin typeface="Copperplate Gothic Light" pitchFamily="34" charset="0"/>
              </a:rPr>
              <a:t>Selecciona noticias sobre:</a:t>
            </a:r>
          </a:p>
          <a:p>
            <a:endParaRPr lang="es-ES">
              <a:latin typeface="Copperplate Gothic Light" pitchFamily="34" charset="0"/>
            </a:endParaRPr>
          </a:p>
          <a:p>
            <a:r>
              <a:rPr lang="es-ES">
                <a:latin typeface="Copperplate Gothic Light" pitchFamily="34" charset="0"/>
              </a:rPr>
              <a:t>	furtivismo</a:t>
            </a:r>
          </a:p>
          <a:p>
            <a:r>
              <a:rPr lang="es-ES">
                <a:latin typeface="Copperplate Gothic Light" pitchFamily="34" charset="0"/>
              </a:rPr>
              <a:t>	especies en peligro </a:t>
            </a:r>
          </a:p>
          <a:p>
            <a:r>
              <a:rPr lang="es-ES">
                <a:latin typeface="Copperplate Gothic Light" pitchFamily="34" charset="0"/>
              </a:rPr>
              <a:t>	conflictos con agricultores y ganaderos</a:t>
            </a:r>
          </a:p>
          <a:p>
            <a:r>
              <a:rPr lang="es-ES">
                <a:latin typeface="Copperplate Gothic Light" pitchFamily="34" charset="0"/>
              </a:rPr>
              <a:t>	turismo cinegético</a:t>
            </a:r>
          </a:p>
          <a:p>
            <a:r>
              <a:rPr lang="es-ES">
                <a:latin typeface="Copperplate Gothic Light" pitchFamily="34" charset="0"/>
              </a:rPr>
              <a:t>	elitismo...</a:t>
            </a:r>
          </a:p>
        </p:txBody>
      </p:sp>
      <p:sp>
        <p:nvSpPr>
          <p:cNvPr id="46085" name="4 CuadroTexto"/>
          <p:cNvSpPr txBox="1">
            <a:spLocks noChangeArrowheads="1"/>
          </p:cNvSpPr>
          <p:nvPr/>
        </p:nvSpPr>
        <p:spPr bwMode="auto">
          <a:xfrm>
            <a:off x="0" y="0"/>
            <a:ext cx="722313" cy="369888"/>
          </a:xfrm>
          <a:prstGeom prst="rect">
            <a:avLst/>
          </a:prstGeom>
          <a:noFill/>
          <a:ln w="9525">
            <a:noFill/>
            <a:miter lim="800000"/>
            <a:headEnd/>
            <a:tailEnd/>
          </a:ln>
        </p:spPr>
        <p:txBody>
          <a:bodyPr wrap="none">
            <a:spAutoFit/>
          </a:bodyPr>
          <a:lstStyle/>
          <a:p>
            <a:r>
              <a:rPr lang="es-ES">
                <a:latin typeface="Calibri" pitchFamily="34" charset="0"/>
              </a:rPr>
              <a:t>INTEF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47106" name="2 Rectángulo"/>
          <p:cNvSpPr>
            <a:spLocks noChangeArrowheads="1"/>
          </p:cNvSpPr>
          <p:nvPr/>
        </p:nvSpPr>
        <p:spPr bwMode="auto">
          <a:xfrm>
            <a:off x="684213" y="1557338"/>
            <a:ext cx="7775575" cy="4154487"/>
          </a:xfrm>
          <a:prstGeom prst="rect">
            <a:avLst/>
          </a:prstGeom>
          <a:noFill/>
          <a:ln w="9525">
            <a:noFill/>
            <a:miter lim="800000"/>
            <a:headEnd/>
            <a:tailEnd/>
          </a:ln>
        </p:spPr>
        <p:txBody>
          <a:bodyPr>
            <a:spAutoFit/>
          </a:bodyPr>
          <a:lstStyle/>
          <a:p>
            <a:pPr algn="ctr"/>
            <a:r>
              <a:rPr lang="es-ES" sz="2400">
                <a:latin typeface="Copperplate Gothic Light" pitchFamily="34" charset="0"/>
              </a:rPr>
              <a:t>Reflexiona sobre los cambios que se han producido a lo largo de los últimos cien años sobre esta actividad</a:t>
            </a:r>
          </a:p>
          <a:p>
            <a:pPr algn="ctr"/>
            <a:r>
              <a:rPr lang="es-ES" sz="2400">
                <a:latin typeface="Copperplate Gothic Light" pitchFamily="34" charset="0"/>
              </a:rPr>
              <a:t/>
            </a:r>
            <a:br>
              <a:rPr lang="es-ES" sz="2400">
                <a:latin typeface="Copperplate Gothic Light" pitchFamily="34" charset="0"/>
              </a:rPr>
            </a:br>
            <a:endParaRPr lang="es-ES" sz="2400">
              <a:latin typeface="Copperplate Gothic Light" pitchFamily="34" charset="0"/>
            </a:endParaRPr>
          </a:p>
          <a:p>
            <a:pPr algn="ctr"/>
            <a:r>
              <a:rPr lang="es-ES" sz="2400">
                <a:latin typeface="Copperplate Gothic Light" pitchFamily="34" charset="0"/>
              </a:rPr>
              <a:t/>
            </a:r>
            <a:br>
              <a:rPr lang="es-ES" sz="2400">
                <a:latin typeface="Copperplate Gothic Light" pitchFamily="34" charset="0"/>
              </a:rPr>
            </a:br>
            <a:endParaRPr lang="es-ES" sz="2400">
              <a:latin typeface="Copperplate Gothic Light" pitchFamily="34" charset="0"/>
            </a:endParaRPr>
          </a:p>
          <a:p>
            <a:pPr algn="ctr"/>
            <a:r>
              <a:rPr lang="es-ES" sz="2400">
                <a:latin typeface="Copperplate Gothic Light" pitchFamily="34" charset="0"/>
              </a:rPr>
              <a:t>Puedes incluir en la encuesta de la actividad 3 alguna pregunta sobre los motivos de la caza en la zona y su incidencia en los espacios protegidos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48130" name="1 CuadroTexto"/>
          <p:cNvSpPr txBox="1">
            <a:spLocks noChangeArrowheads="1"/>
          </p:cNvSpPr>
          <p:nvPr/>
        </p:nvSpPr>
        <p:spPr bwMode="auto">
          <a:xfrm>
            <a:off x="468313" y="692150"/>
            <a:ext cx="5749925" cy="800100"/>
          </a:xfrm>
          <a:prstGeom prst="rect">
            <a:avLst/>
          </a:prstGeom>
          <a:noFill/>
          <a:ln w="9525">
            <a:noFill/>
            <a:miter lim="800000"/>
            <a:headEnd/>
            <a:tailEnd/>
          </a:ln>
        </p:spPr>
        <p:txBody>
          <a:bodyPr wrap="none">
            <a:spAutoFit/>
          </a:bodyPr>
          <a:lstStyle/>
          <a:p>
            <a:r>
              <a:rPr lang="es-ES" sz="2800">
                <a:latin typeface="Century Gothic" pitchFamily="34" charset="0"/>
                <a:ea typeface="Batang" pitchFamily="18" charset="-127"/>
                <a:cs typeface="Browallia New" pitchFamily="34" charset="-34"/>
              </a:rPr>
              <a:t>ACTIVIDAD DURANTE LA VISITA 1</a:t>
            </a:r>
          </a:p>
          <a:p>
            <a:endParaRPr lang="es-ES">
              <a:latin typeface="Calibri" pitchFamily="34" charset="0"/>
              <a:ea typeface="Batang" pitchFamily="18" charset="-127"/>
              <a:cs typeface="Browallia New" pitchFamily="34" charset="-34"/>
            </a:endParaRPr>
          </a:p>
        </p:txBody>
      </p:sp>
    </p:spTree>
  </p:cSld>
  <p:clrMapOvr>
    <a:masterClrMapping/>
  </p:clrMapOvr>
  <p:transition advTm="4000">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49154" name="1 CuadroTexto"/>
          <p:cNvSpPr txBox="1">
            <a:spLocks noChangeArrowheads="1"/>
          </p:cNvSpPr>
          <p:nvPr/>
        </p:nvSpPr>
        <p:spPr bwMode="auto">
          <a:xfrm>
            <a:off x="323850" y="908050"/>
            <a:ext cx="1587500" cy="523875"/>
          </a:xfrm>
          <a:prstGeom prst="rect">
            <a:avLst/>
          </a:prstGeom>
          <a:noFill/>
          <a:ln w="9525">
            <a:noFill/>
            <a:miter lim="800000"/>
            <a:headEnd/>
            <a:tailEnd/>
          </a:ln>
        </p:spPr>
        <p:txBody>
          <a:bodyPr wrap="none">
            <a:spAutoFit/>
          </a:bodyPr>
          <a:lstStyle/>
          <a:p>
            <a:r>
              <a:rPr lang="es-ES" sz="2800">
                <a:latin typeface="Century Gothic" pitchFamily="34" charset="0"/>
              </a:rPr>
              <a:t>LA RUTA</a:t>
            </a:r>
          </a:p>
        </p:txBody>
      </p:sp>
    </p:spTree>
  </p:cSld>
  <p:clrMapOvr>
    <a:masterClrMapping/>
  </p:clrMapOvr>
  <p:transition advTm="4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0178" name="3 Imagen" descr="corte.jpg"/>
          <p:cNvPicPr>
            <a:picLocks noChangeAspect="1"/>
          </p:cNvPicPr>
          <p:nvPr/>
        </p:nvPicPr>
        <p:blipFill>
          <a:blip r:embed="rId2"/>
          <a:srcRect/>
          <a:stretch>
            <a:fillRect/>
          </a:stretch>
        </p:blipFill>
        <p:spPr bwMode="auto">
          <a:xfrm>
            <a:off x="0" y="0"/>
            <a:ext cx="5872163" cy="6858000"/>
          </a:xfrm>
          <a:prstGeom prst="rect">
            <a:avLst/>
          </a:prstGeom>
          <a:noFill/>
          <a:ln w="9525">
            <a:noFill/>
            <a:miter lim="800000"/>
            <a:headEnd/>
            <a:tailEnd/>
          </a:ln>
        </p:spPr>
      </p:pic>
      <p:sp>
        <p:nvSpPr>
          <p:cNvPr id="50179" name="1 CuadroTexto"/>
          <p:cNvSpPr txBox="1">
            <a:spLocks noChangeArrowheads="1"/>
          </p:cNvSpPr>
          <p:nvPr/>
        </p:nvSpPr>
        <p:spPr bwMode="auto">
          <a:xfrm>
            <a:off x="5543550" y="1557338"/>
            <a:ext cx="3600450" cy="4030662"/>
          </a:xfrm>
          <a:prstGeom prst="rect">
            <a:avLst/>
          </a:prstGeom>
          <a:noFill/>
          <a:ln w="9525">
            <a:noFill/>
            <a:miter lim="800000"/>
            <a:headEnd/>
            <a:tailEnd/>
          </a:ln>
        </p:spPr>
        <p:txBody>
          <a:bodyPr>
            <a:spAutoFit/>
          </a:bodyPr>
          <a:lstStyle/>
          <a:p>
            <a:pPr algn="r"/>
            <a:r>
              <a:rPr lang="es-ES" sz="1600">
                <a:latin typeface="Century Gothic" pitchFamily="34" charset="0"/>
              </a:rPr>
              <a:t>Antes de salir de casa utiliza el MTN:</a:t>
            </a:r>
          </a:p>
          <a:p>
            <a:pPr algn="r"/>
            <a:r>
              <a:rPr lang="es-ES" sz="1600">
                <a:latin typeface="Century Gothic" pitchFamily="34" charset="0"/>
              </a:rPr>
              <a:t>- Datos geográficos esenciales:</a:t>
            </a:r>
          </a:p>
          <a:p>
            <a:pPr algn="r"/>
            <a:r>
              <a:rPr lang="es-ES" sz="1600">
                <a:latin typeface="Century Gothic" pitchFamily="34" charset="0"/>
              </a:rPr>
              <a:t>Número de hoja – Nombre – Escala – Latitud – Longitud.</a:t>
            </a:r>
          </a:p>
          <a:p>
            <a:pPr algn="r"/>
            <a:r>
              <a:rPr lang="es-ES" sz="1600">
                <a:latin typeface="Century Gothic" pitchFamily="34" charset="0"/>
              </a:rPr>
              <a:t>- Haz un croquis de la ruta que vas a seguir (punto de partida, dirección que se toma, distancia,...). Señala el norte con una flecha, para que puedas seguir el recorrido con una brújula.</a:t>
            </a:r>
          </a:p>
          <a:p>
            <a:pPr algn="r"/>
            <a:r>
              <a:rPr lang="es-ES" sz="1600">
                <a:latin typeface="Century Gothic" pitchFamily="34" charset="0"/>
              </a:rPr>
              <a:t>- Realiza los perfiles topográficos de la ruta, indicando la altimetría y los desniveles. </a:t>
            </a:r>
          </a:p>
          <a:p>
            <a:endParaRPr lang="es-ES" sz="1600">
              <a:latin typeface="Century Gothic" pitchFamily="34" charset="0"/>
            </a:endParaRPr>
          </a:p>
        </p:txBody>
      </p:sp>
      <p:sp>
        <p:nvSpPr>
          <p:cNvPr id="50180" name="4 CuadroTexto"/>
          <p:cNvSpPr txBox="1">
            <a:spLocks noChangeArrowheads="1"/>
          </p:cNvSpPr>
          <p:nvPr/>
        </p:nvSpPr>
        <p:spPr bwMode="auto">
          <a:xfrm>
            <a:off x="3924300" y="0"/>
            <a:ext cx="1944688" cy="215900"/>
          </a:xfrm>
          <a:prstGeom prst="rect">
            <a:avLst/>
          </a:prstGeom>
          <a:noFill/>
          <a:ln w="9525">
            <a:noFill/>
            <a:miter lim="800000"/>
            <a:headEnd/>
            <a:tailEnd/>
          </a:ln>
        </p:spPr>
        <p:txBody>
          <a:bodyPr wrap="none">
            <a:spAutoFit/>
          </a:bodyPr>
          <a:lstStyle/>
          <a:p>
            <a:r>
              <a:rPr lang="es-ES" sz="800">
                <a:latin typeface="Century Gothic" pitchFamily="34" charset="0"/>
              </a:rPr>
              <a:t>INTEF –ALEJANDRO CANA SÁNCHEZ</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1202" name="1 Imagen" descr="IMG_1663 (Copiar).JPG"/>
          <p:cNvPicPr>
            <a:picLocks noChangeAspect="1"/>
          </p:cNvPicPr>
          <p:nvPr/>
        </p:nvPicPr>
        <p:blipFill>
          <a:blip r:embed="rId2"/>
          <a:srcRect/>
          <a:stretch>
            <a:fillRect/>
          </a:stretch>
        </p:blipFill>
        <p:spPr bwMode="auto">
          <a:xfrm>
            <a:off x="0" y="0"/>
            <a:ext cx="6872288" cy="4581525"/>
          </a:xfrm>
          <a:prstGeom prst="rect">
            <a:avLst/>
          </a:prstGeom>
          <a:noFill/>
          <a:ln w="9525">
            <a:noFill/>
            <a:miter lim="800000"/>
            <a:headEnd/>
            <a:tailEnd/>
          </a:ln>
        </p:spPr>
      </p:pic>
      <p:sp>
        <p:nvSpPr>
          <p:cNvPr id="51203" name="2 CuadroTexto"/>
          <p:cNvSpPr txBox="1">
            <a:spLocks noChangeArrowheads="1"/>
          </p:cNvSpPr>
          <p:nvPr/>
        </p:nvSpPr>
        <p:spPr bwMode="auto">
          <a:xfrm>
            <a:off x="7092950" y="404813"/>
            <a:ext cx="1871663" cy="2584450"/>
          </a:xfrm>
          <a:prstGeom prst="rect">
            <a:avLst/>
          </a:prstGeom>
          <a:noFill/>
          <a:ln w="9525">
            <a:noFill/>
            <a:miter lim="800000"/>
            <a:headEnd/>
            <a:tailEnd/>
          </a:ln>
        </p:spPr>
        <p:txBody>
          <a:bodyPr>
            <a:spAutoFit/>
          </a:bodyPr>
          <a:lstStyle/>
          <a:p>
            <a:r>
              <a:rPr lang="es-ES">
                <a:latin typeface="Century Gothic" pitchFamily="34" charset="0"/>
              </a:rPr>
              <a:t>Descarga en tu aparato portátil aplicaciones: altímetro, brújula, clinómetro, gps, velocímetro...</a:t>
            </a:r>
          </a:p>
        </p:txBody>
      </p:sp>
      <p:sp>
        <p:nvSpPr>
          <p:cNvPr id="51204" name="3 CuadroTexto"/>
          <p:cNvSpPr txBox="1">
            <a:spLocks noChangeArrowheads="1"/>
          </p:cNvSpPr>
          <p:nvPr/>
        </p:nvSpPr>
        <p:spPr bwMode="auto">
          <a:xfrm>
            <a:off x="611188" y="5373688"/>
            <a:ext cx="7813675" cy="368300"/>
          </a:xfrm>
          <a:prstGeom prst="rect">
            <a:avLst/>
          </a:prstGeom>
          <a:noFill/>
          <a:ln w="9525">
            <a:noFill/>
            <a:miter lim="800000"/>
            <a:headEnd/>
            <a:tailEnd/>
          </a:ln>
        </p:spPr>
        <p:txBody>
          <a:bodyPr wrap="none">
            <a:spAutoFit/>
          </a:bodyPr>
          <a:lstStyle/>
          <a:p>
            <a:pPr algn="just"/>
            <a:r>
              <a:rPr lang="es-ES">
                <a:latin typeface="Century Gothic" pitchFamily="34" charset="0"/>
              </a:rPr>
              <a:t>Compara los datos que te proporciona con los obtenidos del mapa</a:t>
            </a:r>
          </a:p>
        </p:txBody>
      </p:sp>
      <p:sp>
        <p:nvSpPr>
          <p:cNvPr id="51205" name="4 CuadroTexto"/>
          <p:cNvSpPr txBox="1">
            <a:spLocks noChangeArrowheads="1"/>
          </p:cNvSpPr>
          <p:nvPr/>
        </p:nvSpPr>
        <p:spPr bwMode="auto">
          <a:xfrm>
            <a:off x="6300788" y="4437063"/>
            <a:ext cx="569912" cy="215900"/>
          </a:xfrm>
          <a:prstGeom prst="rect">
            <a:avLst/>
          </a:prstGeom>
          <a:noFill/>
          <a:ln w="9525">
            <a:noFill/>
            <a:miter lim="800000"/>
            <a:headEnd/>
            <a:tailEnd/>
          </a:ln>
        </p:spPr>
        <p:txBody>
          <a:bodyPr wrap="none">
            <a:spAutoFit/>
          </a:bodyPr>
          <a:lstStyle/>
          <a:p>
            <a:r>
              <a:rPr lang="es-ES" sz="800">
                <a:latin typeface="Century Gothic" pitchFamily="34" charset="0"/>
              </a:rPr>
              <a:t>PROPIO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2226" name="1 Imagen" descr="IMG_0032 (Copiar).JPG"/>
          <p:cNvPicPr>
            <a:picLocks noChangeAspect="1"/>
          </p:cNvPicPr>
          <p:nvPr/>
        </p:nvPicPr>
        <p:blipFill>
          <a:blip r:embed="rId2"/>
          <a:srcRect/>
          <a:stretch>
            <a:fillRect/>
          </a:stretch>
        </p:blipFill>
        <p:spPr bwMode="auto">
          <a:xfrm>
            <a:off x="0" y="14288"/>
            <a:ext cx="7235825" cy="5405437"/>
          </a:xfrm>
          <a:prstGeom prst="rect">
            <a:avLst/>
          </a:prstGeom>
          <a:noFill/>
          <a:ln w="9525">
            <a:noFill/>
            <a:miter lim="800000"/>
            <a:headEnd/>
            <a:tailEnd/>
          </a:ln>
        </p:spPr>
      </p:pic>
      <p:sp>
        <p:nvSpPr>
          <p:cNvPr id="52227" name="2 CuadroTexto"/>
          <p:cNvSpPr txBox="1">
            <a:spLocks noChangeArrowheads="1"/>
          </p:cNvSpPr>
          <p:nvPr/>
        </p:nvSpPr>
        <p:spPr bwMode="auto">
          <a:xfrm>
            <a:off x="6659563" y="0"/>
            <a:ext cx="571500" cy="338138"/>
          </a:xfrm>
          <a:prstGeom prst="rect">
            <a:avLst/>
          </a:prstGeom>
          <a:noFill/>
          <a:ln w="9525">
            <a:noFill/>
            <a:miter lim="800000"/>
            <a:headEnd/>
            <a:tailEnd/>
          </a:ln>
        </p:spPr>
        <p:txBody>
          <a:bodyPr wrap="none">
            <a:spAutoFit/>
          </a:bodyPr>
          <a:lstStyle/>
          <a:p>
            <a:r>
              <a:rPr lang="es-ES" sz="800">
                <a:solidFill>
                  <a:schemeClr val="bg1"/>
                </a:solidFill>
                <a:latin typeface="Century Gothic" pitchFamily="34" charset="0"/>
              </a:rPr>
              <a:t>PROPIO</a:t>
            </a:r>
          </a:p>
          <a:p>
            <a:endParaRPr lang="es-ES" sz="800">
              <a:solidFill>
                <a:schemeClr val="bg1"/>
              </a:solidFill>
              <a:latin typeface="Century Gothic" pitchFamily="34" charset="0"/>
            </a:endParaRPr>
          </a:p>
        </p:txBody>
      </p:sp>
      <p:sp>
        <p:nvSpPr>
          <p:cNvPr id="52228" name="3 CuadroTexto"/>
          <p:cNvSpPr txBox="1">
            <a:spLocks noChangeArrowheads="1"/>
          </p:cNvSpPr>
          <p:nvPr/>
        </p:nvSpPr>
        <p:spPr bwMode="auto">
          <a:xfrm>
            <a:off x="7308850" y="476250"/>
            <a:ext cx="1835150" cy="1016000"/>
          </a:xfrm>
          <a:prstGeom prst="rect">
            <a:avLst/>
          </a:prstGeom>
          <a:noFill/>
          <a:ln w="9525">
            <a:noFill/>
            <a:miter lim="800000"/>
            <a:headEnd/>
            <a:tailEnd/>
          </a:ln>
        </p:spPr>
        <p:txBody>
          <a:bodyPr>
            <a:spAutoFit/>
          </a:bodyPr>
          <a:lstStyle/>
          <a:p>
            <a:pPr algn="ctr"/>
            <a:r>
              <a:rPr lang="es-ES" sz="2000">
                <a:latin typeface="Century Gothic" pitchFamily="34" charset="0"/>
              </a:rPr>
              <a:t>Aplicación </a:t>
            </a:r>
          </a:p>
          <a:p>
            <a:pPr algn="ctr"/>
            <a:r>
              <a:rPr lang="es-ES" sz="2000">
                <a:latin typeface="Century Gothic" pitchFamily="34" charset="0"/>
              </a:rPr>
              <a:t>MY TRACKS, de Google</a:t>
            </a:r>
          </a:p>
        </p:txBody>
      </p:sp>
      <p:sp>
        <p:nvSpPr>
          <p:cNvPr id="52229" name="4 CuadroTexto"/>
          <p:cNvSpPr txBox="1">
            <a:spLocks noChangeArrowheads="1"/>
          </p:cNvSpPr>
          <p:nvPr/>
        </p:nvSpPr>
        <p:spPr bwMode="auto">
          <a:xfrm>
            <a:off x="179388" y="5732463"/>
            <a:ext cx="8742362" cy="369887"/>
          </a:xfrm>
          <a:prstGeom prst="rect">
            <a:avLst/>
          </a:prstGeom>
          <a:noFill/>
          <a:ln w="9525">
            <a:noFill/>
            <a:miter lim="800000"/>
            <a:headEnd/>
            <a:tailEnd/>
          </a:ln>
        </p:spPr>
        <p:txBody>
          <a:bodyPr wrap="none">
            <a:spAutoFit/>
          </a:bodyPr>
          <a:lstStyle/>
          <a:p>
            <a:pPr algn="ctr"/>
            <a:r>
              <a:rPr lang="es-ES">
                <a:latin typeface="Century Gothic" pitchFamily="34" charset="0"/>
              </a:rPr>
              <a:t>Los datos grabados se pueden volcar, en tu ordenador, sobre Google Maps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3250" name="1 Imagen" descr="183847_jpg_2 (Copiar).jpg"/>
          <p:cNvPicPr>
            <a:picLocks noChangeAspect="1"/>
          </p:cNvPicPr>
          <p:nvPr/>
        </p:nvPicPr>
        <p:blipFill>
          <a:blip r:embed="rId2"/>
          <a:srcRect/>
          <a:stretch>
            <a:fillRect/>
          </a:stretch>
        </p:blipFill>
        <p:spPr bwMode="auto">
          <a:xfrm>
            <a:off x="331788" y="0"/>
            <a:ext cx="8812212" cy="6524625"/>
          </a:xfrm>
          <a:prstGeom prst="rect">
            <a:avLst/>
          </a:prstGeom>
          <a:noFill/>
          <a:ln w="9525">
            <a:noFill/>
            <a:miter lim="800000"/>
            <a:headEnd/>
            <a:tailEnd/>
          </a:ln>
        </p:spPr>
      </p:pic>
      <p:sp>
        <p:nvSpPr>
          <p:cNvPr id="53251" name="2 CuadroTexto"/>
          <p:cNvSpPr txBox="1">
            <a:spLocks noChangeArrowheads="1"/>
          </p:cNvSpPr>
          <p:nvPr/>
        </p:nvSpPr>
        <p:spPr bwMode="auto">
          <a:xfrm>
            <a:off x="7439025" y="6308725"/>
            <a:ext cx="1704975" cy="215900"/>
          </a:xfrm>
          <a:prstGeom prst="rect">
            <a:avLst/>
          </a:prstGeom>
          <a:noFill/>
          <a:ln w="9525">
            <a:noFill/>
            <a:miter lim="800000"/>
            <a:headEnd/>
            <a:tailEnd/>
          </a:ln>
        </p:spPr>
        <p:txBody>
          <a:bodyPr wrap="none">
            <a:spAutoFit/>
          </a:bodyPr>
          <a:lstStyle/>
          <a:p>
            <a:r>
              <a:rPr lang="es-ES" sz="800">
                <a:latin typeface="Calibri" pitchFamily="34" charset="0"/>
              </a:rPr>
              <a:t>INTEF – ANTONIO ORTEGA MORENO</a:t>
            </a:r>
          </a:p>
        </p:txBody>
      </p:sp>
      <p:sp>
        <p:nvSpPr>
          <p:cNvPr id="53252" name="3 CuadroTexto"/>
          <p:cNvSpPr txBox="1">
            <a:spLocks noChangeArrowheads="1"/>
          </p:cNvSpPr>
          <p:nvPr/>
        </p:nvSpPr>
        <p:spPr bwMode="auto">
          <a:xfrm>
            <a:off x="0" y="1412875"/>
            <a:ext cx="9144000" cy="3538538"/>
          </a:xfrm>
          <a:prstGeom prst="rect">
            <a:avLst/>
          </a:prstGeom>
          <a:noFill/>
          <a:ln w="9525">
            <a:noFill/>
            <a:miter lim="800000"/>
            <a:headEnd/>
            <a:tailEnd/>
          </a:ln>
        </p:spPr>
        <p:txBody>
          <a:bodyPr>
            <a:spAutoFit/>
          </a:bodyPr>
          <a:lstStyle/>
          <a:p>
            <a:r>
              <a:rPr lang="es-ES" sz="3200">
                <a:latin typeface="Century Gothic" pitchFamily="34" charset="0"/>
              </a:rPr>
              <a:t>Has obtenido  tres o cuatro conjuntos de datos.</a:t>
            </a:r>
          </a:p>
          <a:p>
            <a:endParaRPr lang="es-ES" sz="3200">
              <a:latin typeface="Century Gothic" pitchFamily="34" charset="0"/>
            </a:endParaRPr>
          </a:p>
          <a:p>
            <a:r>
              <a:rPr lang="es-ES" sz="3200">
                <a:latin typeface="Century Gothic" pitchFamily="34" charset="0"/>
              </a:rPr>
              <a:t>Realiza una tabla comparativa y</a:t>
            </a:r>
          </a:p>
          <a:p>
            <a:endParaRPr lang="es-ES" sz="3200">
              <a:latin typeface="Century Gothic" pitchFamily="34" charset="0"/>
            </a:endParaRPr>
          </a:p>
          <a:p>
            <a:r>
              <a:rPr lang="es-ES" sz="3200">
                <a:latin typeface="Century Gothic" pitchFamily="34" charset="0"/>
              </a:rPr>
              <a:t>argumenta sobre la fiabilidad de los medios electrónicos de consumo</a:t>
            </a:r>
            <a:r>
              <a:rPr lang="es-ES" sz="3200">
                <a:latin typeface="Calibri" pitchFamily="34"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410" name="2 Imagen" descr="Lagunas_de_Villafáfila,_detalle_laguna (Copiar).jpg"/>
          <p:cNvPicPr>
            <a:picLocks noChangeAspect="1"/>
          </p:cNvPicPr>
          <p:nvPr/>
        </p:nvPicPr>
        <p:blipFill>
          <a:blip r:embed="rId2"/>
          <a:srcRect/>
          <a:stretch>
            <a:fillRect/>
          </a:stretch>
        </p:blipFill>
        <p:spPr bwMode="auto">
          <a:xfrm>
            <a:off x="3724275" y="2794000"/>
            <a:ext cx="5419725" cy="4064000"/>
          </a:xfrm>
          <a:prstGeom prst="rect">
            <a:avLst/>
          </a:prstGeom>
          <a:noFill/>
          <a:ln w="9525">
            <a:noFill/>
            <a:miter lim="800000"/>
            <a:headEnd/>
            <a:tailEnd/>
          </a:ln>
        </p:spPr>
      </p:pic>
      <p:sp>
        <p:nvSpPr>
          <p:cNvPr id="2" name="1 Rectángulo"/>
          <p:cNvSpPr/>
          <p:nvPr/>
        </p:nvSpPr>
        <p:spPr>
          <a:xfrm>
            <a:off x="0" y="0"/>
            <a:ext cx="5003800" cy="4800600"/>
          </a:xfrm>
          <a:prstGeom prst="rect">
            <a:avLst/>
          </a:prstGeom>
        </p:spPr>
        <p:txBody>
          <a:bodyPr>
            <a:spAutoFit/>
          </a:bodyPr>
          <a:lstStyle/>
          <a:p>
            <a:pPr fontAlgn="auto">
              <a:spcBef>
                <a:spcPts val="0"/>
              </a:spcBef>
              <a:spcAft>
                <a:spcPts val="0"/>
              </a:spcAft>
              <a:defRPr/>
            </a:pPr>
            <a:r>
              <a:rPr lang="es-ES" b="1" dirty="0">
                <a:latin typeface="Arimo" pitchFamily="34" charset="0"/>
                <a:ea typeface="Arimo" pitchFamily="34" charset="0"/>
                <a:cs typeface="Arimo" pitchFamily="34" charset="0"/>
              </a:rPr>
              <a:t>Las figuras de protección de la Reserva son</a:t>
            </a:r>
            <a:r>
              <a:rPr lang="es-ES" dirty="0">
                <a:latin typeface="+mn-lt"/>
                <a:cs typeface="+mn-cs"/>
              </a:rPr>
              <a:t>:</a:t>
            </a:r>
          </a:p>
          <a:p>
            <a:pPr marL="720000" fontAlgn="auto">
              <a:spcBef>
                <a:spcPts val="0"/>
              </a:spcBef>
              <a:spcAft>
                <a:spcPts val="0"/>
              </a:spcAft>
              <a:defRPr/>
            </a:pPr>
            <a:endParaRPr lang="es-ES" dirty="0">
              <a:latin typeface="+mn-lt"/>
              <a:cs typeface="+mn-cs"/>
            </a:endParaRPr>
          </a:p>
          <a:p>
            <a:pPr marL="720000" fontAlgn="auto">
              <a:spcBef>
                <a:spcPts val="0"/>
              </a:spcBef>
              <a:spcAft>
                <a:spcPts val="0"/>
              </a:spcAft>
              <a:defRPr/>
            </a:pPr>
            <a:r>
              <a:rPr lang="es-ES" dirty="0">
                <a:latin typeface="Arimo" pitchFamily="34" charset="0"/>
                <a:ea typeface="Arimo" pitchFamily="34" charset="0"/>
                <a:cs typeface="Arimo" pitchFamily="34" charset="0"/>
              </a:rPr>
              <a:t>1972 - Zona de caza controlada </a:t>
            </a:r>
          </a:p>
          <a:p>
            <a:pPr marL="720000" fontAlgn="auto">
              <a:spcBef>
                <a:spcPts val="0"/>
              </a:spcBef>
              <a:spcAft>
                <a:spcPts val="0"/>
              </a:spcAft>
              <a:defRPr/>
            </a:pPr>
            <a:r>
              <a:rPr lang="es-ES" dirty="0">
                <a:latin typeface="Arimo" pitchFamily="34" charset="0"/>
                <a:ea typeface="Arimo" pitchFamily="34" charset="0"/>
                <a:cs typeface="Arimo" pitchFamily="34" charset="0"/>
              </a:rPr>
              <a:t>1986 - Reserva nacional de caza </a:t>
            </a:r>
          </a:p>
          <a:p>
            <a:pPr marL="720000" fontAlgn="auto">
              <a:spcBef>
                <a:spcPts val="0"/>
              </a:spcBef>
              <a:spcAft>
                <a:spcPts val="0"/>
              </a:spcAft>
              <a:defRPr/>
            </a:pPr>
            <a:r>
              <a:rPr lang="es-ES" dirty="0">
                <a:latin typeface="Arimo" pitchFamily="34" charset="0"/>
                <a:ea typeface="Arimo" pitchFamily="34" charset="0"/>
                <a:cs typeface="Arimo" pitchFamily="34" charset="0"/>
              </a:rPr>
              <a:t>1996 - Reserva regional de caza </a:t>
            </a:r>
          </a:p>
          <a:p>
            <a:pPr marL="720000" fontAlgn="auto">
              <a:spcBef>
                <a:spcPts val="0"/>
              </a:spcBef>
              <a:spcAft>
                <a:spcPts val="0"/>
              </a:spcAft>
              <a:defRPr/>
            </a:pPr>
            <a:r>
              <a:rPr lang="es-ES" dirty="0">
                <a:latin typeface="Arimo" pitchFamily="34" charset="0"/>
                <a:ea typeface="Arimo" pitchFamily="34" charset="0"/>
                <a:cs typeface="Arimo" pitchFamily="34" charset="0"/>
              </a:rPr>
              <a:t>2006 - Reserva natural </a:t>
            </a:r>
          </a:p>
          <a:p>
            <a:pPr fontAlgn="auto">
              <a:spcBef>
                <a:spcPts val="0"/>
              </a:spcBef>
              <a:spcAft>
                <a:spcPts val="0"/>
              </a:spcAft>
              <a:defRPr/>
            </a:pPr>
            <a:endParaRPr lang="es-ES" dirty="0">
              <a:latin typeface="Arimo" pitchFamily="34" charset="0"/>
              <a:ea typeface="Arimo" pitchFamily="34" charset="0"/>
              <a:cs typeface="Arimo" pitchFamily="34" charset="0"/>
            </a:endParaRPr>
          </a:p>
          <a:p>
            <a:pPr fontAlgn="auto">
              <a:spcBef>
                <a:spcPts val="0"/>
              </a:spcBef>
              <a:spcAft>
                <a:spcPts val="0"/>
              </a:spcAft>
              <a:defRPr/>
            </a:pPr>
            <a:r>
              <a:rPr lang="es-ES" b="1" dirty="0">
                <a:latin typeface="Arimo" pitchFamily="34" charset="0"/>
                <a:ea typeface="Arimo" pitchFamily="34" charset="0"/>
                <a:cs typeface="Arimo" pitchFamily="34" charset="0"/>
              </a:rPr>
              <a:t>Otras figuras de protección </a:t>
            </a:r>
          </a:p>
          <a:p>
            <a:pPr marL="720000" fontAlgn="auto">
              <a:spcBef>
                <a:spcPts val="0"/>
              </a:spcBef>
              <a:spcAft>
                <a:spcPts val="0"/>
              </a:spcAft>
              <a:defRPr/>
            </a:pPr>
            <a:endParaRPr lang="es-ES" dirty="0">
              <a:latin typeface="Arimo" pitchFamily="34" charset="0"/>
              <a:ea typeface="Arimo" pitchFamily="34" charset="0"/>
              <a:cs typeface="Arimo" pitchFamily="34" charset="0"/>
            </a:endParaRPr>
          </a:p>
          <a:p>
            <a:pPr marL="720000" fontAlgn="auto">
              <a:spcBef>
                <a:spcPts val="0"/>
              </a:spcBef>
              <a:spcAft>
                <a:spcPts val="0"/>
              </a:spcAft>
              <a:defRPr/>
            </a:pPr>
            <a:r>
              <a:rPr lang="es-ES" dirty="0">
                <a:latin typeface="Arimo" pitchFamily="34" charset="0"/>
                <a:ea typeface="Arimo" pitchFamily="34" charset="0"/>
                <a:cs typeface="Arimo" pitchFamily="34" charset="0"/>
              </a:rPr>
              <a:t>1987 - </a:t>
            </a:r>
            <a:r>
              <a:rPr lang="es-ES" dirty="0">
                <a:latin typeface="Arimo" pitchFamily="34" charset="0"/>
                <a:ea typeface="Arimo" pitchFamily="34" charset="0"/>
                <a:cs typeface="Arimo" pitchFamily="34" charset="0"/>
                <a:hlinkClick r:id="rId3"/>
              </a:rPr>
              <a:t>ZEPA</a:t>
            </a:r>
            <a:r>
              <a:rPr lang="es-ES" dirty="0">
                <a:latin typeface="Arimo" pitchFamily="34" charset="0"/>
                <a:ea typeface="Arimo" pitchFamily="34" charset="0"/>
                <a:cs typeface="Arimo" pitchFamily="34" charset="0"/>
              </a:rPr>
              <a:t> (Zona de especial protección para las aves ) </a:t>
            </a:r>
          </a:p>
          <a:p>
            <a:pPr marL="720000" fontAlgn="auto">
              <a:spcBef>
                <a:spcPts val="0"/>
              </a:spcBef>
              <a:spcAft>
                <a:spcPts val="0"/>
              </a:spcAft>
              <a:defRPr/>
            </a:pPr>
            <a:r>
              <a:rPr lang="es-ES" dirty="0">
                <a:latin typeface="Arimo" pitchFamily="34" charset="0"/>
                <a:ea typeface="Arimo" pitchFamily="34" charset="0"/>
                <a:cs typeface="Arimo" pitchFamily="34" charset="0"/>
              </a:rPr>
              <a:t>1989 - Humedal </a:t>
            </a:r>
            <a:r>
              <a:rPr lang="es-ES" dirty="0">
                <a:latin typeface="Arimo" pitchFamily="34" charset="0"/>
                <a:ea typeface="Arimo" pitchFamily="34" charset="0"/>
                <a:cs typeface="Arimo" pitchFamily="34" charset="0"/>
                <a:hlinkClick r:id="rId4"/>
              </a:rPr>
              <a:t>RAMSAR</a:t>
            </a:r>
            <a:r>
              <a:rPr lang="es-ES" dirty="0">
                <a:latin typeface="Arimo" pitchFamily="34" charset="0"/>
                <a:ea typeface="Arimo" pitchFamily="34" charset="0"/>
                <a:cs typeface="Arimo" pitchFamily="34" charset="0"/>
              </a:rPr>
              <a:t> (Protección e importancia internacional</a:t>
            </a:r>
            <a:br>
              <a:rPr lang="es-ES" dirty="0">
                <a:latin typeface="Arimo" pitchFamily="34" charset="0"/>
                <a:ea typeface="Arimo" pitchFamily="34" charset="0"/>
                <a:cs typeface="Arimo" pitchFamily="34" charset="0"/>
              </a:rPr>
            </a:br>
            <a:r>
              <a:rPr lang="es-ES" dirty="0">
                <a:latin typeface="Arimo" pitchFamily="34" charset="0"/>
                <a:ea typeface="Arimo" pitchFamily="34" charset="0"/>
                <a:cs typeface="Arimo" pitchFamily="34" charset="0"/>
              </a:rPr>
              <a:t>del complejo lagunar) </a:t>
            </a:r>
          </a:p>
          <a:p>
            <a:pPr marL="720000" fontAlgn="auto">
              <a:spcBef>
                <a:spcPts val="0"/>
              </a:spcBef>
              <a:spcAft>
                <a:spcPts val="0"/>
              </a:spcAft>
              <a:defRPr/>
            </a:pPr>
            <a:r>
              <a:rPr lang="es-ES" dirty="0">
                <a:latin typeface="Arimo" pitchFamily="34" charset="0"/>
                <a:ea typeface="Arimo" pitchFamily="34" charset="0"/>
                <a:cs typeface="Arimo" pitchFamily="34" charset="0"/>
              </a:rPr>
              <a:t>1992 - </a:t>
            </a:r>
            <a:r>
              <a:rPr lang="es-ES" dirty="0">
                <a:latin typeface="Arimo" pitchFamily="34" charset="0"/>
                <a:ea typeface="Arimo" pitchFamily="34" charset="0"/>
                <a:cs typeface="Arimo" pitchFamily="34" charset="0"/>
                <a:hlinkClick r:id="rId5"/>
              </a:rPr>
              <a:t>LIC</a:t>
            </a:r>
            <a:r>
              <a:rPr lang="es-ES" dirty="0">
                <a:latin typeface="Arimo" pitchFamily="34" charset="0"/>
                <a:ea typeface="Arimo" pitchFamily="34" charset="0"/>
                <a:cs typeface="Arimo" pitchFamily="34" charset="0"/>
              </a:rPr>
              <a:t> (Lugar de interés Comunitario</a:t>
            </a:r>
            <a:r>
              <a:rPr lang="es-ES" dirty="0">
                <a:latin typeface="+mn-lt"/>
                <a:cs typeface="+mn-cs"/>
              </a:rPr>
              <a:t>)</a:t>
            </a:r>
            <a:endParaRPr lang="es-ES" dirty="0">
              <a:latin typeface="+mn-lt"/>
              <a:cs typeface="+mn-cs"/>
            </a:endParaRPr>
          </a:p>
        </p:txBody>
      </p:sp>
      <p:sp>
        <p:nvSpPr>
          <p:cNvPr id="17412" name="3 CuadroTexto"/>
          <p:cNvSpPr txBox="1">
            <a:spLocks noChangeArrowheads="1"/>
          </p:cNvSpPr>
          <p:nvPr/>
        </p:nvSpPr>
        <p:spPr bwMode="auto">
          <a:xfrm>
            <a:off x="7205663" y="6581775"/>
            <a:ext cx="1938337" cy="276225"/>
          </a:xfrm>
          <a:prstGeom prst="rect">
            <a:avLst/>
          </a:prstGeom>
          <a:noFill/>
          <a:ln w="9525">
            <a:noFill/>
            <a:miter lim="800000"/>
            <a:headEnd/>
            <a:tailEnd/>
          </a:ln>
        </p:spPr>
        <p:txBody>
          <a:bodyPr wrap="none">
            <a:spAutoFit/>
          </a:bodyPr>
          <a:lstStyle/>
          <a:p>
            <a:r>
              <a:rPr lang="es-ES" sz="1200">
                <a:latin typeface="Calibri" pitchFamily="34" charset="0"/>
              </a:rPr>
              <a:t>WIKIMEDIA – RUBEN OJEDA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4274" name="3 Imagen" descr="879 (Copiar).jpg"/>
          <p:cNvPicPr>
            <a:picLocks noChangeAspect="1"/>
          </p:cNvPicPr>
          <p:nvPr/>
        </p:nvPicPr>
        <p:blipFill>
          <a:blip r:embed="rId2"/>
          <a:srcRect/>
          <a:stretch>
            <a:fillRect/>
          </a:stretch>
        </p:blipFill>
        <p:spPr bwMode="auto">
          <a:xfrm>
            <a:off x="0" y="2924175"/>
            <a:ext cx="2949575" cy="3933825"/>
          </a:xfrm>
          <a:prstGeom prst="rect">
            <a:avLst/>
          </a:prstGeom>
          <a:noFill/>
          <a:ln w="9525">
            <a:noFill/>
            <a:miter lim="800000"/>
            <a:headEnd/>
            <a:tailEnd/>
          </a:ln>
        </p:spPr>
      </p:pic>
      <p:sp>
        <p:nvSpPr>
          <p:cNvPr id="54275" name="1 CuadroTexto"/>
          <p:cNvSpPr txBox="1">
            <a:spLocks noChangeArrowheads="1"/>
          </p:cNvSpPr>
          <p:nvPr/>
        </p:nvSpPr>
        <p:spPr bwMode="auto">
          <a:xfrm>
            <a:off x="323850" y="333375"/>
            <a:ext cx="8496300" cy="1384300"/>
          </a:xfrm>
          <a:prstGeom prst="rect">
            <a:avLst/>
          </a:prstGeom>
          <a:noFill/>
          <a:ln w="9525">
            <a:noFill/>
            <a:miter lim="800000"/>
            <a:headEnd/>
            <a:tailEnd/>
          </a:ln>
        </p:spPr>
        <p:txBody>
          <a:bodyPr>
            <a:spAutoFit/>
          </a:bodyPr>
          <a:lstStyle/>
          <a:p>
            <a:pPr algn="just"/>
            <a:r>
              <a:rPr lang="es-ES" sz="1400">
                <a:latin typeface="Century Gothic" pitchFamily="34" charset="0"/>
              </a:rPr>
              <a:t>Recoge los topónimos que aparecen a lo largo del recorrido que vas a seguir. Una vez que tienes la lista busca en un diccionario, preferiblemente de términos geográficos, el significado de tal término. Cuando realices la ruta par a en cada uno de los parajes haz una descripción del lugar para comprobar si su situación actual concuerda con su nombre.</a:t>
            </a:r>
          </a:p>
          <a:p>
            <a:pPr algn="just"/>
            <a:endParaRPr lang="es-ES" sz="1400">
              <a:latin typeface="Century Gothic" pitchFamily="34" charset="0"/>
            </a:endParaRPr>
          </a:p>
          <a:p>
            <a:pPr algn="just"/>
            <a:r>
              <a:rPr lang="es-ES" sz="1400">
                <a:latin typeface="Century Gothic" pitchFamily="34" charset="0"/>
              </a:rPr>
              <a:t>Observa los siguientes ejemplos:</a:t>
            </a:r>
          </a:p>
        </p:txBody>
      </p:sp>
      <p:graphicFrame>
        <p:nvGraphicFramePr>
          <p:cNvPr id="3" name="2 Tabla"/>
          <p:cNvGraphicFramePr>
            <a:graphicFrameLocks noGrp="1"/>
          </p:cNvGraphicFramePr>
          <p:nvPr/>
        </p:nvGraphicFramePr>
        <p:xfrm>
          <a:off x="2366963" y="2492375"/>
          <a:ext cx="6777037" cy="2643188"/>
        </p:xfrm>
        <a:graphic>
          <a:graphicData uri="http://schemas.openxmlformats.org/drawingml/2006/table">
            <a:tbl>
              <a:tblPr/>
              <a:tblGrid>
                <a:gridCol w="1499900"/>
                <a:gridCol w="2556024"/>
                <a:gridCol w="2720676"/>
              </a:tblGrid>
              <a:tr h="528519">
                <a:tc>
                  <a:txBody>
                    <a:bodyPr/>
                    <a:lstStyle/>
                    <a:p>
                      <a:pPr algn="ctr">
                        <a:lnSpc>
                          <a:spcPct val="150000"/>
                        </a:lnSpc>
                        <a:spcAft>
                          <a:spcPts val="0"/>
                        </a:spcAft>
                      </a:pPr>
                      <a:r>
                        <a:rPr lang="es-ES_tradnl" sz="800" dirty="0">
                          <a:latin typeface="Garamond"/>
                          <a:ea typeface="Times New Roman"/>
                          <a:cs typeface="Times New Roman"/>
                        </a:rPr>
                        <a:t>TOPÓNIMO REFERIDO AL MEDIO NATURAL</a:t>
                      </a:r>
                      <a:endParaRPr lang="es-ES" sz="10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Garamond"/>
                          <a:ea typeface="Times New Roman"/>
                          <a:cs typeface="Times New Roman"/>
                        </a:rPr>
                        <a:t>DEFINICIÓN</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Garamond"/>
                          <a:ea typeface="Times New Roman"/>
                          <a:cs typeface="Times New Roman"/>
                        </a:rPr>
                        <a:t>DESCRIPCIÓN DEL LUGAR</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778">
                <a:tc>
                  <a:txBody>
                    <a:bodyPr/>
                    <a:lstStyle/>
                    <a:p>
                      <a:pPr algn="ctr">
                        <a:lnSpc>
                          <a:spcPct val="150000"/>
                        </a:lnSpc>
                        <a:spcAft>
                          <a:spcPts val="0"/>
                        </a:spcAft>
                      </a:pPr>
                      <a:r>
                        <a:rPr lang="es-ES_tradnl" sz="800">
                          <a:latin typeface="Garamond"/>
                          <a:ea typeface="Times New Roman"/>
                          <a:cs typeface="Times New Roman"/>
                        </a:rPr>
                        <a:t>CARRASCALEJO</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dirty="0">
                          <a:latin typeface="Garamond"/>
                          <a:ea typeface="Times New Roman"/>
                          <a:cs typeface="Times New Roman"/>
                        </a:rPr>
                        <a:t>Carrascal: matorral de encinas</a:t>
                      </a:r>
                      <a:endParaRPr lang="es-ES" sz="1000" dirty="0">
                        <a:latin typeface="Times New Roman"/>
                        <a:ea typeface="Times New Roman"/>
                        <a:cs typeface="Times New Roman"/>
                      </a:endParaRPr>
                    </a:p>
                    <a:p>
                      <a:pPr algn="ctr">
                        <a:lnSpc>
                          <a:spcPct val="150000"/>
                        </a:lnSpc>
                        <a:spcAft>
                          <a:spcPts val="0"/>
                        </a:spcAft>
                      </a:pPr>
                      <a:r>
                        <a:rPr lang="es-ES_tradnl" sz="800" dirty="0">
                          <a:latin typeface="Garamond"/>
                          <a:ea typeface="Times New Roman"/>
                          <a:cs typeface="Times New Roman"/>
                        </a:rPr>
                        <a:t>Carrasco: ejemplar joven de encina</a:t>
                      </a:r>
                      <a:endParaRPr lang="es-ES" sz="10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Garamond"/>
                          <a:ea typeface="Times New Roman"/>
                          <a:cs typeface="Times New Roman"/>
                        </a:rPr>
                        <a:t>Hay una repoblación de pinos. Sabemos que es repoblación por los cuadros con ejemplares de distinta edad.</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259">
                <a:tc>
                  <a:txBody>
                    <a:bodyPr/>
                    <a:lstStyle/>
                    <a:p>
                      <a:pPr algn="ctr">
                        <a:lnSpc>
                          <a:spcPct val="150000"/>
                        </a:lnSpc>
                        <a:spcAft>
                          <a:spcPts val="0"/>
                        </a:spcAft>
                      </a:pPr>
                      <a:r>
                        <a:rPr lang="es-ES_tradnl" sz="800">
                          <a:latin typeface="Garamond"/>
                          <a:ea typeface="Times New Roman"/>
                          <a:cs typeface="Times New Roman"/>
                        </a:rPr>
                        <a:t>RÍO SALADO</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Garamond"/>
                          <a:ea typeface="Times New Roman"/>
                          <a:cs typeface="Times New Roman"/>
                        </a:rPr>
                        <a:t>Agua salobre</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Garamond"/>
                          <a:ea typeface="Times New Roman"/>
                          <a:cs typeface="Times New Roman"/>
                        </a:rPr>
                        <a:t>Por desecación de la laguna, de donde procede</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259">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259">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259">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259">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dirty="0">
                        <a:latin typeface="Garamond"/>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4310" name="4 CuadroTexto"/>
          <p:cNvSpPr txBox="1">
            <a:spLocks noChangeArrowheads="1"/>
          </p:cNvSpPr>
          <p:nvPr/>
        </p:nvSpPr>
        <p:spPr bwMode="auto">
          <a:xfrm>
            <a:off x="0" y="2924175"/>
            <a:ext cx="1384300" cy="215900"/>
          </a:xfrm>
          <a:prstGeom prst="rect">
            <a:avLst/>
          </a:prstGeom>
          <a:noFill/>
          <a:ln w="9525">
            <a:noFill/>
            <a:miter lim="800000"/>
            <a:headEnd/>
            <a:tailEnd/>
          </a:ln>
        </p:spPr>
        <p:txBody>
          <a:bodyPr wrap="none">
            <a:spAutoFit/>
          </a:bodyPr>
          <a:lstStyle/>
          <a:p>
            <a:r>
              <a:rPr lang="es-ES" sz="800">
                <a:latin typeface="Calibri" pitchFamily="34" charset="0"/>
              </a:rPr>
              <a:t>CROL – F. JAVIER DE LA CRUZ</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pic>
        <p:nvPicPr>
          <p:cNvPr id="55298" name="2 Imagen" descr="h5539_a (Copiar).jpg"/>
          <p:cNvPicPr>
            <a:picLocks noChangeAspect="1"/>
          </p:cNvPicPr>
          <p:nvPr/>
        </p:nvPicPr>
        <p:blipFill>
          <a:blip r:embed="rId2"/>
          <a:srcRect/>
          <a:stretch>
            <a:fillRect/>
          </a:stretch>
        </p:blipFill>
        <p:spPr bwMode="auto">
          <a:xfrm>
            <a:off x="2411413" y="2392363"/>
            <a:ext cx="6732587" cy="4465637"/>
          </a:xfrm>
          <a:prstGeom prst="rect">
            <a:avLst/>
          </a:prstGeom>
          <a:noFill/>
          <a:ln w="9525">
            <a:noFill/>
            <a:miter lim="800000"/>
            <a:headEnd/>
            <a:tailEnd/>
          </a:ln>
        </p:spPr>
      </p:pic>
      <p:graphicFrame>
        <p:nvGraphicFramePr>
          <p:cNvPr id="2" name="1 Tabla"/>
          <p:cNvGraphicFramePr>
            <a:graphicFrameLocks noGrp="1"/>
          </p:cNvGraphicFramePr>
          <p:nvPr/>
        </p:nvGraphicFramePr>
        <p:xfrm>
          <a:off x="0" y="0"/>
          <a:ext cx="6561138" cy="3038475"/>
        </p:xfrm>
        <a:graphic>
          <a:graphicData uri="http://schemas.openxmlformats.org/drawingml/2006/table">
            <a:tbl>
              <a:tblPr/>
              <a:tblGrid>
                <a:gridCol w="1452086"/>
                <a:gridCol w="2474543"/>
                <a:gridCol w="2633946"/>
              </a:tblGrid>
              <a:tr h="646396">
                <a:tc>
                  <a:txBody>
                    <a:bodyPr/>
                    <a:lstStyle/>
                    <a:p>
                      <a:pPr algn="ctr">
                        <a:lnSpc>
                          <a:spcPct val="150000"/>
                        </a:lnSpc>
                        <a:spcAft>
                          <a:spcPts val="0"/>
                        </a:spcAft>
                      </a:pPr>
                      <a:r>
                        <a:rPr lang="es-ES_tradnl" sz="750" dirty="0">
                          <a:latin typeface="Times New Roman"/>
                          <a:ea typeface="Times New Roman"/>
                          <a:cs typeface="Times New Roman"/>
                        </a:rPr>
                        <a:t>TOPÓNIMO SOBRE EL MEDIO HUMANIZADO</a:t>
                      </a:r>
                      <a:endParaRPr lang="es-ES" sz="10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750">
                          <a:latin typeface="Times New Roman"/>
                          <a:ea typeface="Times New Roman"/>
                          <a:cs typeface="Times New Roman"/>
                        </a:rPr>
                        <a:t>DEFINICIÓN</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750">
                          <a:latin typeface="Times New Roman"/>
                          <a:ea typeface="Times New Roman"/>
                          <a:cs typeface="Times New Roman"/>
                        </a:rPr>
                        <a:t>DESCRIPCIÓN DEL LUGAR</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9595">
                <a:tc>
                  <a:txBody>
                    <a:bodyPr/>
                    <a:lstStyle/>
                    <a:p>
                      <a:pPr algn="ctr">
                        <a:lnSpc>
                          <a:spcPct val="150000"/>
                        </a:lnSpc>
                        <a:spcAft>
                          <a:spcPts val="0"/>
                        </a:spcAft>
                      </a:pPr>
                      <a:r>
                        <a:rPr lang="es-ES_tradnl" sz="750">
                          <a:latin typeface="Times New Roman"/>
                          <a:ea typeface="Times New Roman"/>
                          <a:cs typeface="Times New Roman"/>
                        </a:rPr>
                        <a:t>MAJADA DE LA BLANCA</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S_tradnl" sz="750" dirty="0">
                          <a:latin typeface="Times New Roman"/>
                          <a:ea typeface="Times New Roman"/>
                          <a:cs typeface="Times New Roman"/>
                        </a:rPr>
                        <a:t>Majada: zona de pastoreo; refugio de pastores</a:t>
                      </a:r>
                      <a:endParaRPr lang="es-ES" sz="10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S_tradnl" sz="750">
                          <a:latin typeface="Times New Roman"/>
                          <a:ea typeface="Times New Roman"/>
                          <a:cs typeface="Times New Roman"/>
                        </a:rPr>
                        <a:t>Zona de vegetación herbácea; hay unas ruinas circulares ( paredes de lajas), con restos de madera de la techumbre.</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024">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s-ES_tradnl" sz="11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024">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024">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s-ES_tradnl" sz="11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s-ES_tradnl" sz="11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5325" name="3 CuadroTexto"/>
          <p:cNvSpPr txBox="1">
            <a:spLocks noChangeArrowheads="1"/>
          </p:cNvSpPr>
          <p:nvPr/>
        </p:nvSpPr>
        <p:spPr bwMode="auto">
          <a:xfrm>
            <a:off x="2411413" y="3068638"/>
            <a:ext cx="422275" cy="215900"/>
          </a:xfrm>
          <a:prstGeom prst="rect">
            <a:avLst/>
          </a:prstGeom>
          <a:noFill/>
          <a:ln w="9525">
            <a:noFill/>
            <a:miter lim="800000"/>
            <a:headEnd/>
            <a:tailEnd/>
          </a:ln>
        </p:spPr>
        <p:txBody>
          <a:bodyPr wrap="none">
            <a:spAutoFit/>
          </a:bodyPr>
          <a:lstStyle/>
          <a:p>
            <a:r>
              <a:rPr lang="es-ES" sz="800">
                <a:latin typeface="Calibri" pitchFamily="34" charset="0"/>
              </a:rPr>
              <a:t>INTEF</a:t>
            </a:r>
          </a:p>
        </p:txBody>
      </p:sp>
      <p:sp>
        <p:nvSpPr>
          <p:cNvPr id="55326" name="4 Rectángulo"/>
          <p:cNvSpPr>
            <a:spLocks noChangeArrowheads="1"/>
          </p:cNvSpPr>
          <p:nvPr/>
        </p:nvSpPr>
        <p:spPr bwMode="auto">
          <a:xfrm>
            <a:off x="0" y="4292600"/>
            <a:ext cx="2339975" cy="1200150"/>
          </a:xfrm>
          <a:prstGeom prst="rect">
            <a:avLst/>
          </a:prstGeom>
          <a:noFill/>
          <a:ln w="9525">
            <a:noFill/>
            <a:miter lim="800000"/>
            <a:headEnd/>
            <a:tailEnd/>
          </a:ln>
        </p:spPr>
        <p:txBody>
          <a:bodyPr>
            <a:spAutoFit/>
          </a:bodyPr>
          <a:lstStyle/>
          <a:p>
            <a:r>
              <a:rPr lang="es-ES">
                <a:latin typeface="Calibri" pitchFamily="34" charset="0"/>
              </a:rPr>
              <a:t>P</a:t>
            </a:r>
            <a:r>
              <a:rPr lang="es-ES">
                <a:latin typeface="Century Gothic" pitchFamily="34" charset="0"/>
              </a:rPr>
              <a:t>uedes ilustrar el ejercicio con dibujos  o una fotografía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56322" name="1 CuadroTexto"/>
          <p:cNvSpPr txBox="1">
            <a:spLocks noChangeArrowheads="1"/>
          </p:cNvSpPr>
          <p:nvPr/>
        </p:nvSpPr>
        <p:spPr bwMode="auto">
          <a:xfrm>
            <a:off x="5292725" y="1268413"/>
            <a:ext cx="3671888" cy="4248150"/>
          </a:xfrm>
          <a:prstGeom prst="rect">
            <a:avLst/>
          </a:prstGeom>
          <a:noFill/>
          <a:ln w="9525">
            <a:noFill/>
            <a:miter lim="800000"/>
            <a:headEnd/>
            <a:tailEnd/>
          </a:ln>
        </p:spPr>
        <p:txBody>
          <a:bodyPr>
            <a:spAutoFit/>
          </a:bodyPr>
          <a:lstStyle/>
          <a:p>
            <a:r>
              <a:rPr lang="es-ES">
                <a:latin typeface="Century Gothic" pitchFamily="34" charset="0"/>
              </a:rPr>
              <a:t>¿De qué materiales está hecha la casa?</a:t>
            </a:r>
          </a:p>
          <a:p>
            <a:endParaRPr lang="es-ES">
              <a:latin typeface="Century Gothic" pitchFamily="34" charset="0"/>
            </a:endParaRPr>
          </a:p>
          <a:p>
            <a:r>
              <a:rPr lang="es-ES">
                <a:latin typeface="Century Gothic" pitchFamily="34" charset="0"/>
              </a:rPr>
              <a:t>¿Por qué se han escogido estos materiales?</a:t>
            </a:r>
          </a:p>
          <a:p>
            <a:endParaRPr lang="es-ES">
              <a:latin typeface="Century Gothic" pitchFamily="34" charset="0"/>
            </a:endParaRPr>
          </a:p>
          <a:p>
            <a:r>
              <a:rPr lang="es-ES">
                <a:latin typeface="Century Gothic" pitchFamily="34" charset="0"/>
              </a:rPr>
              <a:t>¿Hay alguna zona de la casa reconstruida con materiales modernos?</a:t>
            </a:r>
          </a:p>
          <a:p>
            <a:endParaRPr lang="es-ES">
              <a:latin typeface="Century Gothic" pitchFamily="34" charset="0"/>
            </a:endParaRPr>
          </a:p>
          <a:p>
            <a:r>
              <a:rPr lang="es-ES">
                <a:latin typeface="Century Gothic" pitchFamily="34" charset="0"/>
              </a:rPr>
              <a:t>¿Hay otro tipo de construcciones a lo largo del camino que sirvan para algún aprovechamiento económico?</a:t>
            </a:r>
          </a:p>
        </p:txBody>
      </p:sp>
      <p:pic>
        <p:nvPicPr>
          <p:cNvPr id="56323" name="2 Imagen" descr="Casa_adobe_01 (Copiar).JPG"/>
          <p:cNvPicPr>
            <a:picLocks noChangeAspect="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56324" name="3 CuadroTexto"/>
          <p:cNvSpPr txBox="1">
            <a:spLocks noChangeArrowheads="1"/>
          </p:cNvSpPr>
          <p:nvPr/>
        </p:nvSpPr>
        <p:spPr bwMode="auto">
          <a:xfrm>
            <a:off x="468313" y="476250"/>
            <a:ext cx="2636837" cy="461963"/>
          </a:xfrm>
          <a:prstGeom prst="rect">
            <a:avLst/>
          </a:prstGeom>
          <a:noFill/>
          <a:ln w="9525">
            <a:noFill/>
            <a:miter lim="800000"/>
            <a:headEnd/>
            <a:tailEnd/>
          </a:ln>
        </p:spPr>
        <p:txBody>
          <a:bodyPr wrap="none">
            <a:spAutoFit/>
          </a:bodyPr>
          <a:lstStyle/>
          <a:p>
            <a:r>
              <a:rPr lang="es-ES" sz="2400">
                <a:latin typeface="Century Gothic" pitchFamily="34" charset="0"/>
              </a:rPr>
              <a:t>VIVIENDA RURAL</a:t>
            </a:r>
          </a:p>
        </p:txBody>
      </p:sp>
      <p:sp>
        <p:nvSpPr>
          <p:cNvPr id="56325" name="4 CuadroTexto"/>
          <p:cNvSpPr txBox="1">
            <a:spLocks noChangeArrowheads="1"/>
          </p:cNvSpPr>
          <p:nvPr/>
        </p:nvSpPr>
        <p:spPr bwMode="auto">
          <a:xfrm>
            <a:off x="3995738" y="6642100"/>
            <a:ext cx="1165225" cy="215900"/>
          </a:xfrm>
          <a:prstGeom prst="rect">
            <a:avLst/>
          </a:prstGeom>
          <a:noFill/>
          <a:ln w="9525">
            <a:noFill/>
            <a:miter lim="800000"/>
            <a:headEnd/>
            <a:tailEnd/>
          </a:ln>
        </p:spPr>
        <p:txBody>
          <a:bodyPr wrap="none">
            <a:spAutoFit/>
          </a:bodyPr>
          <a:lstStyle/>
          <a:p>
            <a:r>
              <a:rPr lang="es-ES" sz="800">
                <a:latin typeface="Calibri" pitchFamily="34" charset="0"/>
              </a:rPr>
              <a:t>WIKIMEDIA COMMONS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7346" name="1 CuadroTexto"/>
          <p:cNvSpPr txBox="1">
            <a:spLocks noChangeArrowheads="1"/>
          </p:cNvSpPr>
          <p:nvPr/>
        </p:nvSpPr>
        <p:spPr bwMode="auto">
          <a:xfrm>
            <a:off x="250825" y="476250"/>
            <a:ext cx="5529263" cy="461963"/>
          </a:xfrm>
          <a:prstGeom prst="rect">
            <a:avLst/>
          </a:prstGeom>
          <a:noFill/>
          <a:ln w="9525">
            <a:noFill/>
            <a:miter lim="800000"/>
            <a:headEnd/>
            <a:tailEnd/>
          </a:ln>
        </p:spPr>
        <p:txBody>
          <a:bodyPr wrap="none">
            <a:spAutoFit/>
          </a:bodyPr>
          <a:lstStyle/>
          <a:p>
            <a:r>
              <a:rPr lang="es-ES" sz="2400">
                <a:latin typeface="Verdana" pitchFamily="34" charset="0"/>
              </a:rPr>
              <a:t>ACTIVIDAD DURANTE LA VISITA 2</a:t>
            </a:r>
          </a:p>
        </p:txBody>
      </p:sp>
    </p:spTree>
  </p:cSld>
  <p:clrMapOvr>
    <a:masterClrMapping/>
  </p:clrMapOvr>
  <p:transition advTm="4000">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8370" name="1 Imagen" descr="P1020128 (Copiar).JPG"/>
          <p:cNvPicPr>
            <a:picLocks noChangeAspect="1"/>
          </p:cNvPicPr>
          <p:nvPr/>
        </p:nvPicPr>
        <p:blipFill>
          <a:blip r:embed="rId2"/>
          <a:srcRect/>
          <a:stretch>
            <a:fillRect/>
          </a:stretch>
        </p:blipFill>
        <p:spPr bwMode="auto">
          <a:xfrm>
            <a:off x="0" y="0"/>
            <a:ext cx="8532813" cy="6397625"/>
          </a:xfrm>
          <a:prstGeom prst="rect">
            <a:avLst/>
          </a:prstGeom>
          <a:noFill/>
          <a:ln w="9525">
            <a:noFill/>
            <a:miter lim="800000"/>
            <a:headEnd/>
            <a:tailEnd/>
          </a:ln>
        </p:spPr>
      </p:pic>
      <p:sp>
        <p:nvSpPr>
          <p:cNvPr id="58371" name="2 CuadroTexto"/>
          <p:cNvSpPr txBox="1">
            <a:spLocks noChangeArrowheads="1"/>
          </p:cNvSpPr>
          <p:nvPr/>
        </p:nvSpPr>
        <p:spPr bwMode="auto">
          <a:xfrm>
            <a:off x="4613275" y="5300663"/>
            <a:ext cx="2581275" cy="1016000"/>
          </a:xfrm>
          <a:prstGeom prst="rect">
            <a:avLst/>
          </a:prstGeom>
          <a:noFill/>
          <a:ln w="9525">
            <a:noFill/>
            <a:miter lim="800000"/>
            <a:headEnd/>
            <a:tailEnd/>
          </a:ln>
        </p:spPr>
        <p:txBody>
          <a:bodyPr wrap="none">
            <a:spAutoFit/>
          </a:bodyPr>
          <a:lstStyle/>
          <a:p>
            <a:pPr algn="ctr"/>
            <a:r>
              <a:rPr lang="es-ES">
                <a:solidFill>
                  <a:srgbClr val="FFFF00"/>
                </a:solidFill>
                <a:latin typeface="Verdana" pitchFamily="34" charset="0"/>
              </a:rPr>
              <a:t>OBSERVA LA FAUNA</a:t>
            </a:r>
          </a:p>
          <a:p>
            <a:pPr algn="ctr"/>
            <a:r>
              <a:rPr lang="es-ES">
                <a:solidFill>
                  <a:srgbClr val="FFFF00"/>
                </a:solidFill>
                <a:latin typeface="Verdana" pitchFamily="34" charset="0"/>
              </a:rPr>
              <a:t>Y</a:t>
            </a:r>
          </a:p>
          <a:p>
            <a:pPr algn="ctr"/>
            <a:r>
              <a:rPr lang="es-ES" sz="2400">
                <a:solidFill>
                  <a:srgbClr val="FFFF00"/>
                </a:solidFill>
                <a:latin typeface="Verdana" pitchFamily="34" charset="0"/>
              </a:rPr>
              <a:t>FOTOGRAFÍALA</a:t>
            </a:r>
          </a:p>
        </p:txBody>
      </p:sp>
      <p:sp>
        <p:nvSpPr>
          <p:cNvPr id="58372" name="3 CuadroTexto"/>
          <p:cNvSpPr txBox="1">
            <a:spLocks noChangeArrowheads="1"/>
          </p:cNvSpPr>
          <p:nvPr/>
        </p:nvSpPr>
        <p:spPr bwMode="auto">
          <a:xfrm>
            <a:off x="0" y="0"/>
            <a:ext cx="576263" cy="246063"/>
          </a:xfrm>
          <a:prstGeom prst="rect">
            <a:avLst/>
          </a:prstGeom>
          <a:noFill/>
          <a:ln w="9525">
            <a:noFill/>
            <a:miter lim="800000"/>
            <a:headEnd/>
            <a:tailEnd/>
          </a:ln>
        </p:spPr>
        <p:txBody>
          <a:bodyPr wrap="none">
            <a:spAutoFit/>
          </a:bodyPr>
          <a:lstStyle/>
          <a:p>
            <a:r>
              <a:rPr lang="es-ES" sz="1000">
                <a:latin typeface="Calibri" pitchFamily="34" charset="0"/>
              </a:rPr>
              <a:t>PROPIA</a:t>
            </a:r>
          </a:p>
        </p:txBody>
      </p:sp>
    </p:spTree>
  </p:cSld>
  <p:clrMapOvr>
    <a:masterClrMapping/>
  </p:clrMapOvr>
  <p:transition advTm="4000">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9394" name="2 CuadroTexto"/>
          <p:cNvSpPr txBox="1">
            <a:spLocks noChangeArrowheads="1"/>
          </p:cNvSpPr>
          <p:nvPr/>
        </p:nvSpPr>
        <p:spPr bwMode="auto">
          <a:xfrm>
            <a:off x="323850" y="692150"/>
            <a:ext cx="1925638" cy="400050"/>
          </a:xfrm>
          <a:prstGeom prst="rect">
            <a:avLst/>
          </a:prstGeom>
          <a:noFill/>
          <a:ln w="9525">
            <a:noFill/>
            <a:miter lim="800000"/>
            <a:headEnd/>
            <a:tailEnd/>
          </a:ln>
        </p:spPr>
        <p:txBody>
          <a:bodyPr wrap="none">
            <a:spAutoFit/>
          </a:bodyPr>
          <a:lstStyle/>
          <a:p>
            <a:r>
              <a:rPr lang="es-ES" sz="2000">
                <a:latin typeface="Verdana" pitchFamily="34" charset="0"/>
              </a:rPr>
              <a:t>ESCÚCHALAS</a:t>
            </a:r>
          </a:p>
        </p:txBody>
      </p:sp>
      <p:pic>
        <p:nvPicPr>
          <p:cNvPr id="5" name="nl02498.mp3">
            <a:hlinkClick r:id="" action="ppaction://media"/>
          </p:cNvPr>
          <p:cNvPicPr>
            <a:picLocks noRot="1" noChangeAspect="1"/>
          </p:cNvPicPr>
          <p:nvPr>
            <a:audioFile r:link="rId1"/>
          </p:nvPr>
        </p:nvPicPr>
        <p:blipFill>
          <a:blip r:embed="rId6"/>
          <a:srcRect/>
          <a:stretch>
            <a:fillRect/>
          </a:stretch>
        </p:blipFill>
        <p:spPr bwMode="auto">
          <a:xfrm>
            <a:off x="1042988" y="1268413"/>
            <a:ext cx="304800" cy="304800"/>
          </a:xfrm>
          <a:prstGeom prst="rect">
            <a:avLst/>
          </a:prstGeom>
          <a:noFill/>
          <a:ln w="9525">
            <a:noFill/>
            <a:miter lim="800000"/>
            <a:headEnd/>
            <a:tailEnd/>
          </a:ln>
        </p:spPr>
      </p:pic>
      <p:pic>
        <p:nvPicPr>
          <p:cNvPr id="59396" name="5 Imagen" descr="h190_a (Copiar).jpg"/>
          <p:cNvPicPr>
            <a:picLocks noChangeAspect="1"/>
          </p:cNvPicPr>
          <p:nvPr/>
        </p:nvPicPr>
        <p:blipFill>
          <a:blip r:embed="rId7"/>
          <a:srcRect/>
          <a:stretch>
            <a:fillRect/>
          </a:stretch>
        </p:blipFill>
        <p:spPr bwMode="auto">
          <a:xfrm>
            <a:off x="1258888" y="1196975"/>
            <a:ext cx="6408737" cy="4797425"/>
          </a:xfrm>
          <a:prstGeom prst="rect">
            <a:avLst/>
          </a:prstGeom>
          <a:noFill/>
          <a:ln w="9525">
            <a:noFill/>
            <a:miter lim="800000"/>
            <a:headEnd/>
            <a:tailEnd/>
          </a:ln>
        </p:spPr>
      </p:pic>
      <p:sp>
        <p:nvSpPr>
          <p:cNvPr id="59397" name="6 CuadroTexto"/>
          <p:cNvSpPr txBox="1">
            <a:spLocks noChangeArrowheads="1"/>
          </p:cNvSpPr>
          <p:nvPr/>
        </p:nvSpPr>
        <p:spPr bwMode="auto">
          <a:xfrm>
            <a:off x="6227763" y="5732463"/>
            <a:ext cx="722312" cy="369887"/>
          </a:xfrm>
          <a:prstGeom prst="rect">
            <a:avLst/>
          </a:prstGeom>
          <a:noFill/>
          <a:ln w="9525">
            <a:noFill/>
            <a:miter lim="800000"/>
            <a:headEnd/>
            <a:tailEnd/>
          </a:ln>
        </p:spPr>
        <p:txBody>
          <a:bodyPr wrap="none">
            <a:spAutoFit/>
          </a:bodyPr>
          <a:lstStyle/>
          <a:p>
            <a:r>
              <a:rPr lang="es-ES">
                <a:solidFill>
                  <a:srgbClr val="FFFF00"/>
                </a:solidFill>
                <a:latin typeface="Calibri" pitchFamily="34" charset="0"/>
              </a:rPr>
              <a:t>INTEF</a:t>
            </a:r>
          </a:p>
        </p:txBody>
      </p:sp>
      <p:sp>
        <p:nvSpPr>
          <p:cNvPr id="59398" name="7 CuadroTexto"/>
          <p:cNvSpPr txBox="1">
            <a:spLocks noChangeArrowheads="1"/>
          </p:cNvSpPr>
          <p:nvPr/>
        </p:nvSpPr>
        <p:spPr bwMode="auto">
          <a:xfrm>
            <a:off x="5724525" y="6488113"/>
            <a:ext cx="2849563" cy="369887"/>
          </a:xfrm>
          <a:prstGeom prst="rect">
            <a:avLst/>
          </a:prstGeom>
          <a:noFill/>
          <a:ln w="9525">
            <a:noFill/>
            <a:miter lim="800000"/>
            <a:headEnd/>
            <a:tailEnd/>
          </a:ln>
        </p:spPr>
        <p:txBody>
          <a:bodyPr wrap="none">
            <a:spAutoFit/>
          </a:bodyPr>
          <a:lstStyle/>
          <a:p>
            <a:r>
              <a:rPr lang="es-ES">
                <a:latin typeface="Verdana" pitchFamily="34" charset="0"/>
              </a:rPr>
              <a:t>SIEMPRE EN SILENCIO</a:t>
            </a:r>
          </a:p>
        </p:txBody>
      </p:sp>
      <p:pic>
        <p:nvPicPr>
          <p:cNvPr id="9" name="nlc01219.mp3">
            <a:hlinkClick r:id="" action="ppaction://media"/>
          </p:cNvPr>
          <p:cNvPicPr>
            <a:picLocks noRot="1" noChangeAspect="1"/>
          </p:cNvPicPr>
          <p:nvPr>
            <a:audioFile r:link="rId2"/>
          </p:nvPr>
        </p:nvPicPr>
        <p:blipFill>
          <a:blip r:embed="rId8"/>
          <a:srcRect/>
          <a:stretch>
            <a:fillRect/>
          </a:stretch>
        </p:blipFill>
        <p:spPr bwMode="auto">
          <a:xfrm>
            <a:off x="7740650" y="1268413"/>
            <a:ext cx="304800" cy="304800"/>
          </a:xfrm>
          <a:prstGeom prst="rect">
            <a:avLst/>
          </a:prstGeom>
          <a:noFill/>
          <a:ln w="9525">
            <a:noFill/>
            <a:miter lim="800000"/>
            <a:headEnd/>
            <a:tailEnd/>
          </a:ln>
        </p:spPr>
      </p:pic>
      <p:pic>
        <p:nvPicPr>
          <p:cNvPr id="10" name="cin01986.mp3">
            <a:hlinkClick r:id="" action="ppaction://media"/>
          </p:cNvPr>
          <p:cNvPicPr>
            <a:picLocks noRot="1" noChangeAspect="1"/>
          </p:cNvPicPr>
          <p:nvPr>
            <a:audioFile r:link="rId3"/>
          </p:nvPr>
        </p:nvPicPr>
        <p:blipFill>
          <a:blip r:embed="rId6"/>
          <a:srcRect/>
          <a:stretch>
            <a:fillRect/>
          </a:stretch>
        </p:blipFill>
        <p:spPr bwMode="auto">
          <a:xfrm>
            <a:off x="1042988" y="5732463"/>
            <a:ext cx="304800" cy="304800"/>
          </a:xfrm>
          <a:prstGeom prst="rect">
            <a:avLst/>
          </a:prstGeom>
          <a:noFill/>
          <a:ln w="9525">
            <a:noFill/>
            <a:miter lim="800000"/>
            <a:headEnd/>
            <a:tailEnd/>
          </a:ln>
        </p:spPr>
      </p:pic>
      <p:pic>
        <p:nvPicPr>
          <p:cNvPr id="11" name="cn00147.mp3">
            <a:hlinkClick r:id="" action="ppaction://media"/>
          </p:cNvPr>
          <p:cNvPicPr>
            <a:picLocks noRot="1" noChangeAspect="1"/>
          </p:cNvPicPr>
          <p:nvPr>
            <a:audioFile r:link="rId4"/>
          </p:nvPr>
        </p:nvPicPr>
        <p:blipFill>
          <a:blip r:embed="rId6"/>
          <a:srcRect/>
          <a:stretch>
            <a:fillRect/>
          </a:stretch>
        </p:blipFill>
        <p:spPr bwMode="auto">
          <a:xfrm>
            <a:off x="7740650" y="5661025"/>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6"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09" fill="hold"/>
                                        <p:tgtEl>
                                          <p:spTgt spid="9"/>
                                        </p:tgtEl>
                                      </p:cBhvr>
                                    </p:cmd>
                                  </p:childTnLst>
                                </p:cTn>
                              </p:par>
                            </p:childTnLst>
                          </p:cTn>
                        </p:par>
                      </p:childTnLst>
                    </p:cTn>
                  </p:par>
                </p:childTnLst>
              </p:cTn>
              <p:nextCondLst>
                <p:cond evt="onClick" delay="0">
                  <p:tgtEl>
                    <p:spTgt spid="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793" fill="hold"/>
                                        <p:tgtEl>
                                          <p:spTgt spid="10"/>
                                        </p:tgtEl>
                                      </p:cBhvr>
                                    </p:cmd>
                                  </p:childTnLst>
                                </p:cTn>
                              </p:par>
                            </p:childTnLst>
                          </p:cTn>
                        </p:par>
                      </p:childTnLst>
                    </p:cTn>
                  </p:par>
                </p:childTnLst>
              </p:cTn>
              <p:nextCondLst>
                <p:cond evt="onClick" delay="0">
                  <p:tgtEl>
                    <p:spTgt spid="1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3134" fill="hold"/>
                                        <p:tgtEl>
                                          <p:spTgt spid="11"/>
                                        </p:tgtEl>
                                      </p:cBhvr>
                                    </p:cmd>
                                  </p:childTnLst>
                                </p:cTn>
                              </p:par>
                            </p:childTnLst>
                          </p:cTn>
                        </p:par>
                      </p:childTnLst>
                    </p:cTn>
                  </p:par>
                </p:childTnLst>
              </p:cTn>
              <p:nextCondLst>
                <p:cond evt="onClick" delay="0">
                  <p:tgtEl>
                    <p:spTgt spid="1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0418" name="2 Imagen" descr="Las_Avutardas_de_Madrid (Copiar).jpg"/>
          <p:cNvPicPr>
            <a:picLocks noChangeAspect="1"/>
          </p:cNvPicPr>
          <p:nvPr/>
        </p:nvPicPr>
        <p:blipFill>
          <a:blip r:embed="rId2"/>
          <a:srcRect/>
          <a:stretch>
            <a:fillRect/>
          </a:stretch>
        </p:blipFill>
        <p:spPr bwMode="auto">
          <a:xfrm>
            <a:off x="1876425" y="1397000"/>
            <a:ext cx="7267575" cy="5461000"/>
          </a:xfrm>
          <a:prstGeom prst="rect">
            <a:avLst/>
          </a:prstGeom>
          <a:noFill/>
          <a:ln w="9525">
            <a:noFill/>
            <a:miter lim="800000"/>
            <a:headEnd/>
            <a:tailEnd/>
          </a:ln>
        </p:spPr>
      </p:pic>
      <p:sp>
        <p:nvSpPr>
          <p:cNvPr id="60419" name="1 CuadroTexto"/>
          <p:cNvSpPr txBox="1">
            <a:spLocks noChangeArrowheads="1"/>
          </p:cNvSpPr>
          <p:nvPr/>
        </p:nvSpPr>
        <p:spPr bwMode="auto">
          <a:xfrm>
            <a:off x="323850" y="765175"/>
            <a:ext cx="8496300" cy="5908675"/>
          </a:xfrm>
          <a:prstGeom prst="rect">
            <a:avLst/>
          </a:prstGeom>
          <a:noFill/>
          <a:ln w="9525">
            <a:noFill/>
            <a:miter lim="800000"/>
            <a:headEnd/>
            <a:tailEnd/>
          </a:ln>
        </p:spPr>
        <p:txBody>
          <a:bodyPr>
            <a:spAutoFit/>
          </a:bodyPr>
          <a:lstStyle/>
          <a:p>
            <a:pPr algn="just"/>
            <a:r>
              <a:rPr lang="es-ES">
                <a:latin typeface="Verdana" pitchFamily="34" charset="0"/>
              </a:rPr>
              <a:t>La </a:t>
            </a:r>
            <a:r>
              <a:rPr lang="es-ES">
                <a:latin typeface="Verdana" pitchFamily="34" charset="0"/>
                <a:hlinkClick r:id="rId3"/>
              </a:rPr>
              <a:t>Sociedad Española de Ornitología</a:t>
            </a:r>
            <a:r>
              <a:rPr lang="es-ES">
                <a:latin typeface="Verdana" pitchFamily="34" charset="0"/>
              </a:rPr>
              <a:t> es una de las asociaciones en defensa de la naturaleza más prestigiosas del mundo.</a:t>
            </a: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endParaRPr lang="es-ES">
              <a:latin typeface="Verdana" pitchFamily="34" charset="0"/>
            </a:endParaRPr>
          </a:p>
          <a:p>
            <a:pPr algn="just"/>
            <a:r>
              <a:rPr lang="es-ES">
                <a:latin typeface="Verdana" pitchFamily="34" charset="0"/>
              </a:rPr>
              <a:t>Puedes cono</a:t>
            </a:r>
            <a:r>
              <a:rPr lang="es-ES">
                <a:solidFill>
                  <a:srgbClr val="FFFF00"/>
                </a:solidFill>
                <a:latin typeface="Verdana" pitchFamily="34" charset="0"/>
              </a:rPr>
              <a:t>cer sus objetivos en su página o, si tienes más tiempo</a:t>
            </a:r>
            <a:r>
              <a:rPr lang="es-ES">
                <a:latin typeface="Verdana" pitchFamily="34" charset="0"/>
              </a:rPr>
              <a:t>, conocer su o</a:t>
            </a:r>
            <a:r>
              <a:rPr lang="es-ES">
                <a:solidFill>
                  <a:srgbClr val="FFFF00"/>
                </a:solidFill>
                <a:latin typeface="Verdana" pitchFamily="34" charset="0"/>
              </a:rPr>
              <a:t>rigen y desarrollo en estas dos breves películas: </a:t>
            </a:r>
            <a:r>
              <a:rPr lang="es-ES" sz="2800">
                <a:solidFill>
                  <a:srgbClr val="FFFF00"/>
                </a:solidFill>
                <a:latin typeface="Verdana" pitchFamily="34" charset="0"/>
                <a:hlinkClick r:id="rId4"/>
              </a:rPr>
              <a:t>I</a:t>
            </a:r>
            <a:r>
              <a:rPr lang="es-ES" sz="2800">
                <a:solidFill>
                  <a:srgbClr val="FFFF00"/>
                </a:solidFill>
                <a:latin typeface="Verdana" pitchFamily="34" charset="0"/>
              </a:rPr>
              <a:t> y </a:t>
            </a:r>
            <a:r>
              <a:rPr lang="es-ES" sz="2800">
                <a:solidFill>
                  <a:srgbClr val="FFFF00"/>
                </a:solidFill>
                <a:latin typeface="Verdana" pitchFamily="34" charset="0"/>
                <a:hlinkClick r:id="rId5"/>
              </a:rPr>
              <a:t>II</a:t>
            </a:r>
            <a:endParaRPr lang="es-ES" sz="2800">
              <a:solidFill>
                <a:srgbClr val="FFFF00"/>
              </a:solidFill>
              <a:latin typeface="Verdana" pitchFamily="34" charset="0"/>
            </a:endParaRPr>
          </a:p>
          <a:p>
            <a:pPr algn="just"/>
            <a:r>
              <a:rPr lang="es-ES" sz="800">
                <a:solidFill>
                  <a:srgbClr val="FFFF00"/>
                </a:solidFill>
                <a:latin typeface="Verdana" pitchFamily="34" charset="0"/>
              </a:rPr>
              <a:t>Youtube-Creative Commons</a:t>
            </a:r>
          </a:p>
        </p:txBody>
      </p:sp>
      <p:sp>
        <p:nvSpPr>
          <p:cNvPr id="60420" name="3 CuadroTexto"/>
          <p:cNvSpPr txBox="1">
            <a:spLocks noChangeArrowheads="1"/>
          </p:cNvSpPr>
          <p:nvPr/>
        </p:nvSpPr>
        <p:spPr bwMode="auto">
          <a:xfrm>
            <a:off x="7386638" y="0"/>
            <a:ext cx="1757362" cy="215900"/>
          </a:xfrm>
          <a:prstGeom prst="rect">
            <a:avLst/>
          </a:prstGeom>
          <a:noFill/>
          <a:ln w="9525">
            <a:noFill/>
            <a:miter lim="800000"/>
            <a:headEnd/>
            <a:tailEnd/>
          </a:ln>
        </p:spPr>
        <p:txBody>
          <a:bodyPr wrap="none">
            <a:spAutoFit/>
          </a:bodyPr>
          <a:lstStyle/>
          <a:p>
            <a:r>
              <a:rPr lang="es-ES" sz="800">
                <a:latin typeface="Calibri" pitchFamily="34" charset="0"/>
              </a:rPr>
              <a:t>WIKIMEDIA – JACINTA LLUCH VALERO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42" name="1 Imagen" descr="aves.JPG"/>
          <p:cNvPicPr>
            <a:picLocks noChangeAspect="1"/>
          </p:cNvPicPr>
          <p:nvPr/>
        </p:nvPicPr>
        <p:blipFill>
          <a:blip r:embed="rId2"/>
          <a:srcRect/>
          <a:stretch>
            <a:fillRect/>
          </a:stretch>
        </p:blipFill>
        <p:spPr bwMode="auto">
          <a:xfrm>
            <a:off x="0" y="549275"/>
            <a:ext cx="7524750" cy="4206875"/>
          </a:xfrm>
          <a:prstGeom prst="rect">
            <a:avLst/>
          </a:prstGeom>
          <a:noFill/>
          <a:ln w="9525">
            <a:noFill/>
            <a:miter lim="800000"/>
            <a:headEnd/>
            <a:tailEnd/>
          </a:ln>
        </p:spPr>
      </p:pic>
      <p:sp>
        <p:nvSpPr>
          <p:cNvPr id="61443" name="2 CuadroTexto"/>
          <p:cNvSpPr txBox="1">
            <a:spLocks noChangeArrowheads="1"/>
          </p:cNvSpPr>
          <p:nvPr/>
        </p:nvSpPr>
        <p:spPr bwMode="auto">
          <a:xfrm>
            <a:off x="0" y="5229225"/>
            <a:ext cx="7524750" cy="1200150"/>
          </a:xfrm>
          <a:prstGeom prst="rect">
            <a:avLst/>
          </a:prstGeom>
          <a:noFill/>
          <a:ln w="9525">
            <a:noFill/>
            <a:miter lim="800000"/>
            <a:headEnd/>
            <a:tailEnd/>
          </a:ln>
        </p:spPr>
        <p:txBody>
          <a:bodyPr>
            <a:spAutoFit/>
          </a:bodyPr>
          <a:lstStyle/>
          <a:p>
            <a:pPr algn="ctr"/>
            <a:r>
              <a:rPr lang="es-ES">
                <a:latin typeface="Verdana" pitchFamily="34" charset="0"/>
              </a:rPr>
              <a:t>Esta asociación, con patrocinio, ha elaborado esta enciclopedia</a:t>
            </a:r>
          </a:p>
          <a:p>
            <a:pPr algn="ctr"/>
            <a:endParaRPr lang="es-ES">
              <a:latin typeface="Verdana" pitchFamily="34" charset="0"/>
            </a:endParaRPr>
          </a:p>
          <a:p>
            <a:pPr algn="ctr"/>
            <a:r>
              <a:rPr lang="es-ES">
                <a:latin typeface="Verdana" pitchFamily="34" charset="0"/>
              </a:rPr>
              <a:t>que puedes descargar en tu celular o tablet en estas direcciones: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2466" name="1 CuadroTexto"/>
          <p:cNvSpPr txBox="1">
            <a:spLocks noChangeArrowheads="1"/>
          </p:cNvSpPr>
          <p:nvPr/>
        </p:nvSpPr>
        <p:spPr bwMode="auto">
          <a:xfrm>
            <a:off x="395288" y="620713"/>
            <a:ext cx="4537075" cy="1754187"/>
          </a:xfrm>
          <a:prstGeom prst="rect">
            <a:avLst/>
          </a:prstGeom>
          <a:noFill/>
          <a:ln w="9525">
            <a:noFill/>
            <a:miter lim="800000"/>
            <a:headEnd/>
            <a:tailEnd/>
          </a:ln>
        </p:spPr>
        <p:txBody>
          <a:bodyPr>
            <a:spAutoFit/>
          </a:bodyPr>
          <a:lstStyle/>
          <a:p>
            <a:r>
              <a:rPr lang="es-ES">
                <a:latin typeface="Calibri" pitchFamily="34" charset="0"/>
                <a:hlinkClick r:id="rId2"/>
              </a:rPr>
              <a:t>https://itunes.apple.com/es/app/las-aves-de-espana/id791119664?mt=8</a:t>
            </a:r>
            <a:endParaRPr lang="es-ES">
              <a:latin typeface="Calibri" pitchFamily="34" charset="0"/>
            </a:endParaRPr>
          </a:p>
          <a:p>
            <a:r>
              <a:rPr lang="es-ES">
                <a:latin typeface="Calibri" pitchFamily="34" charset="0"/>
              </a:rPr>
              <a:t/>
            </a:r>
            <a:br>
              <a:rPr lang="es-ES">
                <a:latin typeface="Calibri" pitchFamily="34" charset="0"/>
              </a:rPr>
            </a:br>
            <a:endParaRPr lang="es-ES">
              <a:latin typeface="Calibri" pitchFamily="34" charset="0"/>
            </a:endParaRPr>
          </a:p>
          <a:p>
            <a:r>
              <a:rPr lang="es-ES">
                <a:latin typeface="Calibri" pitchFamily="34" charset="0"/>
                <a:hlinkClick r:id="rId3"/>
              </a:rPr>
              <a:t>https://play.google.com/store/apps/details?id=com.alborgis.seo&amp;hl=es</a:t>
            </a:r>
            <a:endParaRPr lang="es-ES">
              <a:latin typeface="Calibri" pitchFamily="34" charset="0"/>
            </a:endParaRPr>
          </a:p>
        </p:txBody>
      </p:sp>
      <p:pic>
        <p:nvPicPr>
          <p:cNvPr id="62467" name="2 Imagen" descr="IMG_1624 (Copiar).JPG"/>
          <p:cNvPicPr>
            <a:picLocks noChangeAspect="1"/>
          </p:cNvPicPr>
          <p:nvPr/>
        </p:nvPicPr>
        <p:blipFill>
          <a:blip r:embed="rId4"/>
          <a:srcRect/>
          <a:stretch>
            <a:fillRect/>
          </a:stretch>
        </p:blipFill>
        <p:spPr bwMode="auto">
          <a:xfrm rot="2521853">
            <a:off x="3925888" y="957263"/>
            <a:ext cx="3579812" cy="5375275"/>
          </a:xfrm>
          <a:prstGeom prst="rect">
            <a:avLst/>
          </a:prstGeom>
          <a:noFill/>
          <a:ln w="9525">
            <a:noFill/>
            <a:miter lim="800000"/>
            <a:headEnd/>
            <a:tailEnd/>
          </a:ln>
        </p:spPr>
      </p:pic>
      <p:sp>
        <p:nvSpPr>
          <p:cNvPr id="62468" name="3 CuadroTexto"/>
          <p:cNvSpPr txBox="1">
            <a:spLocks noChangeArrowheads="1"/>
          </p:cNvSpPr>
          <p:nvPr/>
        </p:nvSpPr>
        <p:spPr bwMode="auto">
          <a:xfrm>
            <a:off x="6804025" y="6524625"/>
            <a:ext cx="2225675" cy="400050"/>
          </a:xfrm>
          <a:prstGeom prst="rect">
            <a:avLst/>
          </a:prstGeom>
          <a:noFill/>
          <a:ln w="9525">
            <a:noFill/>
            <a:miter lim="800000"/>
            <a:headEnd/>
            <a:tailEnd/>
          </a:ln>
        </p:spPr>
        <p:txBody>
          <a:bodyPr wrap="none">
            <a:spAutoFit/>
          </a:bodyPr>
          <a:lstStyle/>
          <a:p>
            <a:r>
              <a:rPr lang="es-ES" sz="1000">
                <a:latin typeface="Calibri" pitchFamily="34" charset="0"/>
              </a:rPr>
              <a:t>PROPIAS, ESTA COMO LAS SIGUIENTES;</a:t>
            </a:r>
          </a:p>
          <a:p>
            <a:r>
              <a:rPr lang="es-ES" sz="1000">
                <a:latin typeface="Calibri" pitchFamily="34" charset="0"/>
              </a:rPr>
              <a:t>SACADAS DE LA APLICACIÓN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3490" name="1 Imagen" descr="IMG_1626 (Copiar).JPG"/>
          <p:cNvPicPr>
            <a:picLocks noChangeAspect="1"/>
          </p:cNvPicPr>
          <p:nvPr/>
        </p:nvPicPr>
        <p:blipFill>
          <a:blip r:embed="rId2"/>
          <a:srcRect/>
          <a:stretch>
            <a:fillRect/>
          </a:stretch>
        </p:blipFill>
        <p:spPr bwMode="auto">
          <a:xfrm>
            <a:off x="0" y="0"/>
            <a:ext cx="4568825" cy="6858000"/>
          </a:xfrm>
          <a:prstGeom prst="rect">
            <a:avLst/>
          </a:prstGeom>
          <a:noFill/>
          <a:ln w="9525">
            <a:noFill/>
            <a:miter lim="800000"/>
            <a:headEnd/>
            <a:tailEnd/>
          </a:ln>
        </p:spPr>
      </p:pic>
      <p:sp>
        <p:nvSpPr>
          <p:cNvPr id="63491" name="2 CuadroTexto"/>
          <p:cNvSpPr txBox="1">
            <a:spLocks noChangeArrowheads="1"/>
          </p:cNvSpPr>
          <p:nvPr/>
        </p:nvSpPr>
        <p:spPr bwMode="auto">
          <a:xfrm>
            <a:off x="5076825" y="2133600"/>
            <a:ext cx="3816350" cy="1476375"/>
          </a:xfrm>
          <a:prstGeom prst="rect">
            <a:avLst/>
          </a:prstGeom>
          <a:noFill/>
          <a:ln w="9525">
            <a:noFill/>
            <a:miter lim="800000"/>
            <a:headEnd/>
            <a:tailEnd/>
          </a:ln>
        </p:spPr>
        <p:txBody>
          <a:bodyPr>
            <a:spAutoFit/>
          </a:bodyPr>
          <a:lstStyle/>
          <a:p>
            <a:pPr algn="ctr"/>
            <a:r>
              <a:rPr lang="es-ES" sz="2400">
                <a:latin typeface="Verdana" pitchFamily="34" charset="0"/>
              </a:rPr>
              <a:t>Esta aplicación dispone de los dos menús que ves en la imagen</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434" name="1 CuadroTexto"/>
          <p:cNvSpPr txBox="1">
            <a:spLocks noChangeArrowheads="1"/>
          </p:cNvSpPr>
          <p:nvPr/>
        </p:nvSpPr>
        <p:spPr bwMode="auto">
          <a:xfrm>
            <a:off x="0" y="0"/>
            <a:ext cx="7775575" cy="369888"/>
          </a:xfrm>
          <a:prstGeom prst="rect">
            <a:avLst/>
          </a:prstGeom>
          <a:noFill/>
          <a:ln w="9525">
            <a:noFill/>
            <a:miter lim="800000"/>
            <a:headEnd/>
            <a:tailEnd/>
          </a:ln>
        </p:spPr>
        <p:txBody>
          <a:bodyPr wrap="none">
            <a:spAutoFit/>
          </a:bodyPr>
          <a:lstStyle/>
          <a:p>
            <a:r>
              <a:rPr lang="es-ES">
                <a:latin typeface="Calibri" pitchFamily="34" charset="0"/>
              </a:rPr>
              <a:t>Si quieres saber más sobre la reserva, flora y fauna, pincha en las siguientes fotos.</a:t>
            </a:r>
          </a:p>
        </p:txBody>
      </p:sp>
      <p:pic>
        <p:nvPicPr>
          <p:cNvPr id="18435" name="2 Imagen" descr="Villafafila_View_of_lagun02 (Copiar).jpg">
            <a:hlinkClick r:id="rId2"/>
          </p:cNvPr>
          <p:cNvPicPr>
            <a:picLocks noChangeAspect="1"/>
          </p:cNvPicPr>
          <p:nvPr/>
        </p:nvPicPr>
        <p:blipFill>
          <a:blip r:embed="rId3"/>
          <a:srcRect/>
          <a:stretch>
            <a:fillRect/>
          </a:stretch>
        </p:blipFill>
        <p:spPr bwMode="auto">
          <a:xfrm>
            <a:off x="0" y="376238"/>
            <a:ext cx="9144000" cy="6481762"/>
          </a:xfrm>
          <a:prstGeom prst="rect">
            <a:avLst/>
          </a:prstGeom>
          <a:noFill/>
          <a:ln w="9525">
            <a:noFill/>
            <a:miter lim="800000"/>
            <a:headEnd/>
            <a:tailEnd/>
          </a:ln>
        </p:spPr>
      </p:pic>
      <p:sp>
        <p:nvSpPr>
          <p:cNvPr id="18436" name="3 CuadroTexto"/>
          <p:cNvSpPr txBox="1">
            <a:spLocks noChangeArrowheads="1"/>
          </p:cNvSpPr>
          <p:nvPr/>
        </p:nvSpPr>
        <p:spPr bwMode="auto">
          <a:xfrm>
            <a:off x="0" y="333375"/>
            <a:ext cx="1246188" cy="246063"/>
          </a:xfrm>
          <a:prstGeom prst="rect">
            <a:avLst/>
          </a:prstGeom>
          <a:noFill/>
          <a:ln w="9525">
            <a:noFill/>
            <a:miter lim="800000"/>
            <a:headEnd/>
            <a:tailEnd/>
          </a:ln>
        </p:spPr>
        <p:txBody>
          <a:bodyPr wrap="none">
            <a:spAutoFit/>
          </a:bodyPr>
          <a:lstStyle/>
          <a:p>
            <a:r>
              <a:rPr lang="es-ES" sz="1000">
                <a:latin typeface="Calibri" pitchFamily="34" charset="0"/>
              </a:rPr>
              <a:t>WIKIMEDIA - XAUXA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4514" name="9 Imagen" descr="IMG_1652 (Copiar).JPG"/>
          <p:cNvPicPr>
            <a:picLocks noChangeAspect="1"/>
          </p:cNvPicPr>
          <p:nvPr/>
        </p:nvPicPr>
        <p:blipFill>
          <a:blip r:embed="rId2"/>
          <a:srcRect/>
          <a:stretch>
            <a:fillRect/>
          </a:stretch>
        </p:blipFill>
        <p:spPr bwMode="auto">
          <a:xfrm rot="1554700">
            <a:off x="3487738" y="2952750"/>
            <a:ext cx="2001837" cy="2420938"/>
          </a:xfrm>
          <a:prstGeom prst="rect">
            <a:avLst/>
          </a:prstGeom>
          <a:noFill/>
          <a:ln w="9525">
            <a:noFill/>
            <a:miter lim="800000"/>
            <a:headEnd/>
            <a:tailEnd/>
          </a:ln>
        </p:spPr>
      </p:pic>
      <p:sp>
        <p:nvSpPr>
          <p:cNvPr id="64515" name="5 CuadroTexto"/>
          <p:cNvSpPr txBox="1">
            <a:spLocks noChangeArrowheads="1"/>
          </p:cNvSpPr>
          <p:nvPr/>
        </p:nvSpPr>
        <p:spPr bwMode="auto">
          <a:xfrm>
            <a:off x="69850" y="5516563"/>
            <a:ext cx="9074150" cy="461962"/>
          </a:xfrm>
          <a:prstGeom prst="rect">
            <a:avLst/>
          </a:prstGeom>
          <a:noFill/>
          <a:ln w="9525">
            <a:noFill/>
            <a:miter lim="800000"/>
            <a:headEnd/>
            <a:tailEnd/>
          </a:ln>
        </p:spPr>
        <p:txBody>
          <a:bodyPr wrap="none">
            <a:spAutoFit/>
          </a:bodyPr>
          <a:lstStyle/>
          <a:p>
            <a:pPr algn="ctr"/>
            <a:r>
              <a:rPr lang="es-ES" sz="1600">
                <a:latin typeface="Verdana" pitchFamily="34" charset="0"/>
              </a:rPr>
              <a:t>Donde puedes </a:t>
            </a:r>
            <a:r>
              <a:rPr lang="es-ES" sz="2400">
                <a:solidFill>
                  <a:srgbClr val="FF0000"/>
                </a:solidFill>
                <a:latin typeface="Verdana" pitchFamily="34" charset="0"/>
              </a:rPr>
              <a:t>seleccionar</a:t>
            </a:r>
            <a:r>
              <a:rPr lang="es-ES" sz="1600">
                <a:latin typeface="Verdana" pitchFamily="34" charset="0"/>
              </a:rPr>
              <a:t> aves a observar, itinerarios, lugares de observación,…</a:t>
            </a:r>
          </a:p>
        </p:txBody>
      </p:sp>
      <p:pic>
        <p:nvPicPr>
          <p:cNvPr id="64516" name="6 Imagen" descr="prismaticos.png"/>
          <p:cNvPicPr>
            <a:picLocks noChangeAspect="1"/>
          </p:cNvPicPr>
          <p:nvPr/>
        </p:nvPicPr>
        <p:blipFill>
          <a:blip r:embed="rId3"/>
          <a:srcRect/>
          <a:stretch>
            <a:fillRect/>
          </a:stretch>
        </p:blipFill>
        <p:spPr bwMode="auto">
          <a:xfrm>
            <a:off x="7308850" y="3933825"/>
            <a:ext cx="1524000" cy="1524000"/>
          </a:xfrm>
          <a:prstGeom prst="rect">
            <a:avLst/>
          </a:prstGeom>
          <a:noFill/>
          <a:ln w="9525">
            <a:noFill/>
            <a:miter lim="800000"/>
            <a:headEnd/>
            <a:tailEnd/>
          </a:ln>
        </p:spPr>
      </p:pic>
      <p:pic>
        <p:nvPicPr>
          <p:cNvPr id="64517" name="7 Imagen" descr="IMG_1649 (Copiar).JPG"/>
          <p:cNvPicPr>
            <a:picLocks noChangeAspect="1"/>
          </p:cNvPicPr>
          <p:nvPr/>
        </p:nvPicPr>
        <p:blipFill>
          <a:blip r:embed="rId4"/>
          <a:srcRect/>
          <a:stretch>
            <a:fillRect/>
          </a:stretch>
        </p:blipFill>
        <p:spPr bwMode="auto">
          <a:xfrm>
            <a:off x="971550" y="404813"/>
            <a:ext cx="3635375" cy="2039937"/>
          </a:xfrm>
          <a:prstGeom prst="rect">
            <a:avLst/>
          </a:prstGeom>
          <a:noFill/>
          <a:ln w="9525">
            <a:noFill/>
            <a:miter lim="800000"/>
            <a:headEnd/>
            <a:tailEnd/>
          </a:ln>
        </p:spPr>
      </p:pic>
      <p:pic>
        <p:nvPicPr>
          <p:cNvPr id="64518" name="8 Imagen" descr="IMG_1653 (Copiar).JPG"/>
          <p:cNvPicPr>
            <a:picLocks noChangeAspect="1"/>
          </p:cNvPicPr>
          <p:nvPr/>
        </p:nvPicPr>
        <p:blipFill>
          <a:blip r:embed="rId5"/>
          <a:srcRect/>
          <a:stretch>
            <a:fillRect/>
          </a:stretch>
        </p:blipFill>
        <p:spPr bwMode="auto">
          <a:xfrm rot="-1589527">
            <a:off x="412750" y="1422400"/>
            <a:ext cx="2500313" cy="3573463"/>
          </a:xfrm>
          <a:prstGeom prst="rect">
            <a:avLst/>
          </a:prstGeom>
          <a:noFill/>
          <a:ln w="9525">
            <a:noFill/>
            <a:miter lim="800000"/>
            <a:headEnd/>
            <a:tailEnd/>
          </a:ln>
        </p:spPr>
      </p:pic>
      <p:pic>
        <p:nvPicPr>
          <p:cNvPr id="64519" name="10 Imagen" descr="IMG_1660 (Copiar).JPG"/>
          <p:cNvPicPr>
            <a:picLocks noChangeAspect="1"/>
          </p:cNvPicPr>
          <p:nvPr/>
        </p:nvPicPr>
        <p:blipFill>
          <a:blip r:embed="rId6"/>
          <a:srcRect/>
          <a:stretch>
            <a:fillRect/>
          </a:stretch>
        </p:blipFill>
        <p:spPr bwMode="auto">
          <a:xfrm rot="582092">
            <a:off x="4356100" y="381000"/>
            <a:ext cx="4787900" cy="311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5538" name="1 CuadroTexto"/>
          <p:cNvSpPr txBox="1">
            <a:spLocks noChangeArrowheads="1"/>
          </p:cNvSpPr>
          <p:nvPr/>
        </p:nvSpPr>
        <p:spPr bwMode="auto">
          <a:xfrm>
            <a:off x="0" y="0"/>
            <a:ext cx="3259138" cy="923925"/>
          </a:xfrm>
          <a:prstGeom prst="rect">
            <a:avLst/>
          </a:prstGeom>
          <a:noFill/>
          <a:ln w="9525">
            <a:noFill/>
            <a:miter lim="800000"/>
            <a:headEnd/>
            <a:tailEnd/>
          </a:ln>
        </p:spPr>
        <p:txBody>
          <a:bodyPr wrap="none">
            <a:spAutoFit/>
          </a:bodyPr>
          <a:lstStyle/>
          <a:p>
            <a:r>
              <a:rPr lang="es-ES">
                <a:latin typeface="Calibri" pitchFamily="34" charset="0"/>
              </a:rPr>
              <a:t>Existen multitud de dispositivos, </a:t>
            </a:r>
          </a:p>
          <a:p>
            <a:r>
              <a:rPr lang="es-ES">
                <a:latin typeface="Calibri" pitchFamily="34" charset="0"/>
              </a:rPr>
              <a:t>algunos poco voluminosos </a:t>
            </a:r>
          </a:p>
          <a:p>
            <a:r>
              <a:rPr lang="es-ES">
                <a:latin typeface="Calibri" pitchFamily="34" charset="0"/>
              </a:rPr>
              <a:t>para realizar fotografías</a:t>
            </a:r>
          </a:p>
        </p:txBody>
      </p:sp>
      <p:pic>
        <p:nvPicPr>
          <p:cNvPr id="65539" name="2 Imagen" descr="IMG_1662 (Copiar).JPG"/>
          <p:cNvPicPr>
            <a:picLocks noChangeAspect="1"/>
          </p:cNvPicPr>
          <p:nvPr/>
        </p:nvPicPr>
        <p:blipFill>
          <a:blip r:embed="rId2"/>
          <a:srcRect/>
          <a:stretch>
            <a:fillRect/>
          </a:stretch>
        </p:blipFill>
        <p:spPr bwMode="auto">
          <a:xfrm>
            <a:off x="328613" y="981075"/>
            <a:ext cx="8815387" cy="5876925"/>
          </a:xfrm>
          <a:prstGeom prst="rect">
            <a:avLst/>
          </a:prstGeom>
          <a:noFill/>
          <a:ln w="9525">
            <a:noFill/>
            <a:miter lim="800000"/>
            <a:headEnd/>
            <a:tailEnd/>
          </a:ln>
        </p:spPr>
      </p:pic>
      <p:sp>
        <p:nvSpPr>
          <p:cNvPr id="65540" name="3 CuadroTexto"/>
          <p:cNvSpPr txBox="1">
            <a:spLocks noChangeArrowheads="1"/>
          </p:cNvSpPr>
          <p:nvPr/>
        </p:nvSpPr>
        <p:spPr bwMode="auto">
          <a:xfrm>
            <a:off x="8567738" y="981075"/>
            <a:ext cx="576262" cy="214313"/>
          </a:xfrm>
          <a:prstGeom prst="rect">
            <a:avLst/>
          </a:prstGeom>
          <a:noFill/>
          <a:ln w="9525">
            <a:noFill/>
            <a:miter lim="800000"/>
            <a:headEnd/>
            <a:tailEnd/>
          </a:ln>
        </p:spPr>
        <p:txBody>
          <a:bodyPr>
            <a:spAutoFit/>
          </a:bodyPr>
          <a:lstStyle/>
          <a:p>
            <a:r>
              <a:rPr lang="es-ES" sz="800">
                <a:latin typeface="Verdana" pitchFamily="34" charset="0"/>
              </a:rPr>
              <a:t>PROPIA</a:t>
            </a:r>
          </a:p>
        </p:txBody>
      </p:sp>
      <p:sp>
        <p:nvSpPr>
          <p:cNvPr id="65541" name="4 CuadroTexto"/>
          <p:cNvSpPr txBox="1">
            <a:spLocks noChangeArrowheads="1"/>
          </p:cNvSpPr>
          <p:nvPr/>
        </p:nvSpPr>
        <p:spPr bwMode="auto">
          <a:xfrm>
            <a:off x="5292725" y="6027738"/>
            <a:ext cx="3851275" cy="830262"/>
          </a:xfrm>
          <a:prstGeom prst="rect">
            <a:avLst/>
          </a:prstGeom>
          <a:noFill/>
          <a:ln w="9525">
            <a:noFill/>
            <a:miter lim="800000"/>
            <a:headEnd/>
            <a:tailEnd/>
          </a:ln>
        </p:spPr>
        <p:txBody>
          <a:bodyPr>
            <a:spAutoFit/>
          </a:bodyPr>
          <a:lstStyle/>
          <a:p>
            <a:pPr algn="r"/>
            <a:r>
              <a:rPr lang="es-ES" sz="1600">
                <a:latin typeface="Verdana" pitchFamily="34" charset="0"/>
              </a:rPr>
              <a:t>UN CONSEJO: no abuses del zoom digital; la imagen quedará muy pixelada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6562" name="1 CuadroTexto"/>
          <p:cNvSpPr txBox="1">
            <a:spLocks noChangeArrowheads="1"/>
          </p:cNvSpPr>
          <p:nvPr/>
        </p:nvSpPr>
        <p:spPr bwMode="auto">
          <a:xfrm>
            <a:off x="0" y="0"/>
            <a:ext cx="8712200" cy="830263"/>
          </a:xfrm>
          <a:prstGeom prst="rect">
            <a:avLst/>
          </a:prstGeom>
          <a:noFill/>
          <a:ln w="9525">
            <a:noFill/>
            <a:miter lim="800000"/>
            <a:headEnd/>
            <a:tailEnd/>
          </a:ln>
        </p:spPr>
        <p:txBody>
          <a:bodyPr>
            <a:spAutoFit/>
          </a:bodyPr>
          <a:lstStyle/>
          <a:p>
            <a:pPr algn="just"/>
            <a:r>
              <a:rPr lang="es-ES" sz="1600">
                <a:latin typeface="Verdana" pitchFamily="34" charset="0"/>
              </a:rPr>
              <a:t>Realizad vuestras fotografías.</a:t>
            </a:r>
          </a:p>
          <a:p>
            <a:pPr algn="just"/>
            <a:r>
              <a:rPr lang="es-ES" sz="1600">
                <a:latin typeface="Verdana" pitchFamily="34" charset="0"/>
              </a:rPr>
              <a:t>La fotografía de naturaleza es complicada. En esta </a:t>
            </a:r>
            <a:r>
              <a:rPr lang="es-ES" sz="1600">
                <a:latin typeface="Verdana" pitchFamily="34" charset="0"/>
                <a:hlinkClick r:id="rId2"/>
              </a:rPr>
              <a:t>página</a:t>
            </a:r>
            <a:r>
              <a:rPr lang="es-ES" sz="1600">
                <a:latin typeface="Verdana" pitchFamily="34" charset="0"/>
              </a:rPr>
              <a:t> especializada, birdwatchinginspain, puedes encontrar tutoriales.</a:t>
            </a:r>
          </a:p>
        </p:txBody>
      </p:sp>
      <p:pic>
        <p:nvPicPr>
          <p:cNvPr id="66563" name="2 Imagen" descr="P1000293 (Copiar).JPG"/>
          <p:cNvPicPr>
            <a:picLocks noChangeAspect="1"/>
          </p:cNvPicPr>
          <p:nvPr/>
        </p:nvPicPr>
        <p:blipFill>
          <a:blip r:embed="rId3"/>
          <a:srcRect/>
          <a:stretch>
            <a:fillRect/>
          </a:stretch>
        </p:blipFill>
        <p:spPr bwMode="auto">
          <a:xfrm>
            <a:off x="1116013" y="838200"/>
            <a:ext cx="8027987" cy="6019800"/>
          </a:xfrm>
          <a:prstGeom prst="rect">
            <a:avLst/>
          </a:prstGeom>
          <a:noFill/>
          <a:ln w="9525">
            <a:noFill/>
            <a:miter lim="800000"/>
            <a:headEnd/>
            <a:tailEnd/>
          </a:ln>
        </p:spPr>
      </p:pic>
      <p:sp>
        <p:nvSpPr>
          <p:cNvPr id="66564" name="4 CuadroTexto"/>
          <p:cNvSpPr txBox="1">
            <a:spLocks noChangeArrowheads="1"/>
          </p:cNvSpPr>
          <p:nvPr/>
        </p:nvSpPr>
        <p:spPr bwMode="auto">
          <a:xfrm>
            <a:off x="8567738" y="6688138"/>
            <a:ext cx="576262" cy="339725"/>
          </a:xfrm>
          <a:prstGeom prst="rect">
            <a:avLst/>
          </a:prstGeom>
          <a:noFill/>
          <a:ln w="9525">
            <a:noFill/>
            <a:miter lim="800000"/>
            <a:headEnd/>
            <a:tailEnd/>
          </a:ln>
        </p:spPr>
        <p:txBody>
          <a:bodyPr wrap="none">
            <a:spAutoFit/>
          </a:bodyPr>
          <a:lstStyle/>
          <a:p>
            <a:r>
              <a:rPr lang="es-ES" sz="800">
                <a:latin typeface="Verdana" pitchFamily="34" charset="0"/>
              </a:rPr>
              <a:t>PROPIA</a:t>
            </a:r>
          </a:p>
          <a:p>
            <a:endParaRPr lang="es-ES" sz="800">
              <a:latin typeface="Calibri"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7586" name="1 CuadroTexto"/>
          <p:cNvSpPr txBox="1">
            <a:spLocks noChangeArrowheads="1"/>
          </p:cNvSpPr>
          <p:nvPr/>
        </p:nvSpPr>
        <p:spPr bwMode="auto">
          <a:xfrm>
            <a:off x="0" y="0"/>
            <a:ext cx="2608263" cy="1323975"/>
          </a:xfrm>
          <a:prstGeom prst="rect">
            <a:avLst/>
          </a:prstGeom>
          <a:noFill/>
          <a:ln w="9525">
            <a:noFill/>
            <a:miter lim="800000"/>
            <a:headEnd/>
            <a:tailEnd/>
          </a:ln>
        </p:spPr>
        <p:txBody>
          <a:bodyPr>
            <a:spAutoFit/>
          </a:bodyPr>
          <a:lstStyle/>
          <a:p>
            <a:pPr algn="ctr"/>
            <a:r>
              <a:rPr lang="es-ES" sz="1600">
                <a:latin typeface="Verdana" pitchFamily="34" charset="0"/>
              </a:rPr>
              <a:t>El grupo puede llevar una cámara réflex, con trípode, y utilizarla siguiendo unas pequeñas pautas</a:t>
            </a:r>
          </a:p>
        </p:txBody>
      </p:sp>
      <p:pic>
        <p:nvPicPr>
          <p:cNvPr id="67587" name="3 Imagen" descr="P1020842 (Copiar).JPG"/>
          <p:cNvPicPr>
            <a:picLocks noChangeAspect="1"/>
          </p:cNvPicPr>
          <p:nvPr/>
        </p:nvPicPr>
        <p:blipFill>
          <a:blip r:embed="rId2"/>
          <a:srcRect/>
          <a:stretch>
            <a:fillRect/>
          </a:stretch>
        </p:blipFill>
        <p:spPr bwMode="auto">
          <a:xfrm>
            <a:off x="0" y="1377950"/>
            <a:ext cx="7308850" cy="5480050"/>
          </a:xfrm>
          <a:prstGeom prst="rect">
            <a:avLst/>
          </a:prstGeom>
          <a:noFill/>
          <a:ln w="9525">
            <a:noFill/>
            <a:miter lim="800000"/>
            <a:headEnd/>
            <a:tailEnd/>
          </a:ln>
        </p:spPr>
      </p:pic>
      <p:cxnSp>
        <p:nvCxnSpPr>
          <p:cNvPr id="10" name="9 Conector recto de flecha"/>
          <p:cNvCxnSpPr/>
          <p:nvPr/>
        </p:nvCxnSpPr>
        <p:spPr>
          <a:xfrm flipV="1">
            <a:off x="3563938" y="1557338"/>
            <a:ext cx="3887787" cy="2159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7589" name="10 CuadroTexto"/>
          <p:cNvSpPr txBox="1">
            <a:spLocks noChangeArrowheads="1"/>
          </p:cNvSpPr>
          <p:nvPr/>
        </p:nvSpPr>
        <p:spPr bwMode="auto">
          <a:xfrm>
            <a:off x="7451725" y="1700213"/>
            <a:ext cx="1692275" cy="2308225"/>
          </a:xfrm>
          <a:prstGeom prst="rect">
            <a:avLst/>
          </a:prstGeom>
          <a:noFill/>
          <a:ln w="9525">
            <a:noFill/>
            <a:miter lim="800000"/>
            <a:headEnd/>
            <a:tailEnd/>
          </a:ln>
        </p:spPr>
        <p:txBody>
          <a:bodyPr>
            <a:spAutoFit/>
          </a:bodyPr>
          <a:lstStyle/>
          <a:p>
            <a:pPr algn="ctr"/>
            <a:r>
              <a:rPr lang="es-ES" sz="1600">
                <a:latin typeface="Verdana" pitchFamily="34" charset="0"/>
              </a:rPr>
              <a:t>Selecciona velocidad (Tv); la apertura y la sensibilidad la ajusta automáticamente el programa</a:t>
            </a:r>
          </a:p>
        </p:txBody>
      </p:sp>
      <p:sp>
        <p:nvSpPr>
          <p:cNvPr id="67590" name="11 CuadroTexto"/>
          <p:cNvSpPr txBox="1">
            <a:spLocks noChangeArrowheads="1"/>
          </p:cNvSpPr>
          <p:nvPr/>
        </p:nvSpPr>
        <p:spPr bwMode="auto">
          <a:xfrm>
            <a:off x="6732588" y="6642100"/>
            <a:ext cx="574675" cy="215900"/>
          </a:xfrm>
          <a:prstGeom prst="rect">
            <a:avLst/>
          </a:prstGeom>
          <a:noFill/>
          <a:ln w="9525">
            <a:noFill/>
            <a:miter lim="800000"/>
            <a:headEnd/>
            <a:tailEnd/>
          </a:ln>
        </p:spPr>
        <p:txBody>
          <a:bodyPr>
            <a:spAutoFit/>
          </a:bodyPr>
          <a:lstStyle/>
          <a:p>
            <a:r>
              <a:rPr lang="es-ES" sz="800">
                <a:latin typeface="Verdana" pitchFamily="34" charset="0"/>
              </a:rPr>
              <a:t>PROPIA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8610" name="1 Imagen" descr="P1020844 (Copiar).JPG"/>
          <p:cNvPicPr>
            <a:picLocks noChangeAspect="1"/>
          </p:cNvPicPr>
          <p:nvPr/>
        </p:nvPicPr>
        <p:blipFill>
          <a:blip r:embed="rId2"/>
          <a:srcRect/>
          <a:stretch>
            <a:fillRect/>
          </a:stretch>
        </p:blipFill>
        <p:spPr bwMode="auto">
          <a:xfrm>
            <a:off x="0" y="0"/>
            <a:ext cx="6516688" cy="4886325"/>
          </a:xfrm>
          <a:prstGeom prst="rect">
            <a:avLst/>
          </a:prstGeom>
          <a:noFill/>
          <a:ln w="9525">
            <a:noFill/>
            <a:miter lim="800000"/>
            <a:headEnd/>
            <a:tailEnd/>
          </a:ln>
        </p:spPr>
      </p:pic>
      <p:sp>
        <p:nvSpPr>
          <p:cNvPr id="68611" name="3 CuadroTexto"/>
          <p:cNvSpPr txBox="1">
            <a:spLocks noChangeArrowheads="1"/>
          </p:cNvSpPr>
          <p:nvPr/>
        </p:nvSpPr>
        <p:spPr bwMode="auto">
          <a:xfrm>
            <a:off x="5940425" y="0"/>
            <a:ext cx="576263" cy="338138"/>
          </a:xfrm>
          <a:prstGeom prst="rect">
            <a:avLst/>
          </a:prstGeom>
          <a:noFill/>
          <a:ln w="9525">
            <a:noFill/>
            <a:miter lim="800000"/>
            <a:headEnd/>
            <a:tailEnd/>
          </a:ln>
        </p:spPr>
        <p:txBody>
          <a:bodyPr wrap="none">
            <a:spAutoFit/>
          </a:bodyPr>
          <a:lstStyle/>
          <a:p>
            <a:r>
              <a:rPr lang="es-ES" sz="800">
                <a:solidFill>
                  <a:srgbClr val="FFFF00"/>
                </a:solidFill>
                <a:latin typeface="Verdana" pitchFamily="34" charset="0"/>
              </a:rPr>
              <a:t>PROPIA</a:t>
            </a:r>
          </a:p>
          <a:p>
            <a:endParaRPr lang="es-ES" sz="800">
              <a:solidFill>
                <a:srgbClr val="FFFF00"/>
              </a:solidFill>
              <a:latin typeface="Verdana" pitchFamily="34" charset="0"/>
            </a:endParaRPr>
          </a:p>
        </p:txBody>
      </p:sp>
      <p:sp>
        <p:nvSpPr>
          <p:cNvPr id="7" name="6 Elipse"/>
          <p:cNvSpPr/>
          <p:nvPr/>
        </p:nvSpPr>
        <p:spPr>
          <a:xfrm>
            <a:off x="900113" y="981075"/>
            <a:ext cx="2303462" cy="11525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9" name="8 Conector recto de flecha"/>
          <p:cNvCxnSpPr/>
          <p:nvPr/>
        </p:nvCxnSpPr>
        <p:spPr>
          <a:xfrm flipV="1">
            <a:off x="3132138" y="908050"/>
            <a:ext cx="4392612" cy="576263"/>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8614" name="9 CuadroTexto"/>
          <p:cNvSpPr txBox="1">
            <a:spLocks noChangeArrowheads="1"/>
          </p:cNvSpPr>
          <p:nvPr/>
        </p:nvSpPr>
        <p:spPr bwMode="auto">
          <a:xfrm>
            <a:off x="7524750" y="692150"/>
            <a:ext cx="1416050" cy="585788"/>
          </a:xfrm>
          <a:prstGeom prst="rect">
            <a:avLst/>
          </a:prstGeom>
          <a:noFill/>
          <a:ln w="9525">
            <a:noFill/>
            <a:miter lim="800000"/>
            <a:headEnd/>
            <a:tailEnd/>
          </a:ln>
        </p:spPr>
        <p:txBody>
          <a:bodyPr wrap="none">
            <a:spAutoFit/>
          </a:bodyPr>
          <a:lstStyle/>
          <a:p>
            <a:pPr algn="ctr"/>
            <a:r>
              <a:rPr lang="es-ES" sz="1600">
                <a:latin typeface="Verdana" pitchFamily="34" charset="0"/>
              </a:rPr>
              <a:t>ALTA </a:t>
            </a:r>
          </a:p>
          <a:p>
            <a:pPr algn="ctr"/>
            <a:r>
              <a:rPr lang="es-ES" sz="1600">
                <a:latin typeface="Verdana" pitchFamily="34" charset="0"/>
              </a:rPr>
              <a:t>VELOCIDAD</a:t>
            </a:r>
          </a:p>
        </p:txBody>
      </p:sp>
      <p:sp>
        <p:nvSpPr>
          <p:cNvPr id="11" name="10 Rectángulo redondeado"/>
          <p:cNvSpPr/>
          <p:nvPr/>
        </p:nvSpPr>
        <p:spPr>
          <a:xfrm>
            <a:off x="4211638" y="2636838"/>
            <a:ext cx="431800" cy="431800"/>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3" name="12 Conector recto de flecha"/>
          <p:cNvCxnSpPr>
            <a:stCxn id="11" idx="2"/>
          </p:cNvCxnSpPr>
          <p:nvPr/>
        </p:nvCxnSpPr>
        <p:spPr>
          <a:xfrm>
            <a:off x="4427538" y="3068638"/>
            <a:ext cx="3024187" cy="2952750"/>
          </a:xfrm>
          <a:prstGeom prst="straightConnector1">
            <a:avLst/>
          </a:prstGeom>
          <a:ln w="317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68617" name="14 CuadroTexto"/>
          <p:cNvSpPr txBox="1">
            <a:spLocks noChangeArrowheads="1"/>
          </p:cNvSpPr>
          <p:nvPr/>
        </p:nvSpPr>
        <p:spPr bwMode="auto">
          <a:xfrm>
            <a:off x="6443663" y="6092825"/>
            <a:ext cx="2397125" cy="339725"/>
          </a:xfrm>
          <a:prstGeom prst="rect">
            <a:avLst/>
          </a:prstGeom>
          <a:noFill/>
          <a:ln w="9525">
            <a:noFill/>
            <a:miter lim="800000"/>
            <a:headEnd/>
            <a:tailEnd/>
          </a:ln>
        </p:spPr>
        <p:txBody>
          <a:bodyPr wrap="none">
            <a:spAutoFit/>
          </a:bodyPr>
          <a:lstStyle/>
          <a:p>
            <a:pPr algn="ctr"/>
            <a:r>
              <a:rPr lang="es-ES" sz="1600">
                <a:latin typeface="Verdana" pitchFamily="34" charset="0"/>
              </a:rPr>
              <a:t>DISPARO EN RÁFAGA</a:t>
            </a:r>
          </a:p>
        </p:txBody>
      </p:sp>
      <p:sp>
        <p:nvSpPr>
          <p:cNvPr id="18" name="17 Rectángulo"/>
          <p:cNvSpPr/>
          <p:nvPr/>
        </p:nvSpPr>
        <p:spPr>
          <a:xfrm>
            <a:off x="1692275" y="2636838"/>
            <a:ext cx="576263" cy="287337"/>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20" name="19 Conector recto de flecha"/>
          <p:cNvCxnSpPr>
            <a:stCxn id="18" idx="2"/>
          </p:cNvCxnSpPr>
          <p:nvPr/>
        </p:nvCxnSpPr>
        <p:spPr>
          <a:xfrm flipH="1">
            <a:off x="1763713" y="2924175"/>
            <a:ext cx="215900" cy="2449513"/>
          </a:xfrm>
          <a:prstGeom prst="straightConnector1">
            <a:avLst/>
          </a:prstGeom>
          <a:ln w="3175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68620" name="22 CuadroTexto"/>
          <p:cNvSpPr txBox="1">
            <a:spLocks noChangeArrowheads="1"/>
          </p:cNvSpPr>
          <p:nvPr/>
        </p:nvSpPr>
        <p:spPr bwMode="auto">
          <a:xfrm>
            <a:off x="539750" y="5516563"/>
            <a:ext cx="2055813" cy="339725"/>
          </a:xfrm>
          <a:prstGeom prst="rect">
            <a:avLst/>
          </a:prstGeom>
          <a:noFill/>
          <a:ln w="9525">
            <a:noFill/>
            <a:miter lim="800000"/>
            <a:headEnd/>
            <a:tailEnd/>
          </a:ln>
        </p:spPr>
        <p:txBody>
          <a:bodyPr wrap="none">
            <a:spAutoFit/>
          </a:bodyPr>
          <a:lstStyle/>
          <a:p>
            <a:pPr algn="ctr"/>
            <a:r>
              <a:rPr lang="es-ES" sz="1600">
                <a:latin typeface="Verdana" pitchFamily="34" charset="0"/>
              </a:rPr>
              <a:t>MÁXIMA CALIDAD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9634" name="1 Imagen" descr="P1020844 (Copiar).JPG"/>
          <p:cNvPicPr>
            <a:picLocks noChangeAspect="1"/>
          </p:cNvPicPr>
          <p:nvPr/>
        </p:nvPicPr>
        <p:blipFill>
          <a:blip r:embed="rId2"/>
          <a:srcRect/>
          <a:stretch>
            <a:fillRect/>
          </a:stretch>
        </p:blipFill>
        <p:spPr bwMode="auto">
          <a:xfrm>
            <a:off x="0" y="0"/>
            <a:ext cx="6516688" cy="4886325"/>
          </a:xfrm>
          <a:prstGeom prst="rect">
            <a:avLst/>
          </a:prstGeom>
          <a:noFill/>
          <a:ln w="9525">
            <a:noFill/>
            <a:miter lim="800000"/>
            <a:headEnd/>
            <a:tailEnd/>
          </a:ln>
        </p:spPr>
      </p:pic>
      <p:sp>
        <p:nvSpPr>
          <p:cNvPr id="69635" name="3 CuadroTexto"/>
          <p:cNvSpPr txBox="1">
            <a:spLocks noChangeArrowheads="1"/>
          </p:cNvSpPr>
          <p:nvPr/>
        </p:nvSpPr>
        <p:spPr bwMode="auto">
          <a:xfrm>
            <a:off x="5940425" y="0"/>
            <a:ext cx="576263" cy="338138"/>
          </a:xfrm>
          <a:prstGeom prst="rect">
            <a:avLst/>
          </a:prstGeom>
          <a:noFill/>
          <a:ln w="9525">
            <a:noFill/>
            <a:miter lim="800000"/>
            <a:headEnd/>
            <a:tailEnd/>
          </a:ln>
        </p:spPr>
        <p:txBody>
          <a:bodyPr wrap="none">
            <a:spAutoFit/>
          </a:bodyPr>
          <a:lstStyle/>
          <a:p>
            <a:r>
              <a:rPr lang="es-ES" sz="800">
                <a:solidFill>
                  <a:srgbClr val="FFFF00"/>
                </a:solidFill>
                <a:latin typeface="Verdana" pitchFamily="34" charset="0"/>
              </a:rPr>
              <a:t>PROPIA</a:t>
            </a:r>
          </a:p>
          <a:p>
            <a:endParaRPr lang="es-ES" sz="800">
              <a:solidFill>
                <a:srgbClr val="FFFF00"/>
              </a:solidFill>
              <a:latin typeface="Verdana" pitchFamily="34" charset="0"/>
            </a:endParaRPr>
          </a:p>
        </p:txBody>
      </p:sp>
      <p:sp>
        <p:nvSpPr>
          <p:cNvPr id="7" name="6 Elipse"/>
          <p:cNvSpPr/>
          <p:nvPr/>
        </p:nvSpPr>
        <p:spPr>
          <a:xfrm>
            <a:off x="900113" y="981075"/>
            <a:ext cx="2303462" cy="11525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9" name="8 Conector recto de flecha"/>
          <p:cNvCxnSpPr/>
          <p:nvPr/>
        </p:nvCxnSpPr>
        <p:spPr>
          <a:xfrm flipV="1">
            <a:off x="3132138" y="908050"/>
            <a:ext cx="4392612" cy="576263"/>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9638" name="9 CuadroTexto"/>
          <p:cNvSpPr txBox="1">
            <a:spLocks noChangeArrowheads="1"/>
          </p:cNvSpPr>
          <p:nvPr/>
        </p:nvSpPr>
        <p:spPr bwMode="auto">
          <a:xfrm>
            <a:off x="6548438" y="188913"/>
            <a:ext cx="2595562" cy="584200"/>
          </a:xfrm>
          <a:prstGeom prst="rect">
            <a:avLst/>
          </a:prstGeom>
          <a:noFill/>
          <a:ln w="9525">
            <a:noFill/>
            <a:miter lim="800000"/>
            <a:headEnd/>
            <a:tailEnd/>
          </a:ln>
        </p:spPr>
        <p:txBody>
          <a:bodyPr>
            <a:spAutoFit/>
          </a:bodyPr>
          <a:lstStyle/>
          <a:p>
            <a:pPr algn="ctr"/>
            <a:r>
              <a:rPr lang="es-ES" sz="1600">
                <a:latin typeface="Verdana" pitchFamily="34" charset="0"/>
              </a:rPr>
              <a:t>EVITARAS QUE SALGAN MOVIDAS</a:t>
            </a:r>
          </a:p>
        </p:txBody>
      </p:sp>
      <p:sp>
        <p:nvSpPr>
          <p:cNvPr id="11" name="10 Rectángulo redondeado"/>
          <p:cNvSpPr/>
          <p:nvPr/>
        </p:nvSpPr>
        <p:spPr>
          <a:xfrm>
            <a:off x="4211638" y="2636838"/>
            <a:ext cx="431800" cy="431800"/>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3" name="12 Conector recto de flecha"/>
          <p:cNvCxnSpPr>
            <a:stCxn id="11" idx="2"/>
          </p:cNvCxnSpPr>
          <p:nvPr/>
        </p:nvCxnSpPr>
        <p:spPr>
          <a:xfrm>
            <a:off x="4427538" y="3068638"/>
            <a:ext cx="3024187" cy="2952750"/>
          </a:xfrm>
          <a:prstGeom prst="straightConnector1">
            <a:avLst/>
          </a:prstGeom>
          <a:ln w="317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69641" name="14 CuadroTexto"/>
          <p:cNvSpPr txBox="1">
            <a:spLocks noChangeArrowheads="1"/>
          </p:cNvSpPr>
          <p:nvPr/>
        </p:nvSpPr>
        <p:spPr bwMode="auto">
          <a:xfrm>
            <a:off x="6443663" y="6092825"/>
            <a:ext cx="2611437" cy="339725"/>
          </a:xfrm>
          <a:prstGeom prst="rect">
            <a:avLst/>
          </a:prstGeom>
          <a:noFill/>
          <a:ln w="9525">
            <a:noFill/>
            <a:miter lim="800000"/>
            <a:headEnd/>
            <a:tailEnd/>
          </a:ln>
        </p:spPr>
        <p:txBody>
          <a:bodyPr wrap="none">
            <a:spAutoFit/>
          </a:bodyPr>
          <a:lstStyle/>
          <a:p>
            <a:pPr algn="ctr"/>
            <a:r>
              <a:rPr lang="es-ES" sz="1600">
                <a:latin typeface="Verdana" pitchFamily="34" charset="0"/>
              </a:rPr>
              <a:t>PODRÁS SELECCIONAR</a:t>
            </a:r>
          </a:p>
        </p:txBody>
      </p:sp>
      <p:sp>
        <p:nvSpPr>
          <p:cNvPr id="18" name="17 Rectángulo"/>
          <p:cNvSpPr/>
          <p:nvPr/>
        </p:nvSpPr>
        <p:spPr>
          <a:xfrm>
            <a:off x="1692275" y="2636838"/>
            <a:ext cx="576263" cy="287337"/>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20" name="19 Conector recto de flecha"/>
          <p:cNvCxnSpPr>
            <a:stCxn id="18" idx="2"/>
          </p:cNvCxnSpPr>
          <p:nvPr/>
        </p:nvCxnSpPr>
        <p:spPr>
          <a:xfrm flipH="1">
            <a:off x="1763713" y="2924175"/>
            <a:ext cx="215900" cy="2449513"/>
          </a:xfrm>
          <a:prstGeom prst="straightConnector1">
            <a:avLst/>
          </a:prstGeom>
          <a:ln w="3175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69644" name="22 CuadroTexto"/>
          <p:cNvSpPr txBox="1">
            <a:spLocks noChangeArrowheads="1"/>
          </p:cNvSpPr>
          <p:nvPr/>
        </p:nvSpPr>
        <p:spPr bwMode="auto">
          <a:xfrm>
            <a:off x="0" y="5661025"/>
            <a:ext cx="3348038" cy="831850"/>
          </a:xfrm>
          <a:prstGeom prst="rect">
            <a:avLst/>
          </a:prstGeom>
          <a:noFill/>
          <a:ln w="9525">
            <a:noFill/>
            <a:miter lim="800000"/>
            <a:headEnd/>
            <a:tailEnd/>
          </a:ln>
        </p:spPr>
        <p:txBody>
          <a:bodyPr>
            <a:spAutoFit/>
          </a:bodyPr>
          <a:lstStyle/>
          <a:p>
            <a:pPr algn="ctr"/>
            <a:r>
              <a:rPr lang="es-ES" sz="1600">
                <a:latin typeface="Verdana" pitchFamily="34" charset="0"/>
              </a:rPr>
              <a:t>PUEDES, POR SU GRAN TAMAÑO, RECORTARLAS Y APROVECHAR EL DETALLE…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0658" name="1 Imagen" descr="P1000342.JPG"/>
          <p:cNvPicPr>
            <a:picLocks noChangeAspect="1"/>
          </p:cNvPicPr>
          <p:nvPr/>
        </p:nvPicPr>
        <p:blipFill>
          <a:blip r:embed="rId2"/>
          <a:srcRect/>
          <a:stretch>
            <a:fillRect/>
          </a:stretch>
        </p:blipFill>
        <p:spPr bwMode="auto">
          <a:xfrm>
            <a:off x="0" y="1133475"/>
            <a:ext cx="9144000" cy="4591050"/>
          </a:xfrm>
          <a:prstGeom prst="rect">
            <a:avLst/>
          </a:prstGeom>
          <a:noFill/>
          <a:ln w="9525">
            <a:noFill/>
            <a:miter lim="800000"/>
            <a:headEnd/>
            <a:tailEnd/>
          </a:ln>
        </p:spPr>
      </p:pic>
      <p:sp>
        <p:nvSpPr>
          <p:cNvPr id="70659" name="2 CuadroTexto"/>
          <p:cNvSpPr txBox="1">
            <a:spLocks noChangeArrowheads="1"/>
          </p:cNvSpPr>
          <p:nvPr/>
        </p:nvSpPr>
        <p:spPr bwMode="auto">
          <a:xfrm>
            <a:off x="250825" y="1557338"/>
            <a:ext cx="4881563" cy="1200150"/>
          </a:xfrm>
          <a:prstGeom prst="rect">
            <a:avLst/>
          </a:prstGeom>
          <a:noFill/>
          <a:ln w="9525">
            <a:noFill/>
            <a:miter lim="800000"/>
            <a:headEnd/>
            <a:tailEnd/>
          </a:ln>
        </p:spPr>
        <p:txBody>
          <a:bodyPr wrap="none">
            <a:spAutoFit/>
          </a:bodyPr>
          <a:lstStyle/>
          <a:p>
            <a:r>
              <a:rPr lang="es-ES">
                <a:solidFill>
                  <a:srgbClr val="F3574B"/>
                </a:solidFill>
                <a:latin typeface="Verdana" pitchFamily="34" charset="0"/>
              </a:rPr>
              <a:t>…CON UN PROGRAMA SENCILLO COMO:</a:t>
            </a:r>
          </a:p>
          <a:p>
            <a:r>
              <a:rPr lang="es-ES">
                <a:solidFill>
                  <a:srgbClr val="F3574B"/>
                </a:solidFill>
                <a:latin typeface="Verdana" pitchFamily="34" charset="0"/>
              </a:rPr>
              <a:t>MICROSOFT OFFICE PICTURE MANAGER</a:t>
            </a:r>
          </a:p>
          <a:p>
            <a:r>
              <a:rPr lang="es-ES">
                <a:solidFill>
                  <a:srgbClr val="F3574B"/>
                </a:solidFill>
                <a:latin typeface="Verdana" pitchFamily="34" charset="0"/>
              </a:rPr>
              <a:t>iPHOTO PLUS</a:t>
            </a:r>
          </a:p>
          <a:p>
            <a:r>
              <a:rPr lang="es-ES">
                <a:solidFill>
                  <a:srgbClr val="F3574B"/>
                </a:solidFill>
                <a:latin typeface="Verdana" pitchFamily="34" charset="0"/>
              </a:rPr>
              <a:t>Xn VIEW</a:t>
            </a:r>
          </a:p>
        </p:txBody>
      </p:sp>
      <p:sp>
        <p:nvSpPr>
          <p:cNvPr id="70660" name="3 CuadroTexto"/>
          <p:cNvSpPr txBox="1">
            <a:spLocks noChangeArrowheads="1"/>
          </p:cNvSpPr>
          <p:nvPr/>
        </p:nvSpPr>
        <p:spPr bwMode="auto">
          <a:xfrm>
            <a:off x="8567738" y="5516563"/>
            <a:ext cx="576262" cy="215900"/>
          </a:xfrm>
          <a:prstGeom prst="rect">
            <a:avLst/>
          </a:prstGeom>
          <a:noFill/>
          <a:ln w="9525">
            <a:noFill/>
            <a:miter lim="800000"/>
            <a:headEnd/>
            <a:tailEnd/>
          </a:ln>
        </p:spPr>
        <p:txBody>
          <a:bodyPr wrap="none">
            <a:spAutoFit/>
          </a:bodyPr>
          <a:lstStyle/>
          <a:p>
            <a:r>
              <a:rPr lang="es-ES" sz="800">
                <a:latin typeface="Verdana" pitchFamily="34" charset="0"/>
              </a:rPr>
              <a:t>PROPIA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682" name="1 CuadroTexto"/>
          <p:cNvSpPr txBox="1">
            <a:spLocks noChangeArrowheads="1"/>
          </p:cNvSpPr>
          <p:nvPr/>
        </p:nvSpPr>
        <p:spPr bwMode="auto">
          <a:xfrm>
            <a:off x="395288" y="1052513"/>
            <a:ext cx="6559550" cy="523875"/>
          </a:xfrm>
          <a:prstGeom prst="rect">
            <a:avLst/>
          </a:prstGeom>
          <a:noFill/>
          <a:ln w="9525">
            <a:noFill/>
            <a:miter lim="800000"/>
            <a:headEnd/>
            <a:tailEnd/>
          </a:ln>
        </p:spPr>
        <p:txBody>
          <a:bodyPr wrap="none">
            <a:spAutoFit/>
          </a:bodyPr>
          <a:lstStyle/>
          <a:p>
            <a:r>
              <a:rPr lang="es-ES" sz="2800">
                <a:latin typeface="Batang" pitchFamily="18" charset="-127"/>
                <a:ea typeface="Batang" pitchFamily="18" charset="-127"/>
              </a:rPr>
              <a:t>ACTIVIDAD DURANTE LA VISITA 3</a:t>
            </a:r>
          </a:p>
        </p:txBody>
      </p:sp>
    </p:spTree>
  </p:cSld>
  <p:clrMapOvr>
    <a:masterClrMapping/>
  </p:clrMapOvr>
  <p:transition advTm="4000">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2706" name="1 CuadroTexto"/>
          <p:cNvSpPr txBox="1">
            <a:spLocks noChangeArrowheads="1"/>
          </p:cNvSpPr>
          <p:nvPr/>
        </p:nvSpPr>
        <p:spPr bwMode="auto">
          <a:xfrm>
            <a:off x="250825" y="549275"/>
            <a:ext cx="3556000" cy="1384300"/>
          </a:xfrm>
          <a:prstGeom prst="rect">
            <a:avLst/>
          </a:prstGeom>
          <a:noFill/>
          <a:ln w="9525">
            <a:noFill/>
            <a:miter lim="800000"/>
            <a:headEnd/>
            <a:tailEnd/>
          </a:ln>
        </p:spPr>
        <p:txBody>
          <a:bodyPr wrap="none">
            <a:spAutoFit/>
          </a:bodyPr>
          <a:lstStyle/>
          <a:p>
            <a:pPr algn="ctr"/>
            <a:r>
              <a:rPr lang="es-ES" sz="2800">
                <a:latin typeface="Book Antiqua" pitchFamily="18" charset="0"/>
              </a:rPr>
              <a:t>DESPOBLACIÓN, </a:t>
            </a:r>
          </a:p>
          <a:p>
            <a:pPr algn="ctr"/>
            <a:r>
              <a:rPr lang="es-ES" sz="2800">
                <a:latin typeface="Book Antiqua" pitchFamily="18" charset="0"/>
              </a:rPr>
              <a:t>ENVEJECIMIENTO, </a:t>
            </a:r>
          </a:p>
          <a:p>
            <a:pPr algn="ctr"/>
            <a:r>
              <a:rPr lang="es-ES" sz="2800">
                <a:latin typeface="Book Antiqua" pitchFamily="18" charset="0"/>
              </a:rPr>
              <a:t>DESECONOMÍAS…</a:t>
            </a:r>
          </a:p>
        </p:txBody>
      </p:sp>
      <p:pic>
        <p:nvPicPr>
          <p:cNvPr id="72707" name="2 Imagen" descr="pirámides largo plazo.JPG"/>
          <p:cNvPicPr>
            <a:picLocks noChangeAspect="1"/>
          </p:cNvPicPr>
          <p:nvPr/>
        </p:nvPicPr>
        <p:blipFill>
          <a:blip r:embed="rId2"/>
          <a:srcRect/>
          <a:stretch>
            <a:fillRect/>
          </a:stretch>
        </p:blipFill>
        <p:spPr bwMode="auto">
          <a:xfrm>
            <a:off x="4211638" y="2133600"/>
            <a:ext cx="4762500" cy="4038600"/>
          </a:xfrm>
          <a:prstGeom prst="rect">
            <a:avLst/>
          </a:prstGeom>
          <a:noFill/>
          <a:ln w="9525">
            <a:noFill/>
            <a:miter lim="800000"/>
            <a:headEnd/>
            <a:tailEnd/>
          </a:ln>
        </p:spPr>
      </p:pic>
      <p:sp>
        <p:nvSpPr>
          <p:cNvPr id="72708" name="3 CuadroTexto"/>
          <p:cNvSpPr txBox="1">
            <a:spLocks noChangeArrowheads="1"/>
          </p:cNvSpPr>
          <p:nvPr/>
        </p:nvSpPr>
        <p:spPr bwMode="auto">
          <a:xfrm>
            <a:off x="2247900" y="6165850"/>
            <a:ext cx="6896100" cy="614363"/>
          </a:xfrm>
          <a:prstGeom prst="rect">
            <a:avLst/>
          </a:prstGeom>
          <a:noFill/>
          <a:ln w="9525">
            <a:noFill/>
            <a:miter lim="800000"/>
            <a:headEnd/>
            <a:tailEnd/>
          </a:ln>
        </p:spPr>
        <p:txBody>
          <a:bodyPr wrap="none">
            <a:spAutoFit/>
          </a:bodyPr>
          <a:lstStyle/>
          <a:p>
            <a:r>
              <a:rPr lang="es-ES">
                <a:latin typeface="Calibri" pitchFamily="34" charset="0"/>
                <a:hlinkClick r:id="rId3"/>
              </a:rPr>
              <a:t>http://elpais.com/elpais/2014/05/01/media/1398973277_648977.html</a:t>
            </a:r>
            <a:endParaRPr lang="es-ES">
              <a:latin typeface="Calibri" pitchFamily="34" charset="0"/>
            </a:endParaRPr>
          </a:p>
          <a:p>
            <a:r>
              <a:rPr lang="es-ES" sz="1600">
                <a:latin typeface="Calibri" pitchFamily="34" charset="0"/>
              </a:rPr>
              <a:t>DUDAS SOBRE LA UTILIZACIÓN DEL GRÁFICO; SI NO TIENE LICENCIASE QUITA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3730" name="1 CuadroTexto"/>
          <p:cNvSpPr txBox="1">
            <a:spLocks noChangeArrowheads="1"/>
          </p:cNvSpPr>
          <p:nvPr/>
        </p:nvSpPr>
        <p:spPr bwMode="auto">
          <a:xfrm>
            <a:off x="323850" y="908050"/>
            <a:ext cx="4392613" cy="1477963"/>
          </a:xfrm>
          <a:prstGeom prst="rect">
            <a:avLst/>
          </a:prstGeom>
          <a:noFill/>
          <a:ln w="9525">
            <a:noFill/>
            <a:miter lim="800000"/>
            <a:headEnd/>
            <a:tailEnd/>
          </a:ln>
        </p:spPr>
        <p:txBody>
          <a:bodyPr>
            <a:spAutoFit/>
          </a:bodyPr>
          <a:lstStyle/>
          <a:p>
            <a:r>
              <a:rPr lang="es-ES">
                <a:latin typeface="Book Antiqua" pitchFamily="18" charset="0"/>
              </a:rPr>
              <a:t>El interior de España está despoblado y envejecido.</a:t>
            </a:r>
          </a:p>
          <a:p>
            <a:r>
              <a:rPr lang="es-ES">
                <a:latin typeface="Book Antiqua" pitchFamily="18" charset="0"/>
              </a:rPr>
              <a:t>Zamora es la provincia más envejecida, con poca esperanza de atraer jóvenes inmigrantes.</a:t>
            </a:r>
          </a:p>
        </p:txBody>
      </p:sp>
      <p:pic>
        <p:nvPicPr>
          <p:cNvPr id="73731" name="Picture 2"/>
          <p:cNvPicPr>
            <a:picLocks noChangeAspect="1" noChangeArrowheads="1"/>
          </p:cNvPicPr>
          <p:nvPr/>
        </p:nvPicPr>
        <p:blipFill>
          <a:blip r:embed="rId2"/>
          <a:srcRect/>
          <a:stretch>
            <a:fillRect/>
          </a:stretch>
        </p:blipFill>
        <p:spPr bwMode="auto">
          <a:xfrm>
            <a:off x="5940425" y="0"/>
            <a:ext cx="2114550" cy="2876550"/>
          </a:xfrm>
          <a:prstGeom prst="rect">
            <a:avLst/>
          </a:prstGeom>
          <a:noFill/>
          <a:ln w="9525">
            <a:noFill/>
            <a:miter lim="800000"/>
            <a:headEnd/>
            <a:tailEnd/>
          </a:ln>
        </p:spPr>
      </p:pic>
      <p:pic>
        <p:nvPicPr>
          <p:cNvPr id="73732" name="3 Imagen" descr="previsiones 2012-2022 JCYL.JPG"/>
          <p:cNvPicPr>
            <a:picLocks noChangeAspect="1"/>
          </p:cNvPicPr>
          <p:nvPr/>
        </p:nvPicPr>
        <p:blipFill>
          <a:blip r:embed="rId3"/>
          <a:srcRect/>
          <a:stretch>
            <a:fillRect/>
          </a:stretch>
        </p:blipFill>
        <p:spPr bwMode="auto">
          <a:xfrm>
            <a:off x="468313" y="2852738"/>
            <a:ext cx="5953125" cy="2781300"/>
          </a:xfrm>
          <a:prstGeom prst="rect">
            <a:avLst/>
          </a:prstGeom>
          <a:noFill/>
          <a:ln w="9525">
            <a:noFill/>
            <a:miter lim="800000"/>
            <a:headEnd/>
            <a:tailEnd/>
          </a:ln>
        </p:spPr>
      </p:pic>
      <p:sp>
        <p:nvSpPr>
          <p:cNvPr id="73733" name="4 CuadroTexto"/>
          <p:cNvSpPr txBox="1">
            <a:spLocks noChangeArrowheads="1"/>
          </p:cNvSpPr>
          <p:nvPr/>
        </p:nvSpPr>
        <p:spPr bwMode="auto">
          <a:xfrm>
            <a:off x="6804025" y="3429000"/>
            <a:ext cx="2339975" cy="646113"/>
          </a:xfrm>
          <a:prstGeom prst="rect">
            <a:avLst/>
          </a:prstGeom>
          <a:noFill/>
          <a:ln w="9525">
            <a:noFill/>
            <a:miter lim="800000"/>
            <a:headEnd/>
            <a:tailEnd/>
          </a:ln>
        </p:spPr>
        <p:txBody>
          <a:bodyPr>
            <a:spAutoFit/>
          </a:bodyPr>
          <a:lstStyle/>
          <a:p>
            <a:pPr algn="r"/>
            <a:r>
              <a:rPr lang="es-ES">
                <a:latin typeface="Book Antiqua" pitchFamily="18" charset="0"/>
              </a:rPr>
              <a:t>En un proceso que parece irreversible</a:t>
            </a:r>
          </a:p>
        </p:txBody>
      </p:sp>
      <p:sp>
        <p:nvSpPr>
          <p:cNvPr id="73734" name="5 CuadroTexto"/>
          <p:cNvSpPr txBox="1">
            <a:spLocks noChangeArrowheads="1"/>
          </p:cNvSpPr>
          <p:nvPr/>
        </p:nvSpPr>
        <p:spPr bwMode="auto">
          <a:xfrm>
            <a:off x="684213" y="5805488"/>
            <a:ext cx="842962" cy="246062"/>
          </a:xfrm>
          <a:prstGeom prst="rect">
            <a:avLst/>
          </a:prstGeom>
          <a:noFill/>
          <a:ln w="9525">
            <a:noFill/>
            <a:miter lim="800000"/>
            <a:headEnd/>
            <a:tailEnd/>
          </a:ln>
        </p:spPr>
        <p:txBody>
          <a:bodyPr wrap="none">
            <a:spAutoFit/>
          </a:bodyPr>
          <a:lstStyle/>
          <a:p>
            <a:r>
              <a:rPr lang="es-ES" sz="1000">
                <a:latin typeface="Book Antiqua" pitchFamily="18" charset="0"/>
              </a:rPr>
              <a:t>Fuente: Jcyl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458" name="1 Imagen" descr="Lagunas_Villafafila_1 (Copiar).jpg">
            <a:hlinkClick r:id="rId2"/>
          </p:cNvPr>
          <p:cNvPicPr>
            <a:picLocks noChangeAspect="1"/>
          </p:cNvPicPr>
          <p:nvPr/>
        </p:nvPicPr>
        <p:blipFill>
          <a:blip r:embed="rId3"/>
          <a:srcRect/>
          <a:stretch>
            <a:fillRect/>
          </a:stretch>
        </p:blipFill>
        <p:spPr bwMode="auto">
          <a:xfrm>
            <a:off x="0" y="11113"/>
            <a:ext cx="9144000" cy="6835775"/>
          </a:xfrm>
          <a:prstGeom prst="rect">
            <a:avLst/>
          </a:prstGeom>
          <a:noFill/>
          <a:ln w="9525">
            <a:noFill/>
            <a:miter lim="800000"/>
            <a:headEnd/>
            <a:tailEnd/>
          </a:ln>
        </p:spPr>
      </p:pic>
      <p:sp>
        <p:nvSpPr>
          <p:cNvPr id="19459" name="2 CuadroTexto"/>
          <p:cNvSpPr txBox="1">
            <a:spLocks noChangeArrowheads="1"/>
          </p:cNvSpPr>
          <p:nvPr/>
        </p:nvSpPr>
        <p:spPr bwMode="auto">
          <a:xfrm>
            <a:off x="0" y="0"/>
            <a:ext cx="1098550" cy="246063"/>
          </a:xfrm>
          <a:prstGeom prst="rect">
            <a:avLst/>
          </a:prstGeom>
          <a:noFill/>
          <a:ln w="9525">
            <a:noFill/>
            <a:miter lim="800000"/>
            <a:headEnd/>
            <a:tailEnd/>
          </a:ln>
        </p:spPr>
        <p:txBody>
          <a:bodyPr wrap="none">
            <a:spAutoFit/>
          </a:bodyPr>
          <a:lstStyle/>
          <a:p>
            <a:r>
              <a:rPr lang="es-ES" sz="1000">
                <a:latin typeface="Calibri" pitchFamily="34" charset="0"/>
              </a:rPr>
              <a:t>WIKIMEDIA -AKIV</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4754" name="1 CuadroTexto"/>
          <p:cNvSpPr txBox="1">
            <a:spLocks noChangeArrowheads="1"/>
          </p:cNvSpPr>
          <p:nvPr/>
        </p:nvSpPr>
        <p:spPr bwMode="auto">
          <a:xfrm>
            <a:off x="539750" y="476250"/>
            <a:ext cx="5391150" cy="369888"/>
          </a:xfrm>
          <a:prstGeom prst="rect">
            <a:avLst/>
          </a:prstGeom>
          <a:noFill/>
          <a:ln w="9525">
            <a:noFill/>
            <a:miter lim="800000"/>
            <a:headEnd/>
            <a:tailEnd/>
          </a:ln>
        </p:spPr>
        <p:txBody>
          <a:bodyPr wrap="none">
            <a:spAutoFit/>
          </a:bodyPr>
          <a:lstStyle/>
          <a:p>
            <a:r>
              <a:rPr lang="es-ES">
                <a:latin typeface="Book Antiqua" pitchFamily="18" charset="0"/>
              </a:rPr>
              <a:t>Al abandono y la ruina, como en </a:t>
            </a:r>
            <a:r>
              <a:rPr lang="es-ES">
                <a:latin typeface="Book Antiqua" pitchFamily="18" charset="0"/>
                <a:hlinkClick r:id="rId2"/>
              </a:rPr>
              <a:t>Otero de Sariegos</a:t>
            </a:r>
            <a:endParaRPr lang="es-ES">
              <a:latin typeface="Book Antiqua" pitchFamily="18" charset="0"/>
            </a:endParaRPr>
          </a:p>
        </p:txBody>
      </p:sp>
      <p:pic>
        <p:nvPicPr>
          <p:cNvPr id="74755" name="2 Imagen" descr="Palomares_2.jpg"/>
          <p:cNvPicPr>
            <a:picLocks noChangeAspect="1"/>
          </p:cNvPicPr>
          <p:nvPr/>
        </p:nvPicPr>
        <p:blipFill>
          <a:blip r:embed="rId3"/>
          <a:srcRect/>
          <a:stretch>
            <a:fillRect/>
          </a:stretch>
        </p:blipFill>
        <p:spPr bwMode="auto">
          <a:xfrm>
            <a:off x="0" y="992188"/>
            <a:ext cx="9144000" cy="5865812"/>
          </a:xfrm>
          <a:prstGeom prst="rect">
            <a:avLst/>
          </a:prstGeom>
          <a:noFill/>
          <a:ln w="9525">
            <a:noFill/>
            <a:miter lim="800000"/>
            <a:headEnd/>
            <a:tailEnd/>
          </a:ln>
        </p:spPr>
      </p:pic>
      <p:sp>
        <p:nvSpPr>
          <p:cNvPr id="74756" name="3 CuadroTexto"/>
          <p:cNvSpPr txBox="1">
            <a:spLocks noChangeArrowheads="1"/>
          </p:cNvSpPr>
          <p:nvPr/>
        </p:nvSpPr>
        <p:spPr bwMode="auto">
          <a:xfrm>
            <a:off x="0" y="981075"/>
            <a:ext cx="1787525" cy="214313"/>
          </a:xfrm>
          <a:prstGeom prst="rect">
            <a:avLst/>
          </a:prstGeom>
          <a:noFill/>
          <a:ln w="9525">
            <a:noFill/>
            <a:miter lim="800000"/>
            <a:headEnd/>
            <a:tailEnd/>
          </a:ln>
        </p:spPr>
        <p:txBody>
          <a:bodyPr wrap="none">
            <a:spAutoFit/>
          </a:bodyPr>
          <a:lstStyle/>
          <a:p>
            <a:r>
              <a:rPr lang="es-ES" sz="800">
                <a:latin typeface="Calibri" pitchFamily="34" charset="0"/>
              </a:rPr>
              <a:t>WIKIMEDIA –LUIS FERNANDEZ GARCÍA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5778" name="1 CuadroTexto"/>
          <p:cNvSpPr txBox="1">
            <a:spLocks noChangeArrowheads="1"/>
          </p:cNvSpPr>
          <p:nvPr/>
        </p:nvSpPr>
        <p:spPr bwMode="auto">
          <a:xfrm>
            <a:off x="4067175" y="6237288"/>
            <a:ext cx="4870450" cy="369887"/>
          </a:xfrm>
          <a:prstGeom prst="rect">
            <a:avLst/>
          </a:prstGeom>
          <a:noFill/>
          <a:ln w="9525">
            <a:noFill/>
            <a:miter lim="800000"/>
            <a:headEnd/>
            <a:tailEnd/>
          </a:ln>
        </p:spPr>
        <p:txBody>
          <a:bodyPr wrap="none">
            <a:spAutoFit/>
          </a:bodyPr>
          <a:lstStyle/>
          <a:p>
            <a:r>
              <a:rPr lang="es-ES">
                <a:latin typeface="Book Antiqua" pitchFamily="18" charset="0"/>
              </a:rPr>
              <a:t>No siempre para vivir en mejores </a:t>
            </a:r>
            <a:r>
              <a:rPr lang="es-ES">
                <a:latin typeface="Book Antiqua" pitchFamily="18" charset="0"/>
                <a:hlinkClick r:id="rId2"/>
              </a:rPr>
              <a:t>condiciones</a:t>
            </a:r>
            <a:endParaRPr lang="es-ES">
              <a:latin typeface="Book Antiqua" pitchFamily="18" charset="0"/>
            </a:endParaRPr>
          </a:p>
        </p:txBody>
      </p:sp>
      <p:sp>
        <p:nvSpPr>
          <p:cNvPr id="4" name="3 Rectángulo"/>
          <p:cNvSpPr/>
          <p:nvPr/>
        </p:nvSpPr>
        <p:spPr>
          <a:xfrm>
            <a:off x="251520" y="260648"/>
            <a:ext cx="6673622" cy="923330"/>
          </a:xfrm>
          <a:prstGeom prst="rect">
            <a:avLst/>
          </a:prstGeom>
          <a:noFill/>
        </p:spPr>
        <p:txBody>
          <a:bodyPr wrap="none">
            <a:spAutoFit/>
          </a:bodyPr>
          <a:lstStyle/>
          <a:p>
            <a:pPr algn="ctr" fontAlgn="auto">
              <a:spcBef>
                <a:spcPts val="0"/>
              </a:spcBef>
              <a:spcAft>
                <a:spcPts val="0"/>
              </a:spcAft>
              <a:defRPr/>
            </a:pPr>
            <a:r>
              <a:rPr lang="es-ES" sz="5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Book Antiqua" pitchFamily="18" charset="0"/>
                <a:cs typeface="+mn-cs"/>
              </a:rPr>
              <a:t>EL ÉXODO RURAL</a:t>
            </a:r>
            <a:endParaRPr lang="es-ES" sz="5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mn-lt"/>
              <a:cs typeface="+mn-cs"/>
            </a:endParaRPr>
          </a:p>
        </p:txBody>
      </p:sp>
      <p:pic>
        <p:nvPicPr>
          <p:cNvPr id="75780" name="7 Imagen" descr="Emigrantes.jpeg"/>
          <p:cNvPicPr>
            <a:picLocks noChangeAspect="1"/>
          </p:cNvPicPr>
          <p:nvPr/>
        </p:nvPicPr>
        <p:blipFill>
          <a:blip r:embed="rId3"/>
          <a:srcRect/>
          <a:stretch>
            <a:fillRect/>
          </a:stretch>
        </p:blipFill>
        <p:spPr bwMode="auto">
          <a:xfrm>
            <a:off x="323850" y="1412875"/>
            <a:ext cx="4032250" cy="3344863"/>
          </a:xfrm>
          <a:prstGeom prst="rect">
            <a:avLst/>
          </a:prstGeom>
          <a:noFill/>
          <a:ln w="9525">
            <a:noFill/>
            <a:miter lim="800000"/>
            <a:headEnd/>
            <a:tailEnd/>
          </a:ln>
        </p:spPr>
      </p:pic>
      <p:sp>
        <p:nvSpPr>
          <p:cNvPr id="75781" name="8 CuadroTexto"/>
          <p:cNvSpPr txBox="1">
            <a:spLocks noChangeArrowheads="1"/>
          </p:cNvSpPr>
          <p:nvPr/>
        </p:nvSpPr>
        <p:spPr bwMode="auto">
          <a:xfrm>
            <a:off x="323850" y="4797425"/>
            <a:ext cx="4032250" cy="830263"/>
          </a:xfrm>
          <a:prstGeom prst="rect">
            <a:avLst/>
          </a:prstGeom>
          <a:noFill/>
          <a:ln w="9525">
            <a:noFill/>
            <a:miter lim="800000"/>
            <a:headEnd/>
            <a:tailEnd/>
          </a:ln>
        </p:spPr>
        <p:txBody>
          <a:bodyPr>
            <a:spAutoFit/>
          </a:bodyPr>
          <a:lstStyle/>
          <a:p>
            <a:pPr algn="ctr"/>
            <a:r>
              <a:rPr lang="en-US" sz="1200">
                <a:latin typeface="Calibri" pitchFamily="34" charset="0"/>
              </a:rPr>
              <a:t>By Xavier Miserachs [GFDL (http://www.gnu.org/copyleft/fdl.html) or CC BY-SA 4.0-3.0-2.5-2.0-1.0 (http://creativecommons.org/licenses/by-sa/4.0-3.0-2.5-2.0-1.0)], via Wikimedia Commons</a:t>
            </a:r>
            <a:endParaRPr lang="es-ES" sz="1200">
              <a:latin typeface="Calibri" pitchFamily="34" charset="0"/>
            </a:endParaRPr>
          </a:p>
        </p:txBody>
      </p:sp>
      <p:sp>
        <p:nvSpPr>
          <p:cNvPr id="75782" name="12 CuadroTexto"/>
          <p:cNvSpPr txBox="1">
            <a:spLocks noChangeArrowheads="1"/>
          </p:cNvSpPr>
          <p:nvPr/>
        </p:nvSpPr>
        <p:spPr bwMode="auto">
          <a:xfrm>
            <a:off x="4572000" y="1773238"/>
            <a:ext cx="4392613" cy="2862262"/>
          </a:xfrm>
          <a:prstGeom prst="rect">
            <a:avLst/>
          </a:prstGeom>
          <a:noFill/>
          <a:ln w="9525">
            <a:noFill/>
            <a:miter lim="800000"/>
            <a:headEnd/>
            <a:tailEnd/>
          </a:ln>
        </p:spPr>
        <p:txBody>
          <a:bodyPr>
            <a:spAutoFit/>
          </a:bodyPr>
          <a:lstStyle/>
          <a:p>
            <a:pPr algn="ctr"/>
            <a:r>
              <a:rPr lang="es-ES">
                <a:latin typeface="Book Antiqua" pitchFamily="18" charset="0"/>
              </a:rPr>
              <a:t>Las causas de este movimiento son similares a las del resto de España: crecimiento demográfico, crisis de la agricultura tradicional y mecanización del campo, diferencia entre ingresos de trabajadores rurales y urbanos, huida de un medio donde la represión política se manifiesta como aislamiento social y miseria y expectativas de ascenso socio-cultural (para los hijos).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870075" y="2879725"/>
          <a:ext cx="6589713" cy="3213100"/>
        </p:xfrm>
        <a:graphic>
          <a:graphicData uri="http://schemas.openxmlformats.org/drawingml/2006/table">
            <a:tbl>
              <a:tblPr/>
              <a:tblGrid>
                <a:gridCol w="1976470"/>
                <a:gridCol w="659081"/>
                <a:gridCol w="659081"/>
                <a:gridCol w="659081"/>
                <a:gridCol w="659081"/>
                <a:gridCol w="659081"/>
                <a:gridCol w="659081"/>
                <a:gridCol w="659081"/>
              </a:tblGrid>
              <a:tr h="535489">
                <a:tc>
                  <a:txBody>
                    <a:bodyPr/>
                    <a:lstStyle/>
                    <a:p>
                      <a:pPr algn="ctr">
                        <a:lnSpc>
                          <a:spcPct val="150000"/>
                        </a:lnSpc>
                        <a:spcAft>
                          <a:spcPts val="0"/>
                        </a:spcAft>
                      </a:pPr>
                      <a:r>
                        <a:rPr lang="es-ES_tradnl" sz="800" dirty="0">
                          <a:latin typeface="Times New Roman"/>
                          <a:ea typeface="Times New Roman"/>
                          <a:cs typeface="Times New Roman"/>
                        </a:rPr>
                        <a:t>LOCALIDAD</a:t>
                      </a:r>
                      <a:endParaRPr lang="es-ES" sz="10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1981</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1986</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1991</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1996</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2001</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2006</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_tradnl" sz="800">
                          <a:latin typeface="Times New Roman"/>
                          <a:ea typeface="Times New Roman"/>
                          <a:cs typeface="Times New Roman"/>
                        </a:rPr>
                        <a:t>2011</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489">
                <a:tc>
                  <a:txBody>
                    <a:bodyPr/>
                    <a:lstStyle/>
                    <a:p>
                      <a:pPr algn="ctr">
                        <a:lnSpc>
                          <a:spcPct val="150000"/>
                        </a:lnSpc>
                        <a:spcAft>
                          <a:spcPts val="0"/>
                        </a:spcAft>
                      </a:pPr>
                      <a:r>
                        <a:rPr lang="es-ES_tradnl" sz="800">
                          <a:latin typeface="Times New Roman"/>
                          <a:ea typeface="Times New Roman"/>
                          <a:cs typeface="Times New Roman"/>
                        </a:rPr>
                        <a:t>VILLAFÁFILA</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489">
                <a:tc>
                  <a:txBody>
                    <a:bodyPr/>
                    <a:lstStyle/>
                    <a:p>
                      <a:pPr algn="ctr">
                        <a:lnSpc>
                          <a:spcPct val="150000"/>
                        </a:lnSpc>
                        <a:spcAft>
                          <a:spcPts val="0"/>
                        </a:spcAft>
                      </a:pPr>
                      <a:r>
                        <a:rPr lang="es-ES_tradnl" sz="800">
                          <a:latin typeface="Times New Roman"/>
                          <a:ea typeface="Times New Roman"/>
                          <a:cs typeface="Times New Roman"/>
                        </a:rPr>
                        <a:t>VILLALPANDO</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489">
                <a:tc>
                  <a:txBody>
                    <a:bodyPr/>
                    <a:lstStyle/>
                    <a:p>
                      <a:pPr algn="ctr">
                        <a:lnSpc>
                          <a:spcPct val="150000"/>
                        </a:lnSpc>
                        <a:spcAft>
                          <a:spcPts val="0"/>
                        </a:spcAft>
                      </a:pPr>
                      <a:r>
                        <a:rPr lang="es-ES_tradnl" sz="800">
                          <a:latin typeface="Times New Roman"/>
                          <a:ea typeface="Times New Roman"/>
                          <a:cs typeface="Times New Roman"/>
                        </a:rPr>
                        <a:t>VILLARRÍN</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489">
                <a:tc>
                  <a:txBody>
                    <a:bodyPr/>
                    <a:lstStyle/>
                    <a:p>
                      <a:pPr algn="ctr">
                        <a:lnSpc>
                          <a:spcPct val="150000"/>
                        </a:lnSpc>
                        <a:spcAft>
                          <a:spcPts val="0"/>
                        </a:spcAft>
                      </a:pPr>
                      <a:r>
                        <a:rPr lang="es-ES_tradnl" sz="800">
                          <a:latin typeface="Times New Roman"/>
                          <a:ea typeface="Times New Roman"/>
                          <a:cs typeface="Times New Roman"/>
                        </a:rPr>
                        <a:t>OTERO DE SARIEGOS</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489">
                <a:tc>
                  <a:txBody>
                    <a:bodyPr/>
                    <a:lstStyle/>
                    <a:p>
                      <a:pPr algn="ctr">
                        <a:lnSpc>
                          <a:spcPct val="150000"/>
                        </a:lnSpc>
                        <a:spcAft>
                          <a:spcPts val="0"/>
                        </a:spcAft>
                      </a:pPr>
                      <a:r>
                        <a:rPr lang="es-ES_tradnl" sz="800">
                          <a:latin typeface="Times New Roman"/>
                          <a:ea typeface="Times New Roman"/>
                          <a:cs typeface="Times New Roman"/>
                        </a:rPr>
                        <a:t>GRANJA DE MORERUELA</a:t>
                      </a:r>
                      <a:endParaRPr lang="es-ES" sz="10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S_tradnl" sz="8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6867" name="2 CuadroTexto"/>
          <p:cNvSpPr txBox="1">
            <a:spLocks noChangeArrowheads="1"/>
          </p:cNvSpPr>
          <p:nvPr/>
        </p:nvSpPr>
        <p:spPr bwMode="auto">
          <a:xfrm>
            <a:off x="468313" y="620713"/>
            <a:ext cx="3527425" cy="1754187"/>
          </a:xfrm>
          <a:prstGeom prst="rect">
            <a:avLst/>
          </a:prstGeom>
          <a:noFill/>
          <a:ln w="9525">
            <a:noFill/>
            <a:miter lim="800000"/>
            <a:headEnd/>
            <a:tailEnd/>
          </a:ln>
        </p:spPr>
        <p:txBody>
          <a:bodyPr>
            <a:spAutoFit/>
          </a:bodyPr>
          <a:lstStyle/>
          <a:p>
            <a:pPr algn="just"/>
            <a:r>
              <a:rPr lang="es-ES">
                <a:latin typeface="Book Antiqua" pitchFamily="18" charset="0"/>
              </a:rPr>
              <a:t>Busca en un anuario (o solicita los datos en la oficina de estadística de la Diputación) la población censal de todos los pueblos de la comarca en los últimos 35 años.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7826" name="1 Imagen" descr="Tierra_de_Campos_1_._Palencia._Castilla_y_León_._España (Copiar).JPG"/>
          <p:cNvPicPr>
            <a:picLocks noChangeAspect="1"/>
          </p:cNvPicPr>
          <p:nvPr/>
        </p:nvPicPr>
        <p:blipFill>
          <a:blip r:embed="rId2"/>
          <a:srcRect/>
          <a:stretch>
            <a:fillRect/>
          </a:stretch>
        </p:blipFill>
        <p:spPr bwMode="auto">
          <a:xfrm>
            <a:off x="0" y="0"/>
            <a:ext cx="8388350" cy="6858000"/>
          </a:xfrm>
          <a:prstGeom prst="rect">
            <a:avLst/>
          </a:prstGeom>
          <a:noFill/>
          <a:ln w="9525">
            <a:noFill/>
            <a:miter lim="800000"/>
            <a:headEnd/>
            <a:tailEnd/>
          </a:ln>
        </p:spPr>
      </p:pic>
      <p:sp>
        <p:nvSpPr>
          <p:cNvPr id="77827" name="2 CuadroTexto"/>
          <p:cNvSpPr txBox="1">
            <a:spLocks noChangeArrowheads="1"/>
          </p:cNvSpPr>
          <p:nvPr/>
        </p:nvSpPr>
        <p:spPr bwMode="auto">
          <a:xfrm>
            <a:off x="8388350" y="1052513"/>
            <a:ext cx="620713" cy="4524375"/>
          </a:xfrm>
          <a:prstGeom prst="rect">
            <a:avLst/>
          </a:prstGeom>
          <a:noFill/>
          <a:ln w="9525">
            <a:noFill/>
            <a:miter lim="800000"/>
            <a:headEnd/>
            <a:tailEnd/>
          </a:ln>
        </p:spPr>
        <p:txBody>
          <a:bodyPr>
            <a:spAutoFit/>
          </a:bodyPr>
          <a:lstStyle/>
          <a:p>
            <a:r>
              <a:rPr lang="es-ES" sz="3600">
                <a:latin typeface="Book Antiqua" pitchFamily="18" charset="0"/>
              </a:rPr>
              <a:t>U</a:t>
            </a:r>
          </a:p>
          <a:p>
            <a:r>
              <a:rPr lang="es-ES" sz="3600">
                <a:latin typeface="Book Antiqua" pitchFamily="18" charset="0"/>
              </a:rPr>
              <a:t>n</a:t>
            </a:r>
          </a:p>
          <a:p>
            <a:endParaRPr lang="es-ES" sz="3600">
              <a:latin typeface="Book Antiqua" pitchFamily="18" charset="0"/>
            </a:endParaRPr>
          </a:p>
          <a:p>
            <a:r>
              <a:rPr lang="es-ES" sz="3600">
                <a:latin typeface="Book Antiqua" pitchFamily="18" charset="0"/>
              </a:rPr>
              <a:t>m</a:t>
            </a:r>
          </a:p>
          <a:p>
            <a:r>
              <a:rPr lang="es-ES" sz="3600">
                <a:latin typeface="Book Antiqua" pitchFamily="18" charset="0"/>
              </a:rPr>
              <a:t>e</a:t>
            </a:r>
          </a:p>
          <a:p>
            <a:r>
              <a:rPr lang="es-ES" sz="3600">
                <a:latin typeface="Book Antiqua" pitchFamily="18" charset="0"/>
              </a:rPr>
              <a:t>d</a:t>
            </a:r>
          </a:p>
          <a:p>
            <a:r>
              <a:rPr lang="es-ES" sz="3600">
                <a:latin typeface="Book Antiqua" pitchFamily="18" charset="0"/>
              </a:rPr>
              <a:t>i</a:t>
            </a:r>
          </a:p>
          <a:p>
            <a:r>
              <a:rPr lang="es-ES" sz="3600">
                <a:latin typeface="Book Antiqua" pitchFamily="18" charset="0"/>
              </a:rPr>
              <a:t>o</a:t>
            </a:r>
          </a:p>
        </p:txBody>
      </p:sp>
      <p:sp>
        <p:nvSpPr>
          <p:cNvPr id="77828" name="3 CuadroTexto"/>
          <p:cNvSpPr txBox="1">
            <a:spLocks noChangeArrowheads="1"/>
          </p:cNvSpPr>
          <p:nvPr/>
        </p:nvSpPr>
        <p:spPr bwMode="auto">
          <a:xfrm>
            <a:off x="0" y="0"/>
            <a:ext cx="971550" cy="215900"/>
          </a:xfrm>
          <a:prstGeom prst="rect">
            <a:avLst/>
          </a:prstGeom>
          <a:noFill/>
          <a:ln w="9525">
            <a:noFill/>
            <a:miter lim="800000"/>
            <a:headEnd/>
            <a:tailEnd/>
          </a:ln>
        </p:spPr>
        <p:txBody>
          <a:bodyPr wrap="none">
            <a:spAutoFit/>
          </a:bodyPr>
          <a:lstStyle/>
          <a:p>
            <a:r>
              <a:rPr lang="es-ES" sz="800">
                <a:latin typeface="Calibri" pitchFamily="34" charset="0"/>
              </a:rPr>
              <a:t>WIKIMEDIA -EPSAL</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8850" name="1 Imagen" descr="Meseta_herd (Copiar).jpg">
            <a:hlinkClick r:id="rId2"/>
          </p:cNvPr>
          <p:cNvPicPr>
            <a:picLocks noChangeAspect="1"/>
          </p:cNvPicPr>
          <p:nvPr/>
        </p:nvPicPr>
        <p:blipFill>
          <a:blip r:embed="rId3"/>
          <a:srcRect/>
          <a:stretch>
            <a:fillRect/>
          </a:stretch>
        </p:blipFill>
        <p:spPr bwMode="auto">
          <a:xfrm>
            <a:off x="0" y="2708275"/>
            <a:ext cx="9144000" cy="3065463"/>
          </a:xfrm>
          <a:prstGeom prst="rect">
            <a:avLst/>
          </a:prstGeom>
          <a:noFill/>
          <a:ln w="9525">
            <a:noFill/>
            <a:miter lim="800000"/>
            <a:headEnd/>
            <a:tailEnd/>
          </a:ln>
        </p:spPr>
      </p:pic>
      <p:sp>
        <p:nvSpPr>
          <p:cNvPr id="78851" name="2 CuadroTexto"/>
          <p:cNvSpPr txBox="1">
            <a:spLocks noChangeArrowheads="1"/>
          </p:cNvSpPr>
          <p:nvPr/>
        </p:nvSpPr>
        <p:spPr bwMode="auto">
          <a:xfrm>
            <a:off x="1835150" y="1052513"/>
            <a:ext cx="5454650" cy="646112"/>
          </a:xfrm>
          <a:prstGeom prst="rect">
            <a:avLst/>
          </a:prstGeom>
          <a:noFill/>
          <a:ln w="9525">
            <a:noFill/>
            <a:miter lim="800000"/>
            <a:headEnd/>
            <a:tailEnd/>
          </a:ln>
        </p:spPr>
        <p:txBody>
          <a:bodyPr wrap="none">
            <a:spAutoFit/>
          </a:bodyPr>
          <a:lstStyle/>
          <a:p>
            <a:r>
              <a:rPr lang="es-ES" sz="3600">
                <a:latin typeface="Book Antiqua" pitchFamily="18" charset="0"/>
              </a:rPr>
              <a:t>que obliga a la austeridad</a:t>
            </a:r>
          </a:p>
        </p:txBody>
      </p:sp>
      <p:sp>
        <p:nvSpPr>
          <p:cNvPr id="78852" name="4 CuadroTexto"/>
          <p:cNvSpPr txBox="1">
            <a:spLocks noChangeArrowheads="1"/>
          </p:cNvSpPr>
          <p:nvPr/>
        </p:nvSpPr>
        <p:spPr bwMode="auto">
          <a:xfrm>
            <a:off x="0" y="5589588"/>
            <a:ext cx="1338263" cy="214312"/>
          </a:xfrm>
          <a:prstGeom prst="rect">
            <a:avLst/>
          </a:prstGeom>
          <a:noFill/>
          <a:ln w="9525">
            <a:noFill/>
            <a:miter lim="800000"/>
            <a:headEnd/>
            <a:tailEnd/>
          </a:ln>
        </p:spPr>
        <p:txBody>
          <a:bodyPr wrap="none">
            <a:spAutoFit/>
          </a:bodyPr>
          <a:lstStyle/>
          <a:p>
            <a:r>
              <a:rPr lang="es-ES" sz="800">
                <a:latin typeface="Calibri" pitchFamily="34" charset="0"/>
              </a:rPr>
              <a:t>WIKIMEDIA – RUUD ZWART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9874" name="1 Rectángulo"/>
          <p:cNvSpPr>
            <a:spLocks noChangeArrowheads="1"/>
          </p:cNvSpPr>
          <p:nvPr/>
        </p:nvSpPr>
        <p:spPr bwMode="auto">
          <a:xfrm>
            <a:off x="827088" y="549275"/>
            <a:ext cx="7705725" cy="5908675"/>
          </a:xfrm>
          <a:prstGeom prst="rect">
            <a:avLst/>
          </a:prstGeom>
          <a:noFill/>
          <a:ln w="9525">
            <a:noFill/>
            <a:miter lim="800000"/>
            <a:headEnd/>
            <a:tailEnd/>
          </a:ln>
        </p:spPr>
        <p:txBody>
          <a:bodyPr>
            <a:spAutoFit/>
          </a:bodyPr>
          <a:lstStyle/>
          <a:p>
            <a:pPr algn="just"/>
            <a:r>
              <a:rPr lang="es-ES">
                <a:latin typeface="Book Antiqua" pitchFamily="18" charset="0"/>
              </a:rPr>
              <a:t>Realizad una entrevista a un pastor (trabajo en grupo). Previamente habéis de elaborar un cuestionario en el que se reflejen los diversos aspectos del trabajo y la vida en la estepa.</a:t>
            </a:r>
          </a:p>
          <a:p>
            <a:pPr algn="just"/>
            <a:r>
              <a:rPr lang="es-ES">
                <a:latin typeface="Book Antiqua" pitchFamily="18" charset="0"/>
              </a:rPr>
              <a:t>Fíjate en los siguientes ejemplos:</a:t>
            </a:r>
          </a:p>
          <a:p>
            <a:pPr algn="just"/>
            <a:endParaRPr lang="es-ES">
              <a:latin typeface="Book Antiqua" pitchFamily="18" charset="0"/>
            </a:endParaRPr>
          </a:p>
          <a:p>
            <a:pPr algn="just"/>
            <a:r>
              <a:rPr lang="es-ES">
                <a:latin typeface="Book Antiqua" pitchFamily="18" charset="0"/>
              </a:rPr>
              <a:t>Sobre su actividad:</a:t>
            </a:r>
          </a:p>
          <a:p>
            <a:pPr algn="just"/>
            <a:r>
              <a:rPr lang="es-ES">
                <a:latin typeface="Book Antiqua" pitchFamily="18" charset="0"/>
              </a:rPr>
              <a:t>	¿Por qué tiene usted ganado y no cultiva la tierra?</a:t>
            </a:r>
          </a:p>
          <a:p>
            <a:pPr algn="just"/>
            <a:r>
              <a:rPr lang="es-ES">
                <a:latin typeface="Book Antiqua" pitchFamily="18" charset="0"/>
              </a:rPr>
              <a:t>	¿Qué ganado ha escogido?</a:t>
            </a:r>
          </a:p>
          <a:p>
            <a:pPr algn="just"/>
            <a:r>
              <a:rPr lang="es-ES">
                <a:latin typeface="Book Antiqua" pitchFamily="18" charset="0"/>
              </a:rPr>
              <a:t>	¿Cuál es la distribución de su rebaño?</a:t>
            </a:r>
          </a:p>
          <a:p>
            <a:pPr algn="just"/>
            <a:endParaRPr lang="es-ES">
              <a:latin typeface="Book Antiqua" pitchFamily="18" charset="0"/>
            </a:endParaRPr>
          </a:p>
          <a:p>
            <a:pPr algn="just"/>
            <a:r>
              <a:rPr lang="es-ES">
                <a:latin typeface="Book Antiqua" pitchFamily="18" charset="0"/>
              </a:rPr>
              <a:t>Sobre el sector ganadero:</a:t>
            </a:r>
          </a:p>
          <a:p>
            <a:pPr algn="just"/>
            <a:r>
              <a:rPr lang="es-ES">
                <a:latin typeface="Book Antiqua" pitchFamily="18" charset="0"/>
              </a:rPr>
              <a:t>	¿Por qué la gente joven abandona esta actividad?</a:t>
            </a:r>
          </a:p>
          <a:p>
            <a:pPr algn="just"/>
            <a:r>
              <a:rPr lang="es-ES">
                <a:latin typeface="Book Antiqua" pitchFamily="18" charset="0"/>
              </a:rPr>
              <a:t>	¿Da la UE suficientes ayudas?</a:t>
            </a:r>
          </a:p>
          <a:p>
            <a:pPr algn="just"/>
            <a:endParaRPr lang="es-ES">
              <a:latin typeface="Book Antiqua" pitchFamily="18" charset="0"/>
            </a:endParaRPr>
          </a:p>
          <a:p>
            <a:pPr algn="just"/>
            <a:r>
              <a:rPr lang="es-ES">
                <a:latin typeface="Book Antiqua" pitchFamily="18" charset="0"/>
              </a:rPr>
              <a:t>Sobre otras actividades:</a:t>
            </a:r>
          </a:p>
          <a:p>
            <a:pPr algn="just"/>
            <a:r>
              <a:rPr lang="es-ES">
                <a:latin typeface="Book Antiqua" pitchFamily="18" charset="0"/>
              </a:rPr>
              <a:t>	¿Hacen ustedes quesos? ¿Cómo los comercializan?</a:t>
            </a:r>
          </a:p>
          <a:p>
            <a:pPr algn="just"/>
            <a:r>
              <a:rPr lang="es-ES">
                <a:latin typeface="Book Antiqua" pitchFamily="18" charset="0"/>
              </a:rPr>
              <a:t>	¿El resto de los habitantes del pueblo se dedica a la agricultura?</a:t>
            </a:r>
          </a:p>
          <a:p>
            <a:pPr algn="just"/>
            <a:endParaRPr lang="es-ES">
              <a:latin typeface="Book Antiqua" pitchFamily="18" charset="0"/>
            </a:endParaRPr>
          </a:p>
          <a:p>
            <a:pPr algn="just"/>
            <a:r>
              <a:rPr lang="es-ES">
                <a:latin typeface="Book Antiqua" pitchFamily="18" charset="0"/>
              </a:rPr>
              <a:t>Sobre su modo de vida:</a:t>
            </a:r>
          </a:p>
          <a:p>
            <a:pPr algn="just"/>
            <a:r>
              <a:rPr lang="es-ES">
                <a:latin typeface="Book Antiqua" pitchFamily="18" charset="0"/>
              </a:rPr>
              <a:t>	¿Cuál es la jornada habitual de trabajo?</a:t>
            </a:r>
          </a:p>
          <a:p>
            <a:pPr algn="just"/>
            <a:r>
              <a:rPr lang="es-ES">
                <a:latin typeface="Book Antiqua" pitchFamily="18" charset="0"/>
              </a:rPr>
              <a:t>	¿Es dura la vida nómada?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0898" name="1 Rectángulo"/>
          <p:cNvSpPr>
            <a:spLocks noChangeArrowheads="1"/>
          </p:cNvSpPr>
          <p:nvPr/>
        </p:nvSpPr>
        <p:spPr bwMode="auto">
          <a:xfrm>
            <a:off x="2268538" y="1844675"/>
            <a:ext cx="4572000" cy="3140075"/>
          </a:xfrm>
          <a:prstGeom prst="rect">
            <a:avLst/>
          </a:prstGeom>
          <a:noFill/>
          <a:ln w="9525">
            <a:noFill/>
            <a:miter lim="800000"/>
            <a:headEnd/>
            <a:tailEnd/>
          </a:ln>
        </p:spPr>
        <p:txBody>
          <a:bodyPr>
            <a:spAutoFit/>
          </a:bodyPr>
          <a:lstStyle/>
          <a:p>
            <a:pPr algn="ctr"/>
            <a:r>
              <a:rPr lang="es-ES">
                <a:latin typeface="Book Antiqua" pitchFamily="18" charset="0"/>
              </a:rPr>
              <a:t>Estos ejemplos son los más obvios. Ahora realizad un cuestionario para entrevistar a otros paisanos. No te importe hacer muchas preguntas, aunque sean muy simples; se trata de que nos dé una visión lo más completa. Deja hablar al entrevistado, y si es necesario improvisa sobre la marcha. Pueden mostrarse remisos a hablar sobre determinados temas, especialmente con forasteros, no los fuerces.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1 CuadroTexto"/>
          <p:cNvSpPr txBox="1"/>
          <p:nvPr/>
        </p:nvSpPr>
        <p:spPr>
          <a:xfrm>
            <a:off x="495300" y="1412875"/>
            <a:ext cx="8264525" cy="3416300"/>
          </a:xfrm>
          <a:prstGeom prst="rect">
            <a:avLst/>
          </a:prstGeom>
          <a:noFill/>
        </p:spPr>
        <p:txBody>
          <a:bodyPr wrap="none">
            <a:spAutoFit/>
          </a:bodyPr>
          <a:lstStyle/>
          <a:p>
            <a:pPr algn="just" fontAlgn="auto">
              <a:spcBef>
                <a:spcPts val="0"/>
              </a:spcBef>
              <a:spcAft>
                <a:spcPts val="0"/>
              </a:spcAft>
              <a:defRPr/>
            </a:pPr>
            <a:r>
              <a:rPr lang="es-ES" dirty="0">
                <a:latin typeface="Book Antiqua" pitchFamily="18" charset="0"/>
                <a:cs typeface="+mn-cs"/>
              </a:rPr>
              <a:t>Algunos de los temas sobre los que tienen que versar son:</a:t>
            </a:r>
          </a:p>
          <a:p>
            <a:pPr algn="just" fontAlgn="auto">
              <a:spcBef>
                <a:spcPts val="0"/>
              </a:spcBef>
              <a:spcAft>
                <a:spcPts val="0"/>
              </a:spcAft>
              <a:defRPr/>
            </a:pPr>
            <a:r>
              <a:rPr lang="es-ES" dirty="0">
                <a:latin typeface="Book Antiqua" pitchFamily="18" charset="0"/>
                <a:cs typeface="+mn-cs"/>
              </a:rPr>
              <a:t/>
            </a:r>
            <a:br>
              <a:rPr lang="es-ES" dirty="0">
                <a:latin typeface="Book Antiqua" pitchFamily="18" charset="0"/>
                <a:cs typeface="+mn-cs"/>
              </a:rPr>
            </a:br>
            <a:endParaRPr lang="es-ES" dirty="0">
              <a:latin typeface="Book Antiqua" pitchFamily="18" charset="0"/>
              <a:cs typeface="+mn-cs"/>
            </a:endParaRPr>
          </a:p>
          <a:p>
            <a:pPr marL="720000" algn="just" fontAlgn="auto">
              <a:spcBef>
                <a:spcPts val="0"/>
              </a:spcBef>
              <a:spcAft>
                <a:spcPts val="0"/>
              </a:spcAft>
              <a:buFont typeface="Arial" pitchFamily="34" charset="0"/>
              <a:buChar char="•"/>
              <a:defRPr/>
            </a:pPr>
            <a:r>
              <a:rPr lang="es-ES" dirty="0">
                <a:latin typeface="Book Antiqua" pitchFamily="18" charset="0"/>
                <a:cs typeface="+mn-cs"/>
              </a:rPr>
              <a:t>el éxodo (cuándo, hacia donde, los retornos,...)</a:t>
            </a:r>
          </a:p>
          <a:p>
            <a:pPr marL="720000" algn="just" fontAlgn="auto">
              <a:spcBef>
                <a:spcPts val="0"/>
              </a:spcBef>
              <a:spcAft>
                <a:spcPts val="0"/>
              </a:spcAft>
              <a:buFont typeface="Arial" pitchFamily="34" charset="0"/>
              <a:buChar char="•"/>
              <a:defRPr/>
            </a:pPr>
            <a:endParaRPr lang="es-ES" dirty="0">
              <a:latin typeface="Book Antiqua" pitchFamily="18" charset="0"/>
              <a:cs typeface="+mn-cs"/>
            </a:endParaRPr>
          </a:p>
          <a:p>
            <a:pPr marL="720000" algn="just" fontAlgn="auto">
              <a:spcBef>
                <a:spcPts val="0"/>
              </a:spcBef>
              <a:spcAft>
                <a:spcPts val="0"/>
              </a:spcAft>
              <a:buFont typeface="Arial" pitchFamily="34" charset="0"/>
              <a:buChar char="•"/>
              <a:defRPr/>
            </a:pPr>
            <a:r>
              <a:rPr lang="es-ES" dirty="0">
                <a:latin typeface="Book Antiqua" pitchFamily="18" charset="0"/>
                <a:cs typeface="+mn-cs"/>
              </a:rPr>
              <a:t>la economía de la zona</a:t>
            </a:r>
          </a:p>
          <a:p>
            <a:pPr marL="720000" algn="just" fontAlgn="auto">
              <a:spcBef>
                <a:spcPts val="0"/>
              </a:spcBef>
              <a:spcAft>
                <a:spcPts val="0"/>
              </a:spcAft>
              <a:buFont typeface="Arial" pitchFamily="34" charset="0"/>
              <a:buChar char="•"/>
              <a:defRPr/>
            </a:pPr>
            <a:endParaRPr lang="es-ES" dirty="0">
              <a:latin typeface="Book Antiqua" pitchFamily="18" charset="0"/>
              <a:cs typeface="+mn-cs"/>
            </a:endParaRPr>
          </a:p>
          <a:p>
            <a:pPr marL="720000" algn="just" fontAlgn="auto">
              <a:spcBef>
                <a:spcPts val="0"/>
              </a:spcBef>
              <a:spcAft>
                <a:spcPts val="0"/>
              </a:spcAft>
              <a:buFont typeface="Arial" pitchFamily="34" charset="0"/>
              <a:buChar char="•"/>
              <a:defRPr/>
            </a:pPr>
            <a:r>
              <a:rPr lang="es-ES" dirty="0">
                <a:latin typeface="Book Antiqua" pitchFamily="18" charset="0"/>
                <a:cs typeface="+mn-cs"/>
              </a:rPr>
              <a:t>¿se hubieran desecado las lagunas si no se hubiera dado la emigración?</a:t>
            </a:r>
          </a:p>
          <a:p>
            <a:pPr marL="720000" algn="just" fontAlgn="auto">
              <a:spcBef>
                <a:spcPts val="0"/>
              </a:spcBef>
              <a:spcAft>
                <a:spcPts val="0"/>
              </a:spcAft>
              <a:buFont typeface="Arial" pitchFamily="34" charset="0"/>
              <a:buChar char="•"/>
              <a:defRPr/>
            </a:pPr>
            <a:endParaRPr lang="es-ES" dirty="0">
              <a:latin typeface="Book Antiqua" pitchFamily="18" charset="0"/>
              <a:cs typeface="+mn-cs"/>
            </a:endParaRPr>
          </a:p>
          <a:p>
            <a:pPr marL="720000" algn="just" fontAlgn="auto">
              <a:spcBef>
                <a:spcPts val="0"/>
              </a:spcBef>
              <a:spcAft>
                <a:spcPts val="0"/>
              </a:spcAft>
              <a:buFont typeface="Arial" pitchFamily="34" charset="0"/>
              <a:buChar char="•"/>
              <a:defRPr/>
            </a:pPr>
            <a:r>
              <a:rPr lang="es-ES" dirty="0">
                <a:latin typeface="Book Antiqua" pitchFamily="18" charset="0"/>
                <a:cs typeface="+mn-cs"/>
              </a:rPr>
              <a:t>¿la protección y el reclamo turístico han contribuido a fijar población?</a:t>
            </a:r>
          </a:p>
          <a:p>
            <a:pPr marL="720000" algn="just" fontAlgn="auto">
              <a:spcBef>
                <a:spcPts val="0"/>
              </a:spcBef>
              <a:spcAft>
                <a:spcPts val="0"/>
              </a:spcAft>
              <a:buFont typeface="Arial" pitchFamily="34" charset="0"/>
              <a:buChar char="•"/>
              <a:defRPr/>
            </a:pPr>
            <a:endParaRPr lang="es-ES" dirty="0">
              <a:latin typeface="Book Antiqua" pitchFamily="18" charset="0"/>
              <a:cs typeface="+mn-cs"/>
            </a:endParaRPr>
          </a:p>
          <a:p>
            <a:pPr marL="720000" algn="just" fontAlgn="auto">
              <a:spcBef>
                <a:spcPts val="0"/>
              </a:spcBef>
              <a:spcAft>
                <a:spcPts val="0"/>
              </a:spcAft>
              <a:buFont typeface="Arial" pitchFamily="34" charset="0"/>
              <a:buChar char="•"/>
              <a:defRPr/>
            </a:pPr>
            <a:r>
              <a:rPr lang="es-ES" dirty="0">
                <a:latin typeface="Book Antiqua" pitchFamily="18" charset="0"/>
                <a:cs typeface="+mn-cs"/>
              </a:rPr>
              <a:t>la caza, ¿perjudica o beneficia?; ¿hay furtivos en la zona?</a:t>
            </a:r>
            <a:endParaRPr lang="es-ES" dirty="0">
              <a:latin typeface="Book Antiqua" pitchFamily="18" charset="0"/>
              <a:cs typeface="+mn-cs"/>
            </a:endParaRPr>
          </a:p>
        </p:txBody>
      </p:sp>
      <p:sp>
        <p:nvSpPr>
          <p:cNvPr id="81923" name="2 CuadroTexto"/>
          <p:cNvSpPr txBox="1">
            <a:spLocks noChangeArrowheads="1"/>
          </p:cNvSpPr>
          <p:nvPr/>
        </p:nvSpPr>
        <p:spPr bwMode="auto">
          <a:xfrm>
            <a:off x="323850" y="5732463"/>
            <a:ext cx="8494713" cy="461962"/>
          </a:xfrm>
          <a:prstGeom prst="rect">
            <a:avLst/>
          </a:prstGeom>
          <a:noFill/>
          <a:ln w="9525">
            <a:noFill/>
            <a:miter lim="800000"/>
            <a:headEnd/>
            <a:tailEnd/>
          </a:ln>
        </p:spPr>
        <p:txBody>
          <a:bodyPr wrap="none">
            <a:spAutoFit/>
          </a:bodyPr>
          <a:lstStyle/>
          <a:p>
            <a:pPr algn="ctr"/>
            <a:r>
              <a:rPr lang="es-ES" sz="2400">
                <a:latin typeface="Book Antiqua" pitchFamily="18" charset="0"/>
              </a:rPr>
              <a:t>CUANDO VOLVÁIS A CLASE, HABRÉIS DE EXPONERLO</a:t>
            </a:r>
            <a:r>
              <a:rPr lang="es-ES">
                <a:latin typeface="Calibri" pitchFamily="34" charset="0"/>
              </a:rPr>
              <a:t>.</a:t>
            </a:r>
          </a:p>
        </p:txBody>
      </p:sp>
      <p:pic>
        <p:nvPicPr>
          <p:cNvPr id="81924" name="3 Imagen" descr="lapiz_y_papel.png"/>
          <p:cNvPicPr>
            <a:picLocks noChangeAspect="1"/>
          </p:cNvPicPr>
          <p:nvPr/>
        </p:nvPicPr>
        <p:blipFill>
          <a:blip r:embed="rId2"/>
          <a:srcRect/>
          <a:stretch>
            <a:fillRect/>
          </a:stretch>
        </p:blipFill>
        <p:spPr bwMode="auto">
          <a:xfrm>
            <a:off x="7092950" y="404813"/>
            <a:ext cx="1524000" cy="1524000"/>
          </a:xfrm>
          <a:prstGeom prst="rect">
            <a:avLst/>
          </a:prstGeom>
          <a:noFill/>
          <a:ln w="9525">
            <a:noFill/>
            <a:miter lim="800000"/>
            <a:headEnd/>
            <a:tailEnd/>
          </a:ln>
        </p:spPr>
      </p:pic>
      <p:sp>
        <p:nvSpPr>
          <p:cNvPr id="81925" name="4 CuadroTexto"/>
          <p:cNvSpPr txBox="1">
            <a:spLocks noChangeArrowheads="1"/>
          </p:cNvSpPr>
          <p:nvPr/>
        </p:nvSpPr>
        <p:spPr bwMode="auto">
          <a:xfrm>
            <a:off x="8101013" y="1773238"/>
            <a:ext cx="501650" cy="214312"/>
          </a:xfrm>
          <a:prstGeom prst="rect">
            <a:avLst/>
          </a:prstGeom>
          <a:noFill/>
          <a:ln w="9525">
            <a:noFill/>
            <a:miter lim="800000"/>
            <a:headEnd/>
            <a:tailEnd/>
          </a:ln>
        </p:spPr>
        <p:txBody>
          <a:bodyPr wrap="none">
            <a:spAutoFit/>
          </a:bodyPr>
          <a:lstStyle/>
          <a:p>
            <a:r>
              <a:rPr lang="es-ES" sz="800">
                <a:latin typeface="Calibri" pitchFamily="34" charset="0"/>
              </a:rPr>
              <a:t>arasaac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2946" name="1 CuadroTexto"/>
          <p:cNvSpPr txBox="1">
            <a:spLocks noChangeArrowheads="1"/>
          </p:cNvSpPr>
          <p:nvPr/>
        </p:nvSpPr>
        <p:spPr bwMode="auto">
          <a:xfrm>
            <a:off x="611188" y="908050"/>
            <a:ext cx="4070350" cy="523875"/>
          </a:xfrm>
          <a:prstGeom prst="rect">
            <a:avLst/>
          </a:prstGeom>
          <a:noFill/>
          <a:ln w="9525">
            <a:noFill/>
            <a:miter lim="800000"/>
            <a:headEnd/>
            <a:tailEnd/>
          </a:ln>
        </p:spPr>
        <p:txBody>
          <a:bodyPr wrap="none">
            <a:spAutoFit/>
          </a:bodyPr>
          <a:lstStyle/>
          <a:p>
            <a:r>
              <a:rPr lang="es-ES" sz="2800">
                <a:latin typeface="Arial Narrow" pitchFamily="34" charset="0"/>
                <a:cs typeface="Angsana New" pitchFamily="18" charset="-34"/>
              </a:rPr>
              <a:t>PRIMERA ACTIVIDAD FINAL</a:t>
            </a:r>
          </a:p>
        </p:txBody>
      </p:sp>
    </p:spTree>
  </p:cSld>
  <p:clrMapOvr>
    <a:masterClrMapping/>
  </p:clrMapOvr>
  <p:transition advTm="4000">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83970" name="2 Imagen" descr="24587__150_a_3 (Copiar).jpg"/>
          <p:cNvPicPr>
            <a:picLocks noChangeAspect="1"/>
          </p:cNvPicPr>
          <p:nvPr/>
        </p:nvPicPr>
        <p:blipFill>
          <a:blip r:embed="rId2"/>
          <a:srcRect/>
          <a:stretch>
            <a:fillRect/>
          </a:stretch>
        </p:blipFill>
        <p:spPr bwMode="auto">
          <a:xfrm>
            <a:off x="730250" y="549275"/>
            <a:ext cx="8413750" cy="6307138"/>
          </a:xfrm>
          <a:prstGeom prst="rect">
            <a:avLst/>
          </a:prstGeom>
          <a:noFill/>
          <a:ln w="9525">
            <a:noFill/>
            <a:miter lim="800000"/>
            <a:headEnd/>
            <a:tailEnd/>
          </a:ln>
        </p:spPr>
      </p:pic>
      <p:sp>
        <p:nvSpPr>
          <p:cNvPr id="83971" name="1 CuadroTexto"/>
          <p:cNvSpPr txBox="1">
            <a:spLocks noChangeArrowheads="1"/>
          </p:cNvSpPr>
          <p:nvPr/>
        </p:nvSpPr>
        <p:spPr bwMode="auto">
          <a:xfrm>
            <a:off x="179388" y="0"/>
            <a:ext cx="792162" cy="6616700"/>
          </a:xfrm>
          <a:prstGeom prst="rect">
            <a:avLst/>
          </a:prstGeom>
          <a:noFill/>
          <a:ln w="9525">
            <a:noFill/>
            <a:miter lim="800000"/>
            <a:headEnd/>
            <a:tailEnd/>
          </a:ln>
        </p:spPr>
        <p:txBody>
          <a:bodyPr>
            <a:spAutoFit/>
          </a:bodyPr>
          <a:lstStyle/>
          <a:p>
            <a:r>
              <a:rPr lang="es-ES" sz="2000">
                <a:latin typeface="Arial Narrow" pitchFamily="34" charset="0"/>
              </a:rPr>
              <a:t>D</a:t>
            </a:r>
          </a:p>
          <a:p>
            <a:r>
              <a:rPr lang="es-ES" sz="2000">
                <a:latin typeface="Arial Narrow" pitchFamily="34" charset="0"/>
              </a:rPr>
              <a:t>A</a:t>
            </a:r>
          </a:p>
          <a:p>
            <a:endParaRPr lang="es-ES" sz="2000">
              <a:latin typeface="Arial Narrow" pitchFamily="34" charset="0"/>
            </a:endParaRPr>
          </a:p>
          <a:p>
            <a:r>
              <a:rPr lang="es-ES" sz="2000">
                <a:latin typeface="Arial Narrow" pitchFamily="34" charset="0"/>
              </a:rPr>
              <a:t>A </a:t>
            </a:r>
          </a:p>
          <a:p>
            <a:endParaRPr lang="es-ES" sz="2000">
              <a:latin typeface="Arial Narrow" pitchFamily="34" charset="0"/>
            </a:endParaRPr>
          </a:p>
          <a:p>
            <a:r>
              <a:rPr lang="es-ES" sz="2000">
                <a:latin typeface="Arial Narrow" pitchFamily="34" charset="0"/>
              </a:rPr>
              <a:t>C</a:t>
            </a:r>
          </a:p>
          <a:p>
            <a:r>
              <a:rPr lang="es-ES" sz="2000">
                <a:latin typeface="Arial Narrow" pitchFamily="34" charset="0"/>
              </a:rPr>
              <a:t>O</a:t>
            </a:r>
          </a:p>
          <a:p>
            <a:r>
              <a:rPr lang="es-ES" sz="2000">
                <a:latin typeface="Arial Narrow" pitchFamily="34" charset="0"/>
              </a:rPr>
              <a:t>N</a:t>
            </a:r>
          </a:p>
          <a:p>
            <a:r>
              <a:rPr lang="es-ES" sz="2000">
                <a:latin typeface="Arial Narrow" pitchFamily="34" charset="0"/>
              </a:rPr>
              <a:t>O</a:t>
            </a:r>
          </a:p>
          <a:p>
            <a:r>
              <a:rPr lang="es-ES" sz="2000">
                <a:latin typeface="Arial Narrow" pitchFamily="34" charset="0"/>
              </a:rPr>
              <a:t>C</a:t>
            </a:r>
          </a:p>
          <a:p>
            <a:r>
              <a:rPr lang="es-ES" sz="2000">
                <a:latin typeface="Arial Narrow" pitchFamily="34" charset="0"/>
              </a:rPr>
              <a:t>E</a:t>
            </a:r>
          </a:p>
          <a:p>
            <a:r>
              <a:rPr lang="es-ES" sz="2000">
                <a:latin typeface="Arial Narrow" pitchFamily="34" charset="0"/>
              </a:rPr>
              <a:t>R </a:t>
            </a:r>
          </a:p>
          <a:p>
            <a:endParaRPr lang="es-ES" sz="2000">
              <a:latin typeface="Arial Narrow" pitchFamily="34" charset="0"/>
            </a:endParaRPr>
          </a:p>
          <a:p>
            <a:r>
              <a:rPr lang="es-ES" sz="2000">
                <a:latin typeface="Arial Narrow" pitchFamily="34" charset="0"/>
              </a:rPr>
              <a:t>E</a:t>
            </a:r>
          </a:p>
          <a:p>
            <a:r>
              <a:rPr lang="es-ES" sz="2000">
                <a:latin typeface="Arial Narrow" pitchFamily="34" charset="0"/>
              </a:rPr>
              <a:t>L </a:t>
            </a:r>
          </a:p>
          <a:p>
            <a:endParaRPr lang="es-ES" sz="2000">
              <a:latin typeface="Arial Narrow" pitchFamily="34" charset="0"/>
            </a:endParaRPr>
          </a:p>
          <a:p>
            <a:r>
              <a:rPr lang="es-ES" sz="2000">
                <a:latin typeface="Arial Narrow" pitchFamily="34" charset="0"/>
              </a:rPr>
              <a:t>V</a:t>
            </a:r>
          </a:p>
          <a:p>
            <a:r>
              <a:rPr lang="es-ES" sz="2000">
                <a:latin typeface="Arial Narrow" pitchFamily="34" charset="0"/>
              </a:rPr>
              <a:t>I</a:t>
            </a:r>
          </a:p>
          <a:p>
            <a:r>
              <a:rPr lang="es-ES" sz="2000">
                <a:latin typeface="Arial Narrow" pitchFamily="34" charset="0"/>
              </a:rPr>
              <a:t>A</a:t>
            </a:r>
          </a:p>
          <a:p>
            <a:r>
              <a:rPr lang="es-ES" sz="2000">
                <a:latin typeface="Arial Narrow" pitchFamily="34" charset="0"/>
              </a:rPr>
              <a:t>J</a:t>
            </a:r>
          </a:p>
          <a:p>
            <a:r>
              <a:rPr lang="es-ES" sz="2400">
                <a:latin typeface="Arial Narrow" pitchFamily="34" charset="0"/>
              </a:rPr>
              <a:t>E</a:t>
            </a:r>
          </a:p>
        </p:txBody>
      </p:sp>
      <p:sp>
        <p:nvSpPr>
          <p:cNvPr id="83972" name="3 CuadroTexto"/>
          <p:cNvSpPr txBox="1">
            <a:spLocks noChangeArrowheads="1"/>
          </p:cNvSpPr>
          <p:nvPr/>
        </p:nvSpPr>
        <p:spPr bwMode="auto">
          <a:xfrm>
            <a:off x="8113713" y="333375"/>
            <a:ext cx="1030287" cy="214313"/>
          </a:xfrm>
          <a:prstGeom prst="rect">
            <a:avLst/>
          </a:prstGeom>
          <a:noFill/>
          <a:ln w="9525">
            <a:noFill/>
            <a:miter lim="800000"/>
            <a:headEnd/>
            <a:tailEnd/>
          </a:ln>
        </p:spPr>
        <p:txBody>
          <a:bodyPr wrap="none">
            <a:spAutoFit/>
          </a:bodyPr>
          <a:lstStyle/>
          <a:p>
            <a:r>
              <a:rPr lang="es-ES" sz="800">
                <a:latin typeface="Calibri" pitchFamily="34" charset="0"/>
              </a:rPr>
              <a:t>INTEF –PAUL BANGS</a:t>
            </a:r>
          </a:p>
        </p:txBody>
      </p:sp>
    </p:spTree>
  </p:cSld>
  <p:clrMapOvr>
    <a:masterClrMapping/>
  </p:clrMapOvr>
  <p:transition advTm="4000">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2 Imagen" descr="Avutarda_(Otis_tarda)_in_Spain_fields (Copiar).jpg">
            <a:hlinkClick r:id="rId2"/>
          </p:cNvPr>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3 CuadroTexto"/>
          <p:cNvSpPr txBox="1"/>
          <p:nvPr/>
        </p:nvSpPr>
        <p:spPr>
          <a:xfrm>
            <a:off x="0" y="0"/>
            <a:ext cx="2378075" cy="246063"/>
          </a:xfrm>
          <a:prstGeom prst="rect">
            <a:avLst/>
          </a:prstGeom>
          <a:noFill/>
        </p:spPr>
        <p:txBody>
          <a:bodyPr wrap="none">
            <a:spAutoFit/>
          </a:bodyPr>
          <a:lstStyle/>
          <a:p>
            <a:pPr fontAlgn="auto">
              <a:spcBef>
                <a:spcPts val="0"/>
              </a:spcBef>
              <a:spcAft>
                <a:spcPts val="0"/>
              </a:spcAft>
              <a:defRPr/>
            </a:pPr>
            <a:r>
              <a:rPr lang="es-ES" sz="1000" dirty="0">
                <a:latin typeface="+mj-lt"/>
                <a:cs typeface="+mn-cs"/>
              </a:rPr>
              <a:t>WIKIPEDIA – FERNANDO BENITO ÁLVAREZ</a:t>
            </a:r>
            <a:endParaRPr lang="es-ES" sz="1000" dirty="0">
              <a:latin typeface="+mj-lt"/>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Rectángulo"/>
          <p:cNvSpPr/>
          <p:nvPr/>
        </p:nvSpPr>
        <p:spPr>
          <a:xfrm>
            <a:off x="539750" y="188913"/>
            <a:ext cx="8135938" cy="6000750"/>
          </a:xfrm>
          <a:prstGeom prst="rect">
            <a:avLst/>
          </a:prstGeom>
        </p:spPr>
        <p:txBody>
          <a:bodyPr>
            <a:spAutoFit/>
          </a:bodyPr>
          <a:lstStyle/>
          <a:p>
            <a:pPr algn="just" fontAlgn="auto">
              <a:spcBef>
                <a:spcPts val="0"/>
              </a:spcBef>
              <a:spcAft>
                <a:spcPts val="0"/>
              </a:spcAft>
              <a:defRPr/>
            </a:pPr>
            <a:r>
              <a:rPr lang="es-ES" sz="1600" dirty="0">
                <a:latin typeface="Arial Narrow" pitchFamily="34" charset="0"/>
                <a:cs typeface="+mn-cs"/>
              </a:rPr>
              <a:t>CONCURSO DE FOTOGRAFÍA </a:t>
            </a:r>
          </a:p>
          <a:p>
            <a:pPr algn="just" fontAlgn="auto">
              <a:spcBef>
                <a:spcPts val="0"/>
              </a:spcBef>
              <a:spcAft>
                <a:spcPts val="0"/>
              </a:spcAft>
              <a:defRPr/>
            </a:pPr>
            <a:r>
              <a:rPr lang="es-ES" sz="1600" dirty="0">
                <a:latin typeface="Arial Narrow" pitchFamily="34" charset="0"/>
                <a:cs typeface="+mn-cs"/>
              </a:rPr>
              <a:t/>
            </a:r>
            <a:br>
              <a:rPr lang="es-ES" sz="1600" dirty="0">
                <a:latin typeface="Arial Narrow" pitchFamily="34" charset="0"/>
                <a:cs typeface="+mn-cs"/>
              </a:rPr>
            </a:b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BASES</a:t>
            </a:r>
          </a:p>
          <a:p>
            <a:pPr algn="just" fontAlgn="auto">
              <a:spcBef>
                <a:spcPts val="0"/>
              </a:spcBef>
              <a:spcAft>
                <a:spcPts val="0"/>
              </a:spcAft>
              <a:defRPr/>
            </a:pP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Podrán participar quienes hayan realizado la actividad.</a:t>
            </a:r>
          </a:p>
          <a:p>
            <a:pPr algn="just" fontAlgn="auto">
              <a:spcBef>
                <a:spcPts val="0"/>
              </a:spcBef>
              <a:spcAft>
                <a:spcPts val="0"/>
              </a:spcAft>
              <a:defRPr/>
            </a:pP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Cada concursante presentará entre seis y diez fotografías, pudiendo elegir entre los dos siguientes temas:</a:t>
            </a:r>
          </a:p>
          <a:p>
            <a:pPr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El medio natural</a:t>
            </a:r>
          </a:p>
          <a:p>
            <a:pPr marL="720000" algn="just" fontAlgn="auto">
              <a:spcBef>
                <a:spcPts val="0"/>
              </a:spcBef>
              <a:spcAft>
                <a:spcPts val="0"/>
              </a:spcAft>
              <a:defRPr/>
            </a:pPr>
            <a:r>
              <a:rPr lang="es-ES" sz="1600" dirty="0">
                <a:latin typeface="Arial Narrow" pitchFamily="34" charset="0"/>
                <a:cs typeface="+mn-cs"/>
              </a:rPr>
              <a:t>El medio humanizado</a:t>
            </a:r>
          </a:p>
          <a:p>
            <a:pPr algn="just" fontAlgn="auto">
              <a:spcBef>
                <a:spcPts val="0"/>
              </a:spcBef>
              <a:spcAft>
                <a:spcPts val="0"/>
              </a:spcAft>
              <a:defRPr/>
            </a:pP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Habrá un premio individual y uno de conjunto en cada uno de los dos temas, consistentes en lotes de productos culturales.</a:t>
            </a:r>
          </a:p>
          <a:p>
            <a:pPr algn="just" fontAlgn="auto">
              <a:spcBef>
                <a:spcPts val="0"/>
              </a:spcBef>
              <a:spcAft>
                <a:spcPts val="0"/>
              </a:spcAft>
              <a:defRPr/>
            </a:pPr>
            <a:r>
              <a:rPr lang="es-ES" sz="1600" dirty="0">
                <a:latin typeface="Arial Narrow" pitchFamily="34" charset="0"/>
                <a:cs typeface="+mn-cs"/>
              </a:rPr>
              <a:t/>
            </a:r>
            <a:br>
              <a:rPr lang="es-ES" sz="1600" dirty="0">
                <a:latin typeface="Arial Narrow" pitchFamily="34" charset="0"/>
                <a:cs typeface="+mn-cs"/>
              </a:rPr>
            </a:b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PROCESO DE SELECCIÓN DE GANADORES</a:t>
            </a:r>
          </a:p>
          <a:p>
            <a:pPr algn="just" fontAlgn="auto">
              <a:spcBef>
                <a:spcPts val="0"/>
              </a:spcBef>
              <a:spcAft>
                <a:spcPts val="0"/>
              </a:spcAft>
              <a:defRPr/>
            </a:pP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Votación popular baremada (5,3 y 1 punto; únicamente se aceptarán papeletas con tres opciones) durante tres días.</a:t>
            </a:r>
          </a:p>
          <a:p>
            <a:pPr algn="just" fontAlgn="auto">
              <a:spcBef>
                <a:spcPts val="0"/>
              </a:spcBef>
              <a:spcAft>
                <a:spcPts val="0"/>
              </a:spcAft>
              <a:defRPr/>
            </a:pP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Se seleccionan cinco finalistas.</a:t>
            </a:r>
          </a:p>
          <a:p>
            <a:pPr algn="just" fontAlgn="auto">
              <a:spcBef>
                <a:spcPts val="0"/>
              </a:spcBef>
              <a:spcAft>
                <a:spcPts val="0"/>
              </a:spcAft>
              <a:defRPr/>
            </a:pP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El jurado (dos profesores de arte, un alumno) decide los ganadores.</a:t>
            </a:r>
            <a:endParaRPr lang="es-ES" sz="1600" dirty="0">
              <a:latin typeface="Arial Narrow" pitchFamily="34" charset="0"/>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6018" name="1 CuadroTexto"/>
          <p:cNvSpPr txBox="1">
            <a:spLocks noChangeArrowheads="1"/>
          </p:cNvSpPr>
          <p:nvPr/>
        </p:nvSpPr>
        <p:spPr bwMode="auto">
          <a:xfrm>
            <a:off x="250825" y="692150"/>
            <a:ext cx="8713788" cy="4032250"/>
          </a:xfrm>
          <a:prstGeom prst="rect">
            <a:avLst/>
          </a:prstGeom>
          <a:noFill/>
          <a:ln w="9525">
            <a:noFill/>
            <a:miter lim="800000"/>
            <a:headEnd/>
            <a:tailEnd/>
          </a:ln>
        </p:spPr>
        <p:txBody>
          <a:bodyPr>
            <a:spAutoFit/>
          </a:bodyPr>
          <a:lstStyle/>
          <a:p>
            <a:pPr algn="just"/>
            <a:r>
              <a:rPr lang="es-ES" sz="1600">
                <a:latin typeface="Arial Narrow" pitchFamily="34" charset="0"/>
              </a:rPr>
              <a:t>EXPOSICIÓN DE LAS OBRAS</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Consulta con la dirección de tu centro de qué espacios y materiales (tablones, atriles, expositores) se puede disponer.</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Elabora un folleto para dar a conocer el acto (puedes utilizar este </a:t>
            </a:r>
            <a:r>
              <a:rPr lang="es-ES" sz="1600">
                <a:latin typeface="Arial Narrow" pitchFamily="34" charset="0"/>
                <a:hlinkClick r:id="rId2"/>
              </a:rPr>
              <a:t>programa</a:t>
            </a:r>
            <a:r>
              <a:rPr lang="es-ES" sz="1600">
                <a:latin typeface="Arial Narrow" pitchFamily="34" charset="0"/>
              </a:rPr>
              <a:t>). Busca colaboradores entre los alumnos de artes.</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Negocia el precio de la impresión de las fotografías con un comerciante especializado (Debe estar incluido en el presupuesto que habéis elaborado en la actividad 1).</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Consigue colaboración del centro y/o Ampa para costear los premios.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2 Rectángulo"/>
          <p:cNvSpPr/>
          <p:nvPr/>
        </p:nvSpPr>
        <p:spPr>
          <a:xfrm>
            <a:off x="467544" y="1268760"/>
            <a:ext cx="8352928" cy="4247317"/>
          </a:xfrm>
          <a:prstGeom prst="rect">
            <a:avLst/>
          </a:prstGeom>
          <a:noFill/>
        </p:spPr>
        <p:txBody>
          <a:bodyPr>
            <a:spAutoFit/>
          </a:bodyPr>
          <a:lstStyle/>
          <a:p>
            <a:pPr algn="ctr" fontAlgn="auto">
              <a:spcBef>
                <a:spcPts val="0"/>
              </a:spcBef>
              <a:spcAft>
                <a:spcPts val="0"/>
              </a:spcAft>
              <a:defRPr/>
            </a:pPr>
            <a:r>
              <a:rPr lang="es-E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mn-cs"/>
              </a:rPr>
              <a:t>REALIZA PRESENTACIÓN DE LA ACTIVIDAD Y DIFÚNDELA EN MEDIOS DE COMUNICACIÓN Y ENTRE CENTROS DE ENSEÑANZA</a:t>
            </a:r>
            <a:endParaRPr lang="es-E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8066" name="1 CuadroTexto"/>
          <p:cNvSpPr txBox="1">
            <a:spLocks noChangeArrowheads="1"/>
          </p:cNvSpPr>
          <p:nvPr/>
        </p:nvSpPr>
        <p:spPr bwMode="auto">
          <a:xfrm>
            <a:off x="468313" y="549275"/>
            <a:ext cx="8166100" cy="5938838"/>
          </a:xfrm>
          <a:prstGeom prst="rect">
            <a:avLst/>
          </a:prstGeom>
          <a:noFill/>
          <a:ln w="9525">
            <a:noFill/>
            <a:miter lim="800000"/>
            <a:headEnd/>
            <a:tailEnd/>
          </a:ln>
        </p:spPr>
        <p:txBody>
          <a:bodyPr wrap="none">
            <a:spAutoFit/>
          </a:bodyPr>
          <a:lstStyle/>
          <a:p>
            <a:pPr algn="just"/>
            <a:r>
              <a:rPr lang="es-ES" sz="1600">
                <a:latin typeface="Arial Narrow" pitchFamily="34" charset="0"/>
              </a:rPr>
              <a:t>REALIZA LA PRESENTACIÓN</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Utiliza software legal: existen suites informáticas libres </a:t>
            </a:r>
            <a:r>
              <a:rPr lang="es-ES" sz="2800">
                <a:latin typeface="Arial Narrow" pitchFamily="34" charset="0"/>
              </a:rPr>
              <a:t>( </a:t>
            </a:r>
            <a:r>
              <a:rPr lang="es-ES" sz="2800">
                <a:latin typeface="Arial Narrow" pitchFamily="34" charset="0"/>
                <a:hlinkClick r:id="rId2"/>
              </a:rPr>
              <a:t>I</a:t>
            </a:r>
            <a:r>
              <a:rPr lang="es-ES" sz="2800">
                <a:latin typeface="Arial Narrow" pitchFamily="34" charset="0"/>
              </a:rPr>
              <a:t> y </a:t>
            </a:r>
            <a:r>
              <a:rPr lang="es-ES" sz="2800">
                <a:latin typeface="Arial Narrow" pitchFamily="34" charset="0"/>
                <a:hlinkClick r:id="rId3"/>
              </a:rPr>
              <a:t>II</a:t>
            </a:r>
            <a:r>
              <a:rPr lang="es-ES" sz="2800">
                <a:latin typeface="Arial Narrow" pitchFamily="34" charset="0"/>
              </a:rPr>
              <a:t> )</a:t>
            </a:r>
            <a:r>
              <a:rPr lang="es-ES" sz="1600">
                <a:latin typeface="Arial Narrow" pitchFamily="34" charset="0"/>
              </a:rPr>
              <a:t>, con un funcionamiento similar.</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Procura no mezclar programas de distintas suites pues pueden generar pequeñas desconfiguraciones.</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Ten a mano programas para tratar </a:t>
            </a:r>
            <a:r>
              <a:rPr lang="es-ES" sz="1600">
                <a:latin typeface="Arial Narrow" pitchFamily="34" charset="0"/>
                <a:hlinkClick r:id="rId4"/>
              </a:rPr>
              <a:t>distintos tipos de archivos</a:t>
            </a:r>
            <a:r>
              <a:rPr lang="es-ES" sz="1600">
                <a:latin typeface="Arial Narrow" pitchFamily="34" charset="0"/>
              </a:rPr>
              <a:t>.</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Elabora un guión.</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Redacta la información que presentas en cada diapositiva: un </a:t>
            </a:r>
            <a:r>
              <a:rPr lang="es-ES" sz="1600">
                <a:latin typeface="Arial Narrow" pitchFamily="34" charset="0"/>
                <a:hlinkClick r:id="rId5"/>
              </a:rPr>
              <a:t>apunte</a:t>
            </a:r>
            <a:r>
              <a:rPr lang="es-ES" sz="1600">
                <a:latin typeface="Arial Narrow" pitchFamily="34" charset="0"/>
              </a:rPr>
              <a:t> que te sirva para iniciar la </a:t>
            </a:r>
            <a:r>
              <a:rPr lang="es-ES" sz="1600">
                <a:latin typeface="Arial Narrow" pitchFamily="34" charset="0"/>
                <a:hlinkClick r:id="rId6"/>
              </a:rPr>
              <a:t>exposición</a:t>
            </a:r>
            <a:r>
              <a:rPr lang="es-ES" sz="1600">
                <a:latin typeface="Arial Narrow" pitchFamily="34" charset="0"/>
              </a:rPr>
              <a:t>.</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Obtén el material que ilustre o complemente la información.</a:t>
            </a:r>
          </a:p>
          <a:p>
            <a:pPr algn="just"/>
            <a:endParaRPr lang="es-ES" sz="1600">
              <a:latin typeface="Arial Narrow" pitchFamily="34" charset="0"/>
            </a:endParaRPr>
          </a:p>
          <a:p>
            <a:pPr algn="just"/>
            <a:endParaRPr lang="es-ES" sz="1600">
              <a:latin typeface="Arial Narrow" pitchFamily="34" charset="0"/>
            </a:endParaRPr>
          </a:p>
          <a:p>
            <a:pPr algn="just"/>
            <a:r>
              <a:rPr lang="es-ES" sz="1600">
                <a:latin typeface="Arial Narrow" pitchFamily="34" charset="0"/>
              </a:rPr>
              <a:t>No es necesario ser efectista en la presentación; no te estás examinando.</a:t>
            </a:r>
          </a:p>
          <a:p>
            <a:pPr algn="just"/>
            <a:endParaRPr lang="es-ES" sz="1600">
              <a:latin typeface="Arial Narrow"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Rectángulo"/>
          <p:cNvSpPr/>
          <p:nvPr/>
        </p:nvSpPr>
        <p:spPr>
          <a:xfrm>
            <a:off x="971550" y="1720850"/>
            <a:ext cx="7056438" cy="3970338"/>
          </a:xfrm>
          <a:prstGeom prst="rect">
            <a:avLst/>
          </a:prstGeom>
        </p:spPr>
        <p:txBody>
          <a:bodyPr>
            <a:spAutoFit/>
          </a:bodyPr>
          <a:lstStyle/>
          <a:p>
            <a:pPr algn="ctr" fontAlgn="auto">
              <a:spcBef>
                <a:spcPts val="0"/>
              </a:spcBef>
              <a:spcAft>
                <a:spcPts val="0"/>
              </a:spcAft>
              <a:defRPr/>
            </a:pPr>
            <a:r>
              <a:rPr lang="es-ES" sz="2400" dirty="0">
                <a:solidFill>
                  <a:srgbClr val="FF0000"/>
                </a:solidFill>
                <a:latin typeface="Arial Narrow" pitchFamily="34" charset="0"/>
                <a:cs typeface="+mn-cs"/>
              </a:rPr>
              <a:t>Antes de entregar un trabajo a cualquier profesor, regístralo.</a:t>
            </a:r>
          </a:p>
          <a:p>
            <a:pPr algn="ctr" fontAlgn="auto">
              <a:spcBef>
                <a:spcPts val="0"/>
              </a:spcBef>
              <a:spcAft>
                <a:spcPts val="0"/>
              </a:spcAft>
              <a:defRPr/>
            </a:pPr>
            <a:r>
              <a:rPr lang="es-ES" sz="2400" dirty="0">
                <a:latin typeface="Arial Narrow" pitchFamily="34" charset="0"/>
                <a:cs typeface="+mn-cs"/>
              </a:rPr>
              <a:t/>
            </a:r>
            <a:br>
              <a:rPr lang="es-ES" sz="2400" dirty="0">
                <a:latin typeface="Arial Narrow" pitchFamily="34" charset="0"/>
                <a:cs typeface="+mn-cs"/>
              </a:rPr>
            </a:br>
            <a:endParaRPr lang="es-ES" sz="2400" dirty="0">
              <a:latin typeface="Arial Narrow" pitchFamily="34" charset="0"/>
              <a:cs typeface="+mn-cs"/>
            </a:endParaRPr>
          </a:p>
          <a:p>
            <a:pPr algn="ctr" fontAlgn="auto">
              <a:spcBef>
                <a:spcPts val="0"/>
              </a:spcBef>
              <a:spcAft>
                <a:spcPts val="0"/>
              </a:spcAft>
              <a:defRPr/>
            </a:pPr>
            <a:r>
              <a:rPr lang="es-ES" sz="2400" u="dbl" dirty="0">
                <a:uFill>
                  <a:solidFill>
                    <a:srgbClr val="FFFF00"/>
                  </a:solidFill>
                </a:uFill>
                <a:latin typeface="Arial Narrow" pitchFamily="34" charset="0"/>
                <a:cs typeface="+mn-cs"/>
              </a:rPr>
              <a:t>Si te resulta muy gravoso, publícalo (o súbelo a las redes sociales) con licencia pública que exija cita del autor cada vez que se utilice.</a:t>
            </a:r>
          </a:p>
          <a:p>
            <a:pPr algn="ctr" fontAlgn="auto">
              <a:spcBef>
                <a:spcPts val="0"/>
              </a:spcBef>
              <a:spcAft>
                <a:spcPts val="0"/>
              </a:spcAft>
              <a:defRPr/>
            </a:pPr>
            <a:r>
              <a:rPr lang="es-ES" sz="2400" dirty="0">
                <a:latin typeface="Arial Narrow" pitchFamily="34" charset="0"/>
                <a:cs typeface="+mn-cs"/>
              </a:rPr>
              <a:t/>
            </a:r>
            <a:br>
              <a:rPr lang="es-ES" sz="2400" dirty="0">
                <a:latin typeface="Arial Narrow" pitchFamily="34" charset="0"/>
                <a:cs typeface="+mn-cs"/>
              </a:rPr>
            </a:br>
            <a:endParaRPr lang="es-ES" sz="2400" dirty="0">
              <a:latin typeface="Arial Narrow" pitchFamily="34" charset="0"/>
              <a:cs typeface="+mn-cs"/>
            </a:endParaRPr>
          </a:p>
          <a:p>
            <a:pPr algn="ctr" fontAlgn="auto">
              <a:spcBef>
                <a:spcPts val="0"/>
              </a:spcBef>
              <a:spcAft>
                <a:spcPts val="0"/>
              </a:spcAft>
              <a:defRPr/>
            </a:pPr>
            <a:r>
              <a:rPr lang="es-ES" sz="2400" dirty="0">
                <a:solidFill>
                  <a:srgbClr val="9900CC"/>
                </a:solidFill>
                <a:latin typeface="Arial Narrow" pitchFamily="34" charset="0"/>
                <a:cs typeface="+mn-cs"/>
              </a:rPr>
              <a:t>Así, nadie se aprovechará de tu trabajo</a:t>
            </a:r>
            <a:r>
              <a:rPr lang="es-ES" sz="2400" dirty="0">
                <a:latin typeface="Arial Narrow" pitchFamily="34" charset="0"/>
                <a:cs typeface="+mn-cs"/>
              </a:rPr>
              <a:t>.</a:t>
            </a:r>
          </a:p>
          <a:p>
            <a:pPr fontAlgn="auto">
              <a:spcBef>
                <a:spcPts val="0"/>
              </a:spcBef>
              <a:spcAft>
                <a:spcPts val="0"/>
              </a:spcAft>
              <a:defRPr/>
            </a:pPr>
            <a:r>
              <a:rPr lang="es-ES" dirty="0">
                <a:latin typeface="+mn-lt"/>
                <a:cs typeface="+mn-cs"/>
              </a:rPr>
              <a:t/>
            </a:r>
            <a:br>
              <a:rPr lang="es-ES" dirty="0">
                <a:latin typeface="+mn-lt"/>
                <a:cs typeface="+mn-cs"/>
              </a:rPr>
            </a:br>
            <a:endParaRPr lang="es-ES" dirty="0">
              <a:latin typeface="+mn-lt"/>
              <a:cs typeface="+mn-cs"/>
            </a:endParaRPr>
          </a:p>
        </p:txBody>
      </p:sp>
      <p:pic>
        <p:nvPicPr>
          <p:cNvPr id="1035" name="Picture 11" descr="C:\Users\Ricardo\AppData\Local\Microsoft\Windows\Temporary Internet Files\Content.IE5\IJ00A1P0\lamosca1[1].jpg"/>
          <p:cNvPicPr>
            <a:picLocks noChangeAspect="1" noChangeArrowheads="1"/>
          </p:cNvPicPr>
          <p:nvPr/>
        </p:nvPicPr>
        <p:blipFill>
          <a:blip r:embed="rId2"/>
          <a:srcRect/>
          <a:stretch>
            <a:fillRect/>
          </a:stretch>
        </p:blipFill>
        <p:spPr bwMode="auto">
          <a:xfrm>
            <a:off x="9396413" y="2205038"/>
            <a:ext cx="460375" cy="3508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mph" presetSubtype="0" nodeType="clickEffect">
                                  <p:stCondLst>
                                    <p:cond delay="0"/>
                                  </p:stCondLst>
                                  <p:childTnLst>
                                    <p:set>
                                      <p:cBhvr override="childStyle">
                                        <p:cTn id="11" dur="indefinite"/>
                                        <p:tgtEl>
                                          <p:spTgt spid="2">
                                            <p:txEl>
                                              <p:pRg st="2" end="2"/>
                                            </p:txEl>
                                          </p:spTgt>
                                        </p:tgtEl>
                                        <p:attrNameLst>
                                          <p:attrName>style.fontFamily</p:attrName>
                                        </p:attrNameLst>
                                      </p:cBhvr>
                                      <p:to>
                                        <p:strVal val="Times New Roma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linds(horizontal)">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11511 -0.21924 C -1.13021 -0.04903 -1.14514 0.12118 -1.10643 0.16281 C -1.06771 0.20467 -0.90729 0.08511 -0.88316 0.03145 C -0.85903 -0.02174 -0.99601 -0.13344 -0.96146 -0.15749 C -0.92691 -0.18178 -0.73229 -0.16397 -0.67604 -0.11309 C -0.61979 -0.06221 -0.66806 0.10199 -0.62379 0.14755 C -0.57952 0.19288 -0.45521 0.19542 -0.41077 0.15911 C -0.36632 0.1228 -0.36007 -0.12373 -0.35712 -0.07054 C -0.35417 -0.01735 -0.41684 0.38714 -0.3934 0.4778 C -0.36997 0.56845 -0.2842 0.55504 -0.2165 0.47387 C -0.14879 0.39269 -0.025 0.07401 0.0125 -0.00879 C 0.05 -0.09158 0.22864 0.08094 0.00816 -0.02243 C -0.21233 -0.12581 -0.76163 -0.3772 -1.31077 -0.62858 " pathEditMode="relative" ptsTypes="aaaaaaaaaaaaA">
                                      <p:cBhvr>
                                        <p:cTn id="20" dur="2000" fill="hold"/>
                                        <p:tgtEl>
                                          <p:spTgt spid="103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250825" y="2349500"/>
            <a:ext cx="8208963" cy="1384300"/>
          </a:xfrm>
          <a:prstGeom prst="rect">
            <a:avLst/>
          </a:prstGeom>
          <a:noFill/>
          <a:ln w="9525">
            <a:noFill/>
            <a:miter lim="800000"/>
            <a:headEnd/>
            <a:tailEnd/>
          </a:ln>
        </p:spPr>
        <p:txBody>
          <a:bodyPr>
            <a:spAutoFit/>
          </a:bodyPr>
          <a:lstStyle/>
          <a:p>
            <a:pPr algn="ctr"/>
            <a:r>
              <a:rPr lang="es-ES" sz="2800">
                <a:latin typeface="Arial Narrow" pitchFamily="34" charset="0"/>
              </a:rPr>
              <a:t>Igualmente puede ser efectivo para demostrar la propiedad enviarlo a tres o cuatro direcciones de correo electrónico cuyo servidor lo guardará registrando la fecha y hora del envío.</a:t>
            </a:r>
          </a:p>
        </p:txBody>
      </p:sp>
      <p:pic>
        <p:nvPicPr>
          <p:cNvPr id="2050" name="Picture 2" descr="C:\Users\Ricardo\AppData\Local\Microsoft\Windows\Temporary Internet Files\Content.IE5\SRTLS6RE\mosquito120528_1_560[1].jpg"/>
          <p:cNvPicPr>
            <a:picLocks noChangeAspect="1" noChangeArrowheads="1"/>
          </p:cNvPicPr>
          <p:nvPr/>
        </p:nvPicPr>
        <p:blipFill>
          <a:blip r:embed="rId2"/>
          <a:srcRect/>
          <a:stretch>
            <a:fillRect/>
          </a:stretch>
        </p:blipFill>
        <p:spPr bwMode="auto">
          <a:xfrm>
            <a:off x="9467850" y="1700213"/>
            <a:ext cx="292100" cy="195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93611 -0.33742 C -0.91372 -0.34944 -0.89097 -0.35962 -0.86788 -0.36841 C -0.8599 -0.37141 -0.85139 -0.37072 -0.84323 -0.37211 C -0.83316 -0.37396 -0.82309 -0.37604 -0.81302 -0.37812 C -0.7599 -0.37627 -0.76753 -0.37928 -0.73767 -0.37211 C -0.73056 -0.36748 -0.7217 -0.35592 -0.71719 -0.34713 C -0.7158 -0.34066 -0.71337 -0.3358 -0.71146 -0.32979 C -0.70556 -0.31198 -0.71094 -0.3247 -0.70729 -0.30851 C -0.70608 -0.30319 -0.70278 -0.29302 -0.70278 -0.29302 C -0.70139 -0.28145 -0.69826 -0.27128 -0.69566 -0.26018 C -0.69635 -0.21323 -0.68872 -0.17692 -0.70729 -0.14061 C -0.71146 -0.11633 -0.72622 -0.09251 -0.73889 -0.07493 C -0.7474 -0.0636 -0.75799 -0.05527 -0.76649 -0.04394 C -0.77517 -0.03238 -0.78073 -0.01665 -0.79115 -0.0074 C -0.79444 0.00093 -0.79878 0.00624 -0.80295 0.01388 C -0.80642 0.02081 -0.80833 0.02729 -0.81302 0.0333 C -0.8151 0.04556 -0.81319 0.03885 -0.82031 0.0525 C -0.82118 0.05435 -0.82222 0.05643 -0.82309 0.05828 C -0.82413 0.06013 -0.82604 0.06406 -0.82604 0.06406 C -0.82656 0.06661 -0.82656 0.06961 -0.82743 0.07192 C -0.82899 0.07609 -0.83316 0.08349 -0.83316 0.08349 C -0.83611 0.09968 -0.83264 0.08349 -0.8375 0.0969 C -0.83993 0.10361 -0.84097 0.11147 -0.84323 0.11818 C -0.8441 0.12072 -0.84514 0.12327 -0.84618 0.12581 C -0.84809 0.12974 -0.85208 0.13737 -0.85208 0.13737 C -0.85486 0.14871 -0.85677 0.15958 -0.86076 0.17021 C -0.86111 0.17553 -0.86233 0.19265 -0.86354 0.19912 C -0.86424 0.20305 -0.86649 0.21069 -0.86649 0.21069 C -0.86597 0.24052 -0.86597 0.27012 -0.8651 0.29972 C -0.86493 0.30805 -0.85816 0.31661 -0.85486 0.32285 C -0.84184 0.3476 -0.81944 0.35268 -0.79983 0.36332 C -0.78976 0.36887 -0.78299 0.37488 -0.77222 0.37674 C -0.73333 0.37465 -0.71424 0.37257 -0.67951 0.35361 C -0.66719 0.34667 -0.65382 0.3432 -0.64201 0.33441 C -0.63507 0.32933 -0.63663 0.32748 -0.63038 0.32077 C -0.61042 0.29972 -0.59861 0.284 -0.58403 0.25532 C -0.57969 0.24723 -0.57465 0.24029 -0.57083 0.23196 C -0.56354 0.21647 -0.5599 0.19588 -0.55781 0.17785 C -0.55938 0.1228 -0.56198 0.05828 -0.57813 0.00624 C -0.57934 -0.01179 -0.58264 -0.02706 -0.58698 -0.04394 C -0.5875 -0.04787 -0.5875 -0.0518 -0.58837 -0.0555 C -0.5901 -0.06337 -0.59427 -0.07886 -0.59427 -0.07886 C -0.59635 -0.10083 -0.59861 -0.12303 -0.60278 -0.14431 C -0.60191 -0.18201 -0.60556 -0.22178 -0.58264 -0.24861 C -0.57465 -0.25786 -0.56233 -0.26388 -0.55226 -0.26596 C -0.54497 -0.26734 -0.53021 -0.26989 -0.53021 -0.26989 C -0.39653 -0.26781 -0.45208 -0.27243 -0.38559 -0.25832 C -0.37535 -0.25277 -0.3651 -0.24838 -0.35503 -0.24283 C -0.34531 -0.23751 -0.33854 -0.22387 -0.33194 -0.21392 C -0.32465 -0.20328 -0.32361 -0.20467 -0.31736 -0.19265 C -0.30885 -0.17623 -0.30226 -0.15795 -0.29271 -0.14246 C -0.29028 -0.13853 -0.28715 -0.13529 -0.28542 -0.1309 C -0.27795 -0.11286 -0.27101 -0.08811 -0.2651 -0.06915 C -0.26337 -0.06267 -0.2592 -0.04995 -0.2592 -0.04995 C -0.25573 -0.01388 -0.25469 -0.00092 -0.25799 0.04672 C -0.25816 0.04995 -0.26076 0.05204 -0.26233 0.05435 C -0.26979 0.06568 -0.28125 0.07632 -0.29132 0.08349 C -0.30226 0.09158 -0.31424 0.09667 -0.32448 0.10661 C -0.33785 0.11933 -0.35156 0.13252 -0.36372 0.14709 C -0.37066 0.15587 -0.37569 0.16513 -0.38264 0.17414 C -0.38507 0.18525 -0.38854 0.19866 -0.39271 0.20884 C -0.3974 0.22063 -0.40382 0.23173 -0.40868 0.24353 C -0.41181 0.25162 -0.41354 0.25948 -0.41736 0.26688 C -0.42066 0.28353 -0.42882 0.2981 -0.43177 0.31499 C -0.43438 0.32863 -0.43646 0.34205 -0.43889 0.35569 C -0.43802 0.36656 -0.43802 0.37789 -0.43628 0.38853 C -0.43333 0.40449 -0.42205 0.41397 -0.41736 0.429 C -0.40764 0.45907 -0.39479 0.48751 -0.38264 0.51596 C -0.37795 0.52637 -0.37517 0.53793 -0.37101 0.54857 C -0.37031 0.55111 -0.37031 0.55412 -0.36944 0.55643 C -0.36806 0.56059 -0.36372 0.56799 -0.36372 0.56799 C -0.35885 0.6006 -0.33229 0.62095 -0.31302 0.63737 C -0.30938 0.64038 -0.3066 0.64454 -0.30295 0.64709 C -0.28177 0.66143 -0.24184 0.66929 -0.22014 0.676 C -0.18941 0.68571 -0.15885 0.69727 -0.12743 0.70305 C -0.10035 0.70236 -0.07326 0.70236 -0.04618 0.7012 C -0.03785 0.70097 -0.02986 0.6975 -0.02153 0.69542 C -0.0191 0.69473 -0.01441 0.69357 -0.01441 0.69357 C 0.00417 0.6834 0.0217 0.66929 0.04062 0.66073 C 0.06094 0.65171 0.08281 0.64917 0.10312 0.63945 C 0.11163 0.63529 0.11962 0.62812 0.12778 0.62211 C 0.13385 0.61725 0.14306 0.61286 0.14774 0.60661 C 0.16267 0.58673 0.18056 0.57169 0.19722 0.55435 C 0.19826 0.55342 0.21024 0.537 0.21302 0.5333 C 0.2151 0.53076 0.21892 0.52544 0.21892 0.52544 C 0.22118 0.51711 0.22535 0.51295 0.22778 0.50416 C 0.23368 0.48312 0.23576 0.46115 0.24219 0.44056 C 0.24149 0.40819 0.24427 0.35014 0.23472 0.31499 C 0.23299 0.29348 0.22413 0.27313 0.21736 0.25324 C 0.21215 0.23797 0.21076 0.22063 0.2059 0.20513 C 0.20069 0.18895 0.19358 0.17461 0.18559 0.16073 C 0.18073 0.14177 0.16163 0.11124 0.14931 0.10083 C 0.14062 0.08464 0.12552 0.07331 0.11319 0.06221 C 0.08351 0.03585 0.05243 0.02058 0.0191 0.00624 C 0.01285 0.00069 0.00747 0.00023 -5.55556E-7 0.00023 " pathEditMode="relative" ptsTypes="ffffffffffffffffffffffffffffffffffffffffffffffffffffffffffffffffffffffffffffffffffffffffffffffA">
                                      <p:cBhvr>
                                        <p:cTn id="6" dur="2000" fill="hold"/>
                                        <p:tgtEl>
                                          <p:spTgt spid="2">
                                            <p:txEl>
                                              <p:pRg st="0" end="0"/>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55556E-6 6.0592E-6 C -0.03386 -0.09088 -0.74653 -0.15679 -0.85521 -0.07932 C -0.96389 -0.00184 -0.79376 0.45098 -0.65226 0.46532 C -0.51077 0.47943 0.03385 0.0909 -5.55556E-6 6.0592E-6 Z " pathEditMode="relative" ptsTypes="aaaa">
                                      <p:cBhvr>
                                        <p:cTn id="10" dur="2000" fill="hold"/>
                                        <p:tgtEl>
                                          <p:spTgt spid="20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CuadroTexto"/>
          <p:cNvSpPr txBox="1"/>
          <p:nvPr/>
        </p:nvSpPr>
        <p:spPr>
          <a:xfrm>
            <a:off x="323850" y="1052513"/>
            <a:ext cx="8496300" cy="4278312"/>
          </a:xfrm>
          <a:prstGeom prst="rect">
            <a:avLst/>
          </a:prstGeom>
          <a:noFill/>
        </p:spPr>
        <p:txBody>
          <a:bodyPr>
            <a:spAutoFit/>
          </a:bodyPr>
          <a:lstStyle/>
          <a:p>
            <a:pPr algn="just" fontAlgn="auto">
              <a:spcBef>
                <a:spcPts val="0"/>
              </a:spcBef>
              <a:spcAft>
                <a:spcPts val="0"/>
              </a:spcAft>
              <a:defRPr/>
            </a:pPr>
            <a:r>
              <a:rPr lang="es-ES" sz="1600" dirty="0">
                <a:latin typeface="Arial Narrow" pitchFamily="34" charset="0"/>
                <a:cs typeface="+mn-cs"/>
              </a:rPr>
              <a:t>CONSEJOS PARA ELABORAR UNA PRESENTACIÓN</a:t>
            </a:r>
          </a:p>
          <a:p>
            <a:pPr algn="just" fontAlgn="auto">
              <a:spcBef>
                <a:spcPts val="0"/>
              </a:spcBef>
              <a:spcAft>
                <a:spcPts val="0"/>
              </a:spcAft>
              <a:defRPr/>
            </a:pPr>
            <a:r>
              <a:rPr lang="es-ES" sz="1600" dirty="0">
                <a:latin typeface="Arial Narrow" pitchFamily="34" charset="0"/>
                <a:cs typeface="+mn-cs"/>
              </a:rPr>
              <a:t/>
            </a:r>
            <a:br>
              <a:rPr lang="es-ES" sz="1600" dirty="0">
                <a:latin typeface="Arial Narrow" pitchFamily="34" charset="0"/>
                <a:cs typeface="+mn-cs"/>
              </a:rPr>
            </a:b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
            </a:r>
            <a:br>
              <a:rPr lang="es-ES" sz="1600" dirty="0">
                <a:latin typeface="Arial Narrow" pitchFamily="34" charset="0"/>
                <a:cs typeface="+mn-cs"/>
              </a:rPr>
            </a:br>
            <a:endParaRPr lang="es-ES" sz="1600" dirty="0">
              <a:latin typeface="Arial Narrow" pitchFamily="34" charset="0"/>
              <a:cs typeface="+mn-cs"/>
            </a:endParaRPr>
          </a:p>
          <a:p>
            <a:pPr algn="just" fontAlgn="auto">
              <a:spcBef>
                <a:spcPts val="0"/>
              </a:spcBef>
              <a:spcAft>
                <a:spcPts val="0"/>
              </a:spcAft>
              <a:defRPr/>
            </a:pPr>
            <a:r>
              <a:rPr lang="es-ES" sz="1600" dirty="0">
                <a:latin typeface="Arial Narrow" pitchFamily="34" charset="0"/>
                <a:cs typeface="+mn-cs"/>
              </a:rPr>
              <a:t>Una presentación que ocupe mucho espacio crea dificultades de utilización si no dispones de un servidor propio, una intranet o un servicio de almacenamiento en la nube de pago:</a:t>
            </a:r>
          </a:p>
          <a:p>
            <a:pPr marL="720000" algn="just" fontAlgn="auto">
              <a:spcBef>
                <a:spcPts val="0"/>
              </a:spcBef>
              <a:spcAft>
                <a:spcPts val="0"/>
              </a:spcAft>
              <a:defRPr/>
            </a:pPr>
            <a:r>
              <a:rPr lang="es-ES" sz="1600" dirty="0">
                <a:latin typeface="Arial Narrow" pitchFamily="34" charset="0"/>
                <a:cs typeface="+mn-cs"/>
              </a:rPr>
              <a:t/>
            </a:r>
            <a:br>
              <a:rPr lang="es-ES" sz="1600" dirty="0">
                <a:latin typeface="Arial Narrow" pitchFamily="34" charset="0"/>
                <a:cs typeface="+mn-cs"/>
              </a:rPr>
            </a:br>
            <a:r>
              <a:rPr lang="es-ES" sz="1600" dirty="0">
                <a:latin typeface="Arial Narrow" pitchFamily="34" charset="0"/>
                <a:cs typeface="+mn-cs"/>
              </a:rPr>
              <a:t>Tarda en abrirse, dando la impresión de que el sistema “no responde”.</a:t>
            </a:r>
          </a:p>
          <a:p>
            <a:pPr marL="720000"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El correo electrónico no llega a completar el envío del mensaje.</a:t>
            </a:r>
          </a:p>
          <a:p>
            <a:pPr marL="720000"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Los proveedores de servicios de almacenamiento gratuito limitan el tamaño de los archivos subidos; y, por ello, no tienes la opción de compartirlos.</a:t>
            </a:r>
          </a:p>
          <a:p>
            <a:pPr fontAlgn="auto">
              <a:spcBef>
                <a:spcPts val="0"/>
              </a:spcBef>
              <a:spcAft>
                <a:spcPts val="0"/>
              </a:spcAft>
              <a:defRPr/>
            </a:pPr>
            <a:r>
              <a:rPr lang="es-ES" sz="1600" dirty="0">
                <a:latin typeface="+mn-lt"/>
                <a:cs typeface="+mn-cs"/>
              </a:rPr>
              <a:t/>
            </a:r>
            <a:br>
              <a:rPr lang="es-ES" sz="1600" dirty="0">
                <a:latin typeface="+mn-lt"/>
                <a:cs typeface="+mn-cs"/>
              </a:rPr>
            </a:br>
            <a:endParaRPr lang="es-ES" sz="1600" dirty="0">
              <a:latin typeface="+mn-lt"/>
              <a:cs typeface="+mn-cs"/>
            </a:endParaRPr>
          </a:p>
          <a:p>
            <a:pPr fontAlgn="auto">
              <a:spcBef>
                <a:spcPts val="0"/>
              </a:spcBef>
              <a:spcAft>
                <a:spcPts val="0"/>
              </a:spcAft>
              <a:defRPr/>
            </a:pPr>
            <a:endParaRPr lang="es-ES" sz="1600" dirty="0">
              <a:latin typeface="Arial Narrow" pitchFamily="34" charset="0"/>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92162" name="1 CuadroTexto"/>
          <p:cNvSpPr txBox="1">
            <a:spLocks noChangeArrowheads="1"/>
          </p:cNvSpPr>
          <p:nvPr/>
        </p:nvSpPr>
        <p:spPr bwMode="auto">
          <a:xfrm>
            <a:off x="250825" y="908050"/>
            <a:ext cx="8569325" cy="5110163"/>
          </a:xfrm>
          <a:prstGeom prst="rect">
            <a:avLst/>
          </a:prstGeom>
          <a:noFill/>
          <a:ln w="9525">
            <a:noFill/>
            <a:miter lim="800000"/>
            <a:headEnd/>
            <a:tailEnd/>
          </a:ln>
        </p:spPr>
        <p:txBody>
          <a:bodyPr>
            <a:spAutoFit/>
          </a:bodyPr>
          <a:lstStyle/>
          <a:p>
            <a:pPr algn="just"/>
            <a:r>
              <a:rPr lang="es-ES" sz="1600">
                <a:latin typeface="Arial Narrow" pitchFamily="34" charset="0"/>
              </a:rPr>
              <a:t>Para evitar estos contratiempos actúa de la siguiente manera con los archivos multimedia:</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FOTOGRAFÍA</a:t>
            </a:r>
          </a:p>
          <a:p>
            <a:pPr algn="just"/>
            <a:r>
              <a:rPr lang="es-ES" sz="1600">
                <a:latin typeface="Arial Narrow" pitchFamily="34" charset="0"/>
              </a:rPr>
              <a:t>Utiliza fotografías de alta calidad (muchos megapíxeles). </a:t>
            </a:r>
            <a:r>
              <a:rPr lang="es-ES" sz="1600" u="sng">
                <a:latin typeface="Arial Narrow" pitchFamily="34" charset="0"/>
              </a:rPr>
              <a:t>Modifícala con un programa RESIZER</a:t>
            </a:r>
            <a:r>
              <a:rPr lang="es-ES" sz="1600">
                <a:latin typeface="Arial Narrow" pitchFamily="34" charset="0"/>
              </a:rPr>
              <a:t> a resolución de escritorio, para reducirla. Las de pequeño tamaño, no admiten variación de tamaño en la diapositiva al pixelarse; elementos que también aparecen en las tomadas con zoom digital.</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VÍDEO</a:t>
            </a:r>
          </a:p>
          <a:p>
            <a:pPr algn="just"/>
            <a:r>
              <a:rPr lang="es-ES" sz="1600">
                <a:latin typeface="Arial Narrow" pitchFamily="34" charset="0"/>
              </a:rPr>
              <a:t>Ocupan muchísimo espacio. No sólo los que puedas haber realizado sino también los descargados de páginas como Youtube en formato comprimido. </a:t>
            </a:r>
            <a:r>
              <a:rPr lang="es-ES" sz="1600" u="sng">
                <a:latin typeface="Arial Narrow" pitchFamily="34" charset="0"/>
              </a:rPr>
              <a:t>Inserta un hipervínculo que enlace a una página web</a:t>
            </a:r>
            <a:r>
              <a:rPr lang="es-ES" sz="1600">
                <a:latin typeface="Arial Narrow" pitchFamily="34" charset="0"/>
              </a:rPr>
              <a:t> sobre texto o una imagen.</a:t>
            </a:r>
          </a:p>
          <a:p>
            <a:pPr algn="just"/>
            <a:r>
              <a:rPr lang="es-ES" sz="1600">
                <a:latin typeface="Arial Narrow" pitchFamily="34" charset="0"/>
              </a:rPr>
              <a:t/>
            </a:r>
            <a:br>
              <a:rPr lang="es-ES" sz="1600">
                <a:latin typeface="Arial Narrow" pitchFamily="34" charset="0"/>
              </a:rPr>
            </a:br>
            <a:endParaRPr lang="es-ES" sz="1600">
              <a:latin typeface="Arial Narrow" pitchFamily="34" charset="0"/>
            </a:endParaRPr>
          </a:p>
          <a:p>
            <a:pPr algn="just"/>
            <a:r>
              <a:rPr lang="es-ES" sz="1600">
                <a:latin typeface="Arial Narrow" pitchFamily="34" charset="0"/>
              </a:rPr>
              <a:t>AUDIO</a:t>
            </a:r>
          </a:p>
          <a:p>
            <a:pPr algn="just"/>
            <a:r>
              <a:rPr lang="es-ES" sz="1600">
                <a:latin typeface="Arial Narrow" pitchFamily="34" charset="0"/>
              </a:rPr>
              <a:t>Igualmente pesan mucho. </a:t>
            </a:r>
            <a:r>
              <a:rPr lang="es-ES" sz="1600" u="sng">
                <a:latin typeface="Arial Narrow" pitchFamily="34" charset="0"/>
              </a:rPr>
              <a:t>Utiliza archivos con formato comprimido de pequeña duración.</a:t>
            </a:r>
            <a:endParaRPr lang="es-ES" sz="1600">
              <a:latin typeface="Arial Narrow" pitchFamily="34" charset="0"/>
            </a:endParaRPr>
          </a:p>
          <a:p>
            <a:r>
              <a:rPr lang="es-ES">
                <a:latin typeface="Calibri" pitchFamily="34" charset="0"/>
              </a:rPr>
              <a:t/>
            </a:r>
            <a:br>
              <a:rPr lang="es-ES">
                <a:latin typeface="Calibri" pitchFamily="34" charset="0"/>
              </a:rPr>
            </a:br>
            <a:endParaRPr lang="es-ES">
              <a:latin typeface="Calibri" pitchFamily="34" charset="0"/>
            </a:endParaRPr>
          </a:p>
          <a:p>
            <a:pPr algn="just"/>
            <a:endParaRPr lang="es-ES">
              <a:latin typeface="Calibri"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CuadroTexto"/>
          <p:cNvSpPr txBox="1"/>
          <p:nvPr/>
        </p:nvSpPr>
        <p:spPr>
          <a:xfrm>
            <a:off x="395288" y="1052513"/>
            <a:ext cx="8353425" cy="3816350"/>
          </a:xfrm>
          <a:prstGeom prst="rect">
            <a:avLst/>
          </a:prstGeom>
          <a:noFill/>
        </p:spPr>
        <p:txBody>
          <a:bodyPr>
            <a:spAutoFit/>
          </a:bodyPr>
          <a:lstStyle/>
          <a:p>
            <a:pPr algn="just" fontAlgn="auto">
              <a:spcBef>
                <a:spcPts val="0"/>
              </a:spcBef>
              <a:spcAft>
                <a:spcPts val="0"/>
              </a:spcAft>
              <a:defRPr/>
            </a:pPr>
            <a:r>
              <a:rPr lang="es-ES" sz="1600" dirty="0">
                <a:latin typeface="Arial Narrow" pitchFamily="34" charset="0"/>
                <a:cs typeface="+mn-cs"/>
              </a:rPr>
              <a:t>¿POR QUÉ CONVIENE UTILIZAR “LA NUBE”?</a:t>
            </a:r>
          </a:p>
          <a:p>
            <a:pPr marL="720000" algn="just" fontAlgn="auto">
              <a:spcBef>
                <a:spcPts val="0"/>
              </a:spcBef>
              <a:spcAft>
                <a:spcPts val="0"/>
              </a:spcAft>
              <a:defRPr/>
            </a:pPr>
            <a:r>
              <a:rPr lang="es-ES" sz="1600" dirty="0">
                <a:latin typeface="Arial Narrow" pitchFamily="34" charset="0"/>
                <a:cs typeface="+mn-cs"/>
              </a:rPr>
              <a:t/>
            </a:r>
            <a:br>
              <a:rPr lang="es-ES" sz="1600" dirty="0">
                <a:latin typeface="Arial Narrow" pitchFamily="34" charset="0"/>
                <a:cs typeface="+mn-cs"/>
              </a:rPr>
            </a:b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Es una copia de seguridad más.</a:t>
            </a:r>
          </a:p>
          <a:p>
            <a:pPr marL="720000"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Más segura; no te expones a que tus equipos y unidades portátiles de almacenamiento sufran un fallo, un ataque o se deterioren. Esto es muy importante si utilizas equipos que pasan por muchas manos, como los de los centros escolares.</a:t>
            </a:r>
          </a:p>
          <a:p>
            <a:pPr marL="720000"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Dispones de tus archivos en cualquier momento y lugar.</a:t>
            </a:r>
          </a:p>
          <a:p>
            <a:pPr marL="720000"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Puedes acceder a ellos desde una gran variedad de equipos, sistemas operativos y plataformas.</a:t>
            </a:r>
          </a:p>
          <a:p>
            <a:pPr marL="720000" algn="just" fontAlgn="auto">
              <a:spcBef>
                <a:spcPts val="0"/>
              </a:spcBef>
              <a:spcAft>
                <a:spcPts val="0"/>
              </a:spcAft>
              <a:defRPr/>
            </a:pPr>
            <a:endParaRPr lang="es-ES" sz="1600" dirty="0">
              <a:latin typeface="Arial Narrow" pitchFamily="34" charset="0"/>
              <a:cs typeface="+mn-cs"/>
            </a:endParaRPr>
          </a:p>
          <a:p>
            <a:pPr marL="720000" algn="just" fontAlgn="auto">
              <a:spcBef>
                <a:spcPts val="0"/>
              </a:spcBef>
              <a:spcAft>
                <a:spcPts val="0"/>
              </a:spcAft>
              <a:defRPr/>
            </a:pPr>
            <a:r>
              <a:rPr lang="es-ES" sz="1600" dirty="0">
                <a:latin typeface="Arial Narrow" pitchFamily="34" charset="0"/>
                <a:cs typeface="+mn-cs"/>
              </a:rPr>
              <a:t>Compartes tus archivos.</a:t>
            </a:r>
          </a:p>
          <a:p>
            <a:pPr marL="720000" fontAlgn="auto">
              <a:spcBef>
                <a:spcPts val="0"/>
              </a:spcBef>
              <a:spcAft>
                <a:spcPts val="0"/>
              </a:spcAft>
              <a:defRPr/>
            </a:pPr>
            <a:endParaRPr lang="es-ES" dirty="0">
              <a:latin typeface="+mn-lt"/>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94210" name="1 CuadroTexto"/>
          <p:cNvSpPr txBox="1">
            <a:spLocks noChangeArrowheads="1"/>
          </p:cNvSpPr>
          <p:nvPr/>
        </p:nvSpPr>
        <p:spPr bwMode="auto">
          <a:xfrm>
            <a:off x="323850" y="692150"/>
            <a:ext cx="6492875" cy="646113"/>
          </a:xfrm>
          <a:prstGeom prst="rect">
            <a:avLst/>
          </a:prstGeom>
          <a:noFill/>
          <a:ln w="9525">
            <a:noFill/>
            <a:miter lim="800000"/>
            <a:headEnd/>
            <a:tailEnd/>
          </a:ln>
        </p:spPr>
        <p:txBody>
          <a:bodyPr wrap="none">
            <a:spAutoFit/>
          </a:bodyPr>
          <a:lstStyle/>
          <a:p>
            <a:r>
              <a:rPr lang="es-ES" sz="3600">
                <a:latin typeface="Garamond" pitchFamily="18" charset="0"/>
              </a:rPr>
              <a:t>SEGUNDA ACTIVIDAD FINAL</a:t>
            </a:r>
          </a:p>
        </p:txBody>
      </p:sp>
    </p:spTree>
  </p:cSld>
  <p:clrMapOvr>
    <a:masterClrMapping/>
  </p:clrMapOvr>
  <p:transition advTm="400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1506" name="1 Imagen" descr="3_casais_de_Patos-Reais.jpg"/>
          <p:cNvPicPr>
            <a:picLocks noChangeAspect="1"/>
          </p:cNvPicPr>
          <p:nvPr/>
        </p:nvPicPr>
        <p:blipFill>
          <a:blip r:embed="rId2"/>
          <a:srcRect/>
          <a:stretch>
            <a:fillRect/>
          </a:stretch>
        </p:blipFill>
        <p:spPr bwMode="auto">
          <a:xfrm>
            <a:off x="2286000" y="0"/>
            <a:ext cx="6858000" cy="6858000"/>
          </a:xfrm>
          <a:prstGeom prst="rect">
            <a:avLst/>
          </a:prstGeom>
          <a:noFill/>
          <a:ln w="9525">
            <a:noFill/>
            <a:miter lim="800000"/>
            <a:headEnd/>
            <a:tailEnd/>
          </a:ln>
        </p:spPr>
      </p:pic>
      <p:sp>
        <p:nvSpPr>
          <p:cNvPr id="21507" name="2 CuadroTexto"/>
          <p:cNvSpPr txBox="1">
            <a:spLocks noChangeArrowheads="1"/>
          </p:cNvSpPr>
          <p:nvPr/>
        </p:nvSpPr>
        <p:spPr bwMode="auto">
          <a:xfrm>
            <a:off x="7537450" y="0"/>
            <a:ext cx="1606550" cy="246063"/>
          </a:xfrm>
          <a:prstGeom prst="rect">
            <a:avLst/>
          </a:prstGeom>
          <a:noFill/>
          <a:ln w="9525">
            <a:noFill/>
            <a:miter lim="800000"/>
            <a:headEnd/>
            <a:tailEnd/>
          </a:ln>
        </p:spPr>
        <p:txBody>
          <a:bodyPr wrap="none">
            <a:spAutoFit/>
          </a:bodyPr>
          <a:lstStyle/>
          <a:p>
            <a:r>
              <a:rPr lang="es-ES" sz="1000">
                <a:latin typeface="Calibri" pitchFamily="34" charset="0"/>
              </a:rPr>
              <a:t>WIKIMEDIA – JOTA CARTAS</a:t>
            </a:r>
          </a:p>
        </p:txBody>
      </p:sp>
      <p:sp>
        <p:nvSpPr>
          <p:cNvPr id="21508" name="3 CuadroTexto"/>
          <p:cNvSpPr txBox="1">
            <a:spLocks noChangeArrowheads="1"/>
          </p:cNvSpPr>
          <p:nvPr/>
        </p:nvSpPr>
        <p:spPr bwMode="auto">
          <a:xfrm>
            <a:off x="0" y="260350"/>
            <a:ext cx="3436938" cy="3970338"/>
          </a:xfrm>
          <a:prstGeom prst="rect">
            <a:avLst/>
          </a:prstGeom>
          <a:noFill/>
          <a:ln w="9525">
            <a:noFill/>
            <a:miter lim="800000"/>
            <a:headEnd/>
            <a:tailEnd/>
          </a:ln>
        </p:spPr>
        <p:txBody>
          <a:bodyPr wrap="none">
            <a:spAutoFit/>
          </a:bodyPr>
          <a:lstStyle/>
          <a:p>
            <a:r>
              <a:rPr lang="es-ES">
                <a:latin typeface="Calibri" pitchFamily="34" charset="0"/>
              </a:rPr>
              <a:t>Aplicaciones</a:t>
            </a:r>
          </a:p>
          <a:p>
            <a:r>
              <a:rPr lang="es-ES">
                <a:latin typeface="Calibri" pitchFamily="34" charset="0"/>
              </a:rPr>
              <a:t/>
            </a:r>
            <a:br>
              <a:rPr lang="es-ES">
                <a:latin typeface="Calibri" pitchFamily="34" charset="0"/>
              </a:rPr>
            </a:br>
            <a:r>
              <a:rPr lang="es-ES">
                <a:latin typeface="Calibri" pitchFamily="34" charset="0"/>
              </a:rPr>
              <a:t/>
            </a:r>
            <a:br>
              <a:rPr lang="es-ES">
                <a:latin typeface="Calibri" pitchFamily="34" charset="0"/>
              </a:rPr>
            </a:br>
            <a:endParaRPr lang="es-ES">
              <a:latin typeface="Calibri" pitchFamily="34" charset="0"/>
            </a:endParaRPr>
          </a:p>
          <a:p>
            <a:r>
              <a:rPr lang="es-ES">
                <a:latin typeface="Calibri" pitchFamily="34" charset="0"/>
              </a:rPr>
              <a:t>Enciclopedia de las aves de España</a:t>
            </a:r>
          </a:p>
          <a:p>
            <a:r>
              <a:rPr lang="es-ES">
                <a:latin typeface="Calibri" pitchFamily="34" charset="0"/>
              </a:rPr>
              <a:t/>
            </a:r>
            <a:br>
              <a:rPr lang="es-ES">
                <a:latin typeface="Calibri" pitchFamily="34" charset="0"/>
              </a:rPr>
            </a:br>
            <a:r>
              <a:rPr lang="es-ES">
                <a:latin typeface="Calibri" pitchFamily="34" charset="0"/>
              </a:rPr>
              <a:t/>
            </a:r>
            <a:br>
              <a:rPr lang="es-ES">
                <a:latin typeface="Calibri" pitchFamily="34" charset="0"/>
              </a:rPr>
            </a:br>
            <a:endParaRPr lang="es-ES">
              <a:latin typeface="Calibri" pitchFamily="34" charset="0"/>
            </a:endParaRPr>
          </a:p>
          <a:p>
            <a:r>
              <a:rPr lang="es-ES">
                <a:latin typeface="Calibri" pitchFamily="34" charset="0"/>
              </a:rPr>
              <a:t>Aves de Villafáfila</a:t>
            </a:r>
          </a:p>
          <a:p>
            <a:r>
              <a:rPr lang="es-ES">
                <a:latin typeface="Calibri" pitchFamily="34" charset="0"/>
              </a:rPr>
              <a:t/>
            </a:r>
            <a:br>
              <a:rPr lang="es-ES">
                <a:latin typeface="Calibri" pitchFamily="34" charset="0"/>
              </a:rPr>
            </a:br>
            <a:r>
              <a:rPr lang="es-ES">
                <a:latin typeface="Calibri" pitchFamily="34" charset="0"/>
              </a:rPr>
              <a:t/>
            </a:r>
            <a:br>
              <a:rPr lang="es-ES">
                <a:latin typeface="Calibri" pitchFamily="34" charset="0"/>
              </a:rPr>
            </a:br>
            <a:endParaRPr lang="es-ES">
              <a:latin typeface="Calibri" pitchFamily="34" charset="0"/>
            </a:endParaRPr>
          </a:p>
          <a:p>
            <a:r>
              <a:rPr lang="es-ES">
                <a:latin typeface="Calibri" pitchFamily="34" charset="0"/>
              </a:rPr>
              <a:t>Naturaleza - MAGRAMA</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95234" name="2 CuadroTexto"/>
          <p:cNvSpPr txBox="1">
            <a:spLocks noChangeArrowheads="1"/>
          </p:cNvSpPr>
          <p:nvPr/>
        </p:nvSpPr>
        <p:spPr bwMode="auto">
          <a:xfrm>
            <a:off x="323850" y="692150"/>
            <a:ext cx="4351338" cy="646113"/>
          </a:xfrm>
          <a:prstGeom prst="rect">
            <a:avLst/>
          </a:prstGeom>
          <a:noFill/>
          <a:ln w="9525">
            <a:noFill/>
            <a:miter lim="800000"/>
            <a:headEnd/>
            <a:tailEnd/>
          </a:ln>
        </p:spPr>
        <p:txBody>
          <a:bodyPr wrap="none">
            <a:spAutoFit/>
          </a:bodyPr>
          <a:lstStyle/>
          <a:p>
            <a:r>
              <a:rPr lang="es-ES" sz="3600">
                <a:latin typeface="Garamond" pitchFamily="18" charset="0"/>
              </a:rPr>
              <a:t>AUTOEVALUACIÓN</a:t>
            </a:r>
          </a:p>
        </p:txBody>
      </p:sp>
    </p:spTree>
  </p:cSld>
  <p:clrMapOvr>
    <a:masterClrMapping/>
  </p:clrMapOvr>
  <p:transition advTm="4000">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96258" name="1 CuadroTexto"/>
          <p:cNvSpPr txBox="1">
            <a:spLocks noChangeArrowheads="1"/>
          </p:cNvSpPr>
          <p:nvPr/>
        </p:nvSpPr>
        <p:spPr bwMode="auto">
          <a:xfrm>
            <a:off x="468313" y="692150"/>
            <a:ext cx="8280400" cy="1200150"/>
          </a:xfrm>
          <a:prstGeom prst="rect">
            <a:avLst/>
          </a:prstGeom>
          <a:noFill/>
          <a:ln w="9525">
            <a:noFill/>
            <a:miter lim="800000"/>
            <a:headEnd/>
            <a:tailEnd/>
          </a:ln>
        </p:spPr>
        <p:txBody>
          <a:bodyPr>
            <a:spAutoFit/>
          </a:bodyPr>
          <a:lstStyle/>
          <a:p>
            <a:pPr algn="ctr"/>
            <a:r>
              <a:rPr lang="es-ES" sz="3600">
                <a:latin typeface="Garamond" pitchFamily="18" charset="0"/>
              </a:rPr>
              <a:t>A RELLENAR POR PARTE DE LOS PROFESORES ENCARGADOS</a:t>
            </a:r>
          </a:p>
        </p:txBody>
      </p:sp>
    </p:spTree>
  </p:cSld>
  <p:clrMapOvr>
    <a:masterClrMapping/>
  </p:clrMapOvr>
  <p:transition advTm="4000">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97282" name="1 Rectángulo"/>
          <p:cNvSpPr>
            <a:spLocks noChangeArrowheads="1"/>
          </p:cNvSpPr>
          <p:nvPr/>
        </p:nvSpPr>
        <p:spPr bwMode="auto">
          <a:xfrm>
            <a:off x="250825" y="476250"/>
            <a:ext cx="4572000" cy="5910263"/>
          </a:xfrm>
          <a:prstGeom prst="rect">
            <a:avLst/>
          </a:prstGeom>
          <a:noFill/>
          <a:ln w="9525">
            <a:noFill/>
            <a:miter lim="800000"/>
            <a:headEnd/>
            <a:tailEnd/>
          </a:ln>
        </p:spPr>
        <p:txBody>
          <a:bodyPr>
            <a:spAutoFit/>
          </a:bodyPr>
          <a:lstStyle/>
          <a:p>
            <a:pPr algn="just"/>
            <a:r>
              <a:rPr lang="es-ES">
                <a:latin typeface="Garamond" pitchFamily="18" charset="0"/>
              </a:rPr>
              <a:t>ACTIVIDAD</a:t>
            </a: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LUGAR Y FECHA</a:t>
            </a: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DEPARTAMENTOS</a:t>
            </a: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ALUMNOS PARTICIPANTES</a:t>
            </a: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ASPECTOS A DESTACAR Y/O MEJORAR:</a:t>
            </a:r>
          </a:p>
          <a:p>
            <a:pPr algn="just"/>
            <a:r>
              <a:rPr lang="es-ES">
                <a:latin typeface="Garamond" pitchFamily="18" charset="0"/>
              </a:rPr>
              <a:t>OPERATIVOS</a:t>
            </a:r>
          </a:p>
          <a:p>
            <a:pPr algn="just"/>
            <a:r>
              <a:rPr lang="es-ES">
                <a:latin typeface="Garamond" pitchFamily="18" charset="0"/>
              </a:rPr>
              <a:t/>
            </a:r>
            <a:br>
              <a:rPr lang="es-ES">
                <a:latin typeface="Garamond" pitchFamily="18" charset="0"/>
              </a:rPr>
            </a:br>
            <a:endParaRPr lang="es-ES">
              <a:latin typeface="Garamond" pitchFamily="18" charset="0"/>
            </a:endParaRPr>
          </a:p>
          <a:p>
            <a:pPr algn="just"/>
            <a:r>
              <a:rPr lang="es-ES">
                <a:latin typeface="Garamond" pitchFamily="18" charset="0"/>
              </a:rPr>
              <a:t>DISCIPLINARIOS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98306" name="1 CuadroTexto"/>
          <p:cNvSpPr txBox="1">
            <a:spLocks noChangeArrowheads="1"/>
          </p:cNvSpPr>
          <p:nvPr/>
        </p:nvSpPr>
        <p:spPr bwMode="auto">
          <a:xfrm>
            <a:off x="468313" y="620713"/>
            <a:ext cx="8207375" cy="4770437"/>
          </a:xfrm>
          <a:prstGeom prst="rect">
            <a:avLst/>
          </a:prstGeom>
          <a:noFill/>
          <a:ln w="9525">
            <a:noFill/>
            <a:miter lim="800000"/>
            <a:headEnd/>
            <a:tailEnd/>
          </a:ln>
        </p:spPr>
        <p:txBody>
          <a:bodyPr>
            <a:spAutoFit/>
          </a:bodyPr>
          <a:lstStyle/>
          <a:p>
            <a:pPr algn="just"/>
            <a:r>
              <a:rPr lang="es-ES" sz="1600">
                <a:latin typeface="Garamond" pitchFamily="18" charset="0"/>
              </a:rPr>
              <a:t>INSERCIÓN DE LA ACTIVIDAD EN LA PROGRAMACIÓN DE LA ASIGNATURA</a:t>
            </a:r>
          </a:p>
          <a:p>
            <a:pPr algn="just"/>
            <a:r>
              <a:rPr lang="es-ES" sz="1600">
                <a:latin typeface="Garamond" pitchFamily="18" charset="0"/>
              </a:rPr>
              <a:t/>
            </a:r>
            <a:br>
              <a:rPr lang="es-ES" sz="1600">
                <a:latin typeface="Garamond" pitchFamily="18" charset="0"/>
              </a:rPr>
            </a:br>
            <a:endParaRPr lang="es-ES" sz="1600">
              <a:latin typeface="Garamond" pitchFamily="18" charset="0"/>
            </a:endParaRPr>
          </a:p>
          <a:p>
            <a:pPr algn="just"/>
            <a:r>
              <a:rPr lang="es-ES" sz="1600">
                <a:latin typeface="Garamond" pitchFamily="18" charset="0"/>
              </a:rPr>
              <a:t>OBJETIVOS DE LA ACTIVIDAD (CONSEGUIDOS Y NO CONSEGUIDOS)</a:t>
            </a:r>
          </a:p>
          <a:p>
            <a:pPr algn="just"/>
            <a:r>
              <a:rPr lang="es-ES" sz="1600">
                <a:latin typeface="Garamond" pitchFamily="18" charset="0"/>
              </a:rPr>
              <a:t/>
            </a:r>
            <a:br>
              <a:rPr lang="es-ES" sz="1600">
                <a:latin typeface="Garamond" pitchFamily="18" charset="0"/>
              </a:rPr>
            </a:br>
            <a:endParaRPr lang="es-ES" sz="1600">
              <a:latin typeface="Garamond" pitchFamily="18" charset="0"/>
            </a:endParaRPr>
          </a:p>
          <a:p>
            <a:pPr algn="just"/>
            <a:r>
              <a:rPr lang="es-ES" sz="1600">
                <a:latin typeface="Garamond" pitchFamily="18" charset="0"/>
              </a:rPr>
              <a:t>VALORACIÓN GENERAL DE LA ACTIVIDAD</a:t>
            </a:r>
          </a:p>
          <a:p>
            <a:pPr algn="just"/>
            <a:r>
              <a:rPr lang="es-ES" sz="1600">
                <a:latin typeface="Garamond" pitchFamily="18" charset="0"/>
              </a:rPr>
              <a:t/>
            </a:r>
            <a:br>
              <a:rPr lang="es-ES" sz="1600">
                <a:latin typeface="Garamond" pitchFamily="18" charset="0"/>
              </a:rPr>
            </a:br>
            <a:endParaRPr lang="es-ES" sz="1600">
              <a:latin typeface="Garamond" pitchFamily="18" charset="0"/>
            </a:endParaRPr>
          </a:p>
          <a:p>
            <a:pPr algn="just"/>
            <a:r>
              <a:rPr lang="es-ES" sz="1600">
                <a:latin typeface="Garamond" pitchFamily="18" charset="0"/>
              </a:rPr>
              <a:t/>
            </a:r>
            <a:br>
              <a:rPr lang="es-ES" sz="1600">
                <a:latin typeface="Garamond" pitchFamily="18" charset="0"/>
              </a:rPr>
            </a:br>
            <a:endParaRPr lang="es-ES" sz="1600">
              <a:latin typeface="Garamond" pitchFamily="18" charset="0"/>
            </a:endParaRPr>
          </a:p>
          <a:p>
            <a:pPr algn="just"/>
            <a:r>
              <a:rPr lang="es-ES" sz="1600">
                <a:latin typeface="Garamond" pitchFamily="18" charset="0"/>
              </a:rPr>
              <a:t>CRITERIOS DE CALIFICACIÓN APLICADOS A CADA UNA DE LAS ACTIVIDADES ENCOMENDADAS A LOS GRUPOS DE ALUMNOS </a:t>
            </a:r>
          </a:p>
          <a:p>
            <a:pPr algn="just"/>
            <a:r>
              <a:rPr lang="es-ES" sz="1600">
                <a:latin typeface="Garamond" pitchFamily="18" charset="0"/>
              </a:rPr>
              <a:t/>
            </a:r>
            <a:br>
              <a:rPr lang="es-ES" sz="1600">
                <a:latin typeface="Garamond" pitchFamily="18" charset="0"/>
              </a:rPr>
            </a:br>
            <a:endParaRPr lang="es-ES" sz="1600">
              <a:latin typeface="Garamond" pitchFamily="18" charset="0"/>
            </a:endParaRPr>
          </a:p>
          <a:p>
            <a:pPr algn="just"/>
            <a:r>
              <a:rPr lang="es-ES" sz="1600">
                <a:latin typeface="Garamond" pitchFamily="18" charset="0"/>
              </a:rPr>
              <a:t>VALORACIÓN DE LAS MISMAS </a:t>
            </a:r>
          </a:p>
          <a:p>
            <a:pPr algn="just"/>
            <a:r>
              <a:rPr lang="es-ES" sz="1600">
                <a:latin typeface="Garamond" pitchFamily="18" charset="0"/>
              </a:rPr>
              <a:t/>
            </a:r>
            <a:br>
              <a:rPr lang="es-ES" sz="1600">
                <a:latin typeface="Garamond" pitchFamily="18" charset="0"/>
              </a:rPr>
            </a:br>
            <a:endParaRPr lang="es-ES" sz="1600">
              <a:latin typeface="Garamond" pitchFamily="18" charset="0"/>
            </a:endParaRPr>
          </a:p>
          <a:p>
            <a:pPr algn="just"/>
            <a:r>
              <a:rPr lang="es-ES" sz="1600">
                <a:latin typeface="Garamond" pitchFamily="18" charset="0"/>
              </a:rPr>
              <a:t>IMPLICACIÓN DE LOS PARTICIPANTES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1 CuadroTexto"/>
          <p:cNvSpPr txBox="1"/>
          <p:nvPr/>
        </p:nvSpPr>
        <p:spPr>
          <a:xfrm>
            <a:off x="468313" y="549275"/>
            <a:ext cx="8207375" cy="4276725"/>
          </a:xfrm>
          <a:prstGeom prst="rect">
            <a:avLst/>
          </a:prstGeom>
          <a:noFill/>
        </p:spPr>
        <p:txBody>
          <a:bodyPr>
            <a:spAutoFit/>
          </a:bodyPr>
          <a:lstStyle/>
          <a:p>
            <a:pPr fontAlgn="auto">
              <a:spcBef>
                <a:spcPts val="0"/>
              </a:spcBef>
              <a:spcAft>
                <a:spcPts val="0"/>
              </a:spcAft>
              <a:defRPr/>
            </a:pPr>
            <a:r>
              <a:rPr lang="es-ES" sz="1600" dirty="0">
                <a:latin typeface="Garamond" pitchFamily="18" charset="0"/>
                <a:cs typeface="+mn-cs"/>
              </a:rPr>
              <a:t>GRADO DE COLABORACIÓN DEL CENTRO, DEPARTAMENTOS, ASOCIACIONES...</a:t>
            </a:r>
          </a:p>
          <a:p>
            <a:pPr fontAlgn="auto">
              <a:spcBef>
                <a:spcPts val="0"/>
              </a:spcBef>
              <a:spcAft>
                <a:spcPts val="0"/>
              </a:spcAft>
              <a:defRPr/>
            </a:pPr>
            <a:r>
              <a:rPr lang="es-ES" sz="1600" dirty="0">
                <a:latin typeface="Garamond" pitchFamily="18" charset="0"/>
                <a:cs typeface="+mn-cs"/>
              </a:rPr>
              <a:t/>
            </a:r>
            <a:br>
              <a:rPr lang="es-ES" sz="1600" dirty="0">
                <a:latin typeface="Garamond" pitchFamily="18" charset="0"/>
                <a:cs typeface="+mn-cs"/>
              </a:rPr>
            </a:br>
            <a:endParaRPr lang="es-ES" sz="1600" dirty="0">
              <a:latin typeface="Garamond" pitchFamily="18" charset="0"/>
              <a:cs typeface="+mn-cs"/>
            </a:endParaRPr>
          </a:p>
          <a:p>
            <a:pPr fontAlgn="auto">
              <a:spcBef>
                <a:spcPts val="0"/>
              </a:spcBef>
              <a:spcAft>
                <a:spcPts val="0"/>
              </a:spcAft>
              <a:defRPr/>
            </a:pPr>
            <a:r>
              <a:rPr lang="es-ES" sz="1600" dirty="0">
                <a:latin typeface="Garamond" pitchFamily="18" charset="0"/>
                <a:cs typeface="+mn-cs"/>
              </a:rPr>
              <a:t>EN CASO DE RECHAZO DE LA ACTIVIDAD-NEGATIVA A COLABORAR/PARTICIPAR, ¿QUÉ MOTIVOS SE HAN ALEGADO?</a:t>
            </a:r>
          </a:p>
          <a:p>
            <a:pPr fontAlgn="auto">
              <a:spcBef>
                <a:spcPts val="0"/>
              </a:spcBef>
              <a:spcAft>
                <a:spcPts val="0"/>
              </a:spcAft>
              <a:defRPr/>
            </a:pPr>
            <a:r>
              <a:rPr lang="es-ES" sz="1600" dirty="0">
                <a:latin typeface="Garamond" pitchFamily="18" charset="0"/>
                <a:cs typeface="+mn-cs"/>
              </a:rPr>
              <a:t>(Nunca – A veces – Frecuente – Habitual – Siempre)</a:t>
            </a:r>
          </a:p>
          <a:p>
            <a:pPr fontAlgn="auto">
              <a:spcBef>
                <a:spcPts val="0"/>
              </a:spcBef>
              <a:spcAft>
                <a:spcPts val="0"/>
              </a:spcAft>
              <a:defRPr/>
            </a:pPr>
            <a:r>
              <a:rPr lang="es-ES" sz="1600" dirty="0">
                <a:latin typeface="Garamond" pitchFamily="18" charset="0"/>
                <a:cs typeface="+mn-cs"/>
              </a:rPr>
              <a:t/>
            </a:r>
            <a:br>
              <a:rPr lang="es-ES" sz="1600" dirty="0">
                <a:latin typeface="Garamond" pitchFamily="18" charset="0"/>
                <a:cs typeface="+mn-cs"/>
              </a:rPr>
            </a:br>
            <a:endParaRPr lang="es-ES" sz="1600" dirty="0">
              <a:latin typeface="Garamond" pitchFamily="18" charset="0"/>
              <a:cs typeface="+mn-cs"/>
            </a:endParaRPr>
          </a:p>
          <a:p>
            <a:pPr marL="720000" fontAlgn="auto">
              <a:spcBef>
                <a:spcPts val="0"/>
              </a:spcBef>
              <a:spcAft>
                <a:spcPts val="0"/>
              </a:spcAft>
              <a:defRPr/>
            </a:pPr>
            <a:r>
              <a:rPr lang="es-ES" sz="1600" dirty="0">
                <a:latin typeface="Garamond" pitchFamily="18" charset="0"/>
                <a:cs typeface="+mn-cs"/>
              </a:rPr>
              <a:t>No se dispone de dinero.</a:t>
            </a:r>
          </a:p>
          <a:p>
            <a:pPr marL="720000" fontAlgn="auto">
              <a:spcBef>
                <a:spcPts val="0"/>
              </a:spcBef>
              <a:spcAft>
                <a:spcPts val="0"/>
              </a:spcAft>
              <a:defRPr/>
            </a:pPr>
            <a:r>
              <a:rPr lang="es-ES" sz="1600" dirty="0">
                <a:latin typeface="Garamond" pitchFamily="18" charset="0"/>
                <a:cs typeface="+mn-cs"/>
              </a:rPr>
              <a:t>No es “divertida”.</a:t>
            </a:r>
          </a:p>
          <a:p>
            <a:pPr marL="720000" fontAlgn="auto">
              <a:spcBef>
                <a:spcPts val="0"/>
              </a:spcBef>
              <a:spcAft>
                <a:spcPts val="0"/>
              </a:spcAft>
              <a:defRPr/>
            </a:pPr>
            <a:r>
              <a:rPr lang="es-ES" sz="1600" dirty="0">
                <a:latin typeface="Garamond" pitchFamily="18" charset="0"/>
                <a:cs typeface="+mn-cs"/>
              </a:rPr>
              <a:t>No tengo tiempo, debo encargarme de mi casa y mi familia.</a:t>
            </a:r>
          </a:p>
          <a:p>
            <a:pPr marL="720000" fontAlgn="auto">
              <a:spcBef>
                <a:spcPts val="0"/>
              </a:spcBef>
              <a:spcAft>
                <a:spcPts val="0"/>
              </a:spcAft>
              <a:defRPr/>
            </a:pPr>
            <a:r>
              <a:rPr lang="es-ES" sz="1600" dirty="0">
                <a:latin typeface="Garamond" pitchFamily="18" charset="0"/>
                <a:cs typeface="+mn-cs"/>
              </a:rPr>
              <a:t>No participo en actividades desde que me bajaron el sueldo.</a:t>
            </a:r>
          </a:p>
          <a:p>
            <a:pPr marL="720000" fontAlgn="auto">
              <a:spcBef>
                <a:spcPts val="0"/>
              </a:spcBef>
              <a:spcAft>
                <a:spcPts val="0"/>
              </a:spcAft>
              <a:defRPr/>
            </a:pPr>
            <a:r>
              <a:rPr lang="es-ES" sz="1600" dirty="0">
                <a:latin typeface="Garamond" pitchFamily="18" charset="0"/>
                <a:cs typeface="+mn-cs"/>
              </a:rPr>
              <a:t>No participo en actividades porque no se paga.</a:t>
            </a:r>
          </a:p>
          <a:p>
            <a:pPr marL="720000" fontAlgn="auto">
              <a:spcBef>
                <a:spcPts val="0"/>
              </a:spcBef>
              <a:spcAft>
                <a:spcPts val="0"/>
              </a:spcAft>
              <a:defRPr/>
            </a:pPr>
            <a:r>
              <a:rPr lang="es-ES" sz="1600" dirty="0">
                <a:latin typeface="Garamond" pitchFamily="18" charset="0"/>
                <a:cs typeface="+mn-cs"/>
              </a:rPr>
              <a:t>Otras:</a:t>
            </a:r>
          </a:p>
          <a:p>
            <a:pPr fontAlgn="auto">
              <a:spcBef>
                <a:spcPts val="0"/>
              </a:spcBef>
              <a:spcAft>
                <a:spcPts val="0"/>
              </a:spcAft>
              <a:defRPr/>
            </a:pPr>
            <a:r>
              <a:rPr lang="es-ES" sz="1600" dirty="0">
                <a:latin typeface="Garamond" pitchFamily="18" charset="0"/>
                <a:cs typeface="+mn-cs"/>
              </a:rPr>
              <a:t/>
            </a:r>
            <a:br>
              <a:rPr lang="es-ES" sz="1600" dirty="0">
                <a:latin typeface="Garamond" pitchFamily="18" charset="0"/>
                <a:cs typeface="+mn-cs"/>
              </a:rPr>
            </a:br>
            <a:endParaRPr lang="es-ES" sz="1600" dirty="0">
              <a:latin typeface="Garamond" pitchFamily="18" charset="0"/>
              <a:cs typeface="+mn-cs"/>
            </a:endParaRPr>
          </a:p>
          <a:p>
            <a:pPr fontAlgn="auto">
              <a:spcBef>
                <a:spcPts val="0"/>
              </a:spcBef>
              <a:spcAft>
                <a:spcPts val="0"/>
              </a:spcAft>
              <a:defRPr/>
            </a:pPr>
            <a:r>
              <a:rPr lang="es-ES" sz="1600" dirty="0">
                <a:latin typeface="Garamond" pitchFamily="18" charset="0"/>
                <a:cs typeface="+mn-cs"/>
              </a:rPr>
              <a:t>ANALIZA LA INCIDENCIA DE CADA UNA EN LOS DIVERSOS GRUPOS.</a:t>
            </a:r>
            <a:endParaRPr lang="es-ES" sz="1600" dirty="0">
              <a:latin typeface="Garamond" pitchFamily="18" charset="0"/>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0354" name="1 CuadroTexto"/>
          <p:cNvSpPr txBox="1">
            <a:spLocks noChangeArrowheads="1"/>
          </p:cNvSpPr>
          <p:nvPr/>
        </p:nvSpPr>
        <p:spPr bwMode="auto">
          <a:xfrm>
            <a:off x="323850" y="692150"/>
            <a:ext cx="8424863" cy="1477963"/>
          </a:xfrm>
          <a:prstGeom prst="rect">
            <a:avLst/>
          </a:prstGeom>
          <a:noFill/>
          <a:ln w="9525">
            <a:noFill/>
            <a:miter lim="800000"/>
            <a:headEnd/>
            <a:tailEnd/>
          </a:ln>
        </p:spPr>
        <p:txBody>
          <a:bodyPr>
            <a:spAutoFit/>
          </a:bodyPr>
          <a:lstStyle/>
          <a:p>
            <a:pPr algn="ctr"/>
            <a:r>
              <a:rPr lang="es-ES" sz="3600">
                <a:latin typeface="Garamond" pitchFamily="18" charset="0"/>
              </a:rPr>
              <a:t>A RELLENAR POR PARTE DE LOS PARTICIPANTES</a:t>
            </a:r>
          </a:p>
          <a:p>
            <a:endParaRPr lang="es-ES">
              <a:latin typeface="Calibri" pitchFamily="34" charset="0"/>
            </a:endParaRPr>
          </a:p>
        </p:txBody>
      </p:sp>
    </p:spTree>
  </p:cSld>
  <p:clrMapOvr>
    <a:masterClrMapping/>
  </p:clrMapOvr>
  <p:transition advTm="4000">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1378" name="1 CuadroTexto"/>
          <p:cNvSpPr txBox="1">
            <a:spLocks noChangeArrowheads="1"/>
          </p:cNvSpPr>
          <p:nvPr/>
        </p:nvSpPr>
        <p:spPr bwMode="auto">
          <a:xfrm>
            <a:off x="468313" y="836613"/>
            <a:ext cx="8280400" cy="2862262"/>
          </a:xfrm>
          <a:prstGeom prst="rect">
            <a:avLst/>
          </a:prstGeom>
          <a:noFill/>
          <a:ln w="9525">
            <a:noFill/>
            <a:miter lim="800000"/>
            <a:headEnd/>
            <a:tailEnd/>
          </a:ln>
        </p:spPr>
        <p:txBody>
          <a:bodyPr>
            <a:spAutoFit/>
          </a:bodyPr>
          <a:lstStyle/>
          <a:p>
            <a:pPr algn="just"/>
            <a:r>
              <a:rPr lang="es-ES" sz="2000">
                <a:latin typeface="Garamond" pitchFamily="18" charset="0"/>
              </a:rPr>
              <a:t>TODAS LAS RESPUESTAS DEBEN ESTAR ARGUMENTADAS; NO SE ADMITEN RESPUESTAS GENERALES, O QUE RESPONDAN A UNA GRADACIÓN.</a:t>
            </a:r>
          </a:p>
          <a:p>
            <a:pPr algn="just"/>
            <a:r>
              <a:rPr lang="es-ES" sz="2000">
                <a:latin typeface="Garamond" pitchFamily="18" charset="0"/>
              </a:rPr>
              <a:t/>
            </a:r>
            <a:br>
              <a:rPr lang="es-ES" sz="2000">
                <a:latin typeface="Garamond" pitchFamily="18" charset="0"/>
              </a:rPr>
            </a:br>
            <a:endParaRPr lang="es-ES" sz="2000">
              <a:latin typeface="Garamond" pitchFamily="18" charset="0"/>
            </a:endParaRPr>
          </a:p>
          <a:p>
            <a:pPr algn="just"/>
            <a:r>
              <a:rPr lang="es-ES" sz="2000">
                <a:latin typeface="Garamond" pitchFamily="18" charset="0"/>
              </a:rPr>
              <a:t>ROGAMOS RESPONDAN POR CORREO ELECTRÓNICO A LA DIRECCIÓN DEL DEPARTAMENTO INDICANDO EL NÚMERO DE PREGUNTA. SI LA RESPUESTA ES MANUSCRITA, EN LETRAS DE MOLDE.</a:t>
            </a:r>
          </a:p>
        </p:txBody>
      </p:sp>
    </p:spTree>
  </p:cSld>
  <p:clrMapOvr>
    <a:masterClrMapping/>
  </p:clrMapOvr>
  <p:transition advTm="15000">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2402" name="1 CuadroTexto"/>
          <p:cNvSpPr txBox="1">
            <a:spLocks noChangeArrowheads="1"/>
          </p:cNvSpPr>
          <p:nvPr/>
        </p:nvSpPr>
        <p:spPr bwMode="auto">
          <a:xfrm>
            <a:off x="468313" y="765175"/>
            <a:ext cx="8280400" cy="4524375"/>
          </a:xfrm>
          <a:prstGeom prst="rect">
            <a:avLst/>
          </a:prstGeom>
          <a:noFill/>
          <a:ln w="9525">
            <a:noFill/>
            <a:miter lim="800000"/>
            <a:headEnd/>
            <a:tailEnd/>
          </a:ln>
        </p:spPr>
        <p:txBody>
          <a:bodyPr>
            <a:spAutoFit/>
          </a:bodyPr>
          <a:lstStyle/>
          <a:p>
            <a:r>
              <a:rPr lang="es-ES">
                <a:latin typeface="Calibri" pitchFamily="34" charset="0"/>
              </a:rPr>
              <a:t/>
            </a:r>
            <a:br>
              <a:rPr lang="es-ES">
                <a:latin typeface="Calibri" pitchFamily="34" charset="0"/>
              </a:rPr>
            </a:br>
            <a:endParaRPr lang="es-ES">
              <a:latin typeface="Calibri" pitchFamily="34" charset="0"/>
            </a:endParaRPr>
          </a:p>
          <a:p>
            <a:pPr algn="just"/>
            <a:r>
              <a:rPr lang="es-ES">
                <a:latin typeface="Garamond" pitchFamily="18" charset="0"/>
              </a:rPr>
              <a:t>1. ¿Te ha resultado satisfactoria o insatisfactoria? ¿Por qué?</a:t>
            </a:r>
          </a:p>
          <a:p>
            <a:pPr algn="just"/>
            <a:r>
              <a:rPr lang="es-ES">
                <a:latin typeface="Garamond" pitchFamily="18" charset="0"/>
              </a:rPr>
              <a:t/>
            </a:r>
            <a:br>
              <a:rPr lang="es-ES">
                <a:latin typeface="Garamond" pitchFamily="18" charset="0"/>
              </a:rPr>
            </a:br>
            <a:r>
              <a:rPr lang="es-ES">
                <a:latin typeface="Garamond" pitchFamily="18" charset="0"/>
              </a:rPr>
              <a:t>2. ¿Consideras adecuado el formato campamento de la actividad o lo modificarías? Haz un listado de ventajas e inconvenientes.</a:t>
            </a:r>
          </a:p>
          <a:p>
            <a:pPr algn="just"/>
            <a:endParaRPr lang="es-ES">
              <a:latin typeface="Garamond" pitchFamily="18" charset="0"/>
            </a:endParaRPr>
          </a:p>
          <a:p>
            <a:pPr algn="just"/>
            <a:r>
              <a:rPr lang="es-ES">
                <a:latin typeface="Garamond" pitchFamily="18" charset="0"/>
              </a:rPr>
              <a:t>3. La planificación diaria, ¿estaba ajustada o era intensa? ¿Se disponía de suficiente tiempo libre y de descanso?</a:t>
            </a:r>
          </a:p>
          <a:p>
            <a:pPr algn="just"/>
            <a:endParaRPr lang="es-ES">
              <a:latin typeface="Garamond" pitchFamily="18" charset="0"/>
            </a:endParaRPr>
          </a:p>
          <a:p>
            <a:pPr algn="just"/>
            <a:r>
              <a:rPr lang="es-ES">
                <a:latin typeface="Garamond" pitchFamily="18" charset="0"/>
              </a:rPr>
              <a:t>4. ¿Realizas en tu casa las tareas de intendencia, mantenimiento y limpieza que te han sido ordenadas?</a:t>
            </a:r>
          </a:p>
          <a:p>
            <a:pPr algn="just"/>
            <a:r>
              <a:rPr lang="es-ES">
                <a:latin typeface="Garamond" pitchFamily="18" charset="0"/>
              </a:rPr>
              <a:t/>
            </a:r>
            <a:br>
              <a:rPr lang="es-ES">
                <a:latin typeface="Garamond" pitchFamily="18" charset="0"/>
              </a:rPr>
            </a:br>
            <a:r>
              <a:rPr lang="es-ES">
                <a:latin typeface="Garamond" pitchFamily="18" charset="0"/>
              </a:rPr>
              <a:t>5. Valora la convivencia con personas de otra procedencia</a:t>
            </a:r>
          </a:p>
          <a:p>
            <a:r>
              <a:rPr lang="es-ES">
                <a:latin typeface="Garamond" pitchFamily="18" charset="0"/>
              </a:rPr>
              <a:t/>
            </a:r>
            <a:br>
              <a:rPr lang="es-ES">
                <a:latin typeface="Garamond" pitchFamily="18" charset="0"/>
              </a:rPr>
            </a:br>
            <a:endParaRPr lang="es-ES">
              <a:latin typeface="Garamond"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3426" name="1 Rectángulo"/>
          <p:cNvSpPr>
            <a:spLocks noChangeArrowheads="1"/>
          </p:cNvSpPr>
          <p:nvPr/>
        </p:nvSpPr>
        <p:spPr bwMode="auto">
          <a:xfrm>
            <a:off x="395288" y="1341438"/>
            <a:ext cx="8353425" cy="2584450"/>
          </a:xfrm>
          <a:prstGeom prst="rect">
            <a:avLst/>
          </a:prstGeom>
          <a:noFill/>
          <a:ln w="9525">
            <a:noFill/>
            <a:miter lim="800000"/>
            <a:headEnd/>
            <a:tailEnd/>
          </a:ln>
        </p:spPr>
        <p:txBody>
          <a:bodyPr>
            <a:spAutoFit/>
          </a:bodyPr>
          <a:lstStyle/>
          <a:p>
            <a:r>
              <a:rPr lang="es-ES">
                <a:latin typeface="Garamond" pitchFamily="18" charset="0"/>
              </a:rPr>
              <a:t>6. Qué actividades te han agradado o desagradado más?</a:t>
            </a:r>
          </a:p>
          <a:p>
            <a:endParaRPr lang="es-ES">
              <a:latin typeface="Garamond" pitchFamily="18" charset="0"/>
            </a:endParaRPr>
          </a:p>
          <a:p>
            <a:r>
              <a:rPr lang="es-ES">
                <a:latin typeface="Garamond" pitchFamily="18" charset="0"/>
              </a:rPr>
              <a:t>7.¿Te han servido para profundizar los conocimientos que habías adquirido en el aula?</a:t>
            </a:r>
          </a:p>
          <a:p>
            <a:endParaRPr lang="es-ES">
              <a:latin typeface="Garamond" pitchFamily="18" charset="0"/>
            </a:endParaRPr>
          </a:p>
          <a:p>
            <a:r>
              <a:rPr lang="es-ES">
                <a:latin typeface="Garamond" pitchFamily="18" charset="0"/>
              </a:rPr>
              <a:t>8. ¿Les encuentras alguna aplicación práctica?</a:t>
            </a:r>
          </a:p>
          <a:p>
            <a:endParaRPr lang="es-ES">
              <a:latin typeface="Garamond" pitchFamily="18" charset="0"/>
            </a:endParaRPr>
          </a:p>
          <a:p>
            <a:r>
              <a:rPr lang="es-ES">
                <a:latin typeface="Garamond" pitchFamily="18" charset="0"/>
              </a:rPr>
              <a:t>9. Relaciónalos con contenidos de otras materias.</a:t>
            </a:r>
          </a:p>
          <a:p>
            <a:endParaRPr lang="es-ES">
              <a:latin typeface="Garamond" pitchFamily="18" charset="0"/>
            </a:endParaRPr>
          </a:p>
          <a:p>
            <a:r>
              <a:rPr lang="es-ES">
                <a:latin typeface="Garamond" pitchFamily="18" charset="0"/>
              </a:rPr>
              <a:t>10. Propón alguna otra actividad o visita que se pueda realizar en ediciones sucesivas</a:t>
            </a:r>
            <a:r>
              <a:rPr lang="es-ES">
                <a:latin typeface="Calibri" pitchFamily="34" charset="0"/>
              </a:rPr>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4450" name="1 CuadroTexto"/>
          <p:cNvSpPr txBox="1">
            <a:spLocks noChangeArrowheads="1"/>
          </p:cNvSpPr>
          <p:nvPr/>
        </p:nvSpPr>
        <p:spPr bwMode="auto">
          <a:xfrm>
            <a:off x="827088" y="620713"/>
            <a:ext cx="7489825" cy="6002337"/>
          </a:xfrm>
          <a:prstGeom prst="rect">
            <a:avLst/>
          </a:prstGeom>
          <a:noFill/>
          <a:ln w="9525">
            <a:noFill/>
            <a:miter lim="800000"/>
            <a:headEnd/>
            <a:tailEnd/>
          </a:ln>
        </p:spPr>
        <p:txBody>
          <a:bodyPr>
            <a:spAutoFit/>
          </a:bodyPr>
          <a:lstStyle/>
          <a:p>
            <a:r>
              <a:rPr lang="es-ES" sz="2400">
                <a:latin typeface="Garamond" pitchFamily="18" charset="0"/>
              </a:rPr>
              <a:t>11. Alguna incidencia a señalar sobre el vehículo:</a:t>
            </a:r>
          </a:p>
          <a:p>
            <a:endParaRPr lang="es-ES" sz="2400">
              <a:latin typeface="Garamond" pitchFamily="18" charset="0"/>
            </a:endParaRPr>
          </a:p>
          <a:p>
            <a:endParaRPr lang="es-ES" sz="2400">
              <a:latin typeface="Garamond" pitchFamily="18" charset="0"/>
            </a:endParaRPr>
          </a:p>
          <a:p>
            <a:endParaRPr lang="es-ES" sz="2400">
              <a:latin typeface="Garamond" pitchFamily="18" charset="0"/>
            </a:endParaRPr>
          </a:p>
          <a:p>
            <a:endParaRPr lang="es-ES" sz="2400">
              <a:latin typeface="Garamond" pitchFamily="18" charset="0"/>
            </a:endParaRPr>
          </a:p>
          <a:p>
            <a:endParaRPr lang="es-ES" sz="2400">
              <a:latin typeface="Garamond" pitchFamily="18" charset="0"/>
            </a:endParaRPr>
          </a:p>
          <a:p>
            <a:r>
              <a:rPr lang="es-ES" sz="2400">
                <a:latin typeface="Garamond" pitchFamily="18" charset="0"/>
              </a:rPr>
              <a:t>Sobre el alojamiento:</a:t>
            </a:r>
          </a:p>
          <a:p>
            <a:endParaRPr lang="es-ES" sz="2400">
              <a:latin typeface="Garamond" pitchFamily="18" charset="0"/>
            </a:endParaRPr>
          </a:p>
          <a:p>
            <a:endParaRPr lang="es-ES" sz="2400">
              <a:latin typeface="Garamond" pitchFamily="18" charset="0"/>
            </a:endParaRPr>
          </a:p>
          <a:p>
            <a:endParaRPr lang="es-ES" sz="2400">
              <a:latin typeface="Garamond" pitchFamily="18" charset="0"/>
            </a:endParaRPr>
          </a:p>
          <a:p>
            <a:endParaRPr lang="es-ES" sz="2400">
              <a:latin typeface="Garamond" pitchFamily="18" charset="0"/>
            </a:endParaRPr>
          </a:p>
          <a:p>
            <a:endParaRPr lang="es-ES" sz="2400">
              <a:latin typeface="Garamond" pitchFamily="18" charset="0"/>
            </a:endParaRPr>
          </a:p>
          <a:p>
            <a:r>
              <a:rPr lang="es-ES" sz="2400">
                <a:latin typeface="Garamond" pitchFamily="18" charset="0"/>
              </a:rPr>
              <a:t>Si crees necesario reclamar </a:t>
            </a:r>
            <a:r>
              <a:rPr lang="es-ES" sz="2400">
                <a:latin typeface="Garamond" pitchFamily="18" charset="0"/>
                <a:hlinkClick r:id="rId2"/>
              </a:rPr>
              <a:t>pincha aquí</a:t>
            </a:r>
            <a:endParaRPr lang="es-ES" sz="2400">
              <a:latin typeface="Garamond" pitchFamily="18" charset="0"/>
            </a:endParaRPr>
          </a:p>
          <a:p>
            <a:endParaRPr lang="es-ES">
              <a:latin typeface="Calibri" pitchFamily="34" charset="0"/>
            </a:endParaRPr>
          </a:p>
          <a:p>
            <a:endParaRPr lang="es-ES">
              <a:latin typeface="Calibri" pitchFamily="34" charset="0"/>
            </a:endParaRPr>
          </a:p>
          <a:p>
            <a:endParaRPr lang="es-ES">
              <a:latin typeface="Calibri" pitchFamily="34" charset="0"/>
            </a:endParaRP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2530" name="1 CuadroTexto"/>
          <p:cNvSpPr txBox="1">
            <a:spLocks noChangeArrowheads="1"/>
          </p:cNvSpPr>
          <p:nvPr/>
        </p:nvSpPr>
        <p:spPr bwMode="auto">
          <a:xfrm>
            <a:off x="0" y="836613"/>
            <a:ext cx="7740650" cy="4248150"/>
          </a:xfrm>
          <a:prstGeom prst="rect">
            <a:avLst/>
          </a:prstGeom>
          <a:noFill/>
          <a:ln w="9525">
            <a:noFill/>
            <a:miter lim="800000"/>
            <a:headEnd/>
            <a:tailEnd/>
          </a:ln>
        </p:spPr>
        <p:txBody>
          <a:bodyPr>
            <a:spAutoFit/>
          </a:bodyPr>
          <a:lstStyle/>
          <a:p>
            <a:r>
              <a:rPr lang="es-ES" sz="2000">
                <a:latin typeface="Arimo"/>
                <a:ea typeface="Arimo"/>
                <a:cs typeface="Arimo"/>
              </a:rPr>
              <a:t>Un horizonte de escasas pendientes origina cuencas sin desagüe y favorece la aparición de lagunas y charcas.</a:t>
            </a:r>
          </a:p>
          <a:p>
            <a:endParaRPr lang="es-ES" sz="2000">
              <a:latin typeface="Arimo"/>
              <a:ea typeface="Arimo"/>
              <a:cs typeface="Arimo"/>
            </a:endParaRPr>
          </a:p>
          <a:p>
            <a:endParaRPr lang="es-ES" sz="2000">
              <a:latin typeface="Arimo"/>
              <a:ea typeface="Arimo"/>
              <a:cs typeface="Arimo"/>
            </a:endParaRPr>
          </a:p>
          <a:p>
            <a:r>
              <a:rPr lang="es-ES" sz="2000">
                <a:latin typeface="Arimo"/>
                <a:ea typeface="Arimo"/>
                <a:cs typeface="Arimo"/>
              </a:rPr>
              <a:t>Este fenómeno se conoce como </a:t>
            </a:r>
            <a:r>
              <a:rPr lang="es-ES" sz="3200">
                <a:latin typeface="Arimo"/>
                <a:ea typeface="Arimo"/>
                <a:cs typeface="Arimo"/>
              </a:rPr>
              <a:t>endorreísmo</a:t>
            </a:r>
            <a:r>
              <a:rPr lang="es-ES" sz="2000">
                <a:latin typeface="Arimo"/>
                <a:ea typeface="Arimo"/>
                <a:cs typeface="Arimo"/>
              </a:rPr>
              <a:t>.  Muy habitual en toda la meseta y el valle del Ebro.</a:t>
            </a:r>
          </a:p>
          <a:p>
            <a:endParaRPr lang="es-ES" sz="2000">
              <a:latin typeface="Arimo"/>
              <a:ea typeface="Arimo"/>
              <a:cs typeface="Arimo"/>
            </a:endParaRPr>
          </a:p>
          <a:p>
            <a:r>
              <a:rPr lang="es-ES" sz="2000">
                <a:latin typeface="Arimo"/>
                <a:ea typeface="Arimo"/>
                <a:cs typeface="Arimo"/>
              </a:rPr>
              <a:t/>
            </a:r>
            <a:br>
              <a:rPr lang="es-ES" sz="2000">
                <a:latin typeface="Arimo"/>
                <a:ea typeface="Arimo"/>
                <a:cs typeface="Arimo"/>
              </a:rPr>
            </a:br>
            <a:r>
              <a:rPr lang="es-ES" sz="2000">
                <a:latin typeface="Arimo"/>
                <a:ea typeface="Arimo"/>
                <a:cs typeface="Arimo"/>
              </a:rPr>
              <a:t>Zonas con escasas e irregulares, excesiva permeabilidad del suelo y elevada evapotranspiración.</a:t>
            </a:r>
          </a:p>
          <a:p>
            <a:endParaRPr lang="es-ES" sz="2000">
              <a:latin typeface="Arimo"/>
              <a:ea typeface="Arimo"/>
              <a:cs typeface="Arimo"/>
            </a:endParaRPr>
          </a:p>
          <a:p>
            <a:endParaRPr lang="es-ES" sz="2000">
              <a:latin typeface="Arimo"/>
              <a:ea typeface="Arimo"/>
              <a:cs typeface="Arimo"/>
            </a:endParaRPr>
          </a:p>
          <a:p>
            <a:endParaRPr lang="es-ES">
              <a:latin typeface="Calibri" pitchFamily="34" charset="0"/>
            </a:endParaRPr>
          </a:p>
        </p:txBody>
      </p:sp>
      <p:sp>
        <p:nvSpPr>
          <p:cNvPr id="22531" name="2 CuadroTexto"/>
          <p:cNvSpPr txBox="1">
            <a:spLocks noChangeArrowheads="1"/>
          </p:cNvSpPr>
          <p:nvPr/>
        </p:nvSpPr>
        <p:spPr bwMode="auto">
          <a:xfrm>
            <a:off x="1331913" y="4941888"/>
            <a:ext cx="7812087" cy="1292225"/>
          </a:xfrm>
          <a:prstGeom prst="rect">
            <a:avLst/>
          </a:prstGeom>
          <a:noFill/>
          <a:ln w="9525">
            <a:noFill/>
            <a:miter lim="800000"/>
            <a:headEnd/>
            <a:tailEnd/>
          </a:ln>
        </p:spPr>
        <p:txBody>
          <a:bodyPr>
            <a:spAutoFit/>
          </a:bodyPr>
          <a:lstStyle/>
          <a:p>
            <a:pPr algn="r"/>
            <a:r>
              <a:rPr lang="es-ES" sz="2000">
                <a:latin typeface="Arimo"/>
                <a:ea typeface="Arimo"/>
                <a:cs typeface="Arimo"/>
              </a:rPr>
              <a:t>Las lagunas aparecen en una vaguada en sentido noreste-suroeste, a menos de 680 metros, en el interfluvio entre el Esla y el Valderaduey.</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5474" name="1 CuadroTexto"/>
          <p:cNvSpPr txBox="1">
            <a:spLocks noChangeArrowheads="1"/>
          </p:cNvSpPr>
          <p:nvPr/>
        </p:nvSpPr>
        <p:spPr bwMode="auto">
          <a:xfrm>
            <a:off x="900113" y="1989138"/>
            <a:ext cx="7343775" cy="4246562"/>
          </a:xfrm>
          <a:prstGeom prst="rect">
            <a:avLst/>
          </a:prstGeom>
          <a:noFill/>
          <a:ln w="9525">
            <a:noFill/>
            <a:miter lim="800000"/>
            <a:headEnd/>
            <a:tailEnd/>
          </a:ln>
        </p:spPr>
        <p:txBody>
          <a:bodyPr>
            <a:spAutoFit/>
          </a:bodyPr>
          <a:lstStyle/>
          <a:p>
            <a:pPr algn="ctr"/>
            <a:r>
              <a:rPr lang="es-ES" sz="3600">
                <a:latin typeface="Calibri" pitchFamily="34" charset="0"/>
              </a:rPr>
              <a:t>LAS CAPTURAS DE PANTALLA ESTÁN CITADAS</a:t>
            </a:r>
          </a:p>
          <a:p>
            <a:pPr algn="ctr"/>
            <a:r>
              <a:rPr lang="es-ES" sz="3600">
                <a:latin typeface="Calibri" pitchFamily="34" charset="0"/>
              </a:rPr>
              <a:t> </a:t>
            </a:r>
          </a:p>
          <a:p>
            <a:pPr algn="ctr"/>
            <a:r>
              <a:rPr lang="es-ES" sz="3600">
                <a:latin typeface="Calibri" pitchFamily="34" charset="0"/>
              </a:rPr>
              <a:t>LAS FOTOGRAFÍAS, U OTROS MATERIALES, QUE NO </a:t>
            </a:r>
          </a:p>
          <a:p>
            <a:pPr algn="ctr"/>
            <a:r>
              <a:rPr lang="es-ES" sz="3600">
                <a:latin typeface="Calibri" pitchFamily="34" charset="0"/>
              </a:rPr>
              <a:t>SON PROPIOS, PROCEDEN DE:</a:t>
            </a:r>
          </a:p>
          <a:p>
            <a:endParaRPr lang="es-ES">
              <a:latin typeface="Calibri" pitchFamily="34" charset="0"/>
            </a:endParaRPr>
          </a:p>
          <a:p>
            <a:endParaRPr lang="es-ES">
              <a:latin typeface="Calibri" pitchFamily="34" charset="0"/>
            </a:endParaRPr>
          </a:p>
          <a:p>
            <a:endParaRPr lang="es-ES">
              <a:latin typeface="Calibri" pitchFamily="34" charset="0"/>
            </a:endParaRPr>
          </a:p>
        </p:txBody>
      </p:sp>
    </p:spTree>
  </p:cSld>
  <p:clrMapOvr>
    <a:masterClrMapping/>
  </p:clrMapOvr>
  <p:transition advTm="12000">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6498" name="2 CuadroTexto"/>
          <p:cNvSpPr txBox="1">
            <a:spLocks noChangeArrowheads="1"/>
          </p:cNvSpPr>
          <p:nvPr/>
        </p:nvSpPr>
        <p:spPr bwMode="auto">
          <a:xfrm>
            <a:off x="1908175" y="5949950"/>
            <a:ext cx="5305425" cy="368300"/>
          </a:xfrm>
          <a:prstGeom prst="rect">
            <a:avLst/>
          </a:prstGeom>
          <a:noFill/>
          <a:ln w="9525">
            <a:noFill/>
            <a:miter lim="800000"/>
            <a:headEnd/>
            <a:tailEnd/>
          </a:ln>
        </p:spPr>
        <p:txBody>
          <a:bodyPr wrap="none">
            <a:spAutoFit/>
          </a:bodyPr>
          <a:lstStyle/>
          <a:p>
            <a:r>
              <a:rPr lang="es-ES">
                <a:latin typeface="Calibri" pitchFamily="34" charset="0"/>
              </a:rPr>
              <a:t>http://recursostic.educacion.es/bancoimagenes/web/ </a:t>
            </a:r>
          </a:p>
        </p:txBody>
      </p:sp>
      <p:pic>
        <p:nvPicPr>
          <p:cNvPr id="106499" name="3 Imagen" descr="intef.JPG"/>
          <p:cNvPicPr>
            <a:picLocks noChangeAspect="1"/>
          </p:cNvPicPr>
          <p:nvPr/>
        </p:nvPicPr>
        <p:blipFill>
          <a:blip r:embed="rId2"/>
          <a:srcRect/>
          <a:stretch>
            <a:fillRect/>
          </a:stretch>
        </p:blipFill>
        <p:spPr bwMode="auto">
          <a:xfrm>
            <a:off x="781050" y="1233488"/>
            <a:ext cx="7581900" cy="4391025"/>
          </a:xfrm>
          <a:prstGeom prst="rect">
            <a:avLst/>
          </a:prstGeom>
          <a:noFill/>
          <a:ln w="9525">
            <a:noFill/>
            <a:miter lim="800000"/>
            <a:headEnd/>
            <a:tailEnd/>
          </a:ln>
        </p:spPr>
      </p:pic>
    </p:spTree>
  </p:cSld>
  <p:clrMapOvr>
    <a:masterClrMapping/>
  </p:clrMapOvr>
  <p:transition advTm="12000">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7522" name="1 CuadroTexto"/>
          <p:cNvSpPr txBox="1">
            <a:spLocks noChangeArrowheads="1"/>
          </p:cNvSpPr>
          <p:nvPr/>
        </p:nvSpPr>
        <p:spPr bwMode="auto">
          <a:xfrm>
            <a:off x="1908175" y="5876925"/>
            <a:ext cx="5292725" cy="369888"/>
          </a:xfrm>
          <a:prstGeom prst="rect">
            <a:avLst/>
          </a:prstGeom>
          <a:noFill/>
          <a:ln w="9525">
            <a:noFill/>
            <a:miter lim="800000"/>
            <a:headEnd/>
            <a:tailEnd/>
          </a:ln>
        </p:spPr>
        <p:txBody>
          <a:bodyPr wrap="none">
            <a:spAutoFit/>
          </a:bodyPr>
          <a:lstStyle/>
          <a:p>
            <a:r>
              <a:rPr lang="es-ES">
                <a:latin typeface="Calibri" pitchFamily="34" charset="0"/>
              </a:rPr>
              <a:t>http://www.educa.jcyl.es/crol/es/material-multimedia</a:t>
            </a:r>
          </a:p>
        </p:txBody>
      </p:sp>
      <p:pic>
        <p:nvPicPr>
          <p:cNvPr id="107523" name="2 Imagen" descr="crol.JPG"/>
          <p:cNvPicPr>
            <a:picLocks noChangeAspect="1"/>
          </p:cNvPicPr>
          <p:nvPr/>
        </p:nvPicPr>
        <p:blipFill>
          <a:blip r:embed="rId2"/>
          <a:srcRect/>
          <a:stretch>
            <a:fillRect/>
          </a:stretch>
        </p:blipFill>
        <p:spPr bwMode="auto">
          <a:xfrm>
            <a:off x="0" y="1362075"/>
            <a:ext cx="9144000" cy="4133850"/>
          </a:xfrm>
          <a:prstGeom prst="rect">
            <a:avLst/>
          </a:prstGeom>
          <a:noFill/>
          <a:ln w="9525">
            <a:noFill/>
            <a:miter lim="800000"/>
            <a:headEnd/>
            <a:tailEnd/>
          </a:ln>
        </p:spPr>
      </p:pic>
    </p:spTree>
  </p:cSld>
  <p:clrMapOvr>
    <a:masterClrMapping/>
  </p:clrMapOvr>
  <p:transition advTm="12000">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8546" name="1 Imagen" descr="arasaac.JPG"/>
          <p:cNvPicPr>
            <a:picLocks noChangeAspect="1"/>
          </p:cNvPicPr>
          <p:nvPr/>
        </p:nvPicPr>
        <p:blipFill>
          <a:blip r:embed="rId2"/>
          <a:srcRect/>
          <a:stretch>
            <a:fillRect/>
          </a:stretch>
        </p:blipFill>
        <p:spPr bwMode="auto">
          <a:xfrm>
            <a:off x="323850" y="404813"/>
            <a:ext cx="8382000" cy="1733550"/>
          </a:xfrm>
          <a:prstGeom prst="rect">
            <a:avLst/>
          </a:prstGeom>
          <a:noFill/>
          <a:ln w="9525">
            <a:noFill/>
            <a:miter lim="800000"/>
            <a:headEnd/>
            <a:tailEnd/>
          </a:ln>
        </p:spPr>
      </p:pic>
      <p:pic>
        <p:nvPicPr>
          <p:cNvPr id="108547" name="2 Imagen" descr="arasaac2.JPG"/>
          <p:cNvPicPr>
            <a:picLocks noChangeAspect="1"/>
          </p:cNvPicPr>
          <p:nvPr/>
        </p:nvPicPr>
        <p:blipFill>
          <a:blip r:embed="rId3"/>
          <a:srcRect/>
          <a:stretch>
            <a:fillRect/>
          </a:stretch>
        </p:blipFill>
        <p:spPr bwMode="auto">
          <a:xfrm>
            <a:off x="3132138" y="4365625"/>
            <a:ext cx="2952750" cy="866775"/>
          </a:xfrm>
          <a:prstGeom prst="rect">
            <a:avLst/>
          </a:prstGeom>
          <a:noFill/>
          <a:ln w="9525">
            <a:noFill/>
            <a:miter lim="800000"/>
            <a:headEnd/>
            <a:tailEnd/>
          </a:ln>
        </p:spPr>
      </p:pic>
      <p:sp>
        <p:nvSpPr>
          <p:cNvPr id="108548" name="3 CuadroTexto"/>
          <p:cNvSpPr txBox="1">
            <a:spLocks noChangeArrowheads="1"/>
          </p:cNvSpPr>
          <p:nvPr/>
        </p:nvSpPr>
        <p:spPr bwMode="auto">
          <a:xfrm>
            <a:off x="539750" y="2636838"/>
            <a:ext cx="1982788" cy="369887"/>
          </a:xfrm>
          <a:prstGeom prst="rect">
            <a:avLst/>
          </a:prstGeom>
          <a:noFill/>
          <a:ln w="9525">
            <a:noFill/>
            <a:miter lim="800000"/>
            <a:headEnd/>
            <a:tailEnd/>
          </a:ln>
        </p:spPr>
        <p:txBody>
          <a:bodyPr wrap="none">
            <a:spAutoFit/>
          </a:bodyPr>
          <a:lstStyle/>
          <a:p>
            <a:r>
              <a:rPr lang="es-ES">
                <a:latin typeface="Calibri" pitchFamily="34" charset="0"/>
              </a:rPr>
              <a:t>http://arasaac.org/</a:t>
            </a:r>
          </a:p>
        </p:txBody>
      </p:sp>
      <p:sp>
        <p:nvSpPr>
          <p:cNvPr id="108549" name="4 CuadroTexto"/>
          <p:cNvSpPr txBox="1">
            <a:spLocks noChangeArrowheads="1"/>
          </p:cNvSpPr>
          <p:nvPr/>
        </p:nvSpPr>
        <p:spPr bwMode="auto">
          <a:xfrm>
            <a:off x="684213" y="3644900"/>
            <a:ext cx="5967412" cy="369888"/>
          </a:xfrm>
          <a:prstGeom prst="rect">
            <a:avLst/>
          </a:prstGeom>
          <a:noFill/>
          <a:ln w="9525">
            <a:noFill/>
            <a:miter lim="800000"/>
            <a:headEnd/>
            <a:tailEnd/>
          </a:ln>
        </p:spPr>
        <p:txBody>
          <a:bodyPr wrap="none">
            <a:spAutoFit/>
          </a:bodyPr>
          <a:lstStyle/>
          <a:p>
            <a:r>
              <a:rPr lang="es-ES">
                <a:latin typeface="Calibri" pitchFamily="34" charset="0"/>
              </a:rPr>
              <a:t>De aquí provienen los iconos que aparecen en las diapositivas</a:t>
            </a:r>
          </a:p>
        </p:txBody>
      </p:sp>
    </p:spTree>
  </p:cSld>
  <p:clrMapOvr>
    <a:masterClrMapping/>
  </p:clrMapOvr>
  <p:transition advTm="12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9570" name="1 CuadroTexto"/>
          <p:cNvSpPr txBox="1">
            <a:spLocks noChangeArrowheads="1"/>
          </p:cNvSpPr>
          <p:nvPr/>
        </p:nvSpPr>
        <p:spPr bwMode="auto">
          <a:xfrm>
            <a:off x="0" y="0"/>
            <a:ext cx="3613150" cy="369888"/>
          </a:xfrm>
          <a:prstGeom prst="rect">
            <a:avLst/>
          </a:prstGeom>
          <a:noFill/>
          <a:ln w="9525">
            <a:noFill/>
            <a:miter lim="800000"/>
            <a:headEnd/>
            <a:tailEnd/>
          </a:ln>
        </p:spPr>
        <p:txBody>
          <a:bodyPr wrap="none">
            <a:spAutoFit/>
          </a:bodyPr>
          <a:lstStyle/>
          <a:p>
            <a:r>
              <a:rPr lang="es-ES">
                <a:latin typeface="Calibri" pitchFamily="34" charset="0"/>
              </a:rPr>
              <a:t>http://search.creativecommons.org/</a:t>
            </a:r>
          </a:p>
        </p:txBody>
      </p:sp>
      <p:pic>
        <p:nvPicPr>
          <p:cNvPr id="109571" name="2 Imagen" descr="creative c.JPG"/>
          <p:cNvPicPr>
            <a:picLocks noChangeAspect="1"/>
          </p:cNvPicPr>
          <p:nvPr/>
        </p:nvPicPr>
        <p:blipFill>
          <a:blip r:embed="rId2"/>
          <a:srcRect/>
          <a:stretch>
            <a:fillRect/>
          </a:stretch>
        </p:blipFill>
        <p:spPr bwMode="auto">
          <a:xfrm>
            <a:off x="0" y="333375"/>
            <a:ext cx="9144000" cy="2524125"/>
          </a:xfrm>
          <a:prstGeom prst="rect">
            <a:avLst/>
          </a:prstGeom>
          <a:noFill/>
          <a:ln w="9525">
            <a:noFill/>
            <a:miter lim="800000"/>
            <a:headEnd/>
            <a:tailEnd/>
          </a:ln>
        </p:spPr>
      </p:pic>
      <p:pic>
        <p:nvPicPr>
          <p:cNvPr id="109572" name="3 Imagen" descr="cc3.JPG"/>
          <p:cNvPicPr>
            <a:picLocks noChangeAspect="1"/>
          </p:cNvPicPr>
          <p:nvPr/>
        </p:nvPicPr>
        <p:blipFill>
          <a:blip r:embed="rId3"/>
          <a:srcRect/>
          <a:stretch>
            <a:fillRect/>
          </a:stretch>
        </p:blipFill>
        <p:spPr bwMode="auto">
          <a:xfrm>
            <a:off x="2843213" y="3357563"/>
            <a:ext cx="6300787" cy="2951162"/>
          </a:xfrm>
          <a:prstGeom prst="rect">
            <a:avLst/>
          </a:prstGeom>
          <a:noFill/>
          <a:ln w="9525">
            <a:noFill/>
            <a:miter lim="800000"/>
            <a:headEnd/>
            <a:tailEnd/>
          </a:ln>
        </p:spPr>
      </p:pic>
      <p:sp>
        <p:nvSpPr>
          <p:cNvPr id="109573" name="4 CuadroTexto"/>
          <p:cNvSpPr txBox="1">
            <a:spLocks noChangeArrowheads="1"/>
          </p:cNvSpPr>
          <p:nvPr/>
        </p:nvSpPr>
        <p:spPr bwMode="auto">
          <a:xfrm>
            <a:off x="179388" y="3860800"/>
            <a:ext cx="2016125" cy="646113"/>
          </a:xfrm>
          <a:prstGeom prst="rect">
            <a:avLst/>
          </a:prstGeom>
          <a:noFill/>
          <a:ln w="9525">
            <a:noFill/>
            <a:miter lim="800000"/>
            <a:headEnd/>
            <a:tailEnd/>
          </a:ln>
        </p:spPr>
        <p:txBody>
          <a:bodyPr>
            <a:spAutoFit/>
          </a:bodyPr>
          <a:lstStyle/>
          <a:p>
            <a:pPr algn="ctr"/>
            <a:r>
              <a:rPr lang="es-ES">
                <a:latin typeface="Calibri" pitchFamily="34" charset="0"/>
              </a:rPr>
              <a:t>Enlaza con las siguientes páginas</a:t>
            </a:r>
          </a:p>
        </p:txBody>
      </p:sp>
    </p:spTree>
  </p:cSld>
  <p:clrMapOvr>
    <a:masterClrMapping/>
  </p:clrMapOvr>
  <p:transition advTm="12000">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10594" name="1 CuadroTexto"/>
          <p:cNvSpPr txBox="1">
            <a:spLocks noChangeArrowheads="1"/>
          </p:cNvSpPr>
          <p:nvPr/>
        </p:nvSpPr>
        <p:spPr bwMode="auto">
          <a:xfrm>
            <a:off x="-25400" y="549275"/>
            <a:ext cx="4554538" cy="922338"/>
          </a:xfrm>
          <a:prstGeom prst="rect">
            <a:avLst/>
          </a:prstGeom>
          <a:noFill/>
          <a:ln w="9525">
            <a:noFill/>
            <a:miter lim="800000"/>
            <a:headEnd/>
            <a:tailEnd/>
          </a:ln>
        </p:spPr>
        <p:txBody>
          <a:bodyPr wrap="none">
            <a:spAutoFit/>
          </a:bodyPr>
          <a:lstStyle/>
          <a:p>
            <a:pPr algn="just"/>
            <a:r>
              <a:rPr lang="es-ES">
                <a:latin typeface="Calibri" pitchFamily="34" charset="0"/>
              </a:rPr>
              <a:t>Cuyas licencias se encuentran aquí:</a:t>
            </a:r>
          </a:p>
          <a:p>
            <a:pPr algn="just"/>
            <a:endParaRPr lang="es-ES">
              <a:latin typeface="Calibri" pitchFamily="34" charset="0"/>
            </a:endParaRPr>
          </a:p>
          <a:p>
            <a:pPr algn="just"/>
            <a:r>
              <a:rPr lang="es-ES">
                <a:latin typeface="Calibri" pitchFamily="34" charset="0"/>
              </a:rPr>
              <a:t>https://creativecommons.org/licenses/by/2.0/</a:t>
            </a:r>
          </a:p>
        </p:txBody>
      </p:sp>
      <p:pic>
        <p:nvPicPr>
          <p:cNvPr id="110595" name="2 Imagen" descr="licencias cc.JPG"/>
          <p:cNvPicPr>
            <a:picLocks noChangeAspect="1"/>
          </p:cNvPicPr>
          <p:nvPr/>
        </p:nvPicPr>
        <p:blipFill>
          <a:blip r:embed="rId2"/>
          <a:srcRect/>
          <a:stretch>
            <a:fillRect/>
          </a:stretch>
        </p:blipFill>
        <p:spPr bwMode="auto">
          <a:xfrm>
            <a:off x="971550" y="2133600"/>
            <a:ext cx="7153275" cy="4114800"/>
          </a:xfrm>
          <a:prstGeom prst="rect">
            <a:avLst/>
          </a:prstGeom>
          <a:noFill/>
          <a:ln w="9525">
            <a:noFill/>
            <a:miter lim="800000"/>
            <a:headEnd/>
            <a:tailEnd/>
          </a:ln>
        </p:spPr>
      </p:pic>
    </p:spTree>
  </p:cSld>
  <p:clrMapOvr>
    <a:masterClrMapping/>
  </p:clrMapOvr>
  <p:transition advTm="12000">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11618" name="1 Rectángulo"/>
          <p:cNvSpPr>
            <a:spLocks noChangeArrowheads="1"/>
          </p:cNvSpPr>
          <p:nvPr/>
        </p:nvSpPr>
        <p:spPr bwMode="auto">
          <a:xfrm>
            <a:off x="2987675" y="5949950"/>
            <a:ext cx="3208338" cy="368300"/>
          </a:xfrm>
          <a:prstGeom prst="rect">
            <a:avLst/>
          </a:prstGeom>
          <a:noFill/>
          <a:ln w="9525">
            <a:noFill/>
            <a:miter lim="800000"/>
            <a:headEnd/>
            <a:tailEnd/>
          </a:ln>
        </p:spPr>
        <p:txBody>
          <a:bodyPr wrap="none">
            <a:spAutoFit/>
          </a:bodyPr>
          <a:lstStyle/>
          <a:p>
            <a:r>
              <a:rPr lang="es-ES">
                <a:latin typeface="Calibri" pitchFamily="34" charset="0"/>
              </a:rPr>
              <a:t>http://commons.wikimedia.org/</a:t>
            </a:r>
          </a:p>
        </p:txBody>
      </p:sp>
      <p:pic>
        <p:nvPicPr>
          <p:cNvPr id="111619" name="3 Imagen" descr="wiki.JPG"/>
          <p:cNvPicPr>
            <a:picLocks noChangeAspect="1"/>
          </p:cNvPicPr>
          <p:nvPr/>
        </p:nvPicPr>
        <p:blipFill>
          <a:blip r:embed="rId2"/>
          <a:srcRect/>
          <a:stretch>
            <a:fillRect/>
          </a:stretch>
        </p:blipFill>
        <p:spPr bwMode="auto">
          <a:xfrm>
            <a:off x="3886200" y="2643188"/>
            <a:ext cx="1371600" cy="1571625"/>
          </a:xfrm>
          <a:prstGeom prst="rect">
            <a:avLst/>
          </a:prstGeom>
          <a:noFill/>
          <a:ln w="9525">
            <a:noFill/>
            <a:miter lim="800000"/>
            <a:headEnd/>
            <a:tailEnd/>
          </a:ln>
        </p:spPr>
      </p:pic>
    </p:spTree>
  </p:cSld>
  <p:clrMapOvr>
    <a:masterClrMapping/>
  </p:clrMapOvr>
  <p:transition advTm="12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12642" name="1 Imagen" descr="pixabay.JPG"/>
          <p:cNvPicPr>
            <a:picLocks noChangeAspect="1"/>
          </p:cNvPicPr>
          <p:nvPr/>
        </p:nvPicPr>
        <p:blipFill>
          <a:blip r:embed="rId2"/>
          <a:srcRect/>
          <a:stretch>
            <a:fillRect/>
          </a:stretch>
        </p:blipFill>
        <p:spPr bwMode="auto">
          <a:xfrm>
            <a:off x="0" y="1106488"/>
            <a:ext cx="9144000" cy="4645025"/>
          </a:xfrm>
          <a:prstGeom prst="rect">
            <a:avLst/>
          </a:prstGeom>
          <a:noFill/>
          <a:ln w="9525">
            <a:noFill/>
            <a:miter lim="800000"/>
            <a:headEnd/>
            <a:tailEnd/>
          </a:ln>
        </p:spPr>
      </p:pic>
      <p:sp>
        <p:nvSpPr>
          <p:cNvPr id="112643" name="2 CuadroTexto"/>
          <p:cNvSpPr txBox="1">
            <a:spLocks noChangeArrowheads="1"/>
          </p:cNvSpPr>
          <p:nvPr/>
        </p:nvSpPr>
        <p:spPr bwMode="auto">
          <a:xfrm>
            <a:off x="179388" y="404813"/>
            <a:ext cx="6173787" cy="369887"/>
          </a:xfrm>
          <a:prstGeom prst="rect">
            <a:avLst/>
          </a:prstGeom>
          <a:noFill/>
          <a:ln w="9525">
            <a:noFill/>
            <a:miter lim="800000"/>
            <a:headEnd/>
            <a:tailEnd/>
          </a:ln>
        </p:spPr>
        <p:txBody>
          <a:bodyPr wrap="none">
            <a:spAutoFit/>
          </a:bodyPr>
          <a:lstStyle/>
          <a:p>
            <a:r>
              <a:rPr lang="es-ES">
                <a:latin typeface="Calibri" pitchFamily="34" charset="0"/>
              </a:rPr>
              <a:t>NO EXIGE RECONOCIMIENTO – CREATIVE COMMONS  DEED CC0</a:t>
            </a:r>
          </a:p>
        </p:txBody>
      </p:sp>
      <p:pic>
        <p:nvPicPr>
          <p:cNvPr id="112644" name="3 Imagen" descr="CCO.JPG"/>
          <p:cNvPicPr>
            <a:picLocks noChangeAspect="1"/>
          </p:cNvPicPr>
          <p:nvPr/>
        </p:nvPicPr>
        <p:blipFill>
          <a:blip r:embed="rId3"/>
          <a:srcRect/>
          <a:stretch>
            <a:fillRect/>
          </a:stretch>
        </p:blipFill>
        <p:spPr bwMode="auto">
          <a:xfrm>
            <a:off x="323850" y="5949950"/>
            <a:ext cx="1000125"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1182</TotalTime>
  <Words>2787</Words>
  <Application>Microsoft Office PowerPoint</Application>
  <PresentationFormat>On-screen Show (4:3)</PresentationFormat>
  <Paragraphs>531</Paragraphs>
  <Slides>97</Slides>
  <Notes>0</Notes>
  <HiddenSlides>0</HiddenSlides>
  <MMClips>4</MMClips>
  <ScaleCrop>false</ScaleCrop>
  <HeadingPairs>
    <vt:vector size="6" baseType="variant">
      <vt:variant>
        <vt:lpstr>Fuentes usadas</vt:lpstr>
      </vt:variant>
      <vt:variant>
        <vt:i4>14</vt:i4>
      </vt:variant>
      <vt:variant>
        <vt:lpstr>Plantilla de diseño</vt:lpstr>
      </vt:variant>
      <vt:variant>
        <vt:i4>1</vt:i4>
      </vt:variant>
      <vt:variant>
        <vt:lpstr>Títulos de diapositiva</vt:lpstr>
      </vt:variant>
      <vt:variant>
        <vt:i4>97</vt:i4>
      </vt:variant>
    </vt:vector>
  </HeadingPairs>
  <TitlesOfParts>
    <vt:vector size="112" baseType="lpstr">
      <vt:lpstr>Calibri</vt:lpstr>
      <vt:lpstr>Arial</vt:lpstr>
      <vt:lpstr>Arimo</vt:lpstr>
      <vt:lpstr>Bangle</vt:lpstr>
      <vt:lpstr>Copperplate Gothic Light</vt:lpstr>
      <vt:lpstr>Times New Roman</vt:lpstr>
      <vt:lpstr>Century Gothic</vt:lpstr>
      <vt:lpstr>Batang</vt:lpstr>
      <vt:lpstr>Browallia New</vt:lpstr>
      <vt:lpstr>Garamond</vt:lpstr>
      <vt:lpstr>Verdana</vt:lpstr>
      <vt:lpstr>Book Antiqua</vt:lpstr>
      <vt:lpstr>Arial Narrow</vt:lpstr>
      <vt:lpstr>Angsana New</vt: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Ricardo</dc:creator>
  <cp:lastModifiedBy>AS</cp:lastModifiedBy>
  <cp:revision>123</cp:revision>
  <dcterms:created xsi:type="dcterms:W3CDTF">2015-02-19T19:17:58Z</dcterms:created>
  <dcterms:modified xsi:type="dcterms:W3CDTF">2015-04-26T15:21:49Z</dcterms:modified>
</cp:coreProperties>
</file>