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3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92" r:id="rId8"/>
    <p:sldId id="293"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4" r:id="rId30"/>
    <p:sldId id="286" r:id="rId31"/>
    <p:sldId id="294" r:id="rId32"/>
    <p:sldId id="285" r:id="rId33"/>
    <p:sldId id="287" r:id="rId34"/>
    <p:sldId id="288" r:id="rId35"/>
    <p:sldId id="289" r:id="rId36"/>
    <p:sldId id="290" r:id="rId37"/>
    <p:sldId id="291" r:id="rId38"/>
  </p:sldIdLst>
  <p:sldSz cx="18288000" cy="10287000"/>
  <p:notesSz cx="6858000" cy="9144000"/>
  <p:embeddedFontLst>
    <p:embeddedFont>
      <p:font typeface="Economica" panose="020B0604020202020204" charset="0"/>
      <p:regular r:id="rId39"/>
      <p:bold r:id="rId40"/>
      <p:italic r:id="rId41"/>
      <p:boldItalic r:id="rId42"/>
    </p:embeddedFont>
    <p:embeddedFont>
      <p:font typeface="Open Sans Light" panose="020B0604020202020204" charset="0"/>
      <p:regular r:id="rId43"/>
      <p:bold r:id="rId44"/>
      <p:italic r:id="rId45"/>
      <p:boldItalic r:id="rId46"/>
    </p:embeddedFont>
    <p:embeddedFont>
      <p:font typeface="Cairo Bold" panose="020B0604020202020204" charset="-78"/>
      <p:regular r:id="rId47"/>
      <p:bold r:id="rId48"/>
    </p:embeddedFont>
    <p:embeddedFont>
      <p:font typeface="Montserrat Classic" panose="020B0604020202020204" charset="0"/>
      <p:regular r:id="rId49"/>
      <p:bold r:id="rId50"/>
    </p:embeddedFont>
    <p:embeddedFont>
      <p:font typeface="Open Sans" panose="020B060402020202020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Glacial Indifference" panose="020B0604020202020204" charset="0"/>
      <p:regular r:id="rId59"/>
      <p:bold r:id="rId60"/>
      <p:italic r:id="rId61"/>
    </p:embeddedFont>
    <p:embeddedFont>
      <p:font typeface="League Spartan" panose="020B0604020202020204" charset="0"/>
      <p:regular r:id="rId62"/>
    </p:embeddedFont>
    <p:embeddedFont>
      <p:font typeface="Bebas Neue" panose="020B0604020202020204" charset="0"/>
      <p:regular r:id="rId63"/>
      <p:bold r:id="rId64"/>
    </p:embeddedFont>
    <p:embeddedFont>
      <p:font typeface="Roboto" panose="020B060402020202020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54"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font" Target="fonts/font25.fntdata"/><Relationship Id="rId68" Type="http://schemas.openxmlformats.org/officeDocument/2006/relationships/font" Target="fonts/font3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open?id=12rM6U9lwu8ckrUKRnD91aqX1tSWdkxU2" TargetMode="External"/><Relationship Id="rId2" Type="http://schemas.openxmlformats.org/officeDocument/2006/relationships/hyperlink" Target="https://drive.google.com/open?id=1A8KUP8hq-maeNxFcYEcmNLkUe1EAPGEu"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open?id=1u40Zvgdh7EDIgktF82wQCN2nWleabpN1"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drive.google.com/open?id=1ZbF49SRbFcFc74pA-MSUgo8fbGzzyJDI"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open?id=1ZbF49SRbFcFc74pA-MSUgo8fbGzzyJDI"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drive.google.com/open?id=1mBZPQltk1goewG-9xz_5q9_0poo3EbCv" TargetMode="External"/><Relationship Id="rId5" Type="http://schemas.openxmlformats.org/officeDocument/2006/relationships/image" Target="../media/image12.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hyperlink" Target="https://drive.google.com/open?id=1m8QzQ2cu-bAv2vzv_AauzHLimls0HQ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duca.jcyl.es/profesorado/es/formacion-profesorado/proyectos-relacionados-formacion-permanente-profesorado/competencia-digital/convocatorias/selfie-herramienta-auto-reflexion-potencial-digital-centro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rive.google.com/open?id=1D3BSahdD7345WsvrMu6i018omW3s0oLj"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rive.google.com/open?id=1sVn4U-xwFnZSXWFCNubyZAdTsS9q78Wa"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drive.google.com/open?id=1wdFggaI4PY-PyRRLiVhQUV-ax0RjzRXt"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open?id=1D9rtVBkhs_X8V_GNDqYnGjDU_od79bUL" TargetMode="External"/><Relationship Id="rId2" Type="http://schemas.openxmlformats.org/officeDocument/2006/relationships/hyperlink" Target="https://drive.google.com/open?id=1UGli9VHjBlgAczZjrtx5rZV0aAQEixH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open?id=18K1bT4JKWQwc8RdGyUE1AC1s6MNYfu2U"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rive.google.com/open?id=14qkd4iAxU_d0IBTREwBpGMARW7Hua7jr"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rive.google.com/open?id=1eB1lkxtfUFPP3P70cuugRP-_1S-mf8OW"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rive.google.com/open?id=1H9QU7na7V-jDyrwNrYflb2e-iTbnH6KO"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open?id=18K1bT4JKWQwc8RdGyUE1AC1s6MNYfu2U"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drive.google.com/open?id=1LJoTD9BGceDt1w_X67N1-popXH29EEEN"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open?id=18K1bT4JKWQwc8RdGyUE1AC1s6MNYfu2U"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drive.google.com/open?id=1DfahSvoFZeZO5nvmO8WwO79hs14gbFT7" TargetMode="External"/><Relationship Id="rId5" Type="http://schemas.openxmlformats.org/officeDocument/2006/relationships/hyperlink" Target="https://drive.google.com/open?id=1LJoTD9BGceDt1w_X67N1-popXH29EEEN"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7739" b="7739"/>
          <a:stretch>
            <a:fillRect/>
          </a:stretch>
        </a:blip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srcRect/>
          <a:stretch>
            <a:fillRect/>
          </a:stretch>
        </p:blipFill>
        <p:spPr>
          <a:xfrm rot="1733103">
            <a:off x="11789189" y="3034304"/>
            <a:ext cx="5360952" cy="4020714"/>
          </a:xfrm>
          <a:prstGeom prst="rect">
            <a:avLst/>
          </a:prstGeom>
        </p:spPr>
      </p:pic>
      <p:pic>
        <p:nvPicPr>
          <p:cNvPr id="9" name="Picture 9"/>
          <p:cNvPicPr>
            <a:picLocks noChangeAspect="1"/>
          </p:cNvPicPr>
          <p:nvPr/>
        </p:nvPicPr>
        <p:blipFill>
          <a:blip r:embed="rId4"/>
          <a:srcRect t="522"/>
          <a:stretch>
            <a:fillRect/>
          </a:stretch>
        </p:blipFill>
        <p:spPr>
          <a:xfrm rot="-444052">
            <a:off x="688874" y="2363247"/>
            <a:ext cx="5010473" cy="3523593"/>
          </a:xfrm>
          <a:prstGeom prst="rect">
            <a:avLst/>
          </a:prstGeom>
        </p:spPr>
      </p:pic>
      <p:sp>
        <p:nvSpPr>
          <p:cNvPr id="11" name="TextBox 11"/>
          <p:cNvSpPr txBox="1"/>
          <p:nvPr/>
        </p:nvSpPr>
        <p:spPr>
          <a:xfrm>
            <a:off x="152084" y="9346013"/>
            <a:ext cx="5577948" cy="544830"/>
          </a:xfrm>
          <a:prstGeom prst="rect">
            <a:avLst/>
          </a:prstGeom>
        </p:spPr>
        <p:txBody>
          <a:bodyPr lIns="0" tIns="0" rIns="0" bIns="0" rtlCol="0" anchor="t">
            <a:spAutoFit/>
          </a:bodyPr>
          <a:lstStyle/>
          <a:p>
            <a:pPr algn="ctr">
              <a:lnSpc>
                <a:spcPts val="4480"/>
              </a:lnSpc>
              <a:spcBef>
                <a:spcPct val="0"/>
              </a:spcBef>
            </a:pPr>
            <a:r>
              <a:rPr lang="en-US" sz="3200" b="0" i="0">
                <a:solidFill>
                  <a:srgbClr val="000000"/>
                </a:solidFill>
                <a:latin typeface="Open Sans"/>
              </a:rPr>
              <a:t>COMENZAMOS EN BREVE</a:t>
            </a:r>
          </a:p>
        </p:txBody>
      </p:sp>
      <p:pic>
        <p:nvPicPr>
          <p:cNvPr id="3" name="Imagen 2">
            <a:extLst>
              <a:ext uri="{FF2B5EF4-FFF2-40B4-BE49-F238E27FC236}">
                <a16:creationId xmlns:a16="http://schemas.microsoft.com/office/drawing/2014/main" xmlns="" id="{043B9777-36A1-4550-BF1C-9543BD481D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0032" y="1729532"/>
            <a:ext cx="6538168" cy="65381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219483" cy="10289655"/>
            <a:chOff x="0" y="0"/>
            <a:chExt cx="3430596" cy="6763054"/>
          </a:xfrm>
        </p:grpSpPr>
        <p:sp>
          <p:nvSpPr>
            <p:cNvPr id="3" name="Freeform 3"/>
            <p:cNvSpPr/>
            <p:nvPr/>
          </p:nvSpPr>
          <p:spPr>
            <a:xfrm>
              <a:off x="0" y="0"/>
              <a:ext cx="3430596" cy="6763054"/>
            </a:xfrm>
            <a:custGeom>
              <a:avLst/>
              <a:gdLst/>
              <a:ahLst/>
              <a:cxnLst/>
              <a:rect l="l" t="t" r="r" b="b"/>
              <a:pathLst>
                <a:path w="3430596" h="6763054">
                  <a:moveTo>
                    <a:pt x="0" y="0"/>
                  </a:moveTo>
                  <a:lnTo>
                    <a:pt x="3430596" y="0"/>
                  </a:lnTo>
                  <a:lnTo>
                    <a:pt x="3430596" y="6763054"/>
                  </a:lnTo>
                  <a:lnTo>
                    <a:pt x="0" y="6763054"/>
                  </a:lnTo>
                  <a:close/>
                </a:path>
              </a:pathLst>
            </a:custGeom>
            <a:solidFill>
              <a:srgbClr val="4C7FC8"/>
            </a:solidFill>
          </p:spPr>
        </p:sp>
        <p:sp>
          <p:nvSpPr>
            <p:cNvPr id="4" name="Freeform 4"/>
            <p:cNvSpPr/>
            <p:nvPr/>
          </p:nvSpPr>
          <p:spPr>
            <a:xfrm>
              <a:off x="59690" y="59690"/>
              <a:ext cx="3309946" cy="6642404"/>
            </a:xfrm>
            <a:custGeom>
              <a:avLst/>
              <a:gdLst/>
              <a:ahLst/>
              <a:cxnLst/>
              <a:rect l="l" t="t" r="r" b="b"/>
              <a:pathLst>
                <a:path w="3309946" h="6642404">
                  <a:moveTo>
                    <a:pt x="0" y="0"/>
                  </a:moveTo>
                  <a:lnTo>
                    <a:pt x="3309946" y="0"/>
                  </a:lnTo>
                  <a:lnTo>
                    <a:pt x="3309946" y="6642404"/>
                  </a:lnTo>
                  <a:lnTo>
                    <a:pt x="0" y="6642404"/>
                  </a:lnTo>
                  <a:close/>
                </a:path>
              </a:pathLst>
            </a:custGeom>
            <a:solidFill>
              <a:srgbClr val="172243"/>
            </a:solidFill>
          </p:spPr>
        </p:sp>
      </p:grpSp>
      <p:pic>
        <p:nvPicPr>
          <p:cNvPr id="5" name="Picture 5"/>
          <p:cNvPicPr>
            <a:picLocks noChangeAspect="1"/>
          </p:cNvPicPr>
          <p:nvPr/>
        </p:nvPicPr>
        <p:blipFill>
          <a:blip r:embed="rId2"/>
          <a:srcRect l="1450"/>
          <a:stretch>
            <a:fillRect/>
          </a:stretch>
        </p:blipFill>
        <p:spPr>
          <a:xfrm>
            <a:off x="2217752" y="8463599"/>
            <a:ext cx="1245323" cy="1363567"/>
          </a:xfrm>
          <a:prstGeom prst="rect">
            <a:avLst/>
          </a:prstGeom>
        </p:spPr>
      </p:pic>
      <p:grpSp>
        <p:nvGrpSpPr>
          <p:cNvPr id="6" name="Group 6"/>
          <p:cNvGrpSpPr/>
          <p:nvPr/>
        </p:nvGrpSpPr>
        <p:grpSpPr>
          <a:xfrm rot="-5400000">
            <a:off x="-1170372" y="2384681"/>
            <a:ext cx="7560227" cy="4848265"/>
            <a:chOff x="0" y="0"/>
            <a:chExt cx="10080303" cy="6464354"/>
          </a:xfrm>
        </p:grpSpPr>
        <p:sp>
          <p:nvSpPr>
            <p:cNvPr id="7" name="TextBox 7"/>
            <p:cNvSpPr txBox="1"/>
            <p:nvPr/>
          </p:nvSpPr>
          <p:spPr>
            <a:xfrm>
              <a:off x="0" y="257175"/>
              <a:ext cx="10080303" cy="3361728"/>
            </a:xfrm>
            <a:prstGeom prst="rect">
              <a:avLst/>
            </a:prstGeom>
          </p:spPr>
          <p:txBody>
            <a:bodyPr lIns="0" tIns="0" rIns="0" bIns="0" rtlCol="0" anchor="t">
              <a:spAutoFit/>
            </a:bodyPr>
            <a:lstStyle/>
            <a:p>
              <a:pPr algn="ctr">
                <a:lnSpc>
                  <a:spcPts val="8840"/>
                </a:lnSpc>
              </a:pPr>
              <a:r>
                <a:rPr lang="en-US" sz="9609" b="1" spc="288">
                  <a:solidFill>
                    <a:srgbClr val="4C7FC8"/>
                  </a:solidFill>
                  <a:latin typeface="Bebas Neue"/>
                </a:rPr>
                <a:t>REALIDAD DEL CENTRO</a:t>
              </a:r>
            </a:p>
          </p:txBody>
        </p:sp>
        <p:sp>
          <p:nvSpPr>
            <p:cNvPr id="8" name="TextBox 8"/>
            <p:cNvSpPr txBox="1"/>
            <p:nvPr/>
          </p:nvSpPr>
          <p:spPr>
            <a:xfrm>
              <a:off x="0" y="3924869"/>
              <a:ext cx="8033973" cy="2539484"/>
            </a:xfrm>
            <a:prstGeom prst="rect">
              <a:avLst/>
            </a:prstGeom>
          </p:spPr>
          <p:txBody>
            <a:bodyPr lIns="0" tIns="0" rIns="0" bIns="0" rtlCol="0" anchor="t">
              <a:spAutoFit/>
            </a:bodyPr>
            <a:lstStyle/>
            <a:p>
              <a:pPr algn="ctr">
                <a:lnSpc>
                  <a:spcPts val="7046"/>
                </a:lnSpc>
              </a:pPr>
              <a:r>
                <a:rPr lang="en-US" sz="6406" b="1" spc="256">
                  <a:solidFill>
                    <a:srgbClr val="FFFFFF"/>
                  </a:solidFill>
                  <a:latin typeface="Bebas Neue"/>
                </a:rPr>
                <a:t>DIMENSIÓN TECNOLOGICA</a:t>
              </a:r>
            </a:p>
          </p:txBody>
        </p:sp>
      </p:grpSp>
      <p:grpSp>
        <p:nvGrpSpPr>
          <p:cNvPr id="9" name="Group 9"/>
          <p:cNvGrpSpPr/>
          <p:nvPr/>
        </p:nvGrpSpPr>
        <p:grpSpPr>
          <a:xfrm>
            <a:off x="5219483" y="0"/>
            <a:ext cx="12952793" cy="3866906"/>
            <a:chOff x="0" y="0"/>
            <a:chExt cx="17270391" cy="5155874"/>
          </a:xfrm>
        </p:grpSpPr>
        <p:sp>
          <p:nvSpPr>
            <p:cNvPr id="10" name="TextBox 10"/>
            <p:cNvSpPr txBox="1"/>
            <p:nvPr/>
          </p:nvSpPr>
          <p:spPr>
            <a:xfrm>
              <a:off x="0" y="2003723"/>
              <a:ext cx="6144068" cy="2946445"/>
            </a:xfrm>
            <a:prstGeom prst="rect">
              <a:avLst/>
            </a:prstGeom>
          </p:spPr>
          <p:txBody>
            <a:bodyPr lIns="0" tIns="0" rIns="0" bIns="0" rtlCol="0" anchor="t">
              <a:spAutoFit/>
            </a:bodyPr>
            <a:lstStyle/>
            <a:p>
              <a:pPr algn="r">
                <a:lnSpc>
                  <a:spcPts val="15906"/>
                </a:lnSpc>
              </a:pPr>
              <a:r>
                <a:rPr lang="en-US" sz="15906" b="1">
                  <a:solidFill>
                    <a:srgbClr val="A6A6A6"/>
                  </a:solidFill>
                  <a:latin typeface="Economica"/>
                </a:rPr>
                <a:t>2015</a:t>
              </a:r>
            </a:p>
          </p:txBody>
        </p:sp>
        <p:sp>
          <p:nvSpPr>
            <p:cNvPr id="11" name="TextBox 11"/>
            <p:cNvSpPr txBox="1"/>
            <p:nvPr/>
          </p:nvSpPr>
          <p:spPr>
            <a:xfrm>
              <a:off x="6773596" y="-95250"/>
              <a:ext cx="10496795" cy="5251124"/>
            </a:xfrm>
            <a:prstGeom prst="rect">
              <a:avLst/>
            </a:prstGeom>
          </p:spPr>
          <p:txBody>
            <a:bodyPr lIns="0" tIns="0" rIns="0" bIns="0" rtlCol="0" anchor="t">
              <a:spAutoFit/>
            </a:bodyPr>
            <a:lstStyle/>
            <a:p>
              <a:pPr algn="l">
                <a:lnSpc>
                  <a:spcPts val="7830"/>
                </a:lnSpc>
              </a:pPr>
              <a:endParaRPr/>
            </a:p>
            <a:p>
              <a:pPr algn="l">
                <a:lnSpc>
                  <a:spcPts val="7830"/>
                </a:lnSpc>
              </a:pPr>
              <a:endParaRPr/>
            </a:p>
            <a:p>
              <a:pPr algn="l">
                <a:lnSpc>
                  <a:spcPts val="7830"/>
                </a:lnSpc>
              </a:pPr>
              <a:endParaRPr/>
            </a:p>
            <a:p>
              <a:pPr algn="l">
                <a:lnSpc>
                  <a:spcPts val="7830"/>
                </a:lnSpc>
              </a:pPr>
              <a:r>
                <a:rPr lang="en-US" sz="5800" b="1">
                  <a:solidFill>
                    <a:srgbClr val="000000"/>
                  </a:solidFill>
                  <a:latin typeface="Economica"/>
                </a:rPr>
                <a:t>INFRAESTRUCTURAS</a:t>
              </a:r>
            </a:p>
          </p:txBody>
        </p:sp>
        <p:sp>
          <p:nvSpPr>
            <p:cNvPr id="12" name="TextBox 12"/>
            <p:cNvSpPr txBox="1"/>
            <p:nvPr/>
          </p:nvSpPr>
          <p:spPr>
            <a:xfrm>
              <a:off x="6773596" y="3445534"/>
              <a:ext cx="10496795" cy="424714"/>
            </a:xfrm>
            <a:prstGeom prst="rect">
              <a:avLst/>
            </a:prstGeom>
          </p:spPr>
          <p:txBody>
            <a:bodyPr lIns="0" tIns="0" rIns="0" bIns="0" rtlCol="0" anchor="t">
              <a:spAutoFit/>
            </a:bodyPr>
            <a:lstStyle/>
            <a:p>
              <a:pPr algn="l">
                <a:lnSpc>
                  <a:spcPts val="2690"/>
                </a:lnSpc>
              </a:pPr>
              <a:endParaRPr/>
            </a:p>
          </p:txBody>
        </p:sp>
      </p:grpSp>
      <p:sp>
        <p:nvSpPr>
          <p:cNvPr id="13" name="TextBox 13"/>
          <p:cNvSpPr txBox="1"/>
          <p:nvPr/>
        </p:nvSpPr>
        <p:spPr>
          <a:xfrm>
            <a:off x="5219483" y="4328754"/>
            <a:ext cx="12952793" cy="1963420"/>
          </a:xfrm>
          <a:prstGeom prst="rect">
            <a:avLst/>
          </a:prstGeom>
        </p:spPr>
        <p:txBody>
          <a:bodyPr lIns="0" tIns="0" rIns="0" bIns="0" rtlCol="0" anchor="t">
            <a:spAutoFit/>
          </a:bodyPr>
          <a:lstStyle/>
          <a:p>
            <a:pPr algn="ctr">
              <a:lnSpc>
                <a:spcPts val="7839"/>
              </a:lnSpc>
              <a:spcBef>
                <a:spcPct val="0"/>
              </a:spcBef>
            </a:pPr>
            <a:r>
              <a:rPr lang="en-US" sz="5600" b="1">
                <a:solidFill>
                  <a:srgbClr val="000000"/>
                </a:solidFill>
                <a:latin typeface="Open Sans Light"/>
              </a:rPr>
              <a:t>Las instalaciones internas de internet son muy deficientes.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219483" cy="10289655"/>
            <a:chOff x="0" y="0"/>
            <a:chExt cx="3430596" cy="6763054"/>
          </a:xfrm>
        </p:grpSpPr>
        <p:sp>
          <p:nvSpPr>
            <p:cNvPr id="3" name="Freeform 3"/>
            <p:cNvSpPr/>
            <p:nvPr/>
          </p:nvSpPr>
          <p:spPr>
            <a:xfrm>
              <a:off x="0" y="0"/>
              <a:ext cx="3430596" cy="6763054"/>
            </a:xfrm>
            <a:custGeom>
              <a:avLst/>
              <a:gdLst/>
              <a:ahLst/>
              <a:cxnLst/>
              <a:rect l="l" t="t" r="r" b="b"/>
              <a:pathLst>
                <a:path w="3430596" h="6763054">
                  <a:moveTo>
                    <a:pt x="0" y="0"/>
                  </a:moveTo>
                  <a:lnTo>
                    <a:pt x="3430596" y="0"/>
                  </a:lnTo>
                  <a:lnTo>
                    <a:pt x="3430596" y="6763054"/>
                  </a:lnTo>
                  <a:lnTo>
                    <a:pt x="0" y="6763054"/>
                  </a:lnTo>
                  <a:close/>
                </a:path>
              </a:pathLst>
            </a:custGeom>
            <a:solidFill>
              <a:srgbClr val="4C7FC8"/>
            </a:solidFill>
          </p:spPr>
        </p:sp>
        <p:sp>
          <p:nvSpPr>
            <p:cNvPr id="4" name="Freeform 4"/>
            <p:cNvSpPr/>
            <p:nvPr/>
          </p:nvSpPr>
          <p:spPr>
            <a:xfrm>
              <a:off x="59690" y="59690"/>
              <a:ext cx="3309946" cy="6642404"/>
            </a:xfrm>
            <a:custGeom>
              <a:avLst/>
              <a:gdLst/>
              <a:ahLst/>
              <a:cxnLst/>
              <a:rect l="l" t="t" r="r" b="b"/>
              <a:pathLst>
                <a:path w="3309946" h="6642404">
                  <a:moveTo>
                    <a:pt x="0" y="0"/>
                  </a:moveTo>
                  <a:lnTo>
                    <a:pt x="3309946" y="0"/>
                  </a:lnTo>
                  <a:lnTo>
                    <a:pt x="3309946" y="6642404"/>
                  </a:lnTo>
                  <a:lnTo>
                    <a:pt x="0" y="6642404"/>
                  </a:lnTo>
                  <a:close/>
                </a:path>
              </a:pathLst>
            </a:custGeom>
            <a:solidFill>
              <a:srgbClr val="172243"/>
            </a:solidFill>
          </p:spPr>
        </p:sp>
      </p:grpSp>
      <p:pic>
        <p:nvPicPr>
          <p:cNvPr id="5" name="Picture 5"/>
          <p:cNvPicPr>
            <a:picLocks noChangeAspect="1"/>
          </p:cNvPicPr>
          <p:nvPr/>
        </p:nvPicPr>
        <p:blipFill>
          <a:blip r:embed="rId2"/>
          <a:srcRect l="1450"/>
          <a:stretch>
            <a:fillRect/>
          </a:stretch>
        </p:blipFill>
        <p:spPr>
          <a:xfrm>
            <a:off x="2217752" y="8463599"/>
            <a:ext cx="1245323" cy="1363567"/>
          </a:xfrm>
          <a:prstGeom prst="rect">
            <a:avLst/>
          </a:prstGeom>
        </p:spPr>
      </p:pic>
      <p:grpSp>
        <p:nvGrpSpPr>
          <p:cNvPr id="6" name="Group 6"/>
          <p:cNvGrpSpPr/>
          <p:nvPr/>
        </p:nvGrpSpPr>
        <p:grpSpPr>
          <a:xfrm rot="-5400000">
            <a:off x="-1170372" y="2384681"/>
            <a:ext cx="7560227" cy="4848265"/>
            <a:chOff x="0" y="0"/>
            <a:chExt cx="10080303" cy="6464354"/>
          </a:xfrm>
        </p:grpSpPr>
        <p:sp>
          <p:nvSpPr>
            <p:cNvPr id="7" name="TextBox 7"/>
            <p:cNvSpPr txBox="1"/>
            <p:nvPr/>
          </p:nvSpPr>
          <p:spPr>
            <a:xfrm>
              <a:off x="0" y="257175"/>
              <a:ext cx="10080303" cy="3361728"/>
            </a:xfrm>
            <a:prstGeom prst="rect">
              <a:avLst/>
            </a:prstGeom>
          </p:spPr>
          <p:txBody>
            <a:bodyPr lIns="0" tIns="0" rIns="0" bIns="0" rtlCol="0" anchor="t">
              <a:spAutoFit/>
            </a:bodyPr>
            <a:lstStyle/>
            <a:p>
              <a:pPr algn="ctr">
                <a:lnSpc>
                  <a:spcPts val="8840"/>
                </a:lnSpc>
              </a:pPr>
              <a:r>
                <a:rPr lang="en-US" sz="9609" b="1" spc="288">
                  <a:solidFill>
                    <a:srgbClr val="4C7FC8"/>
                  </a:solidFill>
                  <a:latin typeface="Bebas Neue"/>
                </a:rPr>
                <a:t>REALIDAD DEL CENTRO</a:t>
              </a:r>
            </a:p>
          </p:txBody>
        </p:sp>
        <p:sp>
          <p:nvSpPr>
            <p:cNvPr id="8" name="TextBox 8"/>
            <p:cNvSpPr txBox="1"/>
            <p:nvPr/>
          </p:nvSpPr>
          <p:spPr>
            <a:xfrm>
              <a:off x="0" y="3924869"/>
              <a:ext cx="8033973" cy="2539484"/>
            </a:xfrm>
            <a:prstGeom prst="rect">
              <a:avLst/>
            </a:prstGeom>
          </p:spPr>
          <p:txBody>
            <a:bodyPr lIns="0" tIns="0" rIns="0" bIns="0" rtlCol="0" anchor="t">
              <a:spAutoFit/>
            </a:bodyPr>
            <a:lstStyle/>
            <a:p>
              <a:pPr algn="ctr">
                <a:lnSpc>
                  <a:spcPts val="7046"/>
                </a:lnSpc>
              </a:pPr>
              <a:r>
                <a:rPr lang="en-US" sz="6406" b="1" spc="256">
                  <a:solidFill>
                    <a:srgbClr val="FFFFFF"/>
                  </a:solidFill>
                  <a:latin typeface="Bebas Neue"/>
                </a:rPr>
                <a:t>DIMENSIÓN TECNOLOGICA</a:t>
              </a:r>
            </a:p>
          </p:txBody>
        </p:sp>
      </p:grpSp>
      <p:grpSp>
        <p:nvGrpSpPr>
          <p:cNvPr id="9" name="Group 9"/>
          <p:cNvGrpSpPr/>
          <p:nvPr/>
        </p:nvGrpSpPr>
        <p:grpSpPr>
          <a:xfrm>
            <a:off x="5219483" y="0"/>
            <a:ext cx="12952793" cy="3866906"/>
            <a:chOff x="0" y="0"/>
            <a:chExt cx="17270391" cy="5155874"/>
          </a:xfrm>
        </p:grpSpPr>
        <p:sp>
          <p:nvSpPr>
            <p:cNvPr id="10" name="TextBox 10"/>
            <p:cNvSpPr txBox="1"/>
            <p:nvPr/>
          </p:nvSpPr>
          <p:spPr>
            <a:xfrm>
              <a:off x="0" y="2003723"/>
              <a:ext cx="6144068" cy="2946445"/>
            </a:xfrm>
            <a:prstGeom prst="rect">
              <a:avLst/>
            </a:prstGeom>
          </p:spPr>
          <p:txBody>
            <a:bodyPr lIns="0" tIns="0" rIns="0" bIns="0" rtlCol="0" anchor="t">
              <a:spAutoFit/>
            </a:bodyPr>
            <a:lstStyle/>
            <a:p>
              <a:pPr algn="r">
                <a:lnSpc>
                  <a:spcPts val="15906"/>
                </a:lnSpc>
              </a:pPr>
              <a:r>
                <a:rPr lang="en-US" sz="15906" b="1">
                  <a:solidFill>
                    <a:srgbClr val="A6A6A6"/>
                  </a:solidFill>
                  <a:latin typeface="Economica"/>
                </a:rPr>
                <a:t>2015</a:t>
              </a:r>
            </a:p>
          </p:txBody>
        </p:sp>
        <p:sp>
          <p:nvSpPr>
            <p:cNvPr id="11" name="TextBox 11"/>
            <p:cNvSpPr txBox="1"/>
            <p:nvPr/>
          </p:nvSpPr>
          <p:spPr>
            <a:xfrm>
              <a:off x="6773596" y="-95250"/>
              <a:ext cx="10496795" cy="5251124"/>
            </a:xfrm>
            <a:prstGeom prst="rect">
              <a:avLst/>
            </a:prstGeom>
          </p:spPr>
          <p:txBody>
            <a:bodyPr lIns="0" tIns="0" rIns="0" bIns="0" rtlCol="0" anchor="t">
              <a:spAutoFit/>
            </a:bodyPr>
            <a:lstStyle/>
            <a:p>
              <a:pPr algn="l">
                <a:lnSpc>
                  <a:spcPts val="7830"/>
                </a:lnSpc>
              </a:pPr>
              <a:endParaRPr/>
            </a:p>
            <a:p>
              <a:pPr algn="l">
                <a:lnSpc>
                  <a:spcPts val="7830"/>
                </a:lnSpc>
              </a:pPr>
              <a:endParaRPr/>
            </a:p>
            <a:p>
              <a:pPr algn="l">
                <a:lnSpc>
                  <a:spcPts val="7830"/>
                </a:lnSpc>
              </a:pPr>
              <a:endParaRPr/>
            </a:p>
            <a:p>
              <a:pPr algn="l">
                <a:lnSpc>
                  <a:spcPts val="7830"/>
                </a:lnSpc>
              </a:pPr>
              <a:r>
                <a:rPr lang="en-US" sz="5800" b="1">
                  <a:solidFill>
                    <a:srgbClr val="000000"/>
                  </a:solidFill>
                  <a:latin typeface="Economica"/>
                </a:rPr>
                <a:t>CONEXIÓN</a:t>
              </a:r>
            </a:p>
          </p:txBody>
        </p:sp>
        <p:sp>
          <p:nvSpPr>
            <p:cNvPr id="12" name="TextBox 12"/>
            <p:cNvSpPr txBox="1"/>
            <p:nvPr/>
          </p:nvSpPr>
          <p:spPr>
            <a:xfrm>
              <a:off x="6773596" y="3445534"/>
              <a:ext cx="10496795" cy="424714"/>
            </a:xfrm>
            <a:prstGeom prst="rect">
              <a:avLst/>
            </a:prstGeom>
          </p:spPr>
          <p:txBody>
            <a:bodyPr lIns="0" tIns="0" rIns="0" bIns="0" rtlCol="0" anchor="t">
              <a:spAutoFit/>
            </a:bodyPr>
            <a:lstStyle/>
            <a:p>
              <a:pPr algn="l">
                <a:lnSpc>
                  <a:spcPts val="2690"/>
                </a:lnSpc>
              </a:pPr>
              <a:endParaRPr/>
            </a:p>
          </p:txBody>
        </p:sp>
      </p:grpSp>
      <p:sp>
        <p:nvSpPr>
          <p:cNvPr id="13" name="TextBox 13"/>
          <p:cNvSpPr txBox="1"/>
          <p:nvPr/>
        </p:nvSpPr>
        <p:spPr>
          <a:xfrm>
            <a:off x="5219483" y="4328754"/>
            <a:ext cx="12952793" cy="2959100"/>
          </a:xfrm>
          <a:prstGeom prst="rect">
            <a:avLst/>
          </a:prstGeom>
        </p:spPr>
        <p:txBody>
          <a:bodyPr lIns="0" tIns="0" rIns="0" bIns="0" rtlCol="0" anchor="t">
            <a:spAutoFit/>
          </a:bodyPr>
          <a:lstStyle/>
          <a:p>
            <a:pPr algn="ctr">
              <a:lnSpc>
                <a:spcPts val="7839"/>
              </a:lnSpc>
              <a:spcBef>
                <a:spcPct val="0"/>
              </a:spcBef>
            </a:pPr>
            <a:r>
              <a:rPr lang="en-US" sz="5600" b="1">
                <a:solidFill>
                  <a:srgbClr val="000000"/>
                </a:solidFill>
                <a:latin typeface="Open Sans Light"/>
              </a:rPr>
              <a:t>Las líneas que llegan al centro son de ADSL de 10Mb, pero sólo llegan 3,5Mb.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219483" cy="10289655"/>
            <a:chOff x="0" y="0"/>
            <a:chExt cx="3430596" cy="6763054"/>
          </a:xfrm>
        </p:grpSpPr>
        <p:sp>
          <p:nvSpPr>
            <p:cNvPr id="3" name="Freeform 3"/>
            <p:cNvSpPr/>
            <p:nvPr/>
          </p:nvSpPr>
          <p:spPr>
            <a:xfrm>
              <a:off x="0" y="0"/>
              <a:ext cx="3430596" cy="6763054"/>
            </a:xfrm>
            <a:custGeom>
              <a:avLst/>
              <a:gdLst/>
              <a:ahLst/>
              <a:cxnLst/>
              <a:rect l="l" t="t" r="r" b="b"/>
              <a:pathLst>
                <a:path w="3430596" h="6763054">
                  <a:moveTo>
                    <a:pt x="0" y="0"/>
                  </a:moveTo>
                  <a:lnTo>
                    <a:pt x="3430596" y="0"/>
                  </a:lnTo>
                  <a:lnTo>
                    <a:pt x="3430596" y="6763054"/>
                  </a:lnTo>
                  <a:lnTo>
                    <a:pt x="0" y="6763054"/>
                  </a:lnTo>
                  <a:close/>
                </a:path>
              </a:pathLst>
            </a:custGeom>
            <a:solidFill>
              <a:srgbClr val="4C7FC8"/>
            </a:solidFill>
          </p:spPr>
        </p:sp>
        <p:sp>
          <p:nvSpPr>
            <p:cNvPr id="4" name="Freeform 4"/>
            <p:cNvSpPr/>
            <p:nvPr/>
          </p:nvSpPr>
          <p:spPr>
            <a:xfrm>
              <a:off x="59690" y="59690"/>
              <a:ext cx="3309946" cy="6642404"/>
            </a:xfrm>
            <a:custGeom>
              <a:avLst/>
              <a:gdLst/>
              <a:ahLst/>
              <a:cxnLst/>
              <a:rect l="l" t="t" r="r" b="b"/>
              <a:pathLst>
                <a:path w="3309946" h="6642404">
                  <a:moveTo>
                    <a:pt x="0" y="0"/>
                  </a:moveTo>
                  <a:lnTo>
                    <a:pt x="3309946" y="0"/>
                  </a:lnTo>
                  <a:lnTo>
                    <a:pt x="3309946" y="6642404"/>
                  </a:lnTo>
                  <a:lnTo>
                    <a:pt x="0" y="6642404"/>
                  </a:lnTo>
                  <a:close/>
                </a:path>
              </a:pathLst>
            </a:custGeom>
            <a:solidFill>
              <a:srgbClr val="172243"/>
            </a:solidFill>
          </p:spPr>
        </p:sp>
      </p:grpSp>
      <p:pic>
        <p:nvPicPr>
          <p:cNvPr id="5" name="Picture 5"/>
          <p:cNvPicPr>
            <a:picLocks noChangeAspect="1"/>
          </p:cNvPicPr>
          <p:nvPr/>
        </p:nvPicPr>
        <p:blipFill>
          <a:blip r:embed="rId2"/>
          <a:srcRect l="1450"/>
          <a:stretch>
            <a:fillRect/>
          </a:stretch>
        </p:blipFill>
        <p:spPr>
          <a:xfrm>
            <a:off x="2217752" y="8463599"/>
            <a:ext cx="1245323" cy="1363567"/>
          </a:xfrm>
          <a:prstGeom prst="rect">
            <a:avLst/>
          </a:prstGeom>
        </p:spPr>
      </p:pic>
      <p:grpSp>
        <p:nvGrpSpPr>
          <p:cNvPr id="6" name="Group 6"/>
          <p:cNvGrpSpPr/>
          <p:nvPr/>
        </p:nvGrpSpPr>
        <p:grpSpPr>
          <a:xfrm rot="-5400000">
            <a:off x="-1170372" y="2384681"/>
            <a:ext cx="7560227" cy="4848265"/>
            <a:chOff x="0" y="0"/>
            <a:chExt cx="10080303" cy="6464354"/>
          </a:xfrm>
        </p:grpSpPr>
        <p:sp>
          <p:nvSpPr>
            <p:cNvPr id="7" name="TextBox 7"/>
            <p:cNvSpPr txBox="1"/>
            <p:nvPr/>
          </p:nvSpPr>
          <p:spPr>
            <a:xfrm>
              <a:off x="0" y="257175"/>
              <a:ext cx="10080303" cy="3361728"/>
            </a:xfrm>
            <a:prstGeom prst="rect">
              <a:avLst/>
            </a:prstGeom>
          </p:spPr>
          <p:txBody>
            <a:bodyPr lIns="0" tIns="0" rIns="0" bIns="0" rtlCol="0" anchor="t">
              <a:spAutoFit/>
            </a:bodyPr>
            <a:lstStyle/>
            <a:p>
              <a:pPr algn="ctr">
                <a:lnSpc>
                  <a:spcPts val="8840"/>
                </a:lnSpc>
              </a:pPr>
              <a:r>
                <a:rPr lang="en-US" sz="9609" b="1" spc="288">
                  <a:solidFill>
                    <a:srgbClr val="4C7FC8"/>
                  </a:solidFill>
                  <a:latin typeface="Bebas Neue"/>
                </a:rPr>
                <a:t>REALIDAD DEL CENTRO</a:t>
              </a:r>
            </a:p>
          </p:txBody>
        </p:sp>
        <p:sp>
          <p:nvSpPr>
            <p:cNvPr id="8" name="TextBox 8"/>
            <p:cNvSpPr txBox="1"/>
            <p:nvPr/>
          </p:nvSpPr>
          <p:spPr>
            <a:xfrm>
              <a:off x="0" y="3924869"/>
              <a:ext cx="8033973" cy="2539484"/>
            </a:xfrm>
            <a:prstGeom prst="rect">
              <a:avLst/>
            </a:prstGeom>
          </p:spPr>
          <p:txBody>
            <a:bodyPr lIns="0" tIns="0" rIns="0" bIns="0" rtlCol="0" anchor="t">
              <a:spAutoFit/>
            </a:bodyPr>
            <a:lstStyle/>
            <a:p>
              <a:pPr algn="ctr">
                <a:lnSpc>
                  <a:spcPts val="7046"/>
                </a:lnSpc>
              </a:pPr>
              <a:r>
                <a:rPr lang="en-US" sz="6406" b="1" spc="256">
                  <a:solidFill>
                    <a:srgbClr val="FFFFFF"/>
                  </a:solidFill>
                  <a:latin typeface="Bebas Neue"/>
                </a:rPr>
                <a:t>DIMENSIÓN TECNOLOGICA</a:t>
              </a:r>
            </a:p>
          </p:txBody>
        </p:sp>
      </p:grpSp>
      <p:grpSp>
        <p:nvGrpSpPr>
          <p:cNvPr id="9" name="Group 9"/>
          <p:cNvGrpSpPr/>
          <p:nvPr/>
        </p:nvGrpSpPr>
        <p:grpSpPr>
          <a:xfrm>
            <a:off x="5219483" y="0"/>
            <a:ext cx="12952793" cy="3866906"/>
            <a:chOff x="0" y="0"/>
            <a:chExt cx="17270391" cy="5155874"/>
          </a:xfrm>
        </p:grpSpPr>
        <p:sp>
          <p:nvSpPr>
            <p:cNvPr id="10" name="TextBox 10"/>
            <p:cNvSpPr txBox="1"/>
            <p:nvPr/>
          </p:nvSpPr>
          <p:spPr>
            <a:xfrm>
              <a:off x="0" y="2003723"/>
              <a:ext cx="6144068" cy="2946445"/>
            </a:xfrm>
            <a:prstGeom prst="rect">
              <a:avLst/>
            </a:prstGeom>
          </p:spPr>
          <p:txBody>
            <a:bodyPr lIns="0" tIns="0" rIns="0" bIns="0" rtlCol="0" anchor="t">
              <a:spAutoFit/>
            </a:bodyPr>
            <a:lstStyle/>
            <a:p>
              <a:pPr algn="r">
                <a:lnSpc>
                  <a:spcPts val="15906"/>
                </a:lnSpc>
              </a:pPr>
              <a:r>
                <a:rPr lang="en-US" sz="15906" b="1">
                  <a:solidFill>
                    <a:srgbClr val="A6A6A6"/>
                  </a:solidFill>
                  <a:latin typeface="Economica"/>
                </a:rPr>
                <a:t>2015</a:t>
              </a:r>
            </a:p>
          </p:txBody>
        </p:sp>
        <p:sp>
          <p:nvSpPr>
            <p:cNvPr id="11" name="TextBox 11"/>
            <p:cNvSpPr txBox="1"/>
            <p:nvPr/>
          </p:nvSpPr>
          <p:spPr>
            <a:xfrm>
              <a:off x="6773596" y="-95250"/>
              <a:ext cx="10496795" cy="5251124"/>
            </a:xfrm>
            <a:prstGeom prst="rect">
              <a:avLst/>
            </a:prstGeom>
          </p:spPr>
          <p:txBody>
            <a:bodyPr lIns="0" tIns="0" rIns="0" bIns="0" rtlCol="0" anchor="t">
              <a:spAutoFit/>
            </a:bodyPr>
            <a:lstStyle/>
            <a:p>
              <a:pPr algn="l">
                <a:lnSpc>
                  <a:spcPts val="7830"/>
                </a:lnSpc>
              </a:pPr>
              <a:endParaRPr/>
            </a:p>
            <a:p>
              <a:pPr algn="l">
                <a:lnSpc>
                  <a:spcPts val="7830"/>
                </a:lnSpc>
              </a:pPr>
              <a:endParaRPr/>
            </a:p>
            <a:p>
              <a:pPr algn="l">
                <a:lnSpc>
                  <a:spcPts val="7830"/>
                </a:lnSpc>
              </a:pPr>
              <a:endParaRPr/>
            </a:p>
            <a:p>
              <a:pPr algn="l">
                <a:lnSpc>
                  <a:spcPts val="7830"/>
                </a:lnSpc>
              </a:pPr>
              <a:r>
                <a:rPr lang="en-US" sz="5800" b="1">
                  <a:solidFill>
                    <a:srgbClr val="000000"/>
                  </a:solidFill>
                  <a:latin typeface="Economica"/>
                </a:rPr>
                <a:t>ASISTENCIA</a:t>
              </a:r>
            </a:p>
          </p:txBody>
        </p:sp>
        <p:sp>
          <p:nvSpPr>
            <p:cNvPr id="12" name="TextBox 12"/>
            <p:cNvSpPr txBox="1"/>
            <p:nvPr/>
          </p:nvSpPr>
          <p:spPr>
            <a:xfrm>
              <a:off x="6773596" y="3445534"/>
              <a:ext cx="10496795" cy="424714"/>
            </a:xfrm>
            <a:prstGeom prst="rect">
              <a:avLst/>
            </a:prstGeom>
          </p:spPr>
          <p:txBody>
            <a:bodyPr lIns="0" tIns="0" rIns="0" bIns="0" rtlCol="0" anchor="t">
              <a:spAutoFit/>
            </a:bodyPr>
            <a:lstStyle/>
            <a:p>
              <a:pPr algn="l">
                <a:lnSpc>
                  <a:spcPts val="2690"/>
                </a:lnSpc>
              </a:pPr>
              <a:endParaRPr/>
            </a:p>
          </p:txBody>
        </p:sp>
      </p:grpSp>
      <p:sp>
        <p:nvSpPr>
          <p:cNvPr id="13" name="TextBox 13"/>
          <p:cNvSpPr txBox="1"/>
          <p:nvPr/>
        </p:nvSpPr>
        <p:spPr>
          <a:xfrm>
            <a:off x="5219483" y="4328754"/>
            <a:ext cx="12952793" cy="3954780"/>
          </a:xfrm>
          <a:prstGeom prst="rect">
            <a:avLst/>
          </a:prstGeom>
        </p:spPr>
        <p:txBody>
          <a:bodyPr lIns="0" tIns="0" rIns="0" bIns="0" rtlCol="0" anchor="t">
            <a:spAutoFit/>
          </a:bodyPr>
          <a:lstStyle/>
          <a:p>
            <a:pPr algn="ctr">
              <a:lnSpc>
                <a:spcPts val="7839"/>
              </a:lnSpc>
              <a:spcBef>
                <a:spcPct val="0"/>
              </a:spcBef>
            </a:pPr>
            <a:r>
              <a:rPr lang="en-US" sz="5600" b="1">
                <a:solidFill>
                  <a:srgbClr val="000000"/>
                </a:solidFill>
                <a:latin typeface="Open Sans Light"/>
              </a:rPr>
              <a:t>Sólo se ha contratado a una empresa que arregla puntualmente algunos equipos y que tarda en demasía.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219483" cy="10289655"/>
            <a:chOff x="0" y="0"/>
            <a:chExt cx="3430596" cy="6763054"/>
          </a:xfrm>
        </p:grpSpPr>
        <p:sp>
          <p:nvSpPr>
            <p:cNvPr id="3" name="Freeform 3"/>
            <p:cNvSpPr/>
            <p:nvPr/>
          </p:nvSpPr>
          <p:spPr>
            <a:xfrm>
              <a:off x="0" y="0"/>
              <a:ext cx="3430596" cy="6763054"/>
            </a:xfrm>
            <a:custGeom>
              <a:avLst/>
              <a:gdLst/>
              <a:ahLst/>
              <a:cxnLst/>
              <a:rect l="l" t="t" r="r" b="b"/>
              <a:pathLst>
                <a:path w="3430596" h="6763054">
                  <a:moveTo>
                    <a:pt x="0" y="0"/>
                  </a:moveTo>
                  <a:lnTo>
                    <a:pt x="3430596" y="0"/>
                  </a:lnTo>
                  <a:lnTo>
                    <a:pt x="3430596" y="6763054"/>
                  </a:lnTo>
                  <a:lnTo>
                    <a:pt x="0" y="6763054"/>
                  </a:lnTo>
                  <a:close/>
                </a:path>
              </a:pathLst>
            </a:custGeom>
            <a:solidFill>
              <a:srgbClr val="4C7FC8"/>
            </a:solidFill>
          </p:spPr>
        </p:sp>
        <p:sp>
          <p:nvSpPr>
            <p:cNvPr id="4" name="Freeform 4"/>
            <p:cNvSpPr/>
            <p:nvPr/>
          </p:nvSpPr>
          <p:spPr>
            <a:xfrm>
              <a:off x="59690" y="59690"/>
              <a:ext cx="3309946" cy="6642404"/>
            </a:xfrm>
            <a:custGeom>
              <a:avLst/>
              <a:gdLst/>
              <a:ahLst/>
              <a:cxnLst/>
              <a:rect l="l" t="t" r="r" b="b"/>
              <a:pathLst>
                <a:path w="3309946" h="6642404">
                  <a:moveTo>
                    <a:pt x="0" y="0"/>
                  </a:moveTo>
                  <a:lnTo>
                    <a:pt x="3309946" y="0"/>
                  </a:lnTo>
                  <a:lnTo>
                    <a:pt x="3309946" y="6642404"/>
                  </a:lnTo>
                  <a:lnTo>
                    <a:pt x="0" y="6642404"/>
                  </a:lnTo>
                  <a:close/>
                </a:path>
              </a:pathLst>
            </a:custGeom>
            <a:solidFill>
              <a:srgbClr val="172243"/>
            </a:solidFill>
          </p:spPr>
        </p:sp>
      </p:grpSp>
      <p:pic>
        <p:nvPicPr>
          <p:cNvPr id="5" name="Picture 5"/>
          <p:cNvPicPr>
            <a:picLocks noChangeAspect="1"/>
          </p:cNvPicPr>
          <p:nvPr/>
        </p:nvPicPr>
        <p:blipFill>
          <a:blip r:embed="rId2"/>
          <a:srcRect l="1450"/>
          <a:stretch>
            <a:fillRect/>
          </a:stretch>
        </p:blipFill>
        <p:spPr>
          <a:xfrm>
            <a:off x="2217752" y="8463599"/>
            <a:ext cx="1245323" cy="1363567"/>
          </a:xfrm>
          <a:prstGeom prst="rect">
            <a:avLst/>
          </a:prstGeom>
        </p:spPr>
      </p:pic>
      <p:grpSp>
        <p:nvGrpSpPr>
          <p:cNvPr id="6" name="Group 6"/>
          <p:cNvGrpSpPr/>
          <p:nvPr/>
        </p:nvGrpSpPr>
        <p:grpSpPr>
          <a:xfrm rot="-5400000">
            <a:off x="-1170372" y="2384681"/>
            <a:ext cx="7560227" cy="4848265"/>
            <a:chOff x="0" y="0"/>
            <a:chExt cx="10080303" cy="6464354"/>
          </a:xfrm>
        </p:grpSpPr>
        <p:sp>
          <p:nvSpPr>
            <p:cNvPr id="7" name="TextBox 7"/>
            <p:cNvSpPr txBox="1"/>
            <p:nvPr/>
          </p:nvSpPr>
          <p:spPr>
            <a:xfrm>
              <a:off x="0" y="257175"/>
              <a:ext cx="10080303" cy="3361728"/>
            </a:xfrm>
            <a:prstGeom prst="rect">
              <a:avLst/>
            </a:prstGeom>
          </p:spPr>
          <p:txBody>
            <a:bodyPr lIns="0" tIns="0" rIns="0" bIns="0" rtlCol="0" anchor="t">
              <a:spAutoFit/>
            </a:bodyPr>
            <a:lstStyle/>
            <a:p>
              <a:pPr algn="ctr">
                <a:lnSpc>
                  <a:spcPts val="8840"/>
                </a:lnSpc>
              </a:pPr>
              <a:r>
                <a:rPr lang="en-US" sz="9609" b="1" spc="288">
                  <a:solidFill>
                    <a:srgbClr val="4C7FC8"/>
                  </a:solidFill>
                  <a:latin typeface="Bebas Neue"/>
                </a:rPr>
                <a:t>REALIDAD DEL CENTRO</a:t>
              </a:r>
            </a:p>
          </p:txBody>
        </p:sp>
        <p:sp>
          <p:nvSpPr>
            <p:cNvPr id="8" name="TextBox 8"/>
            <p:cNvSpPr txBox="1"/>
            <p:nvPr/>
          </p:nvSpPr>
          <p:spPr>
            <a:xfrm>
              <a:off x="0" y="3924869"/>
              <a:ext cx="8033973" cy="2539484"/>
            </a:xfrm>
            <a:prstGeom prst="rect">
              <a:avLst/>
            </a:prstGeom>
          </p:spPr>
          <p:txBody>
            <a:bodyPr lIns="0" tIns="0" rIns="0" bIns="0" rtlCol="0" anchor="t">
              <a:spAutoFit/>
            </a:bodyPr>
            <a:lstStyle/>
            <a:p>
              <a:pPr algn="ctr">
                <a:lnSpc>
                  <a:spcPts val="7046"/>
                </a:lnSpc>
              </a:pPr>
              <a:r>
                <a:rPr lang="en-US" sz="6406" b="1" spc="256">
                  <a:solidFill>
                    <a:srgbClr val="FFFFFF"/>
                  </a:solidFill>
                  <a:latin typeface="Bebas Neue"/>
                </a:rPr>
                <a:t>DIMENSIÓN TECNOLOGICA</a:t>
              </a:r>
            </a:p>
          </p:txBody>
        </p:sp>
      </p:grpSp>
      <p:grpSp>
        <p:nvGrpSpPr>
          <p:cNvPr id="9" name="Group 9"/>
          <p:cNvGrpSpPr/>
          <p:nvPr/>
        </p:nvGrpSpPr>
        <p:grpSpPr>
          <a:xfrm>
            <a:off x="5219483" y="0"/>
            <a:ext cx="12952793" cy="3866906"/>
            <a:chOff x="0" y="0"/>
            <a:chExt cx="17270391" cy="5155874"/>
          </a:xfrm>
        </p:grpSpPr>
        <p:sp>
          <p:nvSpPr>
            <p:cNvPr id="10" name="TextBox 10"/>
            <p:cNvSpPr txBox="1"/>
            <p:nvPr/>
          </p:nvSpPr>
          <p:spPr>
            <a:xfrm>
              <a:off x="0" y="2003723"/>
              <a:ext cx="6144068" cy="2946445"/>
            </a:xfrm>
            <a:prstGeom prst="rect">
              <a:avLst/>
            </a:prstGeom>
          </p:spPr>
          <p:txBody>
            <a:bodyPr lIns="0" tIns="0" rIns="0" bIns="0" rtlCol="0" anchor="t">
              <a:spAutoFit/>
            </a:bodyPr>
            <a:lstStyle/>
            <a:p>
              <a:pPr algn="r">
                <a:lnSpc>
                  <a:spcPts val="15906"/>
                </a:lnSpc>
              </a:pPr>
              <a:r>
                <a:rPr lang="en-US" sz="15906" b="1">
                  <a:solidFill>
                    <a:srgbClr val="A6A6A6"/>
                  </a:solidFill>
                  <a:latin typeface="Economica"/>
                </a:rPr>
                <a:t>2015</a:t>
              </a:r>
            </a:p>
          </p:txBody>
        </p:sp>
        <p:sp>
          <p:nvSpPr>
            <p:cNvPr id="11" name="TextBox 11"/>
            <p:cNvSpPr txBox="1"/>
            <p:nvPr/>
          </p:nvSpPr>
          <p:spPr>
            <a:xfrm>
              <a:off x="6773596" y="-95250"/>
              <a:ext cx="10496795" cy="5251124"/>
            </a:xfrm>
            <a:prstGeom prst="rect">
              <a:avLst/>
            </a:prstGeom>
          </p:spPr>
          <p:txBody>
            <a:bodyPr lIns="0" tIns="0" rIns="0" bIns="0" rtlCol="0" anchor="t">
              <a:spAutoFit/>
            </a:bodyPr>
            <a:lstStyle/>
            <a:p>
              <a:pPr algn="l">
                <a:lnSpc>
                  <a:spcPts val="7830"/>
                </a:lnSpc>
              </a:pPr>
              <a:endParaRPr/>
            </a:p>
            <a:p>
              <a:pPr algn="l">
                <a:lnSpc>
                  <a:spcPts val="7830"/>
                </a:lnSpc>
              </a:pPr>
              <a:endParaRPr/>
            </a:p>
            <a:p>
              <a:pPr algn="l">
                <a:lnSpc>
                  <a:spcPts val="7830"/>
                </a:lnSpc>
              </a:pPr>
              <a:endParaRPr/>
            </a:p>
            <a:p>
              <a:pPr algn="l">
                <a:lnSpc>
                  <a:spcPts val="7830"/>
                </a:lnSpc>
              </a:pPr>
              <a:r>
                <a:rPr lang="en-US" sz="5800" b="1">
                  <a:solidFill>
                    <a:srgbClr val="000000"/>
                  </a:solidFill>
                  <a:latin typeface="Economica"/>
                </a:rPr>
                <a:t>DOTACIÓN</a:t>
              </a:r>
            </a:p>
          </p:txBody>
        </p:sp>
        <p:sp>
          <p:nvSpPr>
            <p:cNvPr id="12" name="TextBox 12"/>
            <p:cNvSpPr txBox="1"/>
            <p:nvPr/>
          </p:nvSpPr>
          <p:spPr>
            <a:xfrm>
              <a:off x="6773596" y="3445534"/>
              <a:ext cx="10496795" cy="424714"/>
            </a:xfrm>
            <a:prstGeom prst="rect">
              <a:avLst/>
            </a:prstGeom>
          </p:spPr>
          <p:txBody>
            <a:bodyPr lIns="0" tIns="0" rIns="0" bIns="0" rtlCol="0" anchor="t">
              <a:spAutoFit/>
            </a:bodyPr>
            <a:lstStyle/>
            <a:p>
              <a:pPr algn="l">
                <a:lnSpc>
                  <a:spcPts val="2690"/>
                </a:lnSpc>
              </a:pPr>
              <a:endParaRPr/>
            </a:p>
          </p:txBody>
        </p:sp>
      </p:grpSp>
      <p:sp>
        <p:nvSpPr>
          <p:cNvPr id="13" name="TextBox 13"/>
          <p:cNvSpPr txBox="1"/>
          <p:nvPr/>
        </p:nvSpPr>
        <p:spPr>
          <a:xfrm>
            <a:off x="5219483" y="4328754"/>
            <a:ext cx="12952793" cy="3954780"/>
          </a:xfrm>
          <a:prstGeom prst="rect">
            <a:avLst/>
          </a:prstGeom>
        </p:spPr>
        <p:txBody>
          <a:bodyPr lIns="0" tIns="0" rIns="0" bIns="0" rtlCol="0" anchor="t">
            <a:spAutoFit/>
          </a:bodyPr>
          <a:lstStyle/>
          <a:p>
            <a:pPr algn="ctr">
              <a:lnSpc>
                <a:spcPts val="7839"/>
              </a:lnSpc>
              <a:spcBef>
                <a:spcPct val="0"/>
              </a:spcBef>
            </a:pPr>
            <a:r>
              <a:rPr lang="en-US" sz="5600" b="1">
                <a:solidFill>
                  <a:srgbClr val="000000"/>
                </a:solidFill>
                <a:latin typeface="Open Sans Light"/>
              </a:rPr>
              <a:t>Las pizarras digitales y tabletas que hay en el centro son “regalo” de la Dirección Provincial. Son pocas y de calidad media.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219483" cy="10289655"/>
            <a:chOff x="0" y="0"/>
            <a:chExt cx="3430596" cy="6763054"/>
          </a:xfrm>
        </p:grpSpPr>
        <p:sp>
          <p:nvSpPr>
            <p:cNvPr id="3" name="Freeform 3"/>
            <p:cNvSpPr/>
            <p:nvPr/>
          </p:nvSpPr>
          <p:spPr>
            <a:xfrm>
              <a:off x="0" y="0"/>
              <a:ext cx="3430596" cy="6763054"/>
            </a:xfrm>
            <a:custGeom>
              <a:avLst/>
              <a:gdLst/>
              <a:ahLst/>
              <a:cxnLst/>
              <a:rect l="l" t="t" r="r" b="b"/>
              <a:pathLst>
                <a:path w="3430596" h="6763054">
                  <a:moveTo>
                    <a:pt x="0" y="0"/>
                  </a:moveTo>
                  <a:lnTo>
                    <a:pt x="3430596" y="0"/>
                  </a:lnTo>
                  <a:lnTo>
                    <a:pt x="3430596" y="6763054"/>
                  </a:lnTo>
                  <a:lnTo>
                    <a:pt x="0" y="6763054"/>
                  </a:lnTo>
                  <a:close/>
                </a:path>
              </a:pathLst>
            </a:custGeom>
            <a:solidFill>
              <a:srgbClr val="4C7FC8"/>
            </a:solidFill>
          </p:spPr>
        </p:sp>
        <p:sp>
          <p:nvSpPr>
            <p:cNvPr id="4" name="Freeform 4"/>
            <p:cNvSpPr/>
            <p:nvPr/>
          </p:nvSpPr>
          <p:spPr>
            <a:xfrm>
              <a:off x="59690" y="59690"/>
              <a:ext cx="3309946" cy="6642404"/>
            </a:xfrm>
            <a:custGeom>
              <a:avLst/>
              <a:gdLst/>
              <a:ahLst/>
              <a:cxnLst/>
              <a:rect l="l" t="t" r="r" b="b"/>
              <a:pathLst>
                <a:path w="3309946" h="6642404">
                  <a:moveTo>
                    <a:pt x="0" y="0"/>
                  </a:moveTo>
                  <a:lnTo>
                    <a:pt x="3309946" y="0"/>
                  </a:lnTo>
                  <a:lnTo>
                    <a:pt x="3309946" y="6642404"/>
                  </a:lnTo>
                  <a:lnTo>
                    <a:pt x="0" y="6642404"/>
                  </a:lnTo>
                  <a:close/>
                </a:path>
              </a:pathLst>
            </a:custGeom>
            <a:solidFill>
              <a:srgbClr val="172243"/>
            </a:solidFill>
          </p:spPr>
        </p:sp>
      </p:grpSp>
      <p:pic>
        <p:nvPicPr>
          <p:cNvPr id="5" name="Picture 5"/>
          <p:cNvPicPr>
            <a:picLocks noChangeAspect="1"/>
          </p:cNvPicPr>
          <p:nvPr/>
        </p:nvPicPr>
        <p:blipFill>
          <a:blip r:embed="rId2"/>
          <a:srcRect l="1450"/>
          <a:stretch>
            <a:fillRect/>
          </a:stretch>
        </p:blipFill>
        <p:spPr>
          <a:xfrm>
            <a:off x="2217752" y="8463599"/>
            <a:ext cx="1245323" cy="1363567"/>
          </a:xfrm>
          <a:prstGeom prst="rect">
            <a:avLst/>
          </a:prstGeom>
        </p:spPr>
      </p:pic>
      <p:grpSp>
        <p:nvGrpSpPr>
          <p:cNvPr id="6" name="Group 6"/>
          <p:cNvGrpSpPr/>
          <p:nvPr/>
        </p:nvGrpSpPr>
        <p:grpSpPr>
          <a:xfrm rot="-5400000">
            <a:off x="-1170372" y="2384681"/>
            <a:ext cx="7560227" cy="4848265"/>
            <a:chOff x="0" y="0"/>
            <a:chExt cx="10080303" cy="6464354"/>
          </a:xfrm>
        </p:grpSpPr>
        <p:sp>
          <p:nvSpPr>
            <p:cNvPr id="7" name="TextBox 7"/>
            <p:cNvSpPr txBox="1"/>
            <p:nvPr/>
          </p:nvSpPr>
          <p:spPr>
            <a:xfrm>
              <a:off x="0" y="257175"/>
              <a:ext cx="10080303" cy="3361728"/>
            </a:xfrm>
            <a:prstGeom prst="rect">
              <a:avLst/>
            </a:prstGeom>
          </p:spPr>
          <p:txBody>
            <a:bodyPr lIns="0" tIns="0" rIns="0" bIns="0" rtlCol="0" anchor="t">
              <a:spAutoFit/>
            </a:bodyPr>
            <a:lstStyle/>
            <a:p>
              <a:pPr algn="ctr">
                <a:lnSpc>
                  <a:spcPts val="8840"/>
                </a:lnSpc>
              </a:pPr>
              <a:r>
                <a:rPr lang="en-US" sz="9609" b="1" spc="288">
                  <a:solidFill>
                    <a:srgbClr val="4C7FC8"/>
                  </a:solidFill>
                  <a:latin typeface="Bebas Neue"/>
                </a:rPr>
                <a:t>REALIDAD DEL CENTRO</a:t>
              </a:r>
            </a:p>
          </p:txBody>
        </p:sp>
        <p:sp>
          <p:nvSpPr>
            <p:cNvPr id="8" name="TextBox 8"/>
            <p:cNvSpPr txBox="1"/>
            <p:nvPr/>
          </p:nvSpPr>
          <p:spPr>
            <a:xfrm>
              <a:off x="0" y="3924869"/>
              <a:ext cx="8033973" cy="2539484"/>
            </a:xfrm>
            <a:prstGeom prst="rect">
              <a:avLst/>
            </a:prstGeom>
          </p:spPr>
          <p:txBody>
            <a:bodyPr lIns="0" tIns="0" rIns="0" bIns="0" rtlCol="0" anchor="t">
              <a:spAutoFit/>
            </a:bodyPr>
            <a:lstStyle/>
            <a:p>
              <a:pPr algn="ctr">
                <a:lnSpc>
                  <a:spcPts val="7046"/>
                </a:lnSpc>
              </a:pPr>
              <a:r>
                <a:rPr lang="en-US" sz="6406" b="1" spc="256">
                  <a:solidFill>
                    <a:srgbClr val="FFFFFF"/>
                  </a:solidFill>
                  <a:latin typeface="Bebas Neue"/>
                </a:rPr>
                <a:t>DIMENSIÓN TECNOLOGICA</a:t>
              </a:r>
            </a:p>
          </p:txBody>
        </p:sp>
      </p:grpSp>
      <p:grpSp>
        <p:nvGrpSpPr>
          <p:cNvPr id="9" name="Group 9"/>
          <p:cNvGrpSpPr/>
          <p:nvPr/>
        </p:nvGrpSpPr>
        <p:grpSpPr>
          <a:xfrm>
            <a:off x="5219483" y="0"/>
            <a:ext cx="12952793" cy="3866906"/>
            <a:chOff x="0" y="0"/>
            <a:chExt cx="17270391" cy="5155874"/>
          </a:xfrm>
        </p:grpSpPr>
        <p:sp>
          <p:nvSpPr>
            <p:cNvPr id="10" name="TextBox 10"/>
            <p:cNvSpPr txBox="1"/>
            <p:nvPr/>
          </p:nvSpPr>
          <p:spPr>
            <a:xfrm>
              <a:off x="0" y="2003723"/>
              <a:ext cx="6144068" cy="2946445"/>
            </a:xfrm>
            <a:prstGeom prst="rect">
              <a:avLst/>
            </a:prstGeom>
          </p:spPr>
          <p:txBody>
            <a:bodyPr lIns="0" tIns="0" rIns="0" bIns="0" rtlCol="0" anchor="t">
              <a:spAutoFit/>
            </a:bodyPr>
            <a:lstStyle/>
            <a:p>
              <a:pPr algn="r">
                <a:lnSpc>
                  <a:spcPts val="15906"/>
                </a:lnSpc>
              </a:pPr>
              <a:r>
                <a:rPr lang="en-US" sz="15906" b="1">
                  <a:solidFill>
                    <a:srgbClr val="A6A6A6"/>
                  </a:solidFill>
                  <a:latin typeface="Economica"/>
                </a:rPr>
                <a:t>2015</a:t>
              </a:r>
            </a:p>
          </p:txBody>
        </p:sp>
        <p:sp>
          <p:nvSpPr>
            <p:cNvPr id="11" name="TextBox 11"/>
            <p:cNvSpPr txBox="1"/>
            <p:nvPr/>
          </p:nvSpPr>
          <p:spPr>
            <a:xfrm>
              <a:off x="6773596" y="-95250"/>
              <a:ext cx="10496795" cy="5251124"/>
            </a:xfrm>
            <a:prstGeom prst="rect">
              <a:avLst/>
            </a:prstGeom>
          </p:spPr>
          <p:txBody>
            <a:bodyPr lIns="0" tIns="0" rIns="0" bIns="0" rtlCol="0" anchor="t">
              <a:spAutoFit/>
            </a:bodyPr>
            <a:lstStyle/>
            <a:p>
              <a:pPr algn="l">
                <a:lnSpc>
                  <a:spcPts val="7830"/>
                </a:lnSpc>
              </a:pPr>
              <a:endParaRPr/>
            </a:p>
            <a:p>
              <a:pPr algn="l">
                <a:lnSpc>
                  <a:spcPts val="7830"/>
                </a:lnSpc>
              </a:pPr>
              <a:endParaRPr/>
            </a:p>
            <a:p>
              <a:pPr algn="l">
                <a:lnSpc>
                  <a:spcPts val="7830"/>
                </a:lnSpc>
              </a:pPr>
              <a:endParaRPr/>
            </a:p>
            <a:p>
              <a:pPr algn="l">
                <a:lnSpc>
                  <a:spcPts val="7830"/>
                </a:lnSpc>
              </a:pPr>
              <a:r>
                <a:rPr lang="en-US" sz="5800" b="1">
                  <a:solidFill>
                    <a:srgbClr val="000000"/>
                  </a:solidFill>
                  <a:latin typeface="Economica"/>
                </a:rPr>
                <a:t>COMPRAS</a:t>
              </a:r>
            </a:p>
          </p:txBody>
        </p:sp>
        <p:sp>
          <p:nvSpPr>
            <p:cNvPr id="12" name="TextBox 12"/>
            <p:cNvSpPr txBox="1"/>
            <p:nvPr/>
          </p:nvSpPr>
          <p:spPr>
            <a:xfrm>
              <a:off x="6773596" y="3445534"/>
              <a:ext cx="10496795" cy="424714"/>
            </a:xfrm>
            <a:prstGeom prst="rect">
              <a:avLst/>
            </a:prstGeom>
          </p:spPr>
          <p:txBody>
            <a:bodyPr lIns="0" tIns="0" rIns="0" bIns="0" rtlCol="0" anchor="t">
              <a:spAutoFit/>
            </a:bodyPr>
            <a:lstStyle/>
            <a:p>
              <a:pPr algn="l">
                <a:lnSpc>
                  <a:spcPts val="2690"/>
                </a:lnSpc>
              </a:pPr>
              <a:endParaRPr/>
            </a:p>
          </p:txBody>
        </p:sp>
      </p:grpSp>
      <p:sp>
        <p:nvSpPr>
          <p:cNvPr id="13" name="TextBox 13"/>
          <p:cNvSpPr txBox="1"/>
          <p:nvPr/>
        </p:nvSpPr>
        <p:spPr>
          <a:xfrm>
            <a:off x="5219483" y="4328754"/>
            <a:ext cx="12952793" cy="3954780"/>
          </a:xfrm>
          <a:prstGeom prst="rect">
            <a:avLst/>
          </a:prstGeom>
        </p:spPr>
        <p:txBody>
          <a:bodyPr lIns="0" tIns="0" rIns="0" bIns="0" rtlCol="0" anchor="t">
            <a:spAutoFit/>
          </a:bodyPr>
          <a:lstStyle/>
          <a:p>
            <a:pPr algn="ctr">
              <a:lnSpc>
                <a:spcPts val="7839"/>
              </a:lnSpc>
              <a:spcBef>
                <a:spcPct val="0"/>
              </a:spcBef>
            </a:pPr>
            <a:r>
              <a:rPr lang="en-US" sz="5600" b="1">
                <a:solidFill>
                  <a:srgbClr val="000000"/>
                </a:solidFill>
                <a:latin typeface="Open Sans Light"/>
              </a:rPr>
              <a:t>No se han comprado ordenadores nuevos últimamente y la administración pone trabas para comprarlos.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219483" cy="10289655"/>
            <a:chOff x="0" y="0"/>
            <a:chExt cx="3430596" cy="6763054"/>
          </a:xfrm>
        </p:grpSpPr>
        <p:sp>
          <p:nvSpPr>
            <p:cNvPr id="3" name="Freeform 3"/>
            <p:cNvSpPr/>
            <p:nvPr/>
          </p:nvSpPr>
          <p:spPr>
            <a:xfrm>
              <a:off x="0" y="0"/>
              <a:ext cx="3430596" cy="6763054"/>
            </a:xfrm>
            <a:custGeom>
              <a:avLst/>
              <a:gdLst/>
              <a:ahLst/>
              <a:cxnLst/>
              <a:rect l="l" t="t" r="r" b="b"/>
              <a:pathLst>
                <a:path w="3430596" h="6763054">
                  <a:moveTo>
                    <a:pt x="0" y="0"/>
                  </a:moveTo>
                  <a:lnTo>
                    <a:pt x="3430596" y="0"/>
                  </a:lnTo>
                  <a:lnTo>
                    <a:pt x="3430596" y="6763054"/>
                  </a:lnTo>
                  <a:lnTo>
                    <a:pt x="0" y="6763054"/>
                  </a:lnTo>
                  <a:close/>
                </a:path>
              </a:pathLst>
            </a:custGeom>
            <a:solidFill>
              <a:srgbClr val="4C7FC8"/>
            </a:solidFill>
          </p:spPr>
        </p:sp>
        <p:sp>
          <p:nvSpPr>
            <p:cNvPr id="4" name="Freeform 4"/>
            <p:cNvSpPr/>
            <p:nvPr/>
          </p:nvSpPr>
          <p:spPr>
            <a:xfrm>
              <a:off x="59690" y="59690"/>
              <a:ext cx="3309946" cy="6642404"/>
            </a:xfrm>
            <a:custGeom>
              <a:avLst/>
              <a:gdLst/>
              <a:ahLst/>
              <a:cxnLst/>
              <a:rect l="l" t="t" r="r" b="b"/>
              <a:pathLst>
                <a:path w="3309946" h="6642404">
                  <a:moveTo>
                    <a:pt x="0" y="0"/>
                  </a:moveTo>
                  <a:lnTo>
                    <a:pt x="3309946" y="0"/>
                  </a:lnTo>
                  <a:lnTo>
                    <a:pt x="3309946" y="6642404"/>
                  </a:lnTo>
                  <a:lnTo>
                    <a:pt x="0" y="6642404"/>
                  </a:lnTo>
                  <a:close/>
                </a:path>
              </a:pathLst>
            </a:custGeom>
            <a:solidFill>
              <a:srgbClr val="172243"/>
            </a:solidFill>
          </p:spPr>
        </p:sp>
      </p:grpSp>
      <p:pic>
        <p:nvPicPr>
          <p:cNvPr id="5" name="Picture 5"/>
          <p:cNvPicPr>
            <a:picLocks noChangeAspect="1"/>
          </p:cNvPicPr>
          <p:nvPr/>
        </p:nvPicPr>
        <p:blipFill>
          <a:blip r:embed="rId2"/>
          <a:srcRect l="1450"/>
          <a:stretch>
            <a:fillRect/>
          </a:stretch>
        </p:blipFill>
        <p:spPr>
          <a:xfrm>
            <a:off x="2217752" y="8463599"/>
            <a:ext cx="1245323" cy="1363567"/>
          </a:xfrm>
          <a:prstGeom prst="rect">
            <a:avLst/>
          </a:prstGeom>
        </p:spPr>
      </p:pic>
      <p:grpSp>
        <p:nvGrpSpPr>
          <p:cNvPr id="6" name="Group 6"/>
          <p:cNvGrpSpPr/>
          <p:nvPr/>
        </p:nvGrpSpPr>
        <p:grpSpPr>
          <a:xfrm rot="-5400000">
            <a:off x="-1170372" y="2384681"/>
            <a:ext cx="7560227" cy="4848265"/>
            <a:chOff x="0" y="0"/>
            <a:chExt cx="10080303" cy="6464354"/>
          </a:xfrm>
        </p:grpSpPr>
        <p:sp>
          <p:nvSpPr>
            <p:cNvPr id="7" name="TextBox 7"/>
            <p:cNvSpPr txBox="1"/>
            <p:nvPr/>
          </p:nvSpPr>
          <p:spPr>
            <a:xfrm>
              <a:off x="0" y="257175"/>
              <a:ext cx="10080303" cy="3361728"/>
            </a:xfrm>
            <a:prstGeom prst="rect">
              <a:avLst/>
            </a:prstGeom>
          </p:spPr>
          <p:txBody>
            <a:bodyPr lIns="0" tIns="0" rIns="0" bIns="0" rtlCol="0" anchor="t">
              <a:spAutoFit/>
            </a:bodyPr>
            <a:lstStyle/>
            <a:p>
              <a:pPr algn="ctr">
                <a:lnSpc>
                  <a:spcPts val="8840"/>
                </a:lnSpc>
              </a:pPr>
              <a:r>
                <a:rPr lang="en-US" sz="9609" b="1" spc="288">
                  <a:solidFill>
                    <a:srgbClr val="4C7FC8"/>
                  </a:solidFill>
                  <a:latin typeface="Bebas Neue"/>
                </a:rPr>
                <a:t>REALIDAD DEL CENTRO</a:t>
              </a:r>
            </a:p>
          </p:txBody>
        </p:sp>
        <p:sp>
          <p:nvSpPr>
            <p:cNvPr id="8" name="TextBox 8"/>
            <p:cNvSpPr txBox="1"/>
            <p:nvPr/>
          </p:nvSpPr>
          <p:spPr>
            <a:xfrm>
              <a:off x="0" y="3924869"/>
              <a:ext cx="8033973" cy="2539484"/>
            </a:xfrm>
            <a:prstGeom prst="rect">
              <a:avLst/>
            </a:prstGeom>
          </p:spPr>
          <p:txBody>
            <a:bodyPr lIns="0" tIns="0" rIns="0" bIns="0" rtlCol="0" anchor="t">
              <a:spAutoFit/>
            </a:bodyPr>
            <a:lstStyle/>
            <a:p>
              <a:pPr algn="ctr">
                <a:lnSpc>
                  <a:spcPts val="7046"/>
                </a:lnSpc>
              </a:pPr>
              <a:r>
                <a:rPr lang="en-US" sz="6406" b="1" spc="256">
                  <a:solidFill>
                    <a:srgbClr val="FFFFFF"/>
                  </a:solidFill>
                  <a:latin typeface="Bebas Neue"/>
                </a:rPr>
                <a:t>DIMENSIÓN TECNOLOGICA</a:t>
              </a:r>
            </a:p>
          </p:txBody>
        </p:sp>
      </p:grpSp>
      <p:grpSp>
        <p:nvGrpSpPr>
          <p:cNvPr id="9" name="Group 9"/>
          <p:cNvGrpSpPr/>
          <p:nvPr/>
        </p:nvGrpSpPr>
        <p:grpSpPr>
          <a:xfrm rot="306150">
            <a:off x="4997672" y="223193"/>
            <a:ext cx="13068517" cy="2967972"/>
            <a:chOff x="0" y="0"/>
            <a:chExt cx="17424689" cy="3957297"/>
          </a:xfrm>
        </p:grpSpPr>
        <p:sp>
          <p:nvSpPr>
            <p:cNvPr id="10" name="TextBox 10"/>
            <p:cNvSpPr txBox="1"/>
            <p:nvPr/>
          </p:nvSpPr>
          <p:spPr>
            <a:xfrm>
              <a:off x="0" y="1010851"/>
              <a:ext cx="6198961" cy="2946445"/>
            </a:xfrm>
            <a:prstGeom prst="rect">
              <a:avLst/>
            </a:prstGeom>
          </p:spPr>
          <p:txBody>
            <a:bodyPr lIns="0" tIns="0" rIns="0" bIns="0" rtlCol="0" anchor="t">
              <a:spAutoFit/>
            </a:bodyPr>
            <a:lstStyle/>
            <a:p>
              <a:pPr algn="r">
                <a:lnSpc>
                  <a:spcPts val="15906"/>
                </a:lnSpc>
              </a:pPr>
              <a:r>
                <a:rPr lang="en-US" sz="15906" b="1">
                  <a:solidFill>
                    <a:srgbClr val="A6A6A6"/>
                  </a:solidFill>
                  <a:latin typeface="Economica"/>
                </a:rPr>
                <a:t>2015</a:t>
              </a:r>
            </a:p>
          </p:txBody>
        </p:sp>
        <p:sp>
          <p:nvSpPr>
            <p:cNvPr id="11" name="TextBox 11"/>
            <p:cNvSpPr txBox="1"/>
            <p:nvPr/>
          </p:nvSpPr>
          <p:spPr>
            <a:xfrm>
              <a:off x="6834113" y="-66675"/>
              <a:ext cx="10590576" cy="3236806"/>
            </a:xfrm>
            <a:prstGeom prst="rect">
              <a:avLst/>
            </a:prstGeom>
          </p:spPr>
          <p:txBody>
            <a:bodyPr lIns="0" tIns="0" rIns="0" bIns="0" rtlCol="0" anchor="t">
              <a:spAutoFit/>
            </a:bodyPr>
            <a:lstStyle/>
            <a:p>
              <a:pPr algn="l">
                <a:lnSpc>
                  <a:spcPts val="6479"/>
                </a:lnSpc>
              </a:pPr>
              <a:endParaRPr/>
            </a:p>
            <a:p>
              <a:pPr algn="l">
                <a:lnSpc>
                  <a:spcPts val="6480"/>
                </a:lnSpc>
              </a:pPr>
              <a:r>
                <a:rPr lang="en-US" sz="4800" b="1">
                  <a:solidFill>
                    <a:srgbClr val="FFDB15"/>
                  </a:solidFill>
                  <a:latin typeface="League Spartan"/>
                </a:rPr>
                <a:t>Conclusión de la dimensión tecnológica</a:t>
              </a:r>
            </a:p>
          </p:txBody>
        </p:sp>
        <p:sp>
          <p:nvSpPr>
            <p:cNvPr id="12" name="TextBox 12"/>
            <p:cNvSpPr txBox="1"/>
            <p:nvPr/>
          </p:nvSpPr>
          <p:spPr>
            <a:xfrm>
              <a:off x="6834113" y="2452662"/>
              <a:ext cx="10590576" cy="424715"/>
            </a:xfrm>
            <a:prstGeom prst="rect">
              <a:avLst/>
            </a:prstGeom>
          </p:spPr>
          <p:txBody>
            <a:bodyPr lIns="0" tIns="0" rIns="0" bIns="0" rtlCol="0" anchor="t">
              <a:spAutoFit/>
            </a:bodyPr>
            <a:lstStyle/>
            <a:p>
              <a:pPr algn="l">
                <a:lnSpc>
                  <a:spcPts val="2690"/>
                </a:lnSpc>
              </a:pPr>
              <a:endParaRPr/>
            </a:p>
          </p:txBody>
        </p:sp>
      </p:grpSp>
      <p:sp>
        <p:nvSpPr>
          <p:cNvPr id="13" name="TextBox 13"/>
          <p:cNvSpPr txBox="1"/>
          <p:nvPr/>
        </p:nvSpPr>
        <p:spPr>
          <a:xfrm>
            <a:off x="5219483" y="3076549"/>
            <a:ext cx="12952793" cy="6941820"/>
          </a:xfrm>
          <a:prstGeom prst="rect">
            <a:avLst/>
          </a:prstGeom>
        </p:spPr>
        <p:txBody>
          <a:bodyPr lIns="0" tIns="0" rIns="0" bIns="0" rtlCol="0" anchor="t">
            <a:spAutoFit/>
          </a:bodyPr>
          <a:lstStyle/>
          <a:p>
            <a:pPr marL="0" lvl="0" indent="0" algn="ctr">
              <a:lnSpc>
                <a:spcPts val="7839"/>
              </a:lnSpc>
              <a:spcBef>
                <a:spcPct val="0"/>
              </a:spcBef>
              <a:buFont typeface="Arial"/>
              <a:buChar char="•"/>
            </a:pPr>
            <a:r>
              <a:rPr lang="en-US" sz="5600" b="1" i="0">
                <a:solidFill>
                  <a:srgbClr val="5CE1E6"/>
                </a:solidFill>
                <a:latin typeface="Open Sans Light"/>
              </a:rPr>
              <a:t>En un principio, la administración no ha dotado suficientemente a los centros y solicita que el cambio metodológico se produzca antes de que los centros se encuentren en condiciones de poder afrontar el cambio.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BB56"/>
        </a:solidFill>
        <a:effectLst/>
      </p:bgPr>
    </p:bg>
    <p:spTree>
      <p:nvGrpSpPr>
        <p:cNvPr id="1" name=""/>
        <p:cNvGrpSpPr/>
        <p:nvPr/>
      </p:nvGrpSpPr>
      <p:grpSpPr>
        <a:xfrm>
          <a:off x="0" y="0"/>
          <a:ext cx="0" cy="0"/>
          <a:chOff x="0" y="0"/>
          <a:chExt cx="0" cy="0"/>
        </a:xfrm>
      </p:grpSpPr>
      <p:grpSp>
        <p:nvGrpSpPr>
          <p:cNvPr id="2" name="Group 2"/>
          <p:cNvGrpSpPr/>
          <p:nvPr/>
        </p:nvGrpSpPr>
        <p:grpSpPr>
          <a:xfrm>
            <a:off x="633654" y="4304975"/>
            <a:ext cx="5524853" cy="4953325"/>
            <a:chOff x="0" y="0"/>
            <a:chExt cx="1284869" cy="1151954"/>
          </a:xfrm>
        </p:grpSpPr>
        <p:sp>
          <p:nvSpPr>
            <p:cNvPr id="3" name="Freeform 3"/>
            <p:cNvSpPr/>
            <p:nvPr/>
          </p:nvSpPr>
          <p:spPr>
            <a:xfrm>
              <a:off x="0" y="0"/>
              <a:ext cx="1284869" cy="1151954"/>
            </a:xfrm>
            <a:custGeom>
              <a:avLst/>
              <a:gdLst/>
              <a:ahLst/>
              <a:cxnLst/>
              <a:rect l="l" t="t" r="r" b="b"/>
              <a:pathLst>
                <a:path w="1284869" h="1151954">
                  <a:moveTo>
                    <a:pt x="1160409" y="1151954"/>
                  </a:moveTo>
                  <a:lnTo>
                    <a:pt x="124460" y="1151954"/>
                  </a:lnTo>
                  <a:cubicBezTo>
                    <a:pt x="55880" y="1151954"/>
                    <a:pt x="0" y="1096074"/>
                    <a:pt x="0" y="1027494"/>
                  </a:cubicBezTo>
                  <a:lnTo>
                    <a:pt x="0" y="124460"/>
                  </a:lnTo>
                  <a:cubicBezTo>
                    <a:pt x="0" y="55880"/>
                    <a:pt x="55880" y="0"/>
                    <a:pt x="124460" y="0"/>
                  </a:cubicBezTo>
                  <a:lnTo>
                    <a:pt x="1160409" y="0"/>
                  </a:lnTo>
                  <a:cubicBezTo>
                    <a:pt x="1228989" y="0"/>
                    <a:pt x="1284869" y="55880"/>
                    <a:pt x="1284869" y="124460"/>
                  </a:cubicBezTo>
                  <a:lnTo>
                    <a:pt x="1284869" y="1027494"/>
                  </a:lnTo>
                  <a:cubicBezTo>
                    <a:pt x="1284869" y="1096074"/>
                    <a:pt x="1228989" y="1151954"/>
                    <a:pt x="1160409" y="1151954"/>
                  </a:cubicBezTo>
                  <a:close/>
                </a:path>
              </a:pathLst>
            </a:custGeom>
            <a:solidFill>
              <a:srgbClr val="F8F4EB"/>
            </a:solidFill>
          </p:spPr>
        </p:sp>
      </p:grpSp>
      <p:grpSp>
        <p:nvGrpSpPr>
          <p:cNvPr id="4" name="Group 4"/>
          <p:cNvGrpSpPr/>
          <p:nvPr/>
        </p:nvGrpSpPr>
        <p:grpSpPr>
          <a:xfrm>
            <a:off x="6579096" y="3372666"/>
            <a:ext cx="5129807" cy="6170067"/>
            <a:chOff x="0" y="0"/>
            <a:chExt cx="1192997" cy="1434921"/>
          </a:xfrm>
        </p:grpSpPr>
        <p:sp>
          <p:nvSpPr>
            <p:cNvPr id="5" name="Freeform 5"/>
            <p:cNvSpPr/>
            <p:nvPr/>
          </p:nvSpPr>
          <p:spPr>
            <a:xfrm>
              <a:off x="0" y="0"/>
              <a:ext cx="1192997" cy="1434922"/>
            </a:xfrm>
            <a:custGeom>
              <a:avLst/>
              <a:gdLst/>
              <a:ahLst/>
              <a:cxnLst/>
              <a:rect l="l" t="t" r="r" b="b"/>
              <a:pathLst>
                <a:path w="1192997" h="1434922">
                  <a:moveTo>
                    <a:pt x="1068537" y="1434921"/>
                  </a:moveTo>
                  <a:lnTo>
                    <a:pt x="124460" y="1434921"/>
                  </a:lnTo>
                  <a:cubicBezTo>
                    <a:pt x="55880" y="1434921"/>
                    <a:pt x="0" y="1379041"/>
                    <a:pt x="0" y="1310461"/>
                  </a:cubicBezTo>
                  <a:lnTo>
                    <a:pt x="0" y="124460"/>
                  </a:lnTo>
                  <a:cubicBezTo>
                    <a:pt x="0" y="55880"/>
                    <a:pt x="55880" y="0"/>
                    <a:pt x="124460" y="0"/>
                  </a:cubicBezTo>
                  <a:lnTo>
                    <a:pt x="1068537" y="0"/>
                  </a:lnTo>
                  <a:cubicBezTo>
                    <a:pt x="1137117" y="0"/>
                    <a:pt x="1192997" y="55880"/>
                    <a:pt x="1192997" y="124460"/>
                  </a:cubicBezTo>
                  <a:lnTo>
                    <a:pt x="1192997" y="1310462"/>
                  </a:lnTo>
                  <a:cubicBezTo>
                    <a:pt x="1192997" y="1379042"/>
                    <a:pt x="1137117" y="1434922"/>
                    <a:pt x="1068537" y="1434922"/>
                  </a:cubicBezTo>
                  <a:close/>
                </a:path>
              </a:pathLst>
            </a:custGeom>
            <a:solidFill>
              <a:srgbClr val="F8F4EB"/>
            </a:solidFill>
          </p:spPr>
        </p:sp>
      </p:grpSp>
      <p:pic>
        <p:nvPicPr>
          <p:cNvPr id="6" name="Picture 6"/>
          <p:cNvPicPr>
            <a:picLocks noChangeAspect="1"/>
          </p:cNvPicPr>
          <p:nvPr/>
        </p:nvPicPr>
        <p:blipFill>
          <a:blip r:embed="rId2"/>
          <a:srcRect/>
          <a:stretch>
            <a:fillRect/>
          </a:stretch>
        </p:blipFill>
        <p:spPr>
          <a:xfrm>
            <a:off x="15252959" y="7251959"/>
            <a:ext cx="3035041" cy="3035041"/>
          </a:xfrm>
          <a:prstGeom prst="rect">
            <a:avLst/>
          </a:prstGeom>
        </p:spPr>
      </p:pic>
      <p:grpSp>
        <p:nvGrpSpPr>
          <p:cNvPr id="7" name="Group 7"/>
          <p:cNvGrpSpPr/>
          <p:nvPr/>
        </p:nvGrpSpPr>
        <p:grpSpPr>
          <a:xfrm>
            <a:off x="12129493" y="4304975"/>
            <a:ext cx="5540655" cy="4953325"/>
            <a:chOff x="0" y="0"/>
            <a:chExt cx="1288544" cy="1151954"/>
          </a:xfrm>
        </p:grpSpPr>
        <p:sp>
          <p:nvSpPr>
            <p:cNvPr id="8" name="Freeform 8"/>
            <p:cNvSpPr/>
            <p:nvPr/>
          </p:nvSpPr>
          <p:spPr>
            <a:xfrm>
              <a:off x="0" y="0"/>
              <a:ext cx="1288544" cy="1151954"/>
            </a:xfrm>
            <a:custGeom>
              <a:avLst/>
              <a:gdLst/>
              <a:ahLst/>
              <a:cxnLst/>
              <a:rect l="l" t="t" r="r" b="b"/>
              <a:pathLst>
                <a:path w="1288544" h="1151954">
                  <a:moveTo>
                    <a:pt x="1164084" y="1151954"/>
                  </a:moveTo>
                  <a:lnTo>
                    <a:pt x="124460" y="1151954"/>
                  </a:lnTo>
                  <a:cubicBezTo>
                    <a:pt x="55880" y="1151954"/>
                    <a:pt x="0" y="1096074"/>
                    <a:pt x="0" y="1027494"/>
                  </a:cubicBezTo>
                  <a:lnTo>
                    <a:pt x="0" y="124460"/>
                  </a:lnTo>
                  <a:cubicBezTo>
                    <a:pt x="0" y="55880"/>
                    <a:pt x="55880" y="0"/>
                    <a:pt x="124460" y="0"/>
                  </a:cubicBezTo>
                  <a:lnTo>
                    <a:pt x="1164084" y="0"/>
                  </a:lnTo>
                  <a:cubicBezTo>
                    <a:pt x="1232664" y="0"/>
                    <a:pt x="1288544" y="55880"/>
                    <a:pt x="1288544" y="124460"/>
                  </a:cubicBezTo>
                  <a:lnTo>
                    <a:pt x="1288544" y="1027494"/>
                  </a:lnTo>
                  <a:cubicBezTo>
                    <a:pt x="1288544" y="1096074"/>
                    <a:pt x="1232664" y="1151954"/>
                    <a:pt x="1164084" y="1151954"/>
                  </a:cubicBezTo>
                  <a:close/>
                </a:path>
              </a:pathLst>
            </a:custGeom>
            <a:solidFill>
              <a:srgbClr val="F8F4EB"/>
            </a:solidFill>
          </p:spPr>
        </p:sp>
      </p:grpSp>
      <p:pic>
        <p:nvPicPr>
          <p:cNvPr id="9" name="Picture 9"/>
          <p:cNvPicPr>
            <a:picLocks noChangeAspect="1"/>
          </p:cNvPicPr>
          <p:nvPr/>
        </p:nvPicPr>
        <p:blipFill>
          <a:blip r:embed="rId3"/>
          <a:srcRect/>
          <a:stretch>
            <a:fillRect/>
          </a:stretch>
        </p:blipFill>
        <p:spPr>
          <a:xfrm rot="5400000">
            <a:off x="0" y="0"/>
            <a:ext cx="2964480" cy="2964480"/>
          </a:xfrm>
          <a:prstGeom prst="rect">
            <a:avLst/>
          </a:prstGeom>
        </p:spPr>
      </p:pic>
      <p:pic>
        <p:nvPicPr>
          <p:cNvPr id="10" name="Picture 10"/>
          <p:cNvPicPr>
            <a:picLocks noChangeAspect="1"/>
          </p:cNvPicPr>
          <p:nvPr/>
        </p:nvPicPr>
        <p:blipFill>
          <a:blip r:embed="rId4"/>
          <a:srcRect/>
          <a:stretch>
            <a:fillRect/>
          </a:stretch>
        </p:blipFill>
        <p:spPr>
          <a:xfrm>
            <a:off x="406053" y="320959"/>
            <a:ext cx="1582875" cy="1708033"/>
          </a:xfrm>
          <a:prstGeom prst="rect">
            <a:avLst/>
          </a:prstGeom>
        </p:spPr>
      </p:pic>
      <p:sp>
        <p:nvSpPr>
          <p:cNvPr id="11" name="TextBox 11"/>
          <p:cNvSpPr txBox="1"/>
          <p:nvPr/>
        </p:nvSpPr>
        <p:spPr>
          <a:xfrm rot="575858">
            <a:off x="4249913" y="888156"/>
            <a:ext cx="13013112" cy="2234633"/>
          </a:xfrm>
          <a:prstGeom prst="rect">
            <a:avLst/>
          </a:prstGeom>
        </p:spPr>
        <p:txBody>
          <a:bodyPr lIns="0" tIns="0" rIns="0" bIns="0" rtlCol="0" anchor="t">
            <a:spAutoFit/>
          </a:bodyPr>
          <a:lstStyle/>
          <a:p>
            <a:pPr marL="0" lvl="0" indent="0" algn="r">
              <a:lnSpc>
                <a:spcPts val="8820"/>
              </a:lnSpc>
              <a:spcBef>
                <a:spcPct val="0"/>
              </a:spcBef>
              <a:buFont typeface="Arial"/>
              <a:buChar char="•"/>
            </a:pPr>
            <a:r>
              <a:rPr lang="en-US" sz="6999" b="1" i="0">
                <a:solidFill>
                  <a:srgbClr val="FF5757"/>
                </a:solidFill>
                <a:latin typeface="League Spartan"/>
              </a:rPr>
              <a:t>REALIDAD DEL CENTRO</a:t>
            </a:r>
          </a:p>
          <a:p>
            <a:pPr marL="0" lvl="0" indent="0" algn="r">
              <a:lnSpc>
                <a:spcPts val="8819"/>
              </a:lnSpc>
              <a:spcBef>
                <a:spcPct val="0"/>
              </a:spcBef>
              <a:buFont typeface="Arial"/>
              <a:buChar char="•"/>
            </a:pPr>
            <a:r>
              <a:rPr lang="en-US" sz="6999" b="1" i="0">
                <a:solidFill>
                  <a:srgbClr val="000000"/>
                </a:solidFill>
                <a:latin typeface="League Spartan"/>
              </a:rPr>
              <a:t>Dimensión organizativa</a:t>
            </a:r>
          </a:p>
        </p:txBody>
      </p:sp>
      <p:grpSp>
        <p:nvGrpSpPr>
          <p:cNvPr id="12" name="Group 12"/>
          <p:cNvGrpSpPr/>
          <p:nvPr/>
        </p:nvGrpSpPr>
        <p:grpSpPr>
          <a:xfrm>
            <a:off x="1558026" y="5020377"/>
            <a:ext cx="4071156" cy="2854771"/>
            <a:chOff x="0" y="0"/>
            <a:chExt cx="5428208" cy="3806361"/>
          </a:xfrm>
        </p:grpSpPr>
        <p:sp>
          <p:nvSpPr>
            <p:cNvPr id="13" name="TextBox 13"/>
            <p:cNvSpPr txBox="1"/>
            <p:nvPr/>
          </p:nvSpPr>
          <p:spPr>
            <a:xfrm>
              <a:off x="0" y="-38100"/>
              <a:ext cx="5428208" cy="1054131"/>
            </a:xfrm>
            <a:prstGeom prst="rect">
              <a:avLst/>
            </a:prstGeom>
          </p:spPr>
          <p:txBody>
            <a:bodyPr lIns="0" tIns="0" rIns="0" bIns="0" rtlCol="0" anchor="t">
              <a:spAutoFit/>
            </a:bodyPr>
            <a:lstStyle/>
            <a:p>
              <a:pPr marL="0" lvl="0" indent="0" algn="r">
                <a:lnSpc>
                  <a:spcPts val="6300"/>
                </a:lnSpc>
                <a:spcBef>
                  <a:spcPct val="0"/>
                </a:spcBef>
                <a:buFont typeface="Arial"/>
                <a:buChar char="•"/>
              </a:pPr>
              <a:r>
                <a:rPr lang="en-US" sz="5000" b="1" i="0">
                  <a:solidFill>
                    <a:srgbClr val="589945"/>
                  </a:solidFill>
                  <a:latin typeface="League Spartan"/>
                </a:rPr>
                <a:t>Velocidad</a:t>
              </a:r>
            </a:p>
          </p:txBody>
        </p:sp>
        <p:sp>
          <p:nvSpPr>
            <p:cNvPr id="14" name="TextBox 14"/>
            <p:cNvSpPr txBox="1"/>
            <p:nvPr/>
          </p:nvSpPr>
          <p:spPr>
            <a:xfrm>
              <a:off x="0" y="1140870"/>
              <a:ext cx="5428208" cy="2665491"/>
            </a:xfrm>
            <a:prstGeom prst="rect">
              <a:avLst/>
            </a:prstGeom>
          </p:spPr>
          <p:txBody>
            <a:bodyPr lIns="0" tIns="0" rIns="0" bIns="0" rtlCol="0" anchor="t">
              <a:spAutoFit/>
            </a:bodyPr>
            <a:lstStyle/>
            <a:p>
              <a:pPr marL="0" lvl="0" indent="0" algn="r">
                <a:lnSpc>
                  <a:spcPts val="3976"/>
                </a:lnSpc>
                <a:buFont typeface="Arial"/>
                <a:buChar char="•"/>
              </a:pPr>
              <a:r>
                <a:rPr lang="en-US" sz="2800" b="1" i="0">
                  <a:solidFill>
                    <a:srgbClr val="000000"/>
                  </a:solidFill>
                  <a:latin typeface="Roboto"/>
                </a:rPr>
                <a:t>La propia administración ha tardado en modernizarse y nos pide modernización.</a:t>
              </a:r>
            </a:p>
          </p:txBody>
        </p:sp>
      </p:grpSp>
      <p:grpSp>
        <p:nvGrpSpPr>
          <p:cNvPr id="15" name="Group 15"/>
          <p:cNvGrpSpPr/>
          <p:nvPr/>
        </p:nvGrpSpPr>
        <p:grpSpPr>
          <a:xfrm>
            <a:off x="6902998" y="4075295"/>
            <a:ext cx="4276580" cy="4903547"/>
            <a:chOff x="0" y="-38100"/>
            <a:chExt cx="5702107" cy="6538062"/>
          </a:xfrm>
        </p:grpSpPr>
        <p:sp>
          <p:nvSpPr>
            <p:cNvPr id="16" name="TextBox 16"/>
            <p:cNvSpPr txBox="1"/>
            <p:nvPr/>
          </p:nvSpPr>
          <p:spPr>
            <a:xfrm>
              <a:off x="0" y="-38100"/>
              <a:ext cx="5702107" cy="1077217"/>
            </a:xfrm>
            <a:prstGeom prst="rect">
              <a:avLst/>
            </a:prstGeom>
          </p:spPr>
          <p:txBody>
            <a:bodyPr lIns="0" tIns="0" rIns="0" bIns="0" rtlCol="0" anchor="t">
              <a:spAutoFit/>
            </a:bodyPr>
            <a:lstStyle/>
            <a:p>
              <a:pPr marL="0" lvl="0" indent="0" algn="r">
                <a:lnSpc>
                  <a:spcPts val="6300"/>
                </a:lnSpc>
                <a:spcBef>
                  <a:spcPct val="0"/>
                </a:spcBef>
                <a:buFont typeface="Arial"/>
                <a:buChar char="•"/>
              </a:pPr>
              <a:r>
                <a:rPr lang="en-US" sz="4800" b="1" i="0" dirty="0" err="1">
                  <a:solidFill>
                    <a:srgbClr val="589945"/>
                  </a:solidFill>
                  <a:latin typeface="League Spartan"/>
                </a:rPr>
                <a:t>Aplicaciones</a:t>
              </a:r>
              <a:endParaRPr lang="en-US" sz="4800" b="1" i="0" dirty="0">
                <a:solidFill>
                  <a:srgbClr val="589945"/>
                </a:solidFill>
                <a:latin typeface="League Spartan"/>
              </a:endParaRPr>
            </a:p>
          </p:txBody>
        </p:sp>
        <p:sp>
          <p:nvSpPr>
            <p:cNvPr id="17" name="TextBox 17"/>
            <p:cNvSpPr txBox="1"/>
            <p:nvPr/>
          </p:nvSpPr>
          <p:spPr>
            <a:xfrm>
              <a:off x="0" y="1140870"/>
              <a:ext cx="5702107" cy="5359092"/>
            </a:xfrm>
            <a:prstGeom prst="rect">
              <a:avLst/>
            </a:prstGeom>
          </p:spPr>
          <p:txBody>
            <a:bodyPr lIns="0" tIns="0" rIns="0" bIns="0" rtlCol="0" anchor="t">
              <a:spAutoFit/>
            </a:bodyPr>
            <a:lstStyle/>
            <a:p>
              <a:pPr marL="0" lvl="0" indent="0" algn="r">
                <a:lnSpc>
                  <a:spcPts val="3976"/>
                </a:lnSpc>
                <a:buFont typeface="Arial"/>
                <a:buChar char="•"/>
              </a:pPr>
              <a:r>
                <a:rPr lang="en-US" sz="2800" b="1" i="0" dirty="0">
                  <a:solidFill>
                    <a:srgbClr val="000000"/>
                  </a:solidFill>
                  <a:latin typeface="Roboto"/>
                </a:rPr>
                <a:t>La </a:t>
              </a:r>
              <a:r>
                <a:rPr lang="en-US" sz="2800" b="1" i="0" dirty="0" err="1">
                  <a:solidFill>
                    <a:srgbClr val="000000"/>
                  </a:solidFill>
                  <a:latin typeface="Roboto"/>
                </a:rPr>
                <a:t>mayoría</a:t>
              </a:r>
              <a:r>
                <a:rPr lang="en-US" sz="2800" b="1" i="0" dirty="0">
                  <a:solidFill>
                    <a:srgbClr val="000000"/>
                  </a:solidFill>
                  <a:latin typeface="Roboto"/>
                </a:rPr>
                <a:t> de </a:t>
              </a:r>
              <a:r>
                <a:rPr lang="en-US" sz="2800" b="1" i="0" dirty="0" err="1">
                  <a:solidFill>
                    <a:srgbClr val="000000"/>
                  </a:solidFill>
                  <a:latin typeface="Roboto"/>
                </a:rPr>
                <a:t>aplicaciones</a:t>
              </a:r>
              <a:r>
                <a:rPr lang="en-US" sz="2800" b="1" i="0" dirty="0">
                  <a:solidFill>
                    <a:srgbClr val="000000"/>
                  </a:solidFill>
                  <a:latin typeface="Roboto"/>
                </a:rPr>
                <a:t> y </a:t>
              </a:r>
              <a:r>
                <a:rPr lang="en-US" sz="2800" b="1" i="0" dirty="0" err="1">
                  <a:solidFill>
                    <a:srgbClr val="000000"/>
                  </a:solidFill>
                  <a:latin typeface="Roboto"/>
                </a:rPr>
                <a:t>programas</a:t>
              </a:r>
              <a:r>
                <a:rPr lang="en-US" sz="2800" b="1" i="0" dirty="0">
                  <a:solidFill>
                    <a:srgbClr val="000000"/>
                  </a:solidFill>
                  <a:latin typeface="Roboto"/>
                </a:rPr>
                <a:t> que </a:t>
              </a:r>
              <a:r>
                <a:rPr lang="en-US" sz="2800" b="1" i="0" dirty="0" err="1">
                  <a:solidFill>
                    <a:srgbClr val="000000"/>
                  </a:solidFill>
                  <a:latin typeface="Roboto"/>
                </a:rPr>
                <a:t>utilizamos</a:t>
              </a:r>
              <a:r>
                <a:rPr lang="en-US" sz="2800" b="1" i="0" dirty="0">
                  <a:solidFill>
                    <a:srgbClr val="000000"/>
                  </a:solidFill>
                  <a:latin typeface="Roboto"/>
                </a:rPr>
                <a:t> para la </a:t>
              </a:r>
              <a:r>
                <a:rPr lang="en-US" sz="2800" b="1" i="0" dirty="0" err="1">
                  <a:solidFill>
                    <a:srgbClr val="000000"/>
                  </a:solidFill>
                  <a:latin typeface="Roboto"/>
                </a:rPr>
                <a:t>administración</a:t>
              </a:r>
              <a:r>
                <a:rPr lang="en-US" sz="2800" b="1" i="0" dirty="0">
                  <a:solidFill>
                    <a:srgbClr val="000000"/>
                  </a:solidFill>
                  <a:latin typeface="Roboto"/>
                </a:rPr>
                <a:t>, </a:t>
              </a:r>
              <a:r>
                <a:rPr lang="en-US" sz="2800" b="1" i="0" dirty="0" err="1">
                  <a:solidFill>
                    <a:srgbClr val="000000"/>
                  </a:solidFill>
                  <a:latin typeface="Roboto"/>
                </a:rPr>
                <a:t>gestión</a:t>
              </a:r>
              <a:r>
                <a:rPr lang="en-US" sz="2800" b="1" i="0" dirty="0">
                  <a:solidFill>
                    <a:srgbClr val="000000"/>
                  </a:solidFill>
                  <a:latin typeface="Roboto"/>
                </a:rPr>
                <a:t> </a:t>
              </a:r>
              <a:r>
                <a:rPr lang="en-US" sz="2800" b="1" i="0" dirty="0" err="1">
                  <a:solidFill>
                    <a:srgbClr val="000000"/>
                  </a:solidFill>
                  <a:latin typeface="Roboto"/>
                </a:rPr>
                <a:t>económica</a:t>
              </a:r>
              <a:r>
                <a:rPr lang="en-US" sz="2800" b="1" i="0" dirty="0">
                  <a:solidFill>
                    <a:srgbClr val="000000"/>
                  </a:solidFill>
                  <a:latin typeface="Roboto"/>
                </a:rPr>
                <a:t> y </a:t>
              </a:r>
              <a:r>
                <a:rPr lang="en-US" sz="2800" b="1" i="0" dirty="0" err="1">
                  <a:solidFill>
                    <a:srgbClr val="000000"/>
                  </a:solidFill>
                  <a:latin typeface="Roboto"/>
                </a:rPr>
                <a:t>tareas</a:t>
              </a:r>
              <a:r>
                <a:rPr lang="en-US" sz="2800" b="1" i="0" dirty="0">
                  <a:solidFill>
                    <a:srgbClr val="000000"/>
                  </a:solidFill>
                  <a:latin typeface="Roboto"/>
                </a:rPr>
                <a:t> </a:t>
              </a:r>
              <a:r>
                <a:rPr lang="en-US" sz="2800" b="1" i="0" dirty="0" err="1">
                  <a:solidFill>
                    <a:srgbClr val="000000"/>
                  </a:solidFill>
                  <a:latin typeface="Roboto"/>
                </a:rPr>
                <a:t>administrativas</a:t>
              </a:r>
              <a:r>
                <a:rPr lang="en-US" sz="2800" b="1" i="0" dirty="0">
                  <a:solidFill>
                    <a:srgbClr val="000000"/>
                  </a:solidFill>
                  <a:latin typeface="Roboto"/>
                </a:rPr>
                <a:t> son </a:t>
              </a:r>
              <a:r>
                <a:rPr lang="en-US" sz="2800" b="1" i="0" dirty="0" err="1">
                  <a:solidFill>
                    <a:srgbClr val="000000"/>
                  </a:solidFill>
                  <a:latin typeface="Roboto"/>
                </a:rPr>
                <a:t>antiguas</a:t>
              </a:r>
              <a:r>
                <a:rPr lang="en-US" sz="2800" b="1" i="0" dirty="0">
                  <a:solidFill>
                    <a:srgbClr val="000000"/>
                  </a:solidFill>
                  <a:latin typeface="Roboto"/>
                </a:rPr>
                <a:t> y de </a:t>
              </a:r>
              <a:r>
                <a:rPr lang="en-US" sz="2800" b="1" i="0" dirty="0" err="1">
                  <a:solidFill>
                    <a:srgbClr val="000000"/>
                  </a:solidFill>
                  <a:latin typeface="Roboto"/>
                </a:rPr>
                <a:t>calidad</a:t>
              </a:r>
              <a:r>
                <a:rPr lang="en-US" sz="2800" b="1" i="0" dirty="0">
                  <a:solidFill>
                    <a:srgbClr val="000000"/>
                  </a:solidFill>
                  <a:latin typeface="Roboto"/>
                </a:rPr>
                <a:t> </a:t>
              </a:r>
              <a:r>
                <a:rPr lang="en-US" sz="2800" b="1" i="0" dirty="0" err="1">
                  <a:solidFill>
                    <a:srgbClr val="000000"/>
                  </a:solidFill>
                  <a:latin typeface="Roboto"/>
                </a:rPr>
                <a:t>cuestionable</a:t>
              </a:r>
              <a:r>
                <a:rPr lang="en-US" sz="2800" b="1" i="0" dirty="0">
                  <a:solidFill>
                    <a:srgbClr val="000000"/>
                  </a:solidFill>
                  <a:latin typeface="Roboto"/>
                </a:rPr>
                <a:t>.</a:t>
              </a:r>
            </a:p>
          </p:txBody>
        </p:sp>
      </p:grpSp>
      <p:grpSp>
        <p:nvGrpSpPr>
          <p:cNvPr id="18" name="Group 18"/>
          <p:cNvGrpSpPr/>
          <p:nvPr/>
        </p:nvGrpSpPr>
        <p:grpSpPr>
          <a:xfrm>
            <a:off x="12334917" y="4991802"/>
            <a:ext cx="5129807" cy="2378296"/>
            <a:chOff x="0" y="-38100"/>
            <a:chExt cx="6839743" cy="3171061"/>
          </a:xfrm>
        </p:grpSpPr>
        <p:sp>
          <p:nvSpPr>
            <p:cNvPr id="19" name="TextBox 19"/>
            <p:cNvSpPr txBox="1"/>
            <p:nvPr/>
          </p:nvSpPr>
          <p:spPr>
            <a:xfrm>
              <a:off x="0" y="-38100"/>
              <a:ext cx="6839743" cy="1077217"/>
            </a:xfrm>
            <a:prstGeom prst="rect">
              <a:avLst/>
            </a:prstGeom>
          </p:spPr>
          <p:txBody>
            <a:bodyPr lIns="0" tIns="0" rIns="0" bIns="0" rtlCol="0" anchor="t">
              <a:spAutoFit/>
            </a:bodyPr>
            <a:lstStyle/>
            <a:p>
              <a:pPr marL="0" lvl="0" indent="0" algn="r">
                <a:lnSpc>
                  <a:spcPts val="6300"/>
                </a:lnSpc>
                <a:spcBef>
                  <a:spcPct val="0"/>
                </a:spcBef>
                <a:buFont typeface="Arial"/>
                <a:buChar char="•"/>
              </a:pPr>
              <a:r>
                <a:rPr lang="en-US" sz="4800" b="1" i="0" dirty="0" err="1">
                  <a:solidFill>
                    <a:srgbClr val="589945"/>
                  </a:solidFill>
                  <a:latin typeface="League Spartan"/>
                </a:rPr>
                <a:t>Externalización</a:t>
              </a:r>
              <a:endParaRPr lang="en-US" sz="4800" b="1" i="0" dirty="0">
                <a:solidFill>
                  <a:srgbClr val="589945"/>
                </a:solidFill>
                <a:latin typeface="League Spartan"/>
              </a:endParaRPr>
            </a:p>
          </p:txBody>
        </p:sp>
        <p:sp>
          <p:nvSpPr>
            <p:cNvPr id="20" name="TextBox 20"/>
            <p:cNvSpPr txBox="1"/>
            <p:nvPr/>
          </p:nvSpPr>
          <p:spPr>
            <a:xfrm>
              <a:off x="0" y="1140870"/>
              <a:ext cx="6839743" cy="1992091"/>
            </a:xfrm>
            <a:prstGeom prst="rect">
              <a:avLst/>
            </a:prstGeom>
          </p:spPr>
          <p:txBody>
            <a:bodyPr lIns="0" tIns="0" rIns="0" bIns="0" rtlCol="0" anchor="t">
              <a:spAutoFit/>
            </a:bodyPr>
            <a:lstStyle/>
            <a:p>
              <a:pPr marL="0" lvl="0" indent="0" algn="r">
                <a:lnSpc>
                  <a:spcPts val="3976"/>
                </a:lnSpc>
                <a:buFont typeface="Arial"/>
                <a:buChar char="•"/>
              </a:pPr>
              <a:r>
                <a:rPr lang="en-US" sz="2800" b="1" i="0" dirty="0" err="1">
                  <a:solidFill>
                    <a:srgbClr val="000000"/>
                  </a:solidFill>
                  <a:latin typeface="Roboto"/>
                </a:rPr>
                <a:t>Algunas</a:t>
              </a:r>
              <a:r>
                <a:rPr lang="en-US" sz="2800" b="1" i="0" dirty="0">
                  <a:solidFill>
                    <a:srgbClr val="000000"/>
                  </a:solidFill>
                  <a:latin typeface="Roboto"/>
                </a:rPr>
                <a:t> de </a:t>
              </a:r>
              <a:r>
                <a:rPr lang="en-US" sz="2800" b="1" i="0" dirty="0" err="1">
                  <a:solidFill>
                    <a:srgbClr val="000000"/>
                  </a:solidFill>
                  <a:latin typeface="Roboto"/>
                </a:rPr>
                <a:t>estas</a:t>
              </a:r>
              <a:r>
                <a:rPr lang="en-US" sz="2800" b="1" i="0" dirty="0">
                  <a:solidFill>
                    <a:srgbClr val="000000"/>
                  </a:solidFill>
                  <a:latin typeface="Roboto"/>
                </a:rPr>
                <a:t> </a:t>
              </a:r>
              <a:r>
                <a:rPr lang="en-US" sz="2800" b="1" i="0" dirty="0" err="1">
                  <a:solidFill>
                    <a:srgbClr val="000000"/>
                  </a:solidFill>
                  <a:latin typeface="Roboto"/>
                </a:rPr>
                <a:t>aplicaciones</a:t>
              </a:r>
              <a:r>
                <a:rPr lang="en-US" sz="2800" b="1" i="0" dirty="0">
                  <a:solidFill>
                    <a:srgbClr val="000000"/>
                  </a:solidFill>
                  <a:latin typeface="Roboto"/>
                </a:rPr>
                <a:t> son de </a:t>
              </a:r>
              <a:r>
                <a:rPr lang="en-US" sz="2800" b="1" i="0" dirty="0" err="1">
                  <a:solidFill>
                    <a:srgbClr val="000000"/>
                  </a:solidFill>
                  <a:latin typeface="Roboto"/>
                </a:rPr>
                <a:t>empresas</a:t>
              </a:r>
              <a:r>
                <a:rPr lang="en-US" sz="2800" b="1" i="0" dirty="0">
                  <a:solidFill>
                    <a:srgbClr val="000000"/>
                  </a:solidFill>
                  <a:latin typeface="Roboto"/>
                </a:rPr>
                <a:t> </a:t>
              </a:r>
              <a:r>
                <a:rPr lang="en-US" sz="2800" b="1" i="0" dirty="0" err="1">
                  <a:solidFill>
                    <a:srgbClr val="000000"/>
                  </a:solidFill>
                  <a:latin typeface="Roboto"/>
                </a:rPr>
                <a:t>externas</a:t>
              </a:r>
              <a:r>
                <a:rPr lang="en-US" sz="2800" b="1" i="0" dirty="0">
                  <a:solidFill>
                    <a:srgbClr val="000000"/>
                  </a:solidFill>
                  <a:latin typeface="Roboto"/>
                </a:rPr>
                <a:t> y son del </a:t>
              </a:r>
              <a:r>
                <a:rPr lang="en-US" sz="2800" b="1" i="0" dirty="0" err="1">
                  <a:solidFill>
                    <a:srgbClr val="000000"/>
                  </a:solidFill>
                  <a:latin typeface="Roboto"/>
                </a:rPr>
                <a:t>siglo</a:t>
              </a:r>
              <a:r>
                <a:rPr lang="en-US" sz="2800" b="1" i="0" dirty="0">
                  <a:solidFill>
                    <a:srgbClr val="000000"/>
                  </a:solidFill>
                  <a:latin typeface="Roboto"/>
                </a:rPr>
                <a:t> </a:t>
              </a:r>
              <a:r>
                <a:rPr lang="en-US" sz="2800" b="1" i="0" dirty="0" err="1">
                  <a:solidFill>
                    <a:srgbClr val="000000"/>
                  </a:solidFill>
                  <a:latin typeface="Roboto"/>
                </a:rPr>
                <a:t>pasado</a:t>
              </a:r>
              <a:r>
                <a:rPr lang="en-US" sz="2800" b="1" i="0" dirty="0">
                  <a:solidFill>
                    <a:srgbClr val="000000"/>
                  </a:solidFill>
                  <a:latin typeface="Roboto"/>
                </a:rPr>
                <a:t>.</a:t>
              </a:r>
            </a:p>
          </p:txBody>
        </p:sp>
      </p:grpSp>
      <p:sp>
        <p:nvSpPr>
          <p:cNvPr id="21" name="TextBox 21"/>
          <p:cNvSpPr txBox="1"/>
          <p:nvPr/>
        </p:nvSpPr>
        <p:spPr>
          <a:xfrm>
            <a:off x="2677298" y="1848017"/>
            <a:ext cx="2047101" cy="1418722"/>
          </a:xfrm>
          <a:prstGeom prst="rect">
            <a:avLst/>
          </a:prstGeom>
        </p:spPr>
        <p:txBody>
          <a:bodyPr wrap="square" lIns="0" tIns="0" rIns="0" bIns="0" rtlCol="0" anchor="t">
            <a:spAutoFit/>
          </a:bodyPr>
          <a:lstStyle/>
          <a:p>
            <a:pPr algn="ctr">
              <a:lnSpc>
                <a:spcPts val="12319"/>
              </a:lnSpc>
              <a:spcBef>
                <a:spcPct val="0"/>
              </a:spcBef>
            </a:pPr>
            <a:r>
              <a:rPr lang="en-US" sz="8800" b="0" i="0" dirty="0">
                <a:solidFill>
                  <a:srgbClr val="000000"/>
                </a:solidFill>
                <a:latin typeface="Economica"/>
              </a:rPr>
              <a:t>2015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BB5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252959" y="7251959"/>
            <a:ext cx="3035041" cy="3035041"/>
          </a:xfrm>
          <a:prstGeom prst="rect">
            <a:avLst/>
          </a:prstGeom>
        </p:spPr>
      </p:pic>
      <p:grpSp>
        <p:nvGrpSpPr>
          <p:cNvPr id="3" name="Group 3"/>
          <p:cNvGrpSpPr/>
          <p:nvPr/>
        </p:nvGrpSpPr>
        <p:grpSpPr>
          <a:xfrm>
            <a:off x="1482240" y="3372666"/>
            <a:ext cx="15678299" cy="5743417"/>
            <a:chOff x="0" y="0"/>
            <a:chExt cx="3646172" cy="1335699"/>
          </a:xfrm>
        </p:grpSpPr>
        <p:sp>
          <p:nvSpPr>
            <p:cNvPr id="4" name="Freeform 4"/>
            <p:cNvSpPr/>
            <p:nvPr/>
          </p:nvSpPr>
          <p:spPr>
            <a:xfrm>
              <a:off x="0" y="0"/>
              <a:ext cx="3646172" cy="1335699"/>
            </a:xfrm>
            <a:custGeom>
              <a:avLst/>
              <a:gdLst/>
              <a:ahLst/>
              <a:cxnLst/>
              <a:rect l="l" t="t" r="r" b="b"/>
              <a:pathLst>
                <a:path w="3646172" h="1335699">
                  <a:moveTo>
                    <a:pt x="3521712" y="1335699"/>
                  </a:moveTo>
                  <a:lnTo>
                    <a:pt x="124460" y="1335699"/>
                  </a:lnTo>
                  <a:cubicBezTo>
                    <a:pt x="55880" y="1335699"/>
                    <a:pt x="0" y="1279819"/>
                    <a:pt x="0" y="1211239"/>
                  </a:cubicBezTo>
                  <a:lnTo>
                    <a:pt x="0" y="124460"/>
                  </a:lnTo>
                  <a:cubicBezTo>
                    <a:pt x="0" y="55880"/>
                    <a:pt x="55880" y="0"/>
                    <a:pt x="124460" y="0"/>
                  </a:cubicBezTo>
                  <a:lnTo>
                    <a:pt x="3521713" y="0"/>
                  </a:lnTo>
                  <a:cubicBezTo>
                    <a:pt x="3590292" y="0"/>
                    <a:pt x="3646172" y="55880"/>
                    <a:pt x="3646172" y="124460"/>
                  </a:cubicBezTo>
                  <a:lnTo>
                    <a:pt x="3646172" y="1211239"/>
                  </a:lnTo>
                  <a:cubicBezTo>
                    <a:pt x="3646172" y="1279819"/>
                    <a:pt x="3590292" y="1335699"/>
                    <a:pt x="3521713" y="1335699"/>
                  </a:cubicBezTo>
                  <a:close/>
                </a:path>
              </a:pathLst>
            </a:custGeom>
            <a:solidFill>
              <a:srgbClr val="545454"/>
            </a:solidFill>
          </p:spPr>
        </p:sp>
      </p:grpSp>
      <p:pic>
        <p:nvPicPr>
          <p:cNvPr id="5" name="Picture 5"/>
          <p:cNvPicPr>
            <a:picLocks noChangeAspect="1"/>
          </p:cNvPicPr>
          <p:nvPr/>
        </p:nvPicPr>
        <p:blipFill>
          <a:blip r:embed="rId3"/>
          <a:srcRect/>
          <a:stretch>
            <a:fillRect/>
          </a:stretch>
        </p:blipFill>
        <p:spPr>
          <a:xfrm rot="5400000">
            <a:off x="0" y="0"/>
            <a:ext cx="2964480" cy="2964480"/>
          </a:xfrm>
          <a:prstGeom prst="rect">
            <a:avLst/>
          </a:prstGeom>
        </p:spPr>
      </p:pic>
      <p:pic>
        <p:nvPicPr>
          <p:cNvPr id="6" name="Picture 6"/>
          <p:cNvPicPr>
            <a:picLocks noChangeAspect="1"/>
          </p:cNvPicPr>
          <p:nvPr/>
        </p:nvPicPr>
        <p:blipFill>
          <a:blip r:embed="rId4"/>
          <a:srcRect/>
          <a:stretch>
            <a:fillRect/>
          </a:stretch>
        </p:blipFill>
        <p:spPr>
          <a:xfrm>
            <a:off x="406053" y="320959"/>
            <a:ext cx="1582875" cy="1708033"/>
          </a:xfrm>
          <a:prstGeom prst="rect">
            <a:avLst/>
          </a:prstGeom>
        </p:spPr>
      </p:pic>
      <p:sp>
        <p:nvSpPr>
          <p:cNvPr id="7" name="TextBox 7"/>
          <p:cNvSpPr txBox="1"/>
          <p:nvPr/>
        </p:nvSpPr>
        <p:spPr>
          <a:xfrm>
            <a:off x="4246188" y="887863"/>
            <a:ext cx="13013112" cy="2234633"/>
          </a:xfrm>
          <a:prstGeom prst="rect">
            <a:avLst/>
          </a:prstGeom>
        </p:spPr>
        <p:txBody>
          <a:bodyPr lIns="0" tIns="0" rIns="0" bIns="0" rtlCol="0" anchor="t">
            <a:spAutoFit/>
          </a:bodyPr>
          <a:lstStyle/>
          <a:p>
            <a:pPr marL="0" lvl="0" indent="0" algn="r">
              <a:lnSpc>
                <a:spcPts val="8820"/>
              </a:lnSpc>
              <a:spcBef>
                <a:spcPct val="0"/>
              </a:spcBef>
              <a:buFont typeface="Arial"/>
              <a:buChar char="•"/>
            </a:pPr>
            <a:r>
              <a:rPr lang="en-US" sz="6999" b="1" i="0">
                <a:solidFill>
                  <a:srgbClr val="FF5757"/>
                </a:solidFill>
                <a:latin typeface="League Spartan"/>
              </a:rPr>
              <a:t>REALIDAD DEL CENTRO</a:t>
            </a:r>
          </a:p>
          <a:p>
            <a:pPr marL="0" lvl="0" indent="0" algn="r">
              <a:lnSpc>
                <a:spcPts val="8819"/>
              </a:lnSpc>
              <a:spcBef>
                <a:spcPct val="0"/>
              </a:spcBef>
              <a:buFont typeface="Arial"/>
              <a:buChar char="•"/>
            </a:pPr>
            <a:r>
              <a:rPr lang="en-US" sz="6999" b="1" i="0">
                <a:solidFill>
                  <a:srgbClr val="000000"/>
                </a:solidFill>
                <a:latin typeface="League Spartan"/>
              </a:rPr>
              <a:t>Dimensión organizativa</a:t>
            </a:r>
          </a:p>
        </p:txBody>
      </p:sp>
      <p:grpSp>
        <p:nvGrpSpPr>
          <p:cNvPr id="8" name="Group 8"/>
          <p:cNvGrpSpPr/>
          <p:nvPr/>
        </p:nvGrpSpPr>
        <p:grpSpPr>
          <a:xfrm>
            <a:off x="1988928" y="4103870"/>
            <a:ext cx="14675898" cy="4303658"/>
            <a:chOff x="0" y="0"/>
            <a:chExt cx="19567864" cy="5738210"/>
          </a:xfrm>
        </p:grpSpPr>
        <p:sp>
          <p:nvSpPr>
            <p:cNvPr id="9" name="TextBox 9"/>
            <p:cNvSpPr txBox="1"/>
            <p:nvPr/>
          </p:nvSpPr>
          <p:spPr>
            <a:xfrm>
              <a:off x="0" y="-28575"/>
              <a:ext cx="19567864" cy="1114551"/>
            </a:xfrm>
            <a:prstGeom prst="rect">
              <a:avLst/>
            </a:prstGeom>
          </p:spPr>
          <p:txBody>
            <a:bodyPr lIns="0" tIns="0" rIns="0" bIns="0" rtlCol="0" anchor="t">
              <a:spAutoFit/>
            </a:bodyPr>
            <a:lstStyle/>
            <a:p>
              <a:pPr marL="0" lvl="0" indent="0" algn="r">
                <a:lnSpc>
                  <a:spcPts val="6733"/>
                </a:lnSpc>
                <a:spcBef>
                  <a:spcPct val="0"/>
                </a:spcBef>
                <a:buFont typeface="Arial"/>
                <a:buChar char="•"/>
              </a:pPr>
              <a:r>
                <a:rPr lang="en-US" sz="5344" b="1" i="0">
                  <a:solidFill>
                    <a:srgbClr val="FFFFFF"/>
                  </a:solidFill>
                  <a:latin typeface="League Spartan"/>
                </a:rPr>
                <a:t>Conclusión de la dimensión organizativa</a:t>
              </a:r>
            </a:p>
          </p:txBody>
        </p:sp>
        <p:sp>
          <p:nvSpPr>
            <p:cNvPr id="10" name="TextBox 10"/>
            <p:cNvSpPr txBox="1"/>
            <p:nvPr/>
          </p:nvSpPr>
          <p:spPr>
            <a:xfrm>
              <a:off x="0" y="1186555"/>
              <a:ext cx="19567864" cy="4551655"/>
            </a:xfrm>
            <a:prstGeom prst="rect">
              <a:avLst/>
            </a:prstGeom>
          </p:spPr>
          <p:txBody>
            <a:bodyPr lIns="0" tIns="0" rIns="0" bIns="0" rtlCol="0" anchor="t">
              <a:spAutoFit/>
            </a:bodyPr>
            <a:lstStyle/>
            <a:p>
              <a:pPr marL="0" lvl="0" indent="0" algn="r">
                <a:lnSpc>
                  <a:spcPts val="6816"/>
                </a:lnSpc>
                <a:spcBef>
                  <a:spcPct val="0"/>
                </a:spcBef>
                <a:buFont typeface="Arial"/>
                <a:buChar char="•"/>
              </a:pPr>
              <a:r>
                <a:rPr lang="en-US" sz="4800" b="1" i="0">
                  <a:solidFill>
                    <a:srgbClr val="FFDB15"/>
                  </a:solidFill>
                  <a:latin typeface="Roboto"/>
                </a:rPr>
                <a:t>Es muy difícil mejorar en la dimensión organizativa, pues la propia administración mejora de manera muy lenta y sin dotar a los centros de infraestructuras necesarias para ello.</a:t>
              </a:r>
            </a:p>
          </p:txBody>
        </p:sp>
      </p:grpSp>
      <p:sp>
        <p:nvSpPr>
          <p:cNvPr id="11" name="TextBox 11"/>
          <p:cNvSpPr txBox="1"/>
          <p:nvPr/>
        </p:nvSpPr>
        <p:spPr>
          <a:xfrm>
            <a:off x="2677298" y="1848017"/>
            <a:ext cx="2047102" cy="1418722"/>
          </a:xfrm>
          <a:prstGeom prst="rect">
            <a:avLst/>
          </a:prstGeom>
        </p:spPr>
        <p:txBody>
          <a:bodyPr wrap="square" lIns="0" tIns="0" rIns="0" bIns="0" rtlCol="0" anchor="t">
            <a:spAutoFit/>
          </a:bodyPr>
          <a:lstStyle/>
          <a:p>
            <a:pPr algn="ctr">
              <a:lnSpc>
                <a:spcPts val="12319"/>
              </a:lnSpc>
              <a:spcBef>
                <a:spcPct val="0"/>
              </a:spcBef>
            </a:pPr>
            <a:r>
              <a:rPr lang="en-US" sz="8800" b="0" i="0" dirty="0">
                <a:solidFill>
                  <a:srgbClr val="000000"/>
                </a:solidFill>
                <a:latin typeface="Economica"/>
              </a:rPr>
              <a:t>2015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t="7739" b="773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5400000">
            <a:off x="11335888" y="1889746"/>
            <a:ext cx="8229600" cy="6507507"/>
            <a:chOff x="0" y="0"/>
            <a:chExt cx="7409317" cy="5858874"/>
          </a:xfrm>
        </p:grpSpPr>
        <p:sp>
          <p:nvSpPr>
            <p:cNvPr id="3" name="Freeform 3"/>
            <p:cNvSpPr/>
            <p:nvPr/>
          </p:nvSpPr>
          <p:spPr>
            <a:xfrm>
              <a:off x="0" y="0"/>
              <a:ext cx="7409317" cy="5858873"/>
            </a:xfrm>
            <a:custGeom>
              <a:avLst/>
              <a:gdLst/>
              <a:ahLst/>
              <a:cxnLst/>
              <a:rect l="l" t="t" r="r" b="b"/>
              <a:pathLst>
                <a:path w="7409317" h="5858873">
                  <a:moveTo>
                    <a:pt x="0" y="0"/>
                  </a:moveTo>
                  <a:lnTo>
                    <a:pt x="0" y="5858873"/>
                  </a:lnTo>
                  <a:lnTo>
                    <a:pt x="7409317" y="5858873"/>
                  </a:lnTo>
                  <a:lnTo>
                    <a:pt x="7409317" y="0"/>
                  </a:lnTo>
                  <a:lnTo>
                    <a:pt x="0" y="0"/>
                  </a:lnTo>
                  <a:close/>
                  <a:moveTo>
                    <a:pt x="7348357" y="5797914"/>
                  </a:moveTo>
                  <a:lnTo>
                    <a:pt x="59690" y="5797914"/>
                  </a:lnTo>
                  <a:lnTo>
                    <a:pt x="59690" y="59690"/>
                  </a:lnTo>
                  <a:lnTo>
                    <a:pt x="7348357" y="59690"/>
                  </a:lnTo>
                  <a:lnTo>
                    <a:pt x="7348357" y="5797914"/>
                  </a:lnTo>
                  <a:close/>
                </a:path>
              </a:pathLst>
            </a:custGeom>
            <a:solidFill>
              <a:srgbClr val="10609D">
                <a:alpha val="9803"/>
              </a:srgbClr>
            </a:solidFill>
          </p:spPr>
        </p:sp>
      </p:grpSp>
      <p:sp>
        <p:nvSpPr>
          <p:cNvPr id="4" name="TextBox 4"/>
          <p:cNvSpPr txBox="1"/>
          <p:nvPr/>
        </p:nvSpPr>
        <p:spPr>
          <a:xfrm>
            <a:off x="13325327" y="5378202"/>
            <a:ext cx="4962673" cy="1975653"/>
          </a:xfrm>
          <a:prstGeom prst="rect">
            <a:avLst/>
          </a:prstGeom>
        </p:spPr>
        <p:txBody>
          <a:bodyPr lIns="0" tIns="0" rIns="0" bIns="0" rtlCol="0" anchor="t">
            <a:spAutoFit/>
          </a:bodyPr>
          <a:lstStyle/>
          <a:p>
            <a:pPr algn="ctr">
              <a:lnSpc>
                <a:spcPts val="7816"/>
              </a:lnSpc>
            </a:pPr>
            <a:r>
              <a:rPr lang="en-US" sz="6012" b="1" i="0" spc="-60">
                <a:solidFill>
                  <a:srgbClr val="454699"/>
                </a:solidFill>
                <a:latin typeface="Montserrat Classic"/>
              </a:rPr>
              <a:t>Dimensión pedagógica</a:t>
            </a:r>
          </a:p>
        </p:txBody>
      </p:sp>
      <p:sp>
        <p:nvSpPr>
          <p:cNvPr id="5" name="AutoShape 5"/>
          <p:cNvSpPr/>
          <p:nvPr/>
        </p:nvSpPr>
        <p:spPr>
          <a:xfrm>
            <a:off x="1028700" y="111973"/>
            <a:ext cx="10997242" cy="10031714"/>
          </a:xfrm>
          <a:prstGeom prst="rect">
            <a:avLst/>
          </a:prstGeom>
          <a:solidFill>
            <a:srgbClr val="10609D"/>
          </a:solidFill>
        </p:spPr>
      </p:sp>
      <p:sp>
        <p:nvSpPr>
          <p:cNvPr id="6" name="TextBox 6"/>
          <p:cNvSpPr txBox="1"/>
          <p:nvPr/>
        </p:nvSpPr>
        <p:spPr>
          <a:xfrm>
            <a:off x="12196935" y="807091"/>
            <a:ext cx="5832009" cy="3967515"/>
          </a:xfrm>
          <a:prstGeom prst="rect">
            <a:avLst/>
          </a:prstGeom>
        </p:spPr>
        <p:txBody>
          <a:bodyPr lIns="0" tIns="0" rIns="0" bIns="0" rtlCol="0" anchor="t">
            <a:spAutoFit/>
          </a:bodyPr>
          <a:lstStyle/>
          <a:p>
            <a:pPr algn="r">
              <a:lnSpc>
                <a:spcPts val="10482"/>
              </a:lnSpc>
            </a:pPr>
            <a:r>
              <a:rPr lang="en-US" sz="8063" b="1" i="0" spc="-80">
                <a:solidFill>
                  <a:srgbClr val="000000"/>
                </a:solidFill>
                <a:latin typeface="Montserrat Classic"/>
              </a:rPr>
              <a:t>REALIDAD DEL CENTRO</a:t>
            </a:r>
          </a:p>
        </p:txBody>
      </p:sp>
      <p:sp>
        <p:nvSpPr>
          <p:cNvPr id="7" name="TextBox 7"/>
          <p:cNvSpPr txBox="1"/>
          <p:nvPr/>
        </p:nvSpPr>
        <p:spPr>
          <a:xfrm>
            <a:off x="1206899" y="574612"/>
            <a:ext cx="10640844" cy="9080627"/>
          </a:xfrm>
          <a:prstGeom prst="rect">
            <a:avLst/>
          </a:prstGeom>
        </p:spPr>
        <p:txBody>
          <a:bodyPr lIns="0" tIns="0" rIns="0" bIns="0" rtlCol="0" anchor="t">
            <a:spAutoFit/>
          </a:bodyPr>
          <a:lstStyle/>
          <a:p>
            <a:pPr marL="528320" lvl="1" indent="-264160">
              <a:lnSpc>
                <a:spcPts val="4479"/>
              </a:lnSpc>
              <a:buFont typeface="Arial"/>
              <a:buChar char="•"/>
            </a:pPr>
            <a:r>
              <a:rPr lang="en-US" sz="3199" b="1" i="0">
                <a:solidFill>
                  <a:srgbClr val="FFDB15"/>
                </a:solidFill>
                <a:latin typeface="Open Sans Light"/>
              </a:rPr>
              <a:t>La mayoría de profesores apenas utilizan las herramientas TIC en el aula.</a:t>
            </a:r>
          </a:p>
          <a:p>
            <a:pPr marL="528320" lvl="1" indent="-264160">
              <a:lnSpc>
                <a:spcPts val="4479"/>
              </a:lnSpc>
              <a:buFont typeface="Arial"/>
              <a:buChar char="•"/>
            </a:pPr>
            <a:r>
              <a:rPr lang="en-US" sz="3199" b="1" i="0">
                <a:solidFill>
                  <a:srgbClr val="FFDB15"/>
                </a:solidFill>
                <a:latin typeface="Open Sans Light"/>
              </a:rPr>
              <a:t>Sólo las utilizan para preparar materiales y como herramienta administrativa.</a:t>
            </a:r>
          </a:p>
          <a:p>
            <a:pPr marL="528320" lvl="1" indent="-264160">
              <a:lnSpc>
                <a:spcPts val="4479"/>
              </a:lnSpc>
              <a:buFont typeface="Arial"/>
              <a:buChar char="•"/>
            </a:pPr>
            <a:r>
              <a:rPr lang="en-US" sz="3199" b="1" i="0">
                <a:solidFill>
                  <a:srgbClr val="FFDB15"/>
                </a:solidFill>
                <a:latin typeface="Open Sans Light"/>
              </a:rPr>
              <a:t>La formación del profesorado en TIC es deficiente y hay grandes diferencias entre lo que saben unos y otros.</a:t>
            </a:r>
          </a:p>
          <a:p>
            <a:pPr marL="528320" lvl="1" indent="-264160">
              <a:lnSpc>
                <a:spcPts val="4479"/>
              </a:lnSpc>
              <a:buFont typeface="Arial"/>
              <a:buChar char="•"/>
            </a:pPr>
            <a:r>
              <a:rPr lang="en-US" sz="3199" b="1" i="0">
                <a:solidFill>
                  <a:srgbClr val="FFDB15"/>
                </a:solidFill>
                <a:latin typeface="Open Sans Light"/>
              </a:rPr>
              <a:t>Los recursos tecnológicos del centro están infrautilizados.</a:t>
            </a:r>
          </a:p>
          <a:p>
            <a:pPr marL="528320" lvl="1" indent="-264160">
              <a:lnSpc>
                <a:spcPts val="4479"/>
              </a:lnSpc>
              <a:buFont typeface="Arial"/>
              <a:buChar char="•"/>
            </a:pPr>
            <a:r>
              <a:rPr lang="en-US" sz="3199" b="1" i="0">
                <a:solidFill>
                  <a:srgbClr val="FFDB15"/>
                </a:solidFill>
                <a:latin typeface="Open Sans Light"/>
              </a:rPr>
              <a:t>Los alumnos utilizan las TIC más habitualmente que los profesores, pero de una manera indiscriminada.</a:t>
            </a:r>
          </a:p>
          <a:p>
            <a:pPr marL="528320" lvl="1" indent="-264160">
              <a:lnSpc>
                <a:spcPts val="4479"/>
              </a:lnSpc>
              <a:buFont typeface="Arial"/>
              <a:buChar char="•"/>
            </a:pPr>
            <a:r>
              <a:rPr lang="en-US" sz="3199" b="1" i="0">
                <a:solidFill>
                  <a:srgbClr val="FFDB15"/>
                </a:solidFill>
                <a:latin typeface="Open Sans Light"/>
              </a:rPr>
              <a:t>Denominamos a las TIC “Nuevas Tecnologías”. Error. Están imbricadas en nuestras vidas desde hace más años que las propias leyes educativas que sustentan nuestro sistema educativo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t="7739" b="773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5400000">
            <a:off x="11335888" y="1889746"/>
            <a:ext cx="8229600" cy="6507507"/>
            <a:chOff x="0" y="0"/>
            <a:chExt cx="7409317" cy="5858874"/>
          </a:xfrm>
        </p:grpSpPr>
        <p:sp>
          <p:nvSpPr>
            <p:cNvPr id="3" name="Freeform 3"/>
            <p:cNvSpPr/>
            <p:nvPr/>
          </p:nvSpPr>
          <p:spPr>
            <a:xfrm>
              <a:off x="0" y="0"/>
              <a:ext cx="7409317" cy="5858873"/>
            </a:xfrm>
            <a:custGeom>
              <a:avLst/>
              <a:gdLst/>
              <a:ahLst/>
              <a:cxnLst/>
              <a:rect l="l" t="t" r="r" b="b"/>
              <a:pathLst>
                <a:path w="7409317" h="5858873">
                  <a:moveTo>
                    <a:pt x="0" y="0"/>
                  </a:moveTo>
                  <a:lnTo>
                    <a:pt x="0" y="5858873"/>
                  </a:lnTo>
                  <a:lnTo>
                    <a:pt x="7409317" y="5858873"/>
                  </a:lnTo>
                  <a:lnTo>
                    <a:pt x="7409317" y="0"/>
                  </a:lnTo>
                  <a:lnTo>
                    <a:pt x="0" y="0"/>
                  </a:lnTo>
                  <a:close/>
                  <a:moveTo>
                    <a:pt x="7348357" y="5797914"/>
                  </a:moveTo>
                  <a:lnTo>
                    <a:pt x="59690" y="5797914"/>
                  </a:lnTo>
                  <a:lnTo>
                    <a:pt x="59690" y="59690"/>
                  </a:lnTo>
                  <a:lnTo>
                    <a:pt x="7348357" y="59690"/>
                  </a:lnTo>
                  <a:lnTo>
                    <a:pt x="7348357" y="5797914"/>
                  </a:lnTo>
                  <a:close/>
                </a:path>
              </a:pathLst>
            </a:custGeom>
            <a:solidFill>
              <a:srgbClr val="10609D">
                <a:alpha val="9803"/>
              </a:srgbClr>
            </a:solidFill>
          </p:spPr>
        </p:sp>
      </p:grpSp>
      <p:sp>
        <p:nvSpPr>
          <p:cNvPr id="4" name="TextBox 4"/>
          <p:cNvSpPr txBox="1"/>
          <p:nvPr/>
        </p:nvSpPr>
        <p:spPr>
          <a:xfrm>
            <a:off x="13325327" y="5378202"/>
            <a:ext cx="4962673" cy="1975653"/>
          </a:xfrm>
          <a:prstGeom prst="rect">
            <a:avLst/>
          </a:prstGeom>
        </p:spPr>
        <p:txBody>
          <a:bodyPr lIns="0" tIns="0" rIns="0" bIns="0" rtlCol="0" anchor="t">
            <a:spAutoFit/>
          </a:bodyPr>
          <a:lstStyle/>
          <a:p>
            <a:pPr algn="ctr">
              <a:lnSpc>
                <a:spcPts val="7816"/>
              </a:lnSpc>
            </a:pPr>
            <a:r>
              <a:rPr lang="en-US" sz="6012" b="1" i="0" spc="-60">
                <a:solidFill>
                  <a:srgbClr val="454699"/>
                </a:solidFill>
                <a:latin typeface="Montserrat Classic"/>
              </a:rPr>
              <a:t>Dimensión pedagógica</a:t>
            </a:r>
          </a:p>
        </p:txBody>
      </p:sp>
      <p:sp>
        <p:nvSpPr>
          <p:cNvPr id="5" name="AutoShape 5"/>
          <p:cNvSpPr/>
          <p:nvPr/>
        </p:nvSpPr>
        <p:spPr>
          <a:xfrm>
            <a:off x="1028700" y="111973"/>
            <a:ext cx="10997242" cy="10031714"/>
          </a:xfrm>
          <a:prstGeom prst="rect">
            <a:avLst/>
          </a:prstGeom>
          <a:solidFill>
            <a:srgbClr val="10609D"/>
          </a:solidFill>
        </p:spPr>
      </p:sp>
      <p:sp>
        <p:nvSpPr>
          <p:cNvPr id="6" name="TextBox 6"/>
          <p:cNvSpPr txBox="1"/>
          <p:nvPr/>
        </p:nvSpPr>
        <p:spPr>
          <a:xfrm>
            <a:off x="12196935" y="807091"/>
            <a:ext cx="5832009" cy="3967515"/>
          </a:xfrm>
          <a:prstGeom prst="rect">
            <a:avLst/>
          </a:prstGeom>
        </p:spPr>
        <p:txBody>
          <a:bodyPr lIns="0" tIns="0" rIns="0" bIns="0" rtlCol="0" anchor="t">
            <a:spAutoFit/>
          </a:bodyPr>
          <a:lstStyle/>
          <a:p>
            <a:pPr algn="r">
              <a:lnSpc>
                <a:spcPts val="10482"/>
              </a:lnSpc>
            </a:pPr>
            <a:r>
              <a:rPr lang="en-US" sz="8063" b="1" i="0" spc="-80">
                <a:solidFill>
                  <a:srgbClr val="000000"/>
                </a:solidFill>
                <a:latin typeface="Montserrat Classic"/>
              </a:rPr>
              <a:t>REALIDAD DEL CENTRO</a:t>
            </a:r>
          </a:p>
        </p:txBody>
      </p:sp>
      <p:sp>
        <p:nvSpPr>
          <p:cNvPr id="7" name="TextBox 7"/>
          <p:cNvSpPr txBox="1"/>
          <p:nvPr/>
        </p:nvSpPr>
        <p:spPr>
          <a:xfrm>
            <a:off x="1206899" y="507937"/>
            <a:ext cx="10640844" cy="9529200"/>
          </a:xfrm>
          <a:prstGeom prst="rect">
            <a:avLst/>
          </a:prstGeom>
        </p:spPr>
        <p:txBody>
          <a:bodyPr lIns="0" tIns="0" rIns="0" bIns="0" rtlCol="0" anchor="t">
            <a:spAutoFit/>
          </a:bodyPr>
          <a:lstStyle/>
          <a:p>
            <a:pPr algn="l">
              <a:lnSpc>
                <a:spcPts val="8959"/>
              </a:lnSpc>
              <a:spcBef>
                <a:spcPct val="0"/>
              </a:spcBef>
            </a:pPr>
            <a:r>
              <a:rPr lang="en-US" sz="6399" b="1" i="0">
                <a:solidFill>
                  <a:srgbClr val="FFDB15"/>
                </a:solidFill>
                <a:latin typeface="Open Sans Light"/>
              </a:rPr>
              <a:t>Conclusión de la dimensión pedagógica:</a:t>
            </a:r>
          </a:p>
          <a:p>
            <a:pPr marL="0" lvl="0" indent="0" algn="l">
              <a:lnSpc>
                <a:spcPts val="4480"/>
              </a:lnSpc>
              <a:spcBef>
                <a:spcPct val="0"/>
              </a:spcBef>
              <a:buFont typeface="Arial"/>
              <a:buChar char="•"/>
            </a:pPr>
            <a:endParaRPr lang="en-US" sz="6399" b="1" i="0">
              <a:solidFill>
                <a:srgbClr val="FFDB15"/>
              </a:solidFill>
              <a:latin typeface="Open Sans Light"/>
            </a:endParaRPr>
          </a:p>
          <a:p>
            <a:pPr algn="l">
              <a:lnSpc>
                <a:spcPts val="5880"/>
              </a:lnSpc>
              <a:spcBef>
                <a:spcPct val="0"/>
              </a:spcBef>
            </a:pPr>
            <a:r>
              <a:rPr lang="en-US" sz="4200" b="1" i="0">
                <a:solidFill>
                  <a:srgbClr val="FFDB15"/>
                </a:solidFill>
                <a:latin typeface="Open Sans Light"/>
              </a:rPr>
              <a:t>La utilización masiva de herramientas tecnológicas no presupone en ningún caso una innovación metodológica. La innovación implica un cambio metodológico en la práctica docente. El profesorado se ve desbordado. No sabe utilizar bien las TIC y cuando las utiliza, muchas veces no funcionan bien y lo consideramos una pérdida de tiempo.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pic>
        <p:nvPicPr>
          <p:cNvPr id="4" name="Picture 4"/>
          <p:cNvPicPr>
            <a:picLocks noChangeAspect="1"/>
          </p:cNvPicPr>
          <p:nvPr/>
        </p:nvPicPr>
        <p:blipFill>
          <a:blip r:embed="rId2"/>
          <a:srcRect t="1258" b="1258"/>
          <a:stretch>
            <a:fillRect/>
          </a:stretch>
        </p:blipFill>
        <p:spPr>
          <a:xfrm>
            <a:off x="394487" y="1871825"/>
            <a:ext cx="3110232" cy="3271675"/>
          </a:xfrm>
          <a:prstGeom prst="rect">
            <a:avLst/>
          </a:prstGeom>
        </p:spPr>
      </p:pic>
      <p:pic>
        <p:nvPicPr>
          <p:cNvPr id="5" name="Picture 5"/>
          <p:cNvPicPr>
            <a:picLocks noChangeAspect="1"/>
          </p:cNvPicPr>
          <p:nvPr/>
        </p:nvPicPr>
        <p:blipFill>
          <a:blip r:embed="rId3"/>
          <a:srcRect/>
          <a:stretch>
            <a:fillRect/>
          </a:stretch>
        </p:blipFill>
        <p:spPr>
          <a:xfrm>
            <a:off x="394487" y="5440654"/>
            <a:ext cx="3110232" cy="3124117"/>
          </a:xfrm>
          <a:prstGeom prst="rect">
            <a:avLst/>
          </a:prstGeom>
        </p:spPr>
      </p:pic>
      <p:sp>
        <p:nvSpPr>
          <p:cNvPr id="6" name="TextBox 6"/>
          <p:cNvSpPr txBox="1"/>
          <p:nvPr/>
        </p:nvSpPr>
        <p:spPr>
          <a:xfrm>
            <a:off x="4560287" y="3737289"/>
            <a:ext cx="11928650" cy="4048856"/>
          </a:xfrm>
          <a:prstGeom prst="rect">
            <a:avLst/>
          </a:prstGeom>
        </p:spPr>
        <p:txBody>
          <a:bodyPr lIns="0" tIns="0" rIns="0" bIns="0" rtlCol="0" anchor="t">
            <a:spAutoFit/>
          </a:bodyPr>
          <a:lstStyle/>
          <a:p>
            <a:pPr algn="ctr">
              <a:lnSpc>
                <a:spcPts val="15548"/>
              </a:lnSpc>
            </a:pPr>
            <a:r>
              <a:rPr lang="en-US" sz="15548">
                <a:solidFill>
                  <a:srgbClr val="545454"/>
                </a:solidFill>
                <a:latin typeface="League Spartan"/>
              </a:rPr>
              <a:t>Historia de un plan TIC</a:t>
            </a:r>
          </a:p>
        </p:txBody>
      </p:sp>
      <p:sp>
        <p:nvSpPr>
          <p:cNvPr id="7" name="TextBox 7"/>
          <p:cNvSpPr txBox="1"/>
          <p:nvPr/>
        </p:nvSpPr>
        <p:spPr>
          <a:xfrm>
            <a:off x="6856825" y="1919450"/>
            <a:ext cx="7728801" cy="859651"/>
          </a:xfrm>
          <a:prstGeom prst="rect">
            <a:avLst/>
          </a:prstGeom>
        </p:spPr>
        <p:txBody>
          <a:bodyPr lIns="0" tIns="0" rIns="0" bIns="0" rtlCol="0" anchor="t">
            <a:spAutoFit/>
          </a:bodyPr>
          <a:lstStyle/>
          <a:p>
            <a:pPr algn="ctr">
              <a:lnSpc>
                <a:spcPts val="6548"/>
              </a:lnSpc>
            </a:pPr>
            <a:r>
              <a:rPr lang="en-US" sz="5953" b="1" spc="375">
                <a:solidFill>
                  <a:srgbClr val="020301"/>
                </a:solidFill>
                <a:latin typeface="Glacial Indifference"/>
              </a:rPr>
              <a:t>IES San Leonardo</a:t>
            </a:r>
          </a:p>
        </p:txBody>
      </p:sp>
      <p:sp>
        <p:nvSpPr>
          <p:cNvPr id="8" name="TextBox 8"/>
          <p:cNvSpPr txBox="1"/>
          <p:nvPr/>
        </p:nvSpPr>
        <p:spPr>
          <a:xfrm>
            <a:off x="4519934" y="8101762"/>
            <a:ext cx="12402583" cy="808748"/>
          </a:xfrm>
          <a:prstGeom prst="rect">
            <a:avLst/>
          </a:prstGeom>
        </p:spPr>
        <p:txBody>
          <a:bodyPr lIns="0" tIns="0" rIns="0" bIns="0" rtlCol="0" anchor="t">
            <a:spAutoFit/>
          </a:bodyPr>
          <a:lstStyle/>
          <a:p>
            <a:pPr algn="ctr">
              <a:lnSpc>
                <a:spcPts val="6756"/>
              </a:lnSpc>
            </a:pPr>
            <a:r>
              <a:rPr lang="en-US" sz="4826" dirty="0">
                <a:solidFill>
                  <a:srgbClr val="020301"/>
                </a:solidFill>
                <a:latin typeface="Glacial Indifference"/>
              </a:rPr>
              <a:t>Ignacio J. </a:t>
            </a:r>
            <a:r>
              <a:rPr lang="en-US" sz="4826" dirty="0" err="1">
                <a:solidFill>
                  <a:srgbClr val="020301"/>
                </a:solidFill>
                <a:latin typeface="Glacial Indifference"/>
              </a:rPr>
              <a:t>Achútegui</a:t>
            </a:r>
            <a:r>
              <a:rPr lang="en-US" sz="4826" dirty="0">
                <a:solidFill>
                  <a:srgbClr val="020301"/>
                </a:solidFill>
                <a:latin typeface="Glacial Indifference"/>
              </a:rPr>
              <a:t> Hernández       10 </a:t>
            </a:r>
            <a:r>
              <a:rPr lang="en-US" sz="4826" dirty="0" err="1">
                <a:solidFill>
                  <a:srgbClr val="020301"/>
                </a:solidFill>
                <a:latin typeface="Glacial Indifference"/>
              </a:rPr>
              <a:t>dic</a:t>
            </a:r>
            <a:r>
              <a:rPr lang="en-US" sz="4826" dirty="0">
                <a:solidFill>
                  <a:srgbClr val="020301"/>
                </a:solidFill>
                <a:latin typeface="Glacial Indifference"/>
              </a:rPr>
              <a:t> 2019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blip>
          <a:srcRect/>
          <a:stretch>
            <a:fillRect/>
          </a:stretch>
        </p:blipFill>
        <p:spPr>
          <a:xfrm>
            <a:off x="14363700" y="-1218297"/>
            <a:ext cx="4605767" cy="6723747"/>
          </a:xfrm>
          <a:prstGeom prst="rect">
            <a:avLst/>
          </a:prstGeom>
        </p:spPr>
      </p:pic>
      <p:sp>
        <p:nvSpPr>
          <p:cNvPr id="3" name="AutoShape 3"/>
          <p:cNvSpPr/>
          <p:nvPr/>
        </p:nvSpPr>
        <p:spPr>
          <a:xfrm>
            <a:off x="-762000" y="4783532"/>
            <a:ext cx="19812000" cy="152400"/>
          </a:xfrm>
          <a:prstGeom prst="rect">
            <a:avLst/>
          </a:prstGeom>
          <a:solidFill>
            <a:srgbClr val="020301"/>
          </a:solidFill>
        </p:spPr>
      </p:sp>
      <p:grpSp>
        <p:nvGrpSpPr>
          <p:cNvPr id="4" name="Group 4"/>
          <p:cNvGrpSpPr/>
          <p:nvPr/>
        </p:nvGrpSpPr>
        <p:grpSpPr>
          <a:xfrm>
            <a:off x="6864958" y="4631132"/>
            <a:ext cx="4558085" cy="3675666"/>
            <a:chOff x="0" y="0"/>
            <a:chExt cx="6077446" cy="4900888"/>
          </a:xfrm>
        </p:grpSpPr>
        <p:sp>
          <p:nvSpPr>
            <p:cNvPr id="5" name="TextBox 5"/>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7 Sep 2015</a:t>
              </a:r>
            </a:p>
          </p:txBody>
        </p:sp>
        <p:sp>
          <p:nvSpPr>
            <p:cNvPr id="6" name="TextBox 6"/>
            <p:cNvSpPr txBox="1"/>
            <p:nvPr/>
          </p:nvSpPr>
          <p:spPr>
            <a:xfrm>
              <a:off x="426728" y="2529798"/>
              <a:ext cx="5215398" cy="2371090"/>
            </a:xfrm>
            <a:prstGeom prst="rect">
              <a:avLst/>
            </a:prstGeom>
          </p:spPr>
          <p:txBody>
            <a:bodyPr lIns="0" tIns="0" rIns="0" bIns="0" rtlCol="0" anchor="t">
              <a:spAutoFit/>
            </a:bodyPr>
            <a:lstStyle/>
            <a:p>
              <a:pPr algn="ctr">
                <a:lnSpc>
                  <a:spcPts val="4800"/>
                </a:lnSpc>
              </a:pPr>
              <a:r>
                <a:rPr lang="en-US" sz="3200" b="1" spc="169">
                  <a:solidFill>
                    <a:srgbClr val="8C52FF"/>
                  </a:solidFill>
                  <a:latin typeface="Glacial Indifference"/>
                </a:rPr>
                <a:t>Comienzo mis funciones de director.</a:t>
              </a:r>
            </a:p>
          </p:txBody>
        </p:sp>
        <p:pic>
          <p:nvPicPr>
            <p:cNvPr id="7" name="Picture 7"/>
            <p:cNvPicPr>
              <a:picLocks noChangeAspect="1"/>
            </p:cNvPicPr>
            <p:nvPr/>
          </p:nvPicPr>
          <p:blipFill>
            <a:blip r:embed="rId3"/>
            <a:srcRect/>
            <a:stretch>
              <a:fillRect/>
            </a:stretch>
          </p:blipFill>
          <p:spPr>
            <a:xfrm>
              <a:off x="2689473" y="0"/>
              <a:ext cx="698500" cy="698500"/>
            </a:xfrm>
            <a:prstGeom prst="rect">
              <a:avLst/>
            </a:prstGeom>
          </p:spPr>
        </p:pic>
      </p:grpSp>
      <p:sp>
        <p:nvSpPr>
          <p:cNvPr id="8" name="AutoShape 8"/>
          <p:cNvSpPr/>
          <p:nvPr/>
        </p:nvSpPr>
        <p:spPr>
          <a:xfrm>
            <a:off x="18002863" y="-233785"/>
            <a:ext cx="567624" cy="10768576"/>
          </a:xfrm>
          <a:prstGeom prst="rect">
            <a:avLst/>
          </a:prstGeom>
          <a:solidFill>
            <a:srgbClr val="020301"/>
          </a:solidFill>
        </p:spPr>
      </p:sp>
      <p:grpSp>
        <p:nvGrpSpPr>
          <p:cNvPr id="9" name="Group 9"/>
          <p:cNvGrpSpPr/>
          <p:nvPr/>
        </p:nvGrpSpPr>
        <p:grpSpPr>
          <a:xfrm>
            <a:off x="1028700" y="4631132"/>
            <a:ext cx="4558085" cy="3675666"/>
            <a:chOff x="0" y="0"/>
            <a:chExt cx="6077446" cy="4900888"/>
          </a:xfrm>
        </p:grpSpPr>
        <p:sp>
          <p:nvSpPr>
            <p:cNvPr id="10" name="TextBox 10"/>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 Sep 2015</a:t>
              </a:r>
            </a:p>
          </p:txBody>
        </p:sp>
        <p:sp>
          <p:nvSpPr>
            <p:cNvPr id="11" name="TextBox 11"/>
            <p:cNvSpPr txBox="1"/>
            <p:nvPr/>
          </p:nvSpPr>
          <p:spPr>
            <a:xfrm>
              <a:off x="426728" y="2529798"/>
              <a:ext cx="5215398" cy="2371090"/>
            </a:xfrm>
            <a:prstGeom prst="rect">
              <a:avLst/>
            </a:prstGeom>
          </p:spPr>
          <p:txBody>
            <a:bodyPr lIns="0" tIns="0" rIns="0" bIns="0" rtlCol="0" anchor="t">
              <a:spAutoFit/>
            </a:bodyPr>
            <a:lstStyle/>
            <a:p>
              <a:pPr algn="ctr">
                <a:lnSpc>
                  <a:spcPts val="4800"/>
                </a:lnSpc>
              </a:pPr>
              <a:r>
                <a:rPr lang="en-US" sz="3200" b="1" spc="169">
                  <a:solidFill>
                    <a:srgbClr val="8C52FF"/>
                  </a:solidFill>
                  <a:latin typeface="Glacial Indifference"/>
                </a:rPr>
                <a:t> Concedido el NIVEL 4 hasta</a:t>
              </a:r>
            </a:p>
            <a:p>
              <a:pPr algn="ctr">
                <a:lnSpc>
                  <a:spcPts val="4800"/>
                </a:lnSpc>
              </a:pPr>
              <a:r>
                <a:rPr lang="en-US" sz="3200" b="1" spc="169">
                  <a:solidFill>
                    <a:srgbClr val="8C52FF"/>
                  </a:solidFill>
                  <a:latin typeface="Glacial Indifference"/>
                </a:rPr>
                <a:t> 31 Ago 2017.</a:t>
              </a:r>
            </a:p>
          </p:txBody>
        </p:sp>
        <p:pic>
          <p:nvPicPr>
            <p:cNvPr id="12" name="Picture 12"/>
            <p:cNvPicPr>
              <a:picLocks noChangeAspect="1"/>
            </p:cNvPicPr>
            <p:nvPr/>
          </p:nvPicPr>
          <p:blipFill>
            <a:blip r:embed="rId3"/>
            <a:srcRect/>
            <a:stretch>
              <a:fillRect/>
            </a:stretch>
          </p:blipFill>
          <p:spPr>
            <a:xfrm>
              <a:off x="2685176" y="0"/>
              <a:ext cx="698500" cy="698500"/>
            </a:xfrm>
            <a:prstGeom prst="rect">
              <a:avLst/>
            </a:prstGeom>
          </p:spPr>
        </p:pic>
      </p:grpSp>
      <p:pic>
        <p:nvPicPr>
          <p:cNvPr id="13" name="Picture 13"/>
          <p:cNvPicPr>
            <a:picLocks noChangeAspect="1"/>
          </p:cNvPicPr>
          <p:nvPr/>
        </p:nvPicPr>
        <p:blipFill>
          <a:blip r:embed="rId4"/>
          <a:srcRect/>
          <a:stretch>
            <a:fillRect/>
          </a:stretch>
        </p:blipFill>
        <p:spPr>
          <a:xfrm rot="5400000">
            <a:off x="4225138" y="6249851"/>
            <a:ext cx="3240052" cy="1786079"/>
          </a:xfrm>
          <a:prstGeom prst="rect">
            <a:avLst/>
          </a:prstGeom>
        </p:spPr>
      </p:pic>
      <p:grpSp>
        <p:nvGrpSpPr>
          <p:cNvPr id="14" name="Group 14"/>
          <p:cNvGrpSpPr/>
          <p:nvPr/>
        </p:nvGrpSpPr>
        <p:grpSpPr>
          <a:xfrm>
            <a:off x="1028700" y="1028700"/>
            <a:ext cx="10726621" cy="2034540"/>
            <a:chOff x="0" y="0"/>
            <a:chExt cx="14302162" cy="2712720"/>
          </a:xfrm>
        </p:grpSpPr>
        <p:sp>
          <p:nvSpPr>
            <p:cNvPr id="15" name="TextBox 15"/>
            <p:cNvSpPr txBox="1"/>
            <p:nvPr/>
          </p:nvSpPr>
          <p:spPr>
            <a:xfrm>
              <a:off x="0" y="57150"/>
              <a:ext cx="14302162" cy="1243330"/>
            </a:xfrm>
            <a:prstGeom prst="rect">
              <a:avLst/>
            </a:prstGeom>
          </p:spPr>
          <p:txBody>
            <a:bodyPr lIns="0" tIns="0" rIns="0" bIns="0" rtlCol="0" anchor="t">
              <a:spAutoFit/>
            </a:bodyPr>
            <a:lstStyle/>
            <a:p>
              <a:pPr algn="ctr">
                <a:lnSpc>
                  <a:spcPts val="7040"/>
                </a:lnSpc>
              </a:pPr>
              <a:r>
                <a:rPr lang="en-US" sz="6400" b="1" spc="224">
                  <a:solidFill>
                    <a:srgbClr val="737373"/>
                  </a:solidFill>
                  <a:latin typeface="League Spartan"/>
                </a:rPr>
                <a:t>PROCESO EN EL TIEMPO</a:t>
              </a:r>
            </a:p>
          </p:txBody>
        </p:sp>
        <p:sp>
          <p:nvSpPr>
            <p:cNvPr id="16" name="TextBox 16"/>
            <p:cNvSpPr txBox="1"/>
            <p:nvPr/>
          </p:nvSpPr>
          <p:spPr>
            <a:xfrm>
              <a:off x="0" y="1811655"/>
              <a:ext cx="11828726" cy="901065"/>
            </a:xfrm>
            <a:prstGeom prst="rect">
              <a:avLst/>
            </a:prstGeom>
          </p:spPr>
          <p:txBody>
            <a:bodyPr lIns="0" tIns="0" rIns="0" bIns="0" rtlCol="0" anchor="t">
              <a:spAutoFit/>
            </a:bodyPr>
            <a:lstStyle/>
            <a:p>
              <a:pPr algn="l">
                <a:lnSpc>
                  <a:spcPts val="5460"/>
                </a:lnSpc>
              </a:pPr>
              <a:endParaRPr/>
            </a:p>
          </p:txBody>
        </p:sp>
      </p:grpSp>
      <p:grpSp>
        <p:nvGrpSpPr>
          <p:cNvPr id="17" name="Group 17"/>
          <p:cNvGrpSpPr>
            <a:grpSpLocks noChangeAspect="1"/>
          </p:cNvGrpSpPr>
          <p:nvPr/>
        </p:nvGrpSpPr>
        <p:grpSpPr>
          <a:xfrm>
            <a:off x="13099771" y="2890581"/>
            <a:ext cx="3938303" cy="39383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7ED957"/>
            </a:solidFill>
          </p:spPr>
        </p:sp>
      </p:grpSp>
      <p:sp>
        <p:nvSpPr>
          <p:cNvPr id="19" name="TextBox 19"/>
          <p:cNvSpPr txBox="1"/>
          <p:nvPr/>
        </p:nvSpPr>
        <p:spPr>
          <a:xfrm>
            <a:off x="13214708" y="3621482"/>
            <a:ext cx="3708430" cy="2533650"/>
          </a:xfrm>
          <a:prstGeom prst="rect">
            <a:avLst/>
          </a:prstGeom>
        </p:spPr>
        <p:txBody>
          <a:bodyPr lIns="0" tIns="0" rIns="0" bIns="0" rtlCol="0" anchor="t">
            <a:spAutoFit/>
          </a:bodyPr>
          <a:lstStyle/>
          <a:p>
            <a:pPr algn="ctr">
              <a:lnSpc>
                <a:spcPts val="6719"/>
              </a:lnSpc>
              <a:spcBef>
                <a:spcPct val="0"/>
              </a:spcBef>
            </a:pPr>
            <a:r>
              <a:rPr lang="en-US" sz="4800" b="0" i="0">
                <a:solidFill>
                  <a:srgbClr val="000000"/>
                </a:solidFill>
                <a:latin typeface="Cairo Bold"/>
              </a:rPr>
              <a:t>Vamos a cambiar las cosas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sp>
        <p:nvSpPr>
          <p:cNvPr id="4" name="TextBox 4"/>
          <p:cNvSpPr txBox="1"/>
          <p:nvPr/>
        </p:nvSpPr>
        <p:spPr>
          <a:xfrm>
            <a:off x="5405284" y="478445"/>
            <a:ext cx="11924855" cy="9785949"/>
          </a:xfrm>
          <a:prstGeom prst="rect">
            <a:avLst/>
          </a:prstGeom>
        </p:spPr>
        <p:txBody>
          <a:bodyPr lIns="0" tIns="0" rIns="0" bIns="0" rtlCol="0" anchor="t">
            <a:spAutoFit/>
          </a:bodyPr>
          <a:lstStyle/>
          <a:p>
            <a:pPr marL="693420" lvl="1" indent="-346710" algn="ctr">
              <a:lnSpc>
                <a:spcPts val="5880"/>
              </a:lnSpc>
              <a:buFont typeface="Arial"/>
              <a:buChar char="•"/>
            </a:pPr>
            <a:r>
              <a:rPr lang="en-US" sz="4200" b="1" i="0" dirty="0" err="1">
                <a:solidFill>
                  <a:srgbClr val="000000"/>
                </a:solidFill>
                <a:latin typeface="Open Sans Light"/>
              </a:rPr>
              <a:t>Contratamos</a:t>
            </a:r>
            <a:r>
              <a:rPr lang="en-US" sz="4200" b="1" i="0" dirty="0">
                <a:solidFill>
                  <a:srgbClr val="000000"/>
                </a:solidFill>
                <a:latin typeface="Open Sans Light"/>
              </a:rPr>
              <a:t> a una </a:t>
            </a:r>
            <a:r>
              <a:rPr lang="en-US" sz="4200" b="1" i="0" dirty="0" err="1">
                <a:solidFill>
                  <a:srgbClr val="000000"/>
                </a:solidFill>
                <a:latin typeface="Open Sans Light"/>
              </a:rPr>
              <a:t>empresa</a:t>
            </a:r>
            <a:r>
              <a:rPr lang="en-US" sz="4200" b="1" i="0" dirty="0">
                <a:solidFill>
                  <a:srgbClr val="000000"/>
                </a:solidFill>
                <a:latin typeface="Open Sans Light"/>
              </a:rPr>
              <a:t> de </a:t>
            </a:r>
            <a:r>
              <a:rPr lang="en-US" sz="4200" b="1" i="0" dirty="0" err="1">
                <a:solidFill>
                  <a:srgbClr val="000000"/>
                </a:solidFill>
                <a:latin typeface="Open Sans Light"/>
              </a:rPr>
              <a:t>telecomunicaciones</a:t>
            </a:r>
            <a:r>
              <a:rPr lang="en-US" sz="4200" b="1" i="0" dirty="0">
                <a:solidFill>
                  <a:srgbClr val="000000"/>
                </a:solidFill>
                <a:latin typeface="Open Sans Light"/>
              </a:rPr>
              <a:t> para que </a:t>
            </a:r>
            <a:r>
              <a:rPr lang="en-US" sz="4200" b="1" i="0" dirty="0" err="1">
                <a:solidFill>
                  <a:srgbClr val="000000"/>
                </a:solidFill>
                <a:latin typeface="Open Sans Light"/>
              </a:rPr>
              <a:t>nos</a:t>
            </a:r>
            <a:r>
              <a:rPr lang="en-US" sz="4200" b="1" i="0" dirty="0">
                <a:solidFill>
                  <a:srgbClr val="000000"/>
                </a:solidFill>
                <a:latin typeface="Open Sans Light"/>
              </a:rPr>
              <a:t> </a:t>
            </a:r>
            <a:r>
              <a:rPr lang="en-US" sz="4200" b="1" i="0" dirty="0" err="1">
                <a:solidFill>
                  <a:srgbClr val="000000"/>
                </a:solidFill>
                <a:latin typeface="Open Sans Light"/>
              </a:rPr>
              <a:t>hiciera</a:t>
            </a:r>
            <a:r>
              <a:rPr lang="en-US" sz="4200" b="1" i="0" dirty="0">
                <a:solidFill>
                  <a:srgbClr val="000000"/>
                </a:solidFill>
                <a:latin typeface="Open Sans Light"/>
              </a:rPr>
              <a:t> una </a:t>
            </a:r>
            <a:r>
              <a:rPr lang="en-US" sz="4200" b="1" i="0" dirty="0" err="1">
                <a:solidFill>
                  <a:srgbClr val="000000"/>
                </a:solidFill>
                <a:latin typeface="Open Sans Light"/>
              </a:rPr>
              <a:t>reordenación</a:t>
            </a:r>
            <a:r>
              <a:rPr lang="en-US" sz="4200" b="1" i="0" dirty="0">
                <a:solidFill>
                  <a:srgbClr val="000000"/>
                </a:solidFill>
                <a:latin typeface="Open Sans Light"/>
              </a:rPr>
              <a:t> de </a:t>
            </a:r>
            <a:r>
              <a:rPr lang="en-US" sz="4200" b="1" i="0" dirty="0" err="1">
                <a:solidFill>
                  <a:srgbClr val="000000"/>
                </a:solidFill>
                <a:latin typeface="Open Sans Light"/>
              </a:rPr>
              <a:t>sistemas</a:t>
            </a:r>
            <a:r>
              <a:rPr lang="en-US" sz="4200" b="1" i="0" dirty="0">
                <a:solidFill>
                  <a:srgbClr val="000000"/>
                </a:solidFill>
                <a:latin typeface="Open Sans Light"/>
              </a:rPr>
              <a:t> de red: </a:t>
            </a:r>
            <a:r>
              <a:rPr lang="en-US" sz="4200" b="1" i="0" dirty="0" err="1">
                <a:solidFill>
                  <a:srgbClr val="000000"/>
                </a:solidFill>
                <a:latin typeface="Open Sans Light"/>
              </a:rPr>
              <a:t>supone</a:t>
            </a:r>
            <a:r>
              <a:rPr lang="en-US" sz="4200" b="1" i="0" dirty="0">
                <a:solidFill>
                  <a:srgbClr val="000000"/>
                </a:solidFill>
                <a:latin typeface="Open Sans Light"/>
              </a:rPr>
              <a:t> </a:t>
            </a:r>
            <a:r>
              <a:rPr lang="en-US" sz="4200" b="1" i="0" dirty="0" err="1">
                <a:solidFill>
                  <a:srgbClr val="000000"/>
                </a:solidFill>
                <a:latin typeface="Open Sans Light"/>
              </a:rPr>
              <a:t>cambios</a:t>
            </a:r>
            <a:r>
              <a:rPr lang="en-US" sz="4200" b="1" i="0" dirty="0">
                <a:solidFill>
                  <a:srgbClr val="000000"/>
                </a:solidFill>
                <a:latin typeface="Open Sans Light"/>
              </a:rPr>
              <a:t> </a:t>
            </a:r>
            <a:r>
              <a:rPr lang="en-US" sz="4200" b="1" i="0" dirty="0" err="1">
                <a:solidFill>
                  <a:srgbClr val="000000"/>
                </a:solidFill>
                <a:latin typeface="Open Sans Light"/>
              </a:rPr>
              <a:t>sustanciales</a:t>
            </a:r>
            <a:r>
              <a:rPr lang="en-US" sz="4200" b="1" i="0" dirty="0">
                <a:solidFill>
                  <a:srgbClr val="000000"/>
                </a:solidFill>
                <a:latin typeface="Open Sans Light"/>
              </a:rPr>
              <a:t> </a:t>
            </a:r>
            <a:r>
              <a:rPr lang="en-US" sz="4200" b="1" i="0" dirty="0" err="1">
                <a:solidFill>
                  <a:srgbClr val="000000"/>
                </a:solidFill>
                <a:latin typeface="Open Sans Light"/>
              </a:rPr>
              <a:t>en</a:t>
            </a:r>
            <a:r>
              <a:rPr lang="en-US" sz="4200" b="1" i="0" dirty="0">
                <a:solidFill>
                  <a:srgbClr val="000000"/>
                </a:solidFill>
                <a:latin typeface="Open Sans Light"/>
              </a:rPr>
              <a:t> el </a:t>
            </a:r>
            <a:r>
              <a:rPr lang="en-US" sz="4200" b="1" i="0" dirty="0" err="1">
                <a:solidFill>
                  <a:srgbClr val="000000"/>
                </a:solidFill>
                <a:latin typeface="Open Sans Light"/>
              </a:rPr>
              <a:t>centro</a:t>
            </a:r>
            <a:r>
              <a:rPr lang="en-US" sz="4200" b="1" i="0" dirty="0">
                <a:solidFill>
                  <a:srgbClr val="000000"/>
                </a:solidFill>
                <a:latin typeface="Open Sans Light"/>
              </a:rPr>
              <a:t>.</a:t>
            </a:r>
          </a:p>
          <a:p>
            <a:pPr marL="693420" lvl="1" indent="-346710" algn="ctr">
              <a:lnSpc>
                <a:spcPts val="5880"/>
              </a:lnSpc>
              <a:buFont typeface="Arial"/>
              <a:buChar char="•"/>
            </a:pPr>
            <a:endParaRPr lang="en-US" sz="4200" b="1" dirty="0">
              <a:solidFill>
                <a:srgbClr val="000000"/>
              </a:solidFill>
              <a:latin typeface="Open Sans Light"/>
            </a:endParaRPr>
          </a:p>
          <a:p>
            <a:pPr marL="346710" lvl="1" algn="ctr">
              <a:lnSpc>
                <a:spcPts val="5880"/>
              </a:lnSpc>
            </a:pPr>
            <a:r>
              <a:rPr lang="en-US" sz="3200" b="1" i="0" dirty="0">
                <a:solidFill>
                  <a:srgbClr val="7030A0"/>
                </a:solidFill>
                <a:latin typeface="Open Sans Light"/>
                <a:hlinkClick r:id="rId2"/>
              </a:rPr>
              <a:t>(</a:t>
            </a:r>
            <a:r>
              <a:rPr lang="en-US" sz="3200" b="1" i="0" dirty="0" err="1">
                <a:solidFill>
                  <a:srgbClr val="7030A0"/>
                </a:solidFill>
                <a:latin typeface="Open Sans Light"/>
                <a:hlinkClick r:id="rId2"/>
              </a:rPr>
              <a:t>Distribución</a:t>
            </a:r>
            <a:r>
              <a:rPr lang="en-US" sz="3200" b="1" i="0" dirty="0">
                <a:solidFill>
                  <a:srgbClr val="7030A0"/>
                </a:solidFill>
                <a:latin typeface="Open Sans Light"/>
                <a:hlinkClick r:id="rId2"/>
              </a:rPr>
              <a:t> de redes del IES “San Leonardo”)</a:t>
            </a:r>
            <a:endParaRPr lang="en-US" sz="4200" b="1" i="0" dirty="0">
              <a:solidFill>
                <a:srgbClr val="7030A0"/>
              </a:solidFill>
              <a:latin typeface="Open Sans Light"/>
            </a:endParaRPr>
          </a:p>
          <a:p>
            <a:pPr algn="ctr">
              <a:lnSpc>
                <a:spcPts val="5880"/>
              </a:lnSpc>
            </a:pPr>
            <a:endParaRPr lang="en-US" sz="4200" b="1" i="0" dirty="0">
              <a:solidFill>
                <a:srgbClr val="000000"/>
              </a:solidFill>
              <a:latin typeface="Open Sans Light"/>
            </a:endParaRPr>
          </a:p>
          <a:p>
            <a:pPr marL="693421" lvl="1" indent="-346710" algn="ctr">
              <a:lnSpc>
                <a:spcPts val="5880"/>
              </a:lnSpc>
              <a:buFont typeface="Arial"/>
              <a:buChar char="•"/>
            </a:pPr>
            <a:r>
              <a:rPr lang="en-US" sz="4200" b="1" i="0" dirty="0" err="1">
                <a:solidFill>
                  <a:srgbClr val="000000"/>
                </a:solidFill>
                <a:latin typeface="Open Sans Light"/>
              </a:rPr>
              <a:t>Compramos</a:t>
            </a:r>
            <a:r>
              <a:rPr lang="en-US" sz="4200" b="1" i="0" dirty="0">
                <a:solidFill>
                  <a:srgbClr val="000000"/>
                </a:solidFill>
                <a:latin typeface="Open Sans Light"/>
              </a:rPr>
              <a:t> </a:t>
            </a:r>
            <a:r>
              <a:rPr lang="en-US" sz="4200" b="1" i="0" dirty="0" err="1">
                <a:solidFill>
                  <a:srgbClr val="000000"/>
                </a:solidFill>
                <a:latin typeface="Open Sans Light"/>
              </a:rPr>
              <a:t>multitud</a:t>
            </a:r>
            <a:r>
              <a:rPr lang="en-US" sz="4200" b="1" i="0" dirty="0">
                <a:solidFill>
                  <a:srgbClr val="000000"/>
                </a:solidFill>
                <a:latin typeface="Open Sans Light"/>
              </a:rPr>
              <a:t> de </a:t>
            </a:r>
            <a:r>
              <a:rPr lang="en-US" sz="4200" b="1" i="0" dirty="0" err="1">
                <a:solidFill>
                  <a:srgbClr val="000000"/>
                </a:solidFill>
                <a:latin typeface="Open Sans Light"/>
              </a:rPr>
              <a:t>equipos</a:t>
            </a:r>
            <a:r>
              <a:rPr lang="en-US" sz="4200" b="1" i="0" dirty="0">
                <a:solidFill>
                  <a:srgbClr val="000000"/>
                </a:solidFill>
                <a:latin typeface="Open Sans Light"/>
              </a:rPr>
              <a:t> </a:t>
            </a:r>
            <a:r>
              <a:rPr lang="en-US" sz="4200" b="1" i="0" dirty="0" err="1">
                <a:solidFill>
                  <a:srgbClr val="000000"/>
                </a:solidFill>
                <a:latin typeface="Open Sans Light"/>
              </a:rPr>
              <a:t>informáticos</a:t>
            </a:r>
            <a:r>
              <a:rPr lang="en-US" sz="4200" b="1" i="0" dirty="0">
                <a:solidFill>
                  <a:srgbClr val="000000"/>
                </a:solidFill>
                <a:latin typeface="Open Sans Light"/>
              </a:rPr>
              <a:t> </a:t>
            </a:r>
            <a:r>
              <a:rPr lang="en-US" sz="4200" b="1" i="0" dirty="0" err="1">
                <a:solidFill>
                  <a:srgbClr val="000000"/>
                </a:solidFill>
                <a:latin typeface="Open Sans Light"/>
              </a:rPr>
              <a:t>nuevos</a:t>
            </a:r>
            <a:r>
              <a:rPr lang="en-US" sz="4200" b="1" i="0" dirty="0">
                <a:solidFill>
                  <a:srgbClr val="000000"/>
                </a:solidFill>
                <a:latin typeface="Open Sans Light"/>
              </a:rPr>
              <a:t>.</a:t>
            </a:r>
          </a:p>
          <a:p>
            <a:pPr algn="ctr">
              <a:lnSpc>
                <a:spcPts val="5880"/>
              </a:lnSpc>
            </a:pPr>
            <a:endParaRPr lang="en-US" sz="4200" b="1" i="0" dirty="0">
              <a:solidFill>
                <a:srgbClr val="000000"/>
              </a:solidFill>
              <a:latin typeface="Open Sans Light"/>
            </a:endParaRPr>
          </a:p>
          <a:p>
            <a:pPr marL="693421" lvl="1" indent="-346710" algn="ctr">
              <a:lnSpc>
                <a:spcPts val="5880"/>
              </a:lnSpc>
              <a:buFont typeface="Arial"/>
              <a:buChar char="•"/>
            </a:pPr>
            <a:r>
              <a:rPr lang="en-US" sz="4200" b="1" i="0" dirty="0" err="1">
                <a:solidFill>
                  <a:srgbClr val="000000"/>
                </a:solidFill>
                <a:latin typeface="Open Sans Light"/>
              </a:rPr>
              <a:t>Compramos</a:t>
            </a:r>
            <a:r>
              <a:rPr lang="en-US" sz="4200" b="1" i="0" dirty="0">
                <a:solidFill>
                  <a:srgbClr val="000000"/>
                </a:solidFill>
                <a:latin typeface="Open Sans Light"/>
              </a:rPr>
              <a:t> </a:t>
            </a:r>
            <a:r>
              <a:rPr lang="en-US" sz="4200" b="1" i="0" dirty="0" err="1">
                <a:solidFill>
                  <a:srgbClr val="000000"/>
                </a:solidFill>
                <a:latin typeface="Open Sans Light"/>
              </a:rPr>
              <a:t>pizarras</a:t>
            </a:r>
            <a:r>
              <a:rPr lang="en-US" sz="4200" b="1" i="0" dirty="0">
                <a:solidFill>
                  <a:srgbClr val="000000"/>
                </a:solidFill>
                <a:latin typeface="Open Sans Light"/>
              </a:rPr>
              <a:t> </a:t>
            </a:r>
            <a:r>
              <a:rPr lang="en-US" sz="4200" b="1" i="0" dirty="0" err="1">
                <a:solidFill>
                  <a:srgbClr val="000000"/>
                </a:solidFill>
                <a:latin typeface="Open Sans Light"/>
              </a:rPr>
              <a:t>digitales</a:t>
            </a:r>
            <a:r>
              <a:rPr lang="en-US" sz="4200" b="1" i="0" dirty="0">
                <a:solidFill>
                  <a:srgbClr val="000000"/>
                </a:solidFill>
                <a:latin typeface="Open Sans Light"/>
              </a:rPr>
              <a:t>.</a:t>
            </a:r>
          </a:p>
          <a:p>
            <a:pPr algn="ctr">
              <a:lnSpc>
                <a:spcPts val="5880"/>
              </a:lnSpc>
            </a:pPr>
            <a:endParaRPr lang="en-US" sz="4200" b="1" i="0" dirty="0">
              <a:solidFill>
                <a:srgbClr val="000000"/>
              </a:solidFill>
              <a:latin typeface="Open Sans Light"/>
            </a:endParaRPr>
          </a:p>
          <a:p>
            <a:pPr marL="693420" lvl="1" indent="-346710" algn="ctr">
              <a:lnSpc>
                <a:spcPts val="5880"/>
              </a:lnSpc>
              <a:buFont typeface="Arial"/>
              <a:buChar char="•"/>
            </a:pPr>
            <a:r>
              <a:rPr lang="en-US" sz="4200" b="1" i="0" dirty="0" err="1">
                <a:solidFill>
                  <a:srgbClr val="000000"/>
                </a:solidFill>
                <a:latin typeface="Open Sans Light"/>
              </a:rPr>
              <a:t>Hicimos</a:t>
            </a:r>
            <a:r>
              <a:rPr lang="en-US" sz="4200" b="1" i="0" dirty="0">
                <a:solidFill>
                  <a:srgbClr val="000000"/>
                </a:solidFill>
                <a:latin typeface="Open Sans Light"/>
              </a:rPr>
              <a:t> un </a:t>
            </a:r>
            <a:r>
              <a:rPr lang="en-US" sz="4200" b="1" dirty="0">
                <a:solidFill>
                  <a:srgbClr val="000000"/>
                </a:solidFill>
                <a:latin typeface="Open Sans Light"/>
                <a:hlinkClick r:id="rId3"/>
              </a:rPr>
              <a:t>P</a:t>
            </a:r>
            <a:r>
              <a:rPr lang="en-US" sz="4200" b="1" i="0" dirty="0">
                <a:solidFill>
                  <a:srgbClr val="000000"/>
                </a:solidFill>
                <a:latin typeface="Open Sans Light"/>
                <a:hlinkClick r:id="rId3"/>
              </a:rPr>
              <a:t>lan de </a:t>
            </a:r>
            <a:r>
              <a:rPr lang="en-US" sz="4200" b="1" i="0" dirty="0" err="1">
                <a:solidFill>
                  <a:srgbClr val="000000"/>
                </a:solidFill>
                <a:latin typeface="Open Sans Light"/>
                <a:hlinkClick r:id="rId3"/>
              </a:rPr>
              <a:t>formación</a:t>
            </a:r>
            <a:r>
              <a:rPr lang="en-US" sz="4200" b="1" i="0" dirty="0">
                <a:solidFill>
                  <a:srgbClr val="000000"/>
                </a:solidFill>
                <a:latin typeface="Open Sans Light"/>
                <a:hlinkClick r:id="rId3"/>
              </a:rPr>
              <a:t> TIC</a:t>
            </a:r>
            <a:r>
              <a:rPr lang="en-US" sz="4200" b="1" i="0" dirty="0">
                <a:solidFill>
                  <a:srgbClr val="000000"/>
                </a:solidFill>
                <a:latin typeface="Open Sans Light"/>
              </a:rPr>
              <a:t>.</a:t>
            </a:r>
          </a:p>
        </p:txBody>
      </p:sp>
      <p:grpSp>
        <p:nvGrpSpPr>
          <p:cNvPr id="5" name="Group 5"/>
          <p:cNvGrpSpPr>
            <a:grpSpLocks noChangeAspect="1"/>
          </p:cNvGrpSpPr>
          <p:nvPr/>
        </p:nvGrpSpPr>
        <p:grpSpPr>
          <a:xfrm>
            <a:off x="138530" y="2510123"/>
            <a:ext cx="5266754" cy="526675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7ED957"/>
            </a:solidFill>
          </p:spPr>
        </p:sp>
      </p:grpSp>
      <p:sp>
        <p:nvSpPr>
          <p:cNvPr id="7" name="TextBox 7"/>
          <p:cNvSpPr txBox="1"/>
          <p:nvPr/>
        </p:nvSpPr>
        <p:spPr>
          <a:xfrm>
            <a:off x="383852" y="3394075"/>
            <a:ext cx="4776110" cy="3375025"/>
          </a:xfrm>
          <a:prstGeom prst="rect">
            <a:avLst/>
          </a:prstGeom>
        </p:spPr>
        <p:txBody>
          <a:bodyPr lIns="0" tIns="0" rIns="0" bIns="0" rtlCol="0" anchor="t">
            <a:spAutoFit/>
          </a:bodyPr>
          <a:lstStyle/>
          <a:p>
            <a:pPr algn="ctr">
              <a:lnSpc>
                <a:spcPts val="8960"/>
              </a:lnSpc>
              <a:spcBef>
                <a:spcPct val="0"/>
              </a:spcBef>
            </a:pPr>
            <a:r>
              <a:rPr lang="en-US" sz="6400" b="1" i="0">
                <a:solidFill>
                  <a:srgbClr val="000000"/>
                </a:solidFill>
                <a:latin typeface="Open Sans Light"/>
              </a:rPr>
              <a:t>Vamos a cambiar las cosas</a:t>
            </a:r>
          </a:p>
        </p:txBody>
      </p:sp>
      <p:sp>
        <p:nvSpPr>
          <p:cNvPr id="8" name="TextBox 8"/>
          <p:cNvSpPr txBox="1"/>
          <p:nvPr/>
        </p:nvSpPr>
        <p:spPr>
          <a:xfrm>
            <a:off x="1028700" y="531855"/>
            <a:ext cx="2171700" cy="1545936"/>
          </a:xfrm>
          <a:prstGeom prst="rect">
            <a:avLst/>
          </a:prstGeom>
        </p:spPr>
        <p:txBody>
          <a:bodyPr wrap="square" lIns="0" tIns="0" rIns="0" bIns="0" rtlCol="0" anchor="t">
            <a:spAutoFit/>
          </a:bodyPr>
          <a:lstStyle/>
          <a:p>
            <a:pPr algn="ctr">
              <a:lnSpc>
                <a:spcPts val="13439"/>
              </a:lnSpc>
              <a:spcBef>
                <a:spcPct val="0"/>
              </a:spcBef>
            </a:pPr>
            <a:r>
              <a:rPr lang="en-US" sz="9600" b="0" i="0" dirty="0">
                <a:solidFill>
                  <a:srgbClr val="000000"/>
                </a:solidFill>
                <a:latin typeface="Economica"/>
              </a:rPr>
              <a:t>2016</a:t>
            </a:r>
          </a:p>
        </p:txBody>
      </p:sp>
      <p:sp>
        <p:nvSpPr>
          <p:cNvPr id="9" name="TextBox 9"/>
          <p:cNvSpPr txBox="1"/>
          <p:nvPr/>
        </p:nvSpPr>
        <p:spPr>
          <a:xfrm>
            <a:off x="1028700" y="7975401"/>
            <a:ext cx="2171700" cy="1545936"/>
          </a:xfrm>
          <a:prstGeom prst="rect">
            <a:avLst/>
          </a:prstGeom>
        </p:spPr>
        <p:txBody>
          <a:bodyPr wrap="square" lIns="0" tIns="0" rIns="0" bIns="0" rtlCol="0" anchor="t">
            <a:spAutoFit/>
          </a:bodyPr>
          <a:lstStyle/>
          <a:p>
            <a:pPr algn="ctr">
              <a:lnSpc>
                <a:spcPts val="13439"/>
              </a:lnSpc>
              <a:spcBef>
                <a:spcPct val="0"/>
              </a:spcBef>
            </a:pPr>
            <a:r>
              <a:rPr lang="en-US" sz="9600" b="0" i="0" dirty="0">
                <a:solidFill>
                  <a:srgbClr val="000000"/>
                </a:solidFill>
                <a:latin typeface="Economica"/>
              </a:rPr>
              <a:t>2017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blip>
          <a:srcRect/>
          <a:stretch>
            <a:fillRect/>
          </a:stretch>
        </p:blipFill>
        <p:spPr>
          <a:xfrm>
            <a:off x="14363700" y="-1218297"/>
            <a:ext cx="4605767" cy="6723747"/>
          </a:xfrm>
          <a:prstGeom prst="rect">
            <a:avLst/>
          </a:prstGeom>
        </p:spPr>
      </p:pic>
      <p:sp>
        <p:nvSpPr>
          <p:cNvPr id="3" name="AutoShape 3"/>
          <p:cNvSpPr/>
          <p:nvPr/>
        </p:nvSpPr>
        <p:spPr>
          <a:xfrm>
            <a:off x="-762000" y="4783532"/>
            <a:ext cx="19812000" cy="152400"/>
          </a:xfrm>
          <a:prstGeom prst="rect">
            <a:avLst/>
          </a:prstGeom>
          <a:solidFill>
            <a:srgbClr val="020301"/>
          </a:solidFill>
        </p:spPr>
      </p:sp>
      <p:grpSp>
        <p:nvGrpSpPr>
          <p:cNvPr id="4" name="Group 4"/>
          <p:cNvGrpSpPr/>
          <p:nvPr/>
        </p:nvGrpSpPr>
        <p:grpSpPr>
          <a:xfrm>
            <a:off x="1531529" y="4646934"/>
            <a:ext cx="4558085" cy="4167201"/>
            <a:chOff x="0" y="0"/>
            <a:chExt cx="6077446" cy="5556268"/>
          </a:xfrm>
        </p:grpSpPr>
        <p:sp>
          <p:nvSpPr>
            <p:cNvPr id="5" name="TextBox 5"/>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 Sep 2016</a:t>
              </a:r>
            </a:p>
          </p:txBody>
        </p:sp>
        <p:sp>
          <p:nvSpPr>
            <p:cNvPr id="6" name="TextBox 6"/>
            <p:cNvSpPr txBox="1"/>
            <p:nvPr/>
          </p:nvSpPr>
          <p:spPr>
            <a:xfrm>
              <a:off x="426728" y="2529799"/>
              <a:ext cx="5215398" cy="3026469"/>
            </a:xfrm>
            <a:prstGeom prst="rect">
              <a:avLst/>
            </a:prstGeom>
          </p:spPr>
          <p:txBody>
            <a:bodyPr lIns="0" tIns="0" rIns="0" bIns="0" rtlCol="0" anchor="t">
              <a:spAutoFit/>
            </a:bodyPr>
            <a:lstStyle/>
            <a:p>
              <a:pPr algn="ctr">
                <a:lnSpc>
                  <a:spcPts val="4800"/>
                </a:lnSpc>
              </a:pPr>
              <a:r>
                <a:rPr lang="en-US" sz="3200" b="1" spc="169" dirty="0">
                  <a:solidFill>
                    <a:srgbClr val="8C52FF"/>
                  </a:solidFill>
                  <a:latin typeface="Glacial Indifference"/>
                </a:rPr>
                <a:t>8ª </a:t>
              </a:r>
              <a:r>
                <a:rPr lang="en-US" sz="3200" b="1" spc="169" dirty="0" err="1">
                  <a:solidFill>
                    <a:srgbClr val="8C52FF"/>
                  </a:solidFill>
                  <a:latin typeface="Glacial Indifference"/>
                </a:rPr>
                <a:t>convocatoria</a:t>
              </a:r>
              <a:r>
                <a:rPr lang="en-US" sz="3200" b="1" spc="169" dirty="0">
                  <a:solidFill>
                    <a:srgbClr val="8C52FF"/>
                  </a:solidFill>
                  <a:latin typeface="Glacial Indifference"/>
                </a:rPr>
                <a:t> (</a:t>
              </a:r>
              <a:r>
                <a:rPr lang="en-US" sz="3200" b="1" spc="169" dirty="0" err="1">
                  <a:solidFill>
                    <a:srgbClr val="8C52FF"/>
                  </a:solidFill>
                  <a:latin typeface="Glacial Indifference"/>
                </a:rPr>
                <a:t>pedimos</a:t>
              </a:r>
              <a:r>
                <a:rPr lang="en-US" sz="3200" b="1" spc="169" dirty="0">
                  <a:solidFill>
                    <a:srgbClr val="8C52FF"/>
                  </a:solidFill>
                  <a:latin typeface="Glacial Indifference"/>
                </a:rPr>
                <a:t> la 1ª </a:t>
              </a:r>
              <a:r>
                <a:rPr lang="en-US" sz="3200" b="1" spc="169" dirty="0" err="1">
                  <a:solidFill>
                    <a:srgbClr val="8C52FF"/>
                  </a:solidFill>
                  <a:latin typeface="Glacial Indifference"/>
                </a:rPr>
                <a:t>renovación</a:t>
              </a:r>
              <a:r>
                <a:rPr lang="en-US" sz="3200" b="1" spc="169" dirty="0">
                  <a:solidFill>
                    <a:srgbClr val="8C52FF"/>
                  </a:solidFill>
                  <a:latin typeface="Glacial Indifference"/>
                </a:rPr>
                <a:t>).</a:t>
              </a:r>
            </a:p>
            <a:p>
              <a:pPr algn="ctr">
                <a:lnSpc>
                  <a:spcPts val="3600"/>
                </a:lnSpc>
              </a:pPr>
              <a:r>
                <a:rPr lang="en-US" sz="2400" spc="127" dirty="0">
                  <a:solidFill>
                    <a:srgbClr val="020301"/>
                  </a:solidFill>
                  <a:latin typeface="Glacial Indifference"/>
                  <a:hlinkClick r:id="rId3"/>
                </a:rPr>
                <a:t>Orden EDU/744/2016</a:t>
              </a:r>
              <a:endParaRPr lang="en-US" sz="2400" spc="127" dirty="0">
                <a:solidFill>
                  <a:srgbClr val="020301"/>
                </a:solidFill>
                <a:latin typeface="Glacial Indifference"/>
              </a:endParaRPr>
            </a:p>
          </p:txBody>
        </p:sp>
        <p:pic>
          <p:nvPicPr>
            <p:cNvPr id="7" name="Picture 7"/>
            <p:cNvPicPr>
              <a:picLocks noChangeAspect="1"/>
            </p:cNvPicPr>
            <p:nvPr/>
          </p:nvPicPr>
          <p:blipFill>
            <a:blip r:embed="rId4"/>
            <a:srcRect/>
            <a:stretch>
              <a:fillRect/>
            </a:stretch>
          </p:blipFill>
          <p:spPr>
            <a:xfrm>
              <a:off x="2685176" y="0"/>
              <a:ext cx="698500" cy="698500"/>
            </a:xfrm>
            <a:prstGeom prst="rect">
              <a:avLst/>
            </a:prstGeom>
          </p:spPr>
        </p:pic>
      </p:grpSp>
      <p:sp>
        <p:nvSpPr>
          <p:cNvPr id="8" name="AutoShape 8"/>
          <p:cNvSpPr/>
          <p:nvPr/>
        </p:nvSpPr>
        <p:spPr>
          <a:xfrm>
            <a:off x="18002863" y="-233785"/>
            <a:ext cx="567624" cy="10768576"/>
          </a:xfrm>
          <a:prstGeom prst="rect">
            <a:avLst/>
          </a:prstGeom>
          <a:solidFill>
            <a:srgbClr val="020301"/>
          </a:solidFill>
        </p:spPr>
      </p:sp>
      <p:grpSp>
        <p:nvGrpSpPr>
          <p:cNvPr id="9" name="Group 9"/>
          <p:cNvGrpSpPr>
            <a:grpSpLocks noChangeAspect="1"/>
          </p:cNvGrpSpPr>
          <p:nvPr/>
        </p:nvGrpSpPr>
        <p:grpSpPr>
          <a:xfrm>
            <a:off x="13320997" y="387202"/>
            <a:ext cx="3938303" cy="393830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F914D"/>
            </a:solidFill>
          </p:spPr>
        </p:sp>
      </p:grpSp>
      <p:grpSp>
        <p:nvGrpSpPr>
          <p:cNvPr id="11" name="Group 11"/>
          <p:cNvGrpSpPr/>
          <p:nvPr/>
        </p:nvGrpSpPr>
        <p:grpSpPr>
          <a:xfrm>
            <a:off x="6864958" y="4646934"/>
            <a:ext cx="4558085" cy="3675666"/>
            <a:chOff x="0" y="0"/>
            <a:chExt cx="6077446" cy="4900888"/>
          </a:xfrm>
        </p:grpSpPr>
        <p:sp>
          <p:nvSpPr>
            <p:cNvPr id="12" name="TextBox 12"/>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 Sep 2017</a:t>
              </a:r>
            </a:p>
          </p:txBody>
        </p:sp>
        <p:sp>
          <p:nvSpPr>
            <p:cNvPr id="13" name="TextBox 13"/>
            <p:cNvSpPr txBox="1"/>
            <p:nvPr/>
          </p:nvSpPr>
          <p:spPr>
            <a:xfrm>
              <a:off x="426728" y="2529798"/>
              <a:ext cx="5215398" cy="2371090"/>
            </a:xfrm>
            <a:prstGeom prst="rect">
              <a:avLst/>
            </a:prstGeom>
          </p:spPr>
          <p:txBody>
            <a:bodyPr lIns="0" tIns="0" rIns="0" bIns="0" rtlCol="0" anchor="t">
              <a:spAutoFit/>
            </a:bodyPr>
            <a:lstStyle/>
            <a:p>
              <a:pPr algn="ctr">
                <a:lnSpc>
                  <a:spcPts val="4800"/>
                </a:lnSpc>
              </a:pPr>
              <a:r>
                <a:rPr lang="en-US" sz="3200" b="1" spc="169">
                  <a:solidFill>
                    <a:srgbClr val="8C52FF"/>
                  </a:solidFill>
                  <a:latin typeface="Glacial Indifference"/>
                </a:rPr>
                <a:t>Concedido el NIVEL 4 hasta</a:t>
              </a:r>
            </a:p>
            <a:p>
              <a:pPr algn="ctr">
                <a:lnSpc>
                  <a:spcPts val="4800"/>
                </a:lnSpc>
              </a:pPr>
              <a:r>
                <a:rPr lang="en-US" sz="3200" b="1" spc="169">
                  <a:solidFill>
                    <a:srgbClr val="8C52FF"/>
                  </a:solidFill>
                  <a:latin typeface="Glacial Indifference"/>
                </a:rPr>
                <a:t>31 Ago 2019.</a:t>
              </a:r>
            </a:p>
          </p:txBody>
        </p:sp>
        <p:pic>
          <p:nvPicPr>
            <p:cNvPr id="14" name="Picture 14"/>
            <p:cNvPicPr>
              <a:picLocks noChangeAspect="1"/>
            </p:cNvPicPr>
            <p:nvPr/>
          </p:nvPicPr>
          <p:blipFill>
            <a:blip r:embed="rId4"/>
            <a:srcRect/>
            <a:stretch>
              <a:fillRect/>
            </a:stretch>
          </p:blipFill>
          <p:spPr>
            <a:xfrm>
              <a:off x="2685176" y="0"/>
              <a:ext cx="698500" cy="698500"/>
            </a:xfrm>
            <a:prstGeom prst="rect">
              <a:avLst/>
            </a:prstGeom>
          </p:spPr>
        </p:pic>
      </p:grpSp>
      <p:grpSp>
        <p:nvGrpSpPr>
          <p:cNvPr id="15" name="Group 15"/>
          <p:cNvGrpSpPr/>
          <p:nvPr/>
        </p:nvGrpSpPr>
        <p:grpSpPr>
          <a:xfrm>
            <a:off x="11755321" y="4646934"/>
            <a:ext cx="4558085" cy="4167201"/>
            <a:chOff x="0" y="0"/>
            <a:chExt cx="6077446" cy="5556268"/>
          </a:xfrm>
        </p:grpSpPr>
        <p:sp>
          <p:nvSpPr>
            <p:cNvPr id="16" name="TextBox 16"/>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12 Jun 2018</a:t>
              </a:r>
            </a:p>
          </p:txBody>
        </p:sp>
        <p:sp>
          <p:nvSpPr>
            <p:cNvPr id="17" name="TextBox 17"/>
            <p:cNvSpPr txBox="1"/>
            <p:nvPr/>
          </p:nvSpPr>
          <p:spPr>
            <a:xfrm>
              <a:off x="426728" y="2529799"/>
              <a:ext cx="5215398" cy="3026469"/>
            </a:xfrm>
            <a:prstGeom prst="rect">
              <a:avLst/>
            </a:prstGeom>
          </p:spPr>
          <p:txBody>
            <a:bodyPr lIns="0" tIns="0" rIns="0" bIns="0" rtlCol="0" anchor="t">
              <a:spAutoFit/>
            </a:bodyPr>
            <a:lstStyle/>
            <a:p>
              <a:pPr algn="ctr">
                <a:lnSpc>
                  <a:spcPts val="4800"/>
                </a:lnSpc>
              </a:pPr>
              <a:r>
                <a:rPr lang="en-US" sz="3200" b="1" spc="169" dirty="0" err="1">
                  <a:solidFill>
                    <a:srgbClr val="8C52FF"/>
                  </a:solidFill>
                  <a:latin typeface="Glacial Indifference"/>
                </a:rPr>
                <a:t>Regulación</a:t>
              </a:r>
              <a:r>
                <a:rPr lang="en-US" sz="3200" b="1" spc="169" dirty="0">
                  <a:solidFill>
                    <a:srgbClr val="8C52FF"/>
                  </a:solidFill>
                  <a:latin typeface="Glacial Indifference"/>
                </a:rPr>
                <a:t> de las </a:t>
              </a:r>
              <a:r>
                <a:rPr lang="en-US" sz="3200" b="1" spc="169" dirty="0" err="1">
                  <a:solidFill>
                    <a:srgbClr val="8C52FF"/>
                  </a:solidFill>
                  <a:latin typeface="Glacial Indifference"/>
                </a:rPr>
                <a:t>próximas</a:t>
              </a:r>
              <a:r>
                <a:rPr lang="en-US" sz="3200" b="1" spc="169" dirty="0">
                  <a:solidFill>
                    <a:srgbClr val="8C52FF"/>
                  </a:solidFill>
                  <a:latin typeface="Glacial Indifference"/>
                </a:rPr>
                <a:t> </a:t>
              </a:r>
              <a:r>
                <a:rPr lang="en-US" sz="3200" b="1" spc="169" dirty="0" err="1">
                  <a:solidFill>
                    <a:srgbClr val="8C52FF"/>
                  </a:solidFill>
                  <a:latin typeface="Glacial Indifference"/>
                </a:rPr>
                <a:t>convocatorias</a:t>
              </a:r>
              <a:r>
                <a:rPr lang="en-US" sz="3200" b="1" spc="169" dirty="0">
                  <a:solidFill>
                    <a:srgbClr val="8C52FF"/>
                  </a:solidFill>
                  <a:latin typeface="Glacial Indifference"/>
                </a:rPr>
                <a:t>.</a:t>
              </a:r>
            </a:p>
            <a:p>
              <a:pPr algn="ctr">
                <a:lnSpc>
                  <a:spcPts val="3600"/>
                </a:lnSpc>
              </a:pPr>
              <a:r>
                <a:rPr lang="en-US" sz="2400" spc="127" dirty="0">
                  <a:solidFill>
                    <a:srgbClr val="020301"/>
                  </a:solidFill>
                  <a:latin typeface="Glacial Indifference"/>
                  <a:hlinkClick r:id="rId5"/>
                </a:rPr>
                <a:t>Orden EDU/600/2018</a:t>
              </a:r>
              <a:endParaRPr lang="en-US" sz="2400" spc="127" dirty="0">
                <a:solidFill>
                  <a:srgbClr val="020301"/>
                </a:solidFill>
                <a:latin typeface="Glacial Indifference"/>
              </a:endParaRPr>
            </a:p>
          </p:txBody>
        </p:sp>
        <p:pic>
          <p:nvPicPr>
            <p:cNvPr id="18" name="Picture 18"/>
            <p:cNvPicPr>
              <a:picLocks noChangeAspect="1"/>
            </p:cNvPicPr>
            <p:nvPr/>
          </p:nvPicPr>
          <p:blipFill>
            <a:blip r:embed="rId4"/>
            <a:srcRect/>
            <a:stretch>
              <a:fillRect/>
            </a:stretch>
          </p:blipFill>
          <p:spPr>
            <a:xfrm>
              <a:off x="2685176" y="0"/>
              <a:ext cx="698500" cy="698500"/>
            </a:xfrm>
            <a:prstGeom prst="rect">
              <a:avLst/>
            </a:prstGeom>
          </p:spPr>
        </p:pic>
      </p:grpSp>
      <p:pic>
        <p:nvPicPr>
          <p:cNvPr id="19" name="Picture 19"/>
          <p:cNvPicPr>
            <a:picLocks noChangeAspect="1"/>
          </p:cNvPicPr>
          <p:nvPr/>
        </p:nvPicPr>
        <p:blipFill>
          <a:blip r:embed="rId6"/>
          <a:srcRect l="1503" r="1503"/>
          <a:stretch>
            <a:fillRect/>
          </a:stretch>
        </p:blipFill>
        <p:spPr>
          <a:xfrm rot="5400000">
            <a:off x="15008643" y="6646294"/>
            <a:ext cx="3733305" cy="1490707"/>
          </a:xfrm>
          <a:prstGeom prst="rect">
            <a:avLst/>
          </a:prstGeom>
        </p:spPr>
      </p:pic>
      <p:grpSp>
        <p:nvGrpSpPr>
          <p:cNvPr id="20" name="Group 20"/>
          <p:cNvGrpSpPr/>
          <p:nvPr/>
        </p:nvGrpSpPr>
        <p:grpSpPr>
          <a:xfrm>
            <a:off x="1028700" y="1028700"/>
            <a:ext cx="10726621" cy="3421380"/>
            <a:chOff x="0" y="0"/>
            <a:chExt cx="14302162" cy="4561840"/>
          </a:xfrm>
        </p:grpSpPr>
        <p:sp>
          <p:nvSpPr>
            <p:cNvPr id="21" name="TextBox 21"/>
            <p:cNvSpPr txBox="1"/>
            <p:nvPr/>
          </p:nvSpPr>
          <p:spPr>
            <a:xfrm>
              <a:off x="0" y="57150"/>
              <a:ext cx="14302162" cy="1243330"/>
            </a:xfrm>
            <a:prstGeom prst="rect">
              <a:avLst/>
            </a:prstGeom>
          </p:spPr>
          <p:txBody>
            <a:bodyPr lIns="0" tIns="0" rIns="0" bIns="0" rtlCol="0" anchor="t">
              <a:spAutoFit/>
            </a:bodyPr>
            <a:lstStyle/>
            <a:p>
              <a:pPr algn="ctr">
                <a:lnSpc>
                  <a:spcPts val="7040"/>
                </a:lnSpc>
              </a:pPr>
              <a:r>
                <a:rPr lang="en-US" sz="6400" b="1" spc="224">
                  <a:solidFill>
                    <a:srgbClr val="737373"/>
                  </a:solidFill>
                  <a:latin typeface="League Spartan"/>
                </a:rPr>
                <a:t>PROCESO EN EL TIEMPO</a:t>
              </a:r>
            </a:p>
          </p:txBody>
        </p:sp>
        <p:sp>
          <p:nvSpPr>
            <p:cNvPr id="22" name="TextBox 22"/>
            <p:cNvSpPr txBox="1"/>
            <p:nvPr/>
          </p:nvSpPr>
          <p:spPr>
            <a:xfrm>
              <a:off x="0" y="1811655"/>
              <a:ext cx="11828726" cy="2750185"/>
            </a:xfrm>
            <a:prstGeom prst="rect">
              <a:avLst/>
            </a:prstGeom>
          </p:spPr>
          <p:txBody>
            <a:bodyPr lIns="0" tIns="0" rIns="0" bIns="0" rtlCol="0" anchor="t">
              <a:spAutoFit/>
            </a:bodyPr>
            <a:lstStyle/>
            <a:p>
              <a:pPr algn="l">
                <a:lnSpc>
                  <a:spcPts val="5460"/>
                </a:lnSpc>
              </a:pPr>
              <a:r>
                <a:rPr lang="en-US" sz="4200" b="1" spc="151">
                  <a:solidFill>
                    <a:srgbClr val="020301"/>
                  </a:solidFill>
                  <a:latin typeface="Glacial Indifference"/>
                </a:rPr>
                <a:t>Publicación de las convocatorias para la renovación de la certificación TIC</a:t>
              </a:r>
            </a:p>
          </p:txBody>
        </p:sp>
      </p:grpSp>
      <p:sp>
        <p:nvSpPr>
          <p:cNvPr id="23" name="TextBox 23"/>
          <p:cNvSpPr txBox="1"/>
          <p:nvPr/>
        </p:nvSpPr>
        <p:spPr>
          <a:xfrm>
            <a:off x="13324466" y="1340945"/>
            <a:ext cx="3934834" cy="2197921"/>
          </a:xfrm>
          <a:prstGeom prst="rect">
            <a:avLst/>
          </a:prstGeom>
        </p:spPr>
        <p:txBody>
          <a:bodyPr lIns="0" tIns="0" rIns="0" bIns="0" rtlCol="0" anchor="t">
            <a:spAutoFit/>
          </a:bodyPr>
          <a:lstStyle/>
          <a:p>
            <a:pPr algn="ctr">
              <a:lnSpc>
                <a:spcPts val="5821"/>
              </a:lnSpc>
              <a:spcBef>
                <a:spcPct val="0"/>
              </a:spcBef>
            </a:pPr>
            <a:r>
              <a:rPr lang="en-US" sz="4157" b="0" i="0">
                <a:solidFill>
                  <a:srgbClr val="000000"/>
                </a:solidFill>
                <a:latin typeface="Cairo Bold"/>
              </a:rPr>
              <a:t>No hace falta Plan TIC para participar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blip>
          <a:srcRect/>
          <a:stretch>
            <a:fillRect/>
          </a:stretch>
        </p:blipFill>
        <p:spPr>
          <a:xfrm>
            <a:off x="14363700" y="-1218297"/>
            <a:ext cx="4605767" cy="6723747"/>
          </a:xfrm>
          <a:prstGeom prst="rect">
            <a:avLst/>
          </a:prstGeom>
        </p:spPr>
      </p:pic>
      <p:sp>
        <p:nvSpPr>
          <p:cNvPr id="3" name="AutoShape 3"/>
          <p:cNvSpPr/>
          <p:nvPr/>
        </p:nvSpPr>
        <p:spPr>
          <a:xfrm>
            <a:off x="-762000" y="4783532"/>
            <a:ext cx="19812000" cy="152400"/>
          </a:xfrm>
          <a:prstGeom prst="rect">
            <a:avLst/>
          </a:prstGeom>
          <a:solidFill>
            <a:srgbClr val="020301"/>
          </a:solidFill>
        </p:spPr>
      </p:sp>
      <p:sp>
        <p:nvSpPr>
          <p:cNvPr id="4" name="AutoShape 4"/>
          <p:cNvSpPr/>
          <p:nvPr/>
        </p:nvSpPr>
        <p:spPr>
          <a:xfrm>
            <a:off x="18002863" y="-233785"/>
            <a:ext cx="567624" cy="10768576"/>
          </a:xfrm>
          <a:prstGeom prst="rect">
            <a:avLst/>
          </a:prstGeom>
          <a:solidFill>
            <a:srgbClr val="020301"/>
          </a:solidFill>
        </p:spPr>
      </p:sp>
      <p:grpSp>
        <p:nvGrpSpPr>
          <p:cNvPr id="5" name="Group 5"/>
          <p:cNvGrpSpPr>
            <a:grpSpLocks noChangeAspect="1"/>
          </p:cNvGrpSpPr>
          <p:nvPr/>
        </p:nvGrpSpPr>
        <p:grpSpPr>
          <a:xfrm>
            <a:off x="13320997" y="2966781"/>
            <a:ext cx="3938303" cy="3938303"/>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F5757"/>
            </a:solidFill>
          </p:spPr>
        </p:sp>
      </p:grpSp>
      <p:grpSp>
        <p:nvGrpSpPr>
          <p:cNvPr id="7" name="Group 7"/>
          <p:cNvGrpSpPr/>
          <p:nvPr/>
        </p:nvGrpSpPr>
        <p:grpSpPr>
          <a:xfrm>
            <a:off x="1833926" y="4599528"/>
            <a:ext cx="4558085" cy="4167201"/>
            <a:chOff x="0" y="0"/>
            <a:chExt cx="6077446" cy="5556268"/>
          </a:xfrm>
        </p:grpSpPr>
        <p:sp>
          <p:nvSpPr>
            <p:cNvPr id="8" name="TextBox 8"/>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12 Jun 2018</a:t>
              </a:r>
            </a:p>
          </p:txBody>
        </p:sp>
        <p:sp>
          <p:nvSpPr>
            <p:cNvPr id="9" name="TextBox 9"/>
            <p:cNvSpPr txBox="1"/>
            <p:nvPr/>
          </p:nvSpPr>
          <p:spPr>
            <a:xfrm>
              <a:off x="426728" y="2529799"/>
              <a:ext cx="5215398" cy="3026469"/>
            </a:xfrm>
            <a:prstGeom prst="rect">
              <a:avLst/>
            </a:prstGeom>
          </p:spPr>
          <p:txBody>
            <a:bodyPr lIns="0" tIns="0" rIns="0" bIns="0" rtlCol="0" anchor="t">
              <a:spAutoFit/>
            </a:bodyPr>
            <a:lstStyle/>
            <a:p>
              <a:pPr algn="ctr">
                <a:lnSpc>
                  <a:spcPts val="4800"/>
                </a:lnSpc>
              </a:pPr>
              <a:r>
                <a:rPr lang="en-US" sz="3200" b="1" spc="169" dirty="0" err="1">
                  <a:solidFill>
                    <a:srgbClr val="8C52FF"/>
                  </a:solidFill>
                  <a:latin typeface="Glacial Indifference"/>
                </a:rPr>
                <a:t>Regulación</a:t>
              </a:r>
              <a:r>
                <a:rPr lang="en-US" sz="3200" b="1" spc="169" dirty="0">
                  <a:solidFill>
                    <a:srgbClr val="8C52FF"/>
                  </a:solidFill>
                  <a:latin typeface="Glacial Indifference"/>
                </a:rPr>
                <a:t> de las </a:t>
              </a:r>
              <a:r>
                <a:rPr lang="en-US" sz="3200" b="1" spc="169" dirty="0" err="1">
                  <a:solidFill>
                    <a:srgbClr val="8C52FF"/>
                  </a:solidFill>
                  <a:latin typeface="Glacial Indifference"/>
                </a:rPr>
                <a:t>próximas</a:t>
              </a:r>
              <a:r>
                <a:rPr lang="en-US" sz="3200" b="1" spc="169" dirty="0">
                  <a:solidFill>
                    <a:srgbClr val="8C52FF"/>
                  </a:solidFill>
                  <a:latin typeface="Glacial Indifference"/>
                </a:rPr>
                <a:t> </a:t>
              </a:r>
              <a:r>
                <a:rPr lang="en-US" sz="3200" b="1" spc="169" dirty="0" err="1">
                  <a:solidFill>
                    <a:srgbClr val="8C52FF"/>
                  </a:solidFill>
                  <a:latin typeface="Glacial Indifference"/>
                </a:rPr>
                <a:t>convocatorias</a:t>
              </a:r>
              <a:r>
                <a:rPr lang="en-US" sz="3200" b="1" spc="169" dirty="0">
                  <a:solidFill>
                    <a:srgbClr val="8C52FF"/>
                  </a:solidFill>
                  <a:latin typeface="Glacial Indifference"/>
                </a:rPr>
                <a:t>.</a:t>
              </a:r>
            </a:p>
            <a:p>
              <a:pPr algn="ctr">
                <a:lnSpc>
                  <a:spcPts val="3600"/>
                </a:lnSpc>
              </a:pPr>
              <a:r>
                <a:rPr lang="en-US" sz="2400" spc="127" dirty="0">
                  <a:solidFill>
                    <a:srgbClr val="020301"/>
                  </a:solidFill>
                  <a:latin typeface="Glacial Indifference"/>
                  <a:hlinkClick r:id="rId3"/>
                </a:rPr>
                <a:t>Orden EDU/600/2018</a:t>
              </a:r>
              <a:endParaRPr lang="en-US" sz="2400" spc="127" dirty="0">
                <a:solidFill>
                  <a:srgbClr val="020301"/>
                </a:solidFill>
                <a:latin typeface="Glacial Indifference"/>
              </a:endParaRPr>
            </a:p>
          </p:txBody>
        </p:sp>
        <p:pic>
          <p:nvPicPr>
            <p:cNvPr id="10" name="Picture 10"/>
            <p:cNvPicPr>
              <a:picLocks noChangeAspect="1"/>
            </p:cNvPicPr>
            <p:nvPr/>
          </p:nvPicPr>
          <p:blipFill>
            <a:blip r:embed="rId4"/>
            <a:srcRect/>
            <a:stretch>
              <a:fillRect/>
            </a:stretch>
          </p:blipFill>
          <p:spPr>
            <a:xfrm>
              <a:off x="2685176" y="0"/>
              <a:ext cx="698500" cy="698500"/>
            </a:xfrm>
            <a:prstGeom prst="rect">
              <a:avLst/>
            </a:prstGeom>
          </p:spPr>
        </p:pic>
      </p:grpSp>
      <p:pic>
        <p:nvPicPr>
          <p:cNvPr id="11" name="Picture 11"/>
          <p:cNvPicPr>
            <a:picLocks noChangeAspect="1"/>
          </p:cNvPicPr>
          <p:nvPr/>
        </p:nvPicPr>
        <p:blipFill>
          <a:blip r:embed="rId5"/>
          <a:srcRect l="1503" r="1503"/>
          <a:stretch>
            <a:fillRect/>
          </a:stretch>
        </p:blipFill>
        <p:spPr>
          <a:xfrm rot="-5400000">
            <a:off x="-1166136" y="6599986"/>
            <a:ext cx="4825976" cy="1927011"/>
          </a:xfrm>
          <a:prstGeom prst="rect">
            <a:avLst/>
          </a:prstGeom>
        </p:spPr>
      </p:pic>
      <p:grpSp>
        <p:nvGrpSpPr>
          <p:cNvPr id="12" name="Group 12"/>
          <p:cNvGrpSpPr/>
          <p:nvPr/>
        </p:nvGrpSpPr>
        <p:grpSpPr>
          <a:xfrm>
            <a:off x="1028700" y="1028700"/>
            <a:ext cx="10726621" cy="3421380"/>
            <a:chOff x="0" y="0"/>
            <a:chExt cx="14302162" cy="4561840"/>
          </a:xfrm>
        </p:grpSpPr>
        <p:sp>
          <p:nvSpPr>
            <p:cNvPr id="13" name="TextBox 13"/>
            <p:cNvSpPr txBox="1"/>
            <p:nvPr/>
          </p:nvSpPr>
          <p:spPr>
            <a:xfrm>
              <a:off x="0" y="57150"/>
              <a:ext cx="14302162" cy="1243330"/>
            </a:xfrm>
            <a:prstGeom prst="rect">
              <a:avLst/>
            </a:prstGeom>
          </p:spPr>
          <p:txBody>
            <a:bodyPr lIns="0" tIns="0" rIns="0" bIns="0" rtlCol="0" anchor="t">
              <a:spAutoFit/>
            </a:bodyPr>
            <a:lstStyle/>
            <a:p>
              <a:pPr algn="ctr">
                <a:lnSpc>
                  <a:spcPts val="7040"/>
                </a:lnSpc>
              </a:pPr>
              <a:r>
                <a:rPr lang="en-US" sz="6400" b="1" spc="224">
                  <a:solidFill>
                    <a:srgbClr val="737373"/>
                  </a:solidFill>
                  <a:latin typeface="League Spartan"/>
                </a:rPr>
                <a:t>PROCESO EN EL TIEMPO</a:t>
              </a:r>
            </a:p>
          </p:txBody>
        </p:sp>
        <p:sp>
          <p:nvSpPr>
            <p:cNvPr id="14" name="TextBox 14"/>
            <p:cNvSpPr txBox="1"/>
            <p:nvPr/>
          </p:nvSpPr>
          <p:spPr>
            <a:xfrm>
              <a:off x="0" y="1811655"/>
              <a:ext cx="11828726" cy="2750185"/>
            </a:xfrm>
            <a:prstGeom prst="rect">
              <a:avLst/>
            </a:prstGeom>
          </p:spPr>
          <p:txBody>
            <a:bodyPr lIns="0" tIns="0" rIns="0" bIns="0" rtlCol="0" anchor="t">
              <a:spAutoFit/>
            </a:bodyPr>
            <a:lstStyle/>
            <a:p>
              <a:pPr algn="l">
                <a:lnSpc>
                  <a:spcPts val="5460"/>
                </a:lnSpc>
              </a:pPr>
              <a:r>
                <a:rPr lang="en-US" sz="4200" b="1" spc="151">
                  <a:solidFill>
                    <a:srgbClr val="020301"/>
                  </a:solidFill>
                  <a:latin typeface="Glacial Indifference"/>
                </a:rPr>
                <a:t>Publicación de las convocatorias para la renovación de la certificación TIC</a:t>
              </a:r>
            </a:p>
          </p:txBody>
        </p:sp>
      </p:grpSp>
      <p:sp>
        <p:nvSpPr>
          <p:cNvPr id="15" name="TextBox 15"/>
          <p:cNvSpPr txBox="1"/>
          <p:nvPr/>
        </p:nvSpPr>
        <p:spPr>
          <a:xfrm>
            <a:off x="12951052" y="4232101"/>
            <a:ext cx="4678193" cy="1727548"/>
          </a:xfrm>
          <a:prstGeom prst="rect">
            <a:avLst/>
          </a:prstGeom>
        </p:spPr>
        <p:txBody>
          <a:bodyPr lIns="0" tIns="0" rIns="0" bIns="0" rtlCol="0" anchor="t">
            <a:spAutoFit/>
          </a:bodyPr>
          <a:lstStyle/>
          <a:p>
            <a:pPr algn="ctr">
              <a:lnSpc>
                <a:spcPts val="6920"/>
              </a:lnSpc>
              <a:spcBef>
                <a:spcPct val="0"/>
              </a:spcBef>
            </a:pPr>
            <a:r>
              <a:rPr lang="en-US" sz="4943" b="0" i="0">
                <a:solidFill>
                  <a:srgbClr val="000000"/>
                </a:solidFill>
                <a:latin typeface="Cairo Bold"/>
              </a:rPr>
              <a:t>Renovarse o morir</a:t>
            </a:r>
          </a:p>
        </p:txBody>
      </p:sp>
      <p:grpSp>
        <p:nvGrpSpPr>
          <p:cNvPr id="16" name="Group 16"/>
          <p:cNvGrpSpPr/>
          <p:nvPr/>
        </p:nvGrpSpPr>
        <p:grpSpPr>
          <a:xfrm>
            <a:off x="6864958" y="4599528"/>
            <a:ext cx="4558085" cy="4167201"/>
            <a:chOff x="0" y="0"/>
            <a:chExt cx="6077446" cy="5556268"/>
          </a:xfrm>
        </p:grpSpPr>
        <p:sp>
          <p:nvSpPr>
            <p:cNvPr id="17" name="TextBox 17"/>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3 Sep 2018</a:t>
              </a:r>
            </a:p>
          </p:txBody>
        </p:sp>
        <p:sp>
          <p:nvSpPr>
            <p:cNvPr id="18" name="TextBox 18"/>
            <p:cNvSpPr txBox="1"/>
            <p:nvPr/>
          </p:nvSpPr>
          <p:spPr>
            <a:xfrm>
              <a:off x="426728" y="2529799"/>
              <a:ext cx="5215398" cy="3026469"/>
            </a:xfrm>
            <a:prstGeom prst="rect">
              <a:avLst/>
            </a:prstGeom>
          </p:spPr>
          <p:txBody>
            <a:bodyPr lIns="0" tIns="0" rIns="0" bIns="0" rtlCol="0" anchor="t">
              <a:spAutoFit/>
            </a:bodyPr>
            <a:lstStyle/>
            <a:p>
              <a:pPr algn="ctr">
                <a:lnSpc>
                  <a:spcPts val="4800"/>
                </a:lnSpc>
              </a:pPr>
              <a:r>
                <a:rPr lang="en-US" sz="3200" b="1" spc="169" dirty="0">
                  <a:solidFill>
                    <a:srgbClr val="8C52FF"/>
                  </a:solidFill>
                  <a:latin typeface="Glacial Indifference"/>
                </a:rPr>
                <a:t>10ª </a:t>
              </a:r>
              <a:r>
                <a:rPr lang="en-US" sz="3200" b="1" spc="169" dirty="0" err="1">
                  <a:solidFill>
                    <a:srgbClr val="8C52FF"/>
                  </a:solidFill>
                  <a:latin typeface="Glacial Indifference"/>
                </a:rPr>
                <a:t>convocatoria</a:t>
              </a:r>
              <a:r>
                <a:rPr lang="en-US" sz="3200" b="1" spc="169" dirty="0">
                  <a:solidFill>
                    <a:srgbClr val="8C52FF"/>
                  </a:solidFill>
                  <a:latin typeface="Glacial Indifference"/>
                </a:rPr>
                <a:t> (</a:t>
              </a:r>
              <a:r>
                <a:rPr lang="en-US" sz="3200" b="1" spc="169" dirty="0" err="1">
                  <a:solidFill>
                    <a:srgbClr val="8C52FF"/>
                  </a:solidFill>
                  <a:latin typeface="Glacial Indifference"/>
                </a:rPr>
                <a:t>pedimos</a:t>
              </a:r>
              <a:r>
                <a:rPr lang="en-US" sz="3200" b="1" spc="169" dirty="0">
                  <a:solidFill>
                    <a:srgbClr val="8C52FF"/>
                  </a:solidFill>
                  <a:latin typeface="Glacial Indifference"/>
                </a:rPr>
                <a:t> la </a:t>
              </a:r>
              <a:r>
                <a:rPr lang="en-US" sz="3200" b="1" spc="169" dirty="0" err="1">
                  <a:solidFill>
                    <a:srgbClr val="8C52FF"/>
                  </a:solidFill>
                  <a:latin typeface="Glacial Indifference"/>
                </a:rPr>
                <a:t>nueva</a:t>
              </a:r>
              <a:r>
                <a:rPr lang="en-US" sz="3200" b="1" spc="169" dirty="0">
                  <a:solidFill>
                    <a:srgbClr val="8C52FF"/>
                  </a:solidFill>
                  <a:latin typeface="Glacial Indifference"/>
                </a:rPr>
                <a:t> </a:t>
              </a:r>
              <a:r>
                <a:rPr lang="en-US" sz="3200" b="1" spc="169" dirty="0" err="1">
                  <a:solidFill>
                    <a:srgbClr val="8C52FF"/>
                  </a:solidFill>
                  <a:latin typeface="Glacial Indifference"/>
                </a:rPr>
                <a:t>certificación</a:t>
              </a:r>
              <a:r>
                <a:rPr lang="en-US" sz="3200" b="1" spc="169" dirty="0">
                  <a:solidFill>
                    <a:srgbClr val="8C52FF"/>
                  </a:solidFill>
                  <a:latin typeface="Glacial Indifference"/>
                </a:rPr>
                <a:t>).</a:t>
              </a:r>
            </a:p>
            <a:p>
              <a:pPr algn="ctr">
                <a:lnSpc>
                  <a:spcPts val="3600"/>
                </a:lnSpc>
              </a:pPr>
              <a:r>
                <a:rPr lang="en-US" sz="2400" spc="127" dirty="0">
                  <a:solidFill>
                    <a:srgbClr val="020301"/>
                  </a:solidFill>
                  <a:latin typeface="Glacial Indifference"/>
                  <a:hlinkClick r:id="rId6"/>
                </a:rPr>
                <a:t>Orden EDU/912/2018</a:t>
              </a:r>
              <a:endParaRPr lang="en-US" sz="2400" spc="127" dirty="0">
                <a:solidFill>
                  <a:srgbClr val="020301"/>
                </a:solidFill>
                <a:latin typeface="Glacial Indifference"/>
              </a:endParaRPr>
            </a:p>
          </p:txBody>
        </p:sp>
        <p:pic>
          <p:nvPicPr>
            <p:cNvPr id="19" name="Picture 19"/>
            <p:cNvPicPr>
              <a:picLocks noChangeAspect="1"/>
            </p:cNvPicPr>
            <p:nvPr/>
          </p:nvPicPr>
          <p:blipFill>
            <a:blip r:embed="rId4"/>
            <a:srcRect/>
            <a:stretch>
              <a:fillRect/>
            </a:stretch>
          </p:blipFill>
          <p:spPr>
            <a:xfrm>
              <a:off x="2685176" y="0"/>
              <a:ext cx="698500" cy="6985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sp>
        <p:nvSpPr>
          <p:cNvPr id="4" name="TextBox 4"/>
          <p:cNvSpPr txBox="1"/>
          <p:nvPr/>
        </p:nvSpPr>
        <p:spPr>
          <a:xfrm>
            <a:off x="5405284" y="487970"/>
            <a:ext cx="11924855" cy="8909234"/>
          </a:xfrm>
          <a:prstGeom prst="rect">
            <a:avLst/>
          </a:prstGeom>
        </p:spPr>
        <p:txBody>
          <a:bodyPr lIns="0" tIns="0" rIns="0" bIns="0" rtlCol="0" anchor="t">
            <a:spAutoFit/>
          </a:bodyPr>
          <a:lstStyle/>
          <a:p>
            <a:pPr marL="594360" lvl="1" indent="-297180" algn="ctr">
              <a:lnSpc>
                <a:spcPts val="5040"/>
              </a:lnSpc>
              <a:spcBef>
                <a:spcPct val="0"/>
              </a:spcBef>
              <a:buFont typeface="Arial"/>
              <a:buChar char="•"/>
            </a:pPr>
            <a:r>
              <a:rPr lang="en-US" sz="2800" b="1" i="0" dirty="0">
                <a:solidFill>
                  <a:srgbClr val="000000"/>
                </a:solidFill>
                <a:latin typeface="Open Sans Light"/>
              </a:rPr>
              <a:t>Nos </a:t>
            </a:r>
            <a:r>
              <a:rPr lang="en-US" sz="2800" b="1" i="0" dirty="0" err="1">
                <a:solidFill>
                  <a:srgbClr val="000000"/>
                </a:solidFill>
                <a:latin typeface="Open Sans Light"/>
              </a:rPr>
              <a:t>corresponde</a:t>
            </a:r>
            <a:r>
              <a:rPr lang="en-US" sz="2800" b="1" i="0" dirty="0">
                <a:solidFill>
                  <a:srgbClr val="000000"/>
                </a:solidFill>
                <a:latin typeface="Open Sans Light"/>
              </a:rPr>
              <a:t> </a:t>
            </a:r>
            <a:r>
              <a:rPr lang="en-US" sz="2800" b="1" i="0" dirty="0" err="1">
                <a:solidFill>
                  <a:srgbClr val="000000"/>
                </a:solidFill>
                <a:latin typeface="Open Sans Light"/>
              </a:rPr>
              <a:t>solicitar</a:t>
            </a:r>
            <a:r>
              <a:rPr lang="en-US" sz="2800" b="1" i="0" dirty="0">
                <a:solidFill>
                  <a:srgbClr val="000000"/>
                </a:solidFill>
                <a:latin typeface="Open Sans Light"/>
              </a:rPr>
              <a:t> la </a:t>
            </a:r>
            <a:r>
              <a:rPr lang="en-US" sz="2800" b="1" i="0" dirty="0" err="1">
                <a:solidFill>
                  <a:srgbClr val="000000"/>
                </a:solidFill>
                <a:latin typeface="Open Sans Light"/>
              </a:rPr>
              <a:t>certificación</a:t>
            </a:r>
            <a:r>
              <a:rPr lang="en-US" sz="2800" b="1" i="0" dirty="0">
                <a:solidFill>
                  <a:srgbClr val="000000"/>
                </a:solidFill>
                <a:latin typeface="Open Sans Light"/>
              </a:rPr>
              <a:t> CoDiCe TIC. No </a:t>
            </a:r>
            <a:r>
              <a:rPr lang="en-US" sz="2800" b="1" i="0" dirty="0" err="1">
                <a:solidFill>
                  <a:srgbClr val="000000"/>
                </a:solidFill>
                <a:latin typeface="Open Sans Light"/>
              </a:rPr>
              <a:t>nos</a:t>
            </a:r>
            <a:r>
              <a:rPr lang="en-US" sz="2800" b="1" i="0" dirty="0">
                <a:solidFill>
                  <a:srgbClr val="000000"/>
                </a:solidFill>
                <a:latin typeface="Open Sans Light"/>
              </a:rPr>
              <a:t> </a:t>
            </a:r>
            <a:r>
              <a:rPr lang="en-US" sz="2800" b="1" i="0" dirty="0" err="1">
                <a:solidFill>
                  <a:srgbClr val="000000"/>
                </a:solidFill>
                <a:latin typeface="Open Sans Light"/>
              </a:rPr>
              <a:t>podemos</a:t>
            </a:r>
            <a:r>
              <a:rPr lang="en-US" sz="2800" b="1" i="0" dirty="0">
                <a:solidFill>
                  <a:srgbClr val="000000"/>
                </a:solidFill>
                <a:latin typeface="Open Sans Light"/>
              </a:rPr>
              <a:t> </a:t>
            </a:r>
            <a:r>
              <a:rPr lang="en-US" sz="2800" b="1" i="0" dirty="0" err="1">
                <a:solidFill>
                  <a:srgbClr val="000000"/>
                </a:solidFill>
                <a:latin typeface="Open Sans Light"/>
              </a:rPr>
              <a:t>abstraer</a:t>
            </a:r>
            <a:r>
              <a:rPr lang="en-US" sz="2800" b="1" i="0" dirty="0">
                <a:solidFill>
                  <a:srgbClr val="000000"/>
                </a:solidFill>
                <a:latin typeface="Open Sans Light"/>
              </a:rPr>
              <a:t> de lo que </a:t>
            </a:r>
            <a:r>
              <a:rPr lang="en-US" sz="2800" b="1" i="0" dirty="0" err="1">
                <a:solidFill>
                  <a:srgbClr val="000000"/>
                </a:solidFill>
                <a:latin typeface="Open Sans Light"/>
              </a:rPr>
              <a:t>sucede</a:t>
            </a:r>
            <a:r>
              <a:rPr lang="en-US" sz="2800" b="1" i="0" dirty="0">
                <a:solidFill>
                  <a:srgbClr val="000000"/>
                </a:solidFill>
                <a:latin typeface="Open Sans Light"/>
              </a:rPr>
              <a:t> </a:t>
            </a:r>
            <a:r>
              <a:rPr lang="en-US" sz="2800" b="1" i="0" dirty="0" err="1">
                <a:solidFill>
                  <a:srgbClr val="000000"/>
                </a:solidFill>
                <a:latin typeface="Open Sans Light"/>
              </a:rPr>
              <a:t>en</a:t>
            </a:r>
            <a:r>
              <a:rPr lang="en-US" sz="2800" b="1" i="0" dirty="0">
                <a:solidFill>
                  <a:srgbClr val="000000"/>
                </a:solidFill>
                <a:latin typeface="Open Sans Light"/>
              </a:rPr>
              <a:t> el </a:t>
            </a:r>
            <a:r>
              <a:rPr lang="en-US" sz="2800" b="1" i="0" dirty="0" err="1">
                <a:solidFill>
                  <a:srgbClr val="000000"/>
                </a:solidFill>
                <a:latin typeface="Open Sans Light"/>
              </a:rPr>
              <a:t>mundo</a:t>
            </a:r>
            <a:r>
              <a:rPr lang="en-US" sz="2800" b="1" i="0" dirty="0">
                <a:solidFill>
                  <a:srgbClr val="000000"/>
                </a:solidFill>
                <a:latin typeface="Open Sans Light"/>
              </a:rPr>
              <a:t>. </a:t>
            </a:r>
            <a:r>
              <a:rPr lang="en-US" sz="2800" b="1" i="0" dirty="0" err="1">
                <a:solidFill>
                  <a:srgbClr val="000000"/>
                </a:solidFill>
                <a:latin typeface="Open Sans Light"/>
              </a:rPr>
              <a:t>Renovarse</a:t>
            </a:r>
            <a:r>
              <a:rPr lang="en-US" sz="2800" b="1" i="0" dirty="0">
                <a:solidFill>
                  <a:srgbClr val="000000"/>
                </a:solidFill>
                <a:latin typeface="Open Sans Light"/>
              </a:rPr>
              <a:t> o </a:t>
            </a:r>
            <a:r>
              <a:rPr lang="en-US" sz="2800" b="1" i="0" dirty="0" err="1">
                <a:solidFill>
                  <a:srgbClr val="000000"/>
                </a:solidFill>
                <a:latin typeface="Open Sans Light"/>
              </a:rPr>
              <a:t>morir</a:t>
            </a:r>
            <a:r>
              <a:rPr lang="en-US" sz="2800" b="1" i="0" dirty="0">
                <a:solidFill>
                  <a:srgbClr val="000000"/>
                </a:solidFill>
                <a:latin typeface="Open Sans Light"/>
              </a:rPr>
              <a:t>.</a:t>
            </a:r>
          </a:p>
          <a:p>
            <a:pPr algn="ctr">
              <a:lnSpc>
                <a:spcPts val="5040"/>
              </a:lnSpc>
              <a:spcBef>
                <a:spcPct val="0"/>
              </a:spcBef>
            </a:pPr>
            <a:endParaRPr lang="en-US" sz="2800" b="1" i="0" dirty="0">
              <a:solidFill>
                <a:srgbClr val="000000"/>
              </a:solidFill>
              <a:latin typeface="Open Sans Light"/>
            </a:endParaRPr>
          </a:p>
          <a:p>
            <a:pPr marL="594360" lvl="1" indent="-297180" algn="ctr">
              <a:lnSpc>
                <a:spcPts val="5040"/>
              </a:lnSpc>
              <a:spcBef>
                <a:spcPct val="0"/>
              </a:spcBef>
              <a:buFont typeface="Arial"/>
              <a:buChar char="•"/>
            </a:pPr>
            <a:r>
              <a:rPr lang="en-US" sz="2800" b="1" i="0" dirty="0">
                <a:solidFill>
                  <a:srgbClr val="000000"/>
                </a:solidFill>
                <a:latin typeface="Open Sans Light"/>
              </a:rPr>
              <a:t>Hay que </a:t>
            </a:r>
            <a:r>
              <a:rPr lang="en-US" sz="2800" b="1" i="0" dirty="0" err="1">
                <a:solidFill>
                  <a:srgbClr val="000000"/>
                </a:solidFill>
                <a:latin typeface="Open Sans Light"/>
              </a:rPr>
              <a:t>rellenar</a:t>
            </a:r>
            <a:r>
              <a:rPr lang="en-US" sz="2800" b="1" i="0" dirty="0">
                <a:solidFill>
                  <a:srgbClr val="000000"/>
                </a:solidFill>
                <a:latin typeface="Open Sans Light"/>
              </a:rPr>
              <a:t> un </a:t>
            </a:r>
            <a:r>
              <a:rPr lang="en-US" sz="2800" b="1" i="0" dirty="0" err="1">
                <a:solidFill>
                  <a:srgbClr val="000000"/>
                </a:solidFill>
                <a:latin typeface="Open Sans Light"/>
              </a:rPr>
              <a:t>cuestionario</a:t>
            </a:r>
            <a:r>
              <a:rPr lang="en-US" sz="2800" b="1" i="0" dirty="0">
                <a:solidFill>
                  <a:srgbClr val="000000"/>
                </a:solidFill>
                <a:latin typeface="Open Sans Light"/>
              </a:rPr>
              <a:t> on line de 80 </a:t>
            </a:r>
            <a:r>
              <a:rPr lang="en-US" sz="2800" b="1" i="0" dirty="0" err="1">
                <a:solidFill>
                  <a:srgbClr val="000000"/>
                </a:solidFill>
                <a:latin typeface="Open Sans Light"/>
              </a:rPr>
              <a:t>preguntas</a:t>
            </a:r>
            <a:r>
              <a:rPr lang="en-US" sz="2800" b="1" i="0" dirty="0">
                <a:solidFill>
                  <a:srgbClr val="000000"/>
                </a:solidFill>
                <a:latin typeface="Open Sans Light"/>
              </a:rPr>
              <a:t>, a las que </a:t>
            </a:r>
            <a:r>
              <a:rPr lang="en-US" sz="2800" b="1" i="0" dirty="0" err="1">
                <a:solidFill>
                  <a:srgbClr val="000000"/>
                </a:solidFill>
                <a:latin typeface="Open Sans Light"/>
              </a:rPr>
              <a:t>muchas</a:t>
            </a:r>
            <a:r>
              <a:rPr lang="en-US" sz="2800" b="1" i="0" dirty="0">
                <a:solidFill>
                  <a:srgbClr val="000000"/>
                </a:solidFill>
                <a:latin typeface="Open Sans Light"/>
              </a:rPr>
              <a:t> no </a:t>
            </a:r>
            <a:r>
              <a:rPr lang="en-US" sz="2800" b="1" i="0" dirty="0" err="1">
                <a:solidFill>
                  <a:srgbClr val="000000"/>
                </a:solidFill>
                <a:latin typeface="Open Sans Light"/>
              </a:rPr>
              <a:t>sabemos</a:t>
            </a:r>
            <a:r>
              <a:rPr lang="en-US" sz="2800" b="1" i="0" dirty="0">
                <a:solidFill>
                  <a:srgbClr val="000000"/>
                </a:solidFill>
                <a:latin typeface="Open Sans Light"/>
              </a:rPr>
              <a:t> </a:t>
            </a:r>
            <a:r>
              <a:rPr lang="en-US" sz="2800" b="1" i="0" dirty="0" err="1">
                <a:solidFill>
                  <a:srgbClr val="000000"/>
                </a:solidFill>
                <a:latin typeface="Open Sans Light"/>
              </a:rPr>
              <a:t>ni</a:t>
            </a:r>
            <a:r>
              <a:rPr lang="en-US" sz="2800" b="1" i="0" dirty="0">
                <a:solidFill>
                  <a:srgbClr val="000000"/>
                </a:solidFill>
                <a:latin typeface="Open Sans Light"/>
              </a:rPr>
              <a:t> responder.</a:t>
            </a:r>
          </a:p>
          <a:p>
            <a:pPr marL="594360" lvl="1" indent="-297180" algn="ctr">
              <a:lnSpc>
                <a:spcPts val="5040"/>
              </a:lnSpc>
              <a:spcBef>
                <a:spcPct val="0"/>
              </a:spcBef>
              <a:buFont typeface="Arial"/>
              <a:buChar char="•"/>
            </a:pPr>
            <a:endParaRPr lang="en-US" sz="2800" b="1" dirty="0">
              <a:solidFill>
                <a:srgbClr val="000000"/>
              </a:solidFill>
              <a:latin typeface="Open Sans Light"/>
            </a:endParaRPr>
          </a:p>
          <a:p>
            <a:pPr marL="297180" lvl="1" algn="ctr">
              <a:lnSpc>
                <a:spcPts val="5040"/>
              </a:lnSpc>
              <a:spcBef>
                <a:spcPct val="0"/>
              </a:spcBef>
            </a:pPr>
            <a:r>
              <a:rPr lang="en-US" sz="2800" b="1" i="0" dirty="0">
                <a:solidFill>
                  <a:srgbClr val="7030A0"/>
                </a:solidFill>
                <a:latin typeface="Open Sans Light"/>
                <a:hlinkClick r:id="rId2">
                  <a:extLst>
                    <a:ext uri="{A12FA001-AC4F-418D-AE19-62706E023703}">
                      <ahyp:hlinkClr xmlns:ahyp="http://schemas.microsoft.com/office/drawing/2018/hyperlinkcolor" xmlns="" val="tx"/>
                    </a:ext>
                  </a:extLst>
                </a:hlinkClick>
              </a:rPr>
              <a:t>(</a:t>
            </a:r>
            <a:r>
              <a:rPr lang="en-US" sz="2800" b="1" i="0" dirty="0" err="1">
                <a:solidFill>
                  <a:srgbClr val="7030A0"/>
                </a:solidFill>
                <a:latin typeface="Open Sans Light"/>
                <a:hlinkClick r:id="rId2">
                  <a:extLst>
                    <a:ext uri="{A12FA001-AC4F-418D-AE19-62706E023703}">
                      <ahyp:hlinkClr xmlns:ahyp="http://schemas.microsoft.com/office/drawing/2018/hyperlinkcolor" xmlns="" val="tx"/>
                    </a:ext>
                  </a:extLst>
                </a:hlinkClick>
              </a:rPr>
              <a:t>Observación</a:t>
            </a:r>
            <a:r>
              <a:rPr lang="en-US" sz="2800" b="1" i="0" dirty="0">
                <a:solidFill>
                  <a:srgbClr val="7030A0"/>
                </a:solidFill>
                <a:latin typeface="Open Sans Light"/>
                <a:hlinkClick r:id="rId2">
                  <a:extLst>
                    <a:ext uri="{A12FA001-AC4F-418D-AE19-62706E023703}">
                      <ahyp:hlinkClr xmlns:ahyp="http://schemas.microsoft.com/office/drawing/2018/hyperlinkcolor" xmlns="" val="tx"/>
                    </a:ext>
                  </a:extLst>
                </a:hlinkClick>
              </a:rPr>
              <a:t> de </a:t>
            </a:r>
            <a:r>
              <a:rPr lang="en-US" sz="2800" b="1" i="0" dirty="0" err="1">
                <a:solidFill>
                  <a:srgbClr val="7030A0"/>
                </a:solidFill>
                <a:latin typeface="Open Sans Light"/>
                <a:hlinkClick r:id="rId2">
                  <a:extLst>
                    <a:ext uri="{A12FA001-AC4F-418D-AE19-62706E023703}">
                      <ahyp:hlinkClr xmlns:ahyp="http://schemas.microsoft.com/office/drawing/2018/hyperlinkcolor" xmlns="" val="tx"/>
                    </a:ext>
                  </a:extLst>
                </a:hlinkClick>
              </a:rPr>
              <a:t>evidencias</a:t>
            </a:r>
            <a:r>
              <a:rPr lang="en-US" sz="2800" b="1" i="0" dirty="0">
                <a:solidFill>
                  <a:srgbClr val="7030A0"/>
                </a:solidFill>
                <a:latin typeface="Open Sans Light"/>
                <a:hlinkClick r:id="rId2">
                  <a:extLst>
                    <a:ext uri="{A12FA001-AC4F-418D-AE19-62706E023703}">
                      <ahyp:hlinkClr xmlns:ahyp="http://schemas.microsoft.com/office/drawing/2018/hyperlinkcolor" xmlns="" val="tx"/>
                    </a:ext>
                  </a:extLst>
                </a:hlinkClick>
              </a:rPr>
              <a:t> para la </a:t>
            </a:r>
            <a:r>
              <a:rPr lang="en-US" sz="2800" b="1" i="0" dirty="0" err="1">
                <a:solidFill>
                  <a:srgbClr val="7030A0"/>
                </a:solidFill>
                <a:latin typeface="Open Sans Light"/>
                <a:hlinkClick r:id="rId2">
                  <a:extLst>
                    <a:ext uri="{A12FA001-AC4F-418D-AE19-62706E023703}">
                      <ahyp:hlinkClr xmlns:ahyp="http://schemas.microsoft.com/office/drawing/2018/hyperlinkcolor" xmlns="" val="tx"/>
                    </a:ext>
                  </a:extLst>
                </a:hlinkClick>
              </a:rPr>
              <a:t>certificación</a:t>
            </a:r>
            <a:r>
              <a:rPr lang="en-US" sz="2800" b="1" i="0" dirty="0">
                <a:solidFill>
                  <a:srgbClr val="7030A0"/>
                </a:solidFill>
                <a:latin typeface="Open Sans Light"/>
                <a:hlinkClick r:id="rId2">
                  <a:extLst>
                    <a:ext uri="{A12FA001-AC4F-418D-AE19-62706E023703}">
                      <ahyp:hlinkClr xmlns:ahyp="http://schemas.microsoft.com/office/drawing/2018/hyperlinkcolor" xmlns="" val="tx"/>
                    </a:ext>
                  </a:extLst>
                </a:hlinkClick>
              </a:rPr>
              <a:t> CoDiCeTIC, BU.) </a:t>
            </a:r>
            <a:endParaRPr lang="en-US" sz="2800" b="1" i="0" dirty="0">
              <a:solidFill>
                <a:srgbClr val="7030A0"/>
              </a:solidFill>
              <a:latin typeface="Open Sans Light"/>
            </a:endParaRPr>
          </a:p>
          <a:p>
            <a:pPr marL="297180" lvl="1" algn="ctr">
              <a:lnSpc>
                <a:spcPts val="5040"/>
              </a:lnSpc>
              <a:spcBef>
                <a:spcPct val="0"/>
              </a:spcBef>
            </a:pPr>
            <a:endParaRPr lang="en-US" sz="2800" b="1" dirty="0">
              <a:solidFill>
                <a:srgbClr val="000000"/>
              </a:solidFill>
              <a:latin typeface="Open Sans Light"/>
            </a:endParaRPr>
          </a:p>
          <a:p>
            <a:pPr marL="297180" lvl="1" algn="ctr">
              <a:lnSpc>
                <a:spcPts val="5040"/>
              </a:lnSpc>
              <a:spcBef>
                <a:spcPct val="0"/>
              </a:spcBef>
            </a:pPr>
            <a:r>
              <a:rPr lang="en-US" sz="2800" b="1" i="0" dirty="0">
                <a:solidFill>
                  <a:srgbClr val="000000"/>
                </a:solidFill>
                <a:latin typeface="Open Sans Light"/>
              </a:rPr>
              <a:t>No lo </a:t>
            </a:r>
            <a:r>
              <a:rPr lang="en-US" sz="2800" b="1" i="0" dirty="0" err="1">
                <a:solidFill>
                  <a:srgbClr val="000000"/>
                </a:solidFill>
                <a:latin typeface="Open Sans Light"/>
              </a:rPr>
              <a:t>tuvimos</a:t>
            </a:r>
            <a:r>
              <a:rPr lang="en-US" sz="2800" b="1" i="0" dirty="0">
                <a:solidFill>
                  <a:srgbClr val="000000"/>
                </a:solidFill>
                <a:latin typeface="Open Sans Light"/>
              </a:rPr>
              <a:t> </a:t>
            </a:r>
            <a:r>
              <a:rPr lang="en-US" sz="2800" b="1" i="0" dirty="0" err="1">
                <a:solidFill>
                  <a:srgbClr val="000000"/>
                </a:solidFill>
                <a:latin typeface="Open Sans Light"/>
              </a:rPr>
              <a:t>previamente</a:t>
            </a:r>
            <a:r>
              <a:rPr lang="en-US" sz="2800" b="1" i="0" dirty="0">
                <a:solidFill>
                  <a:srgbClr val="000000"/>
                </a:solidFill>
                <a:latin typeface="Open Sans Light"/>
              </a:rPr>
              <a:t>. </a:t>
            </a:r>
            <a:r>
              <a:rPr lang="en-US" sz="2800" b="1" i="0" dirty="0" err="1">
                <a:solidFill>
                  <a:srgbClr val="000000"/>
                </a:solidFill>
                <a:latin typeface="Open Sans Light"/>
              </a:rPr>
              <a:t>Contestamos</a:t>
            </a:r>
            <a:r>
              <a:rPr lang="en-US" sz="2800" b="1" i="0" dirty="0">
                <a:solidFill>
                  <a:srgbClr val="000000"/>
                </a:solidFill>
                <a:latin typeface="Open Sans Light"/>
              </a:rPr>
              <a:t> antes de que se </a:t>
            </a:r>
            <a:r>
              <a:rPr lang="en-US" sz="2800" b="1" i="0" dirty="0" err="1">
                <a:solidFill>
                  <a:srgbClr val="000000"/>
                </a:solidFill>
                <a:latin typeface="Open Sans Light"/>
              </a:rPr>
              <a:t>nos</a:t>
            </a:r>
            <a:r>
              <a:rPr lang="en-US" sz="2800" b="1" i="0" dirty="0">
                <a:solidFill>
                  <a:srgbClr val="000000"/>
                </a:solidFill>
                <a:latin typeface="Open Sans Light"/>
              </a:rPr>
              <a:t> </a:t>
            </a:r>
            <a:r>
              <a:rPr lang="en-US" sz="2800" b="1" i="0" dirty="0" err="1">
                <a:solidFill>
                  <a:srgbClr val="000000"/>
                </a:solidFill>
                <a:latin typeface="Open Sans Light"/>
              </a:rPr>
              <a:t>enviara</a:t>
            </a:r>
            <a:r>
              <a:rPr lang="en-US" sz="2800" b="1" i="0" dirty="0">
                <a:solidFill>
                  <a:srgbClr val="000000"/>
                </a:solidFill>
                <a:latin typeface="Open Sans Light"/>
              </a:rPr>
              <a:t> </a:t>
            </a:r>
            <a:r>
              <a:rPr lang="en-US" sz="2800" b="1" i="0" dirty="0" err="1">
                <a:solidFill>
                  <a:srgbClr val="000000"/>
                </a:solidFill>
                <a:latin typeface="Open Sans Light"/>
              </a:rPr>
              <a:t>dicho</a:t>
            </a:r>
            <a:r>
              <a:rPr lang="en-US" sz="2800" b="1" i="0" dirty="0">
                <a:solidFill>
                  <a:srgbClr val="000000"/>
                </a:solidFill>
                <a:latin typeface="Open Sans Light"/>
              </a:rPr>
              <a:t> </a:t>
            </a:r>
            <a:r>
              <a:rPr lang="en-US" sz="2800" b="1" i="0" dirty="0" err="1">
                <a:solidFill>
                  <a:srgbClr val="000000"/>
                </a:solidFill>
                <a:latin typeface="Open Sans Light"/>
              </a:rPr>
              <a:t>archivo</a:t>
            </a:r>
            <a:r>
              <a:rPr lang="en-US" sz="2800" b="1" i="0" dirty="0">
                <a:solidFill>
                  <a:srgbClr val="000000"/>
                </a:solidFill>
                <a:latin typeface="Open Sans Light"/>
              </a:rPr>
              <a:t>.</a:t>
            </a:r>
          </a:p>
          <a:p>
            <a:pPr algn="ctr">
              <a:lnSpc>
                <a:spcPts val="5040"/>
              </a:lnSpc>
              <a:spcBef>
                <a:spcPct val="0"/>
              </a:spcBef>
            </a:pPr>
            <a:endParaRPr lang="en-US" sz="2800" b="1" i="0" dirty="0">
              <a:solidFill>
                <a:srgbClr val="000000"/>
              </a:solidFill>
              <a:latin typeface="Open Sans Light"/>
            </a:endParaRPr>
          </a:p>
          <a:p>
            <a:pPr marL="594360" lvl="1" indent="-297180" algn="ctr">
              <a:lnSpc>
                <a:spcPts val="5040"/>
              </a:lnSpc>
              <a:spcBef>
                <a:spcPct val="0"/>
              </a:spcBef>
              <a:buFont typeface="Arial"/>
              <a:buChar char="•"/>
            </a:pPr>
            <a:r>
              <a:rPr lang="en-US" sz="2800" b="1" i="0" dirty="0" err="1">
                <a:solidFill>
                  <a:srgbClr val="000000"/>
                </a:solidFill>
                <a:latin typeface="Open Sans Light"/>
              </a:rPr>
              <a:t>Existe</a:t>
            </a:r>
            <a:r>
              <a:rPr lang="en-US" sz="2800" b="1" i="0" dirty="0">
                <a:solidFill>
                  <a:srgbClr val="000000"/>
                </a:solidFill>
                <a:latin typeface="Open Sans Light"/>
              </a:rPr>
              <a:t> la </a:t>
            </a:r>
            <a:r>
              <a:rPr lang="en-US" sz="2800" b="1" i="0" dirty="0" err="1">
                <a:solidFill>
                  <a:srgbClr val="000000"/>
                </a:solidFill>
                <a:latin typeface="Open Sans Light"/>
              </a:rPr>
              <a:t>opción</a:t>
            </a:r>
            <a:r>
              <a:rPr lang="en-US" sz="2800" b="1" i="0" dirty="0">
                <a:solidFill>
                  <a:srgbClr val="000000"/>
                </a:solidFill>
                <a:latin typeface="Open Sans Light"/>
              </a:rPr>
              <a:t> de </a:t>
            </a:r>
            <a:r>
              <a:rPr lang="en-US" sz="2800" b="1" i="0" dirty="0" err="1">
                <a:solidFill>
                  <a:srgbClr val="000000"/>
                </a:solidFill>
                <a:latin typeface="Open Sans Light"/>
              </a:rPr>
              <a:t>participar</a:t>
            </a:r>
            <a:r>
              <a:rPr lang="en-US" sz="2800" b="1" i="0" dirty="0">
                <a:solidFill>
                  <a:srgbClr val="000000"/>
                </a:solidFill>
                <a:latin typeface="Open Sans Light"/>
              </a:rPr>
              <a:t> </a:t>
            </a:r>
            <a:r>
              <a:rPr lang="en-US" sz="2800" b="1" i="0" dirty="0" err="1">
                <a:solidFill>
                  <a:srgbClr val="000000"/>
                </a:solidFill>
                <a:latin typeface="Open Sans Light"/>
              </a:rPr>
              <a:t>en</a:t>
            </a:r>
            <a:r>
              <a:rPr lang="en-US" sz="2800" b="1" i="0" dirty="0">
                <a:solidFill>
                  <a:srgbClr val="000000"/>
                </a:solidFill>
                <a:latin typeface="Open Sans Light"/>
              </a:rPr>
              <a:t> el SELFIE. </a:t>
            </a:r>
            <a:r>
              <a:rPr lang="en-US" sz="2800" b="1" i="0" dirty="0" err="1">
                <a:solidFill>
                  <a:srgbClr val="000000"/>
                </a:solidFill>
                <a:latin typeface="Open Sans Light"/>
              </a:rPr>
              <a:t>Sube</a:t>
            </a:r>
            <a:r>
              <a:rPr lang="en-US" sz="2800" b="1" i="0" dirty="0">
                <a:solidFill>
                  <a:srgbClr val="000000"/>
                </a:solidFill>
                <a:latin typeface="Open Sans Light"/>
              </a:rPr>
              <a:t> la nota para la </a:t>
            </a:r>
            <a:r>
              <a:rPr lang="en-US" sz="2800" b="1" i="0" dirty="0" err="1">
                <a:solidFill>
                  <a:srgbClr val="000000"/>
                </a:solidFill>
                <a:latin typeface="Open Sans Light"/>
              </a:rPr>
              <a:t>acreditación</a:t>
            </a:r>
            <a:r>
              <a:rPr lang="en-US" sz="2800" b="1" i="0" dirty="0">
                <a:solidFill>
                  <a:srgbClr val="000000"/>
                </a:solidFill>
                <a:latin typeface="Open Sans Light"/>
              </a:rPr>
              <a:t>. </a:t>
            </a:r>
            <a:r>
              <a:rPr lang="en-US" sz="2800" b="1" i="0" dirty="0" err="1">
                <a:solidFill>
                  <a:srgbClr val="000000"/>
                </a:solidFill>
                <a:latin typeface="Open Sans Light"/>
              </a:rPr>
              <a:t>Decidimos</a:t>
            </a:r>
            <a:r>
              <a:rPr lang="en-US" sz="2800" b="1" i="0" dirty="0">
                <a:solidFill>
                  <a:srgbClr val="000000"/>
                </a:solidFill>
                <a:latin typeface="Open Sans Light"/>
              </a:rPr>
              <a:t> no </a:t>
            </a:r>
            <a:r>
              <a:rPr lang="en-US" sz="2800" b="1" i="0" dirty="0" err="1">
                <a:solidFill>
                  <a:srgbClr val="000000"/>
                </a:solidFill>
                <a:latin typeface="Open Sans Light"/>
              </a:rPr>
              <a:t>participar</a:t>
            </a:r>
            <a:r>
              <a:rPr lang="en-US" sz="2800" b="1" i="0" dirty="0">
                <a:solidFill>
                  <a:srgbClr val="000000"/>
                </a:solidFill>
                <a:latin typeface="Open Sans Light"/>
              </a:rPr>
              <a:t>.</a:t>
            </a:r>
          </a:p>
        </p:txBody>
      </p:sp>
      <p:grpSp>
        <p:nvGrpSpPr>
          <p:cNvPr id="5" name="Group 5"/>
          <p:cNvGrpSpPr>
            <a:grpSpLocks noChangeAspect="1"/>
          </p:cNvGrpSpPr>
          <p:nvPr/>
        </p:nvGrpSpPr>
        <p:grpSpPr>
          <a:xfrm>
            <a:off x="138530" y="2510123"/>
            <a:ext cx="5266754" cy="5266754"/>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F5757"/>
            </a:solidFill>
          </p:spPr>
        </p:sp>
      </p:grpSp>
      <p:sp>
        <p:nvSpPr>
          <p:cNvPr id="7" name="TextBox 7"/>
          <p:cNvSpPr txBox="1"/>
          <p:nvPr/>
        </p:nvSpPr>
        <p:spPr>
          <a:xfrm>
            <a:off x="383852" y="3963035"/>
            <a:ext cx="4776110" cy="2237105"/>
          </a:xfrm>
          <a:prstGeom prst="rect">
            <a:avLst/>
          </a:prstGeom>
        </p:spPr>
        <p:txBody>
          <a:bodyPr lIns="0" tIns="0" rIns="0" bIns="0" rtlCol="0" anchor="t">
            <a:spAutoFit/>
          </a:bodyPr>
          <a:lstStyle/>
          <a:p>
            <a:pPr algn="ctr">
              <a:lnSpc>
                <a:spcPts val="8960"/>
              </a:lnSpc>
              <a:spcBef>
                <a:spcPct val="0"/>
              </a:spcBef>
            </a:pPr>
            <a:r>
              <a:rPr lang="en-US" sz="6400" b="1" i="0">
                <a:solidFill>
                  <a:srgbClr val="000000"/>
                </a:solidFill>
                <a:latin typeface="Open Sans Light"/>
              </a:rPr>
              <a:t>Renovarse o morir</a:t>
            </a:r>
          </a:p>
        </p:txBody>
      </p:sp>
      <p:sp>
        <p:nvSpPr>
          <p:cNvPr id="8" name="TextBox 8"/>
          <p:cNvSpPr txBox="1"/>
          <p:nvPr/>
        </p:nvSpPr>
        <p:spPr>
          <a:xfrm>
            <a:off x="1105667" y="383195"/>
            <a:ext cx="1666240" cy="1390650"/>
          </a:xfrm>
          <a:prstGeom prst="rect">
            <a:avLst/>
          </a:prstGeom>
        </p:spPr>
        <p:txBody>
          <a:bodyPr lIns="0" tIns="0" rIns="0" bIns="0" rtlCol="0" anchor="t">
            <a:spAutoFit/>
          </a:bodyPr>
          <a:lstStyle/>
          <a:p>
            <a:pPr algn="ctr">
              <a:lnSpc>
                <a:spcPts val="11200"/>
              </a:lnSpc>
              <a:spcBef>
                <a:spcPct val="0"/>
              </a:spcBef>
            </a:pPr>
            <a:r>
              <a:rPr lang="en-US" sz="8000" b="0" i="0">
                <a:solidFill>
                  <a:srgbClr val="000000"/>
                </a:solidFill>
                <a:latin typeface="Economica"/>
              </a:rPr>
              <a:t>2018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grpSp>
        <p:nvGrpSpPr>
          <p:cNvPr id="4" name="Group 4"/>
          <p:cNvGrpSpPr>
            <a:grpSpLocks noChangeAspect="1"/>
          </p:cNvGrpSpPr>
          <p:nvPr/>
        </p:nvGrpSpPr>
        <p:grpSpPr>
          <a:xfrm>
            <a:off x="138530" y="2510123"/>
            <a:ext cx="5266754" cy="526675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F5757"/>
            </a:solidFill>
          </p:spPr>
        </p:sp>
      </p:grpSp>
      <p:pic>
        <p:nvPicPr>
          <p:cNvPr id="6" name="Picture 6">
            <a:hlinkClick r:id="rId2"/>
          </p:cNvPr>
          <p:cNvPicPr>
            <a:picLocks noChangeAspect="1"/>
          </p:cNvPicPr>
          <p:nvPr/>
        </p:nvPicPr>
        <p:blipFill>
          <a:blip r:embed="rId3"/>
          <a:srcRect l="1027" t="4879" b="4879"/>
          <a:stretch>
            <a:fillRect/>
          </a:stretch>
        </p:blipFill>
        <p:spPr>
          <a:xfrm>
            <a:off x="5531699" y="198060"/>
            <a:ext cx="12180600" cy="9904886"/>
          </a:xfrm>
          <a:prstGeom prst="rect">
            <a:avLst/>
          </a:prstGeom>
        </p:spPr>
      </p:pic>
      <p:sp>
        <p:nvSpPr>
          <p:cNvPr id="7" name="TextBox 7"/>
          <p:cNvSpPr txBox="1"/>
          <p:nvPr/>
        </p:nvSpPr>
        <p:spPr>
          <a:xfrm>
            <a:off x="383852" y="3963035"/>
            <a:ext cx="4776110" cy="2237105"/>
          </a:xfrm>
          <a:prstGeom prst="rect">
            <a:avLst/>
          </a:prstGeom>
        </p:spPr>
        <p:txBody>
          <a:bodyPr lIns="0" tIns="0" rIns="0" bIns="0" rtlCol="0" anchor="t">
            <a:spAutoFit/>
          </a:bodyPr>
          <a:lstStyle/>
          <a:p>
            <a:pPr algn="ctr">
              <a:lnSpc>
                <a:spcPts val="8960"/>
              </a:lnSpc>
              <a:spcBef>
                <a:spcPct val="0"/>
              </a:spcBef>
            </a:pPr>
            <a:r>
              <a:rPr lang="en-US" sz="6400" b="1" i="0">
                <a:solidFill>
                  <a:srgbClr val="000000"/>
                </a:solidFill>
                <a:latin typeface="Open Sans Light"/>
              </a:rPr>
              <a:t>Renovarse o morir</a:t>
            </a:r>
          </a:p>
        </p:txBody>
      </p:sp>
      <p:sp>
        <p:nvSpPr>
          <p:cNvPr id="8" name="TextBox 8"/>
          <p:cNvSpPr txBox="1"/>
          <p:nvPr/>
        </p:nvSpPr>
        <p:spPr>
          <a:xfrm>
            <a:off x="1105667" y="747515"/>
            <a:ext cx="1666240" cy="1390650"/>
          </a:xfrm>
          <a:prstGeom prst="rect">
            <a:avLst/>
          </a:prstGeom>
        </p:spPr>
        <p:txBody>
          <a:bodyPr lIns="0" tIns="0" rIns="0" bIns="0" rtlCol="0" anchor="t">
            <a:spAutoFit/>
          </a:bodyPr>
          <a:lstStyle/>
          <a:p>
            <a:pPr algn="ctr">
              <a:lnSpc>
                <a:spcPts val="11200"/>
              </a:lnSpc>
              <a:spcBef>
                <a:spcPct val="0"/>
              </a:spcBef>
            </a:pPr>
            <a:r>
              <a:rPr lang="en-US" sz="8000" b="0" i="0">
                <a:solidFill>
                  <a:srgbClr val="000000"/>
                </a:solidFill>
                <a:latin typeface="Economica"/>
              </a:rPr>
              <a:t>2018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grpSp>
        <p:nvGrpSpPr>
          <p:cNvPr id="4" name="Group 4"/>
          <p:cNvGrpSpPr>
            <a:grpSpLocks noChangeAspect="1"/>
          </p:cNvGrpSpPr>
          <p:nvPr/>
        </p:nvGrpSpPr>
        <p:grpSpPr>
          <a:xfrm>
            <a:off x="138530" y="2510123"/>
            <a:ext cx="5266754" cy="526675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F5757"/>
            </a:solidFill>
          </p:spPr>
        </p:sp>
      </p:grpSp>
      <p:pic>
        <p:nvPicPr>
          <p:cNvPr id="6" name="Picture 6">
            <a:hlinkClick r:id="rId2"/>
          </p:cNvPr>
          <p:cNvPicPr>
            <a:picLocks noChangeAspect="1"/>
          </p:cNvPicPr>
          <p:nvPr/>
        </p:nvPicPr>
        <p:blipFill>
          <a:blip r:embed="rId3"/>
          <a:srcRect t="11047" b="9997"/>
          <a:stretch>
            <a:fillRect/>
          </a:stretch>
        </p:blipFill>
        <p:spPr>
          <a:xfrm>
            <a:off x="5655885" y="1773845"/>
            <a:ext cx="12159234" cy="8340213"/>
          </a:xfrm>
          <a:prstGeom prst="rect">
            <a:avLst/>
          </a:prstGeom>
        </p:spPr>
      </p:pic>
      <p:sp>
        <p:nvSpPr>
          <p:cNvPr id="7" name="TextBox 7"/>
          <p:cNvSpPr txBox="1"/>
          <p:nvPr/>
        </p:nvSpPr>
        <p:spPr>
          <a:xfrm>
            <a:off x="5405284" y="487970"/>
            <a:ext cx="11924855" cy="1255079"/>
          </a:xfrm>
          <a:prstGeom prst="rect">
            <a:avLst/>
          </a:prstGeom>
        </p:spPr>
        <p:txBody>
          <a:bodyPr lIns="0" tIns="0" rIns="0" bIns="0" rtlCol="0" anchor="t">
            <a:spAutoFit/>
          </a:bodyPr>
          <a:lstStyle/>
          <a:p>
            <a:pPr marL="594360" lvl="1" indent="-297180" algn="ctr">
              <a:lnSpc>
                <a:spcPts val="5040"/>
              </a:lnSpc>
              <a:spcBef>
                <a:spcPct val="0"/>
              </a:spcBef>
              <a:buFont typeface="Arial"/>
              <a:buChar char="•"/>
            </a:pPr>
            <a:r>
              <a:rPr lang="en-US" sz="3600" b="1" i="0">
                <a:solidFill>
                  <a:srgbClr val="000000"/>
                </a:solidFill>
                <a:latin typeface="Open Sans Light"/>
              </a:rPr>
              <a:t>Decidimos hacer para el curso 2018-2019 un Plan de Mejora.</a:t>
            </a:r>
          </a:p>
        </p:txBody>
      </p:sp>
      <p:sp>
        <p:nvSpPr>
          <p:cNvPr id="8" name="TextBox 8"/>
          <p:cNvSpPr txBox="1"/>
          <p:nvPr/>
        </p:nvSpPr>
        <p:spPr>
          <a:xfrm>
            <a:off x="383852" y="3963035"/>
            <a:ext cx="4776110" cy="2237105"/>
          </a:xfrm>
          <a:prstGeom prst="rect">
            <a:avLst/>
          </a:prstGeom>
        </p:spPr>
        <p:txBody>
          <a:bodyPr lIns="0" tIns="0" rIns="0" bIns="0" rtlCol="0" anchor="t">
            <a:spAutoFit/>
          </a:bodyPr>
          <a:lstStyle/>
          <a:p>
            <a:pPr algn="ctr">
              <a:lnSpc>
                <a:spcPts val="8960"/>
              </a:lnSpc>
              <a:spcBef>
                <a:spcPct val="0"/>
              </a:spcBef>
            </a:pPr>
            <a:r>
              <a:rPr lang="en-US" sz="6400" b="1" i="0">
                <a:solidFill>
                  <a:srgbClr val="000000"/>
                </a:solidFill>
                <a:latin typeface="Open Sans Light"/>
              </a:rPr>
              <a:t>Renovarse o morir</a:t>
            </a:r>
          </a:p>
        </p:txBody>
      </p:sp>
      <p:sp>
        <p:nvSpPr>
          <p:cNvPr id="9" name="TextBox 9"/>
          <p:cNvSpPr txBox="1"/>
          <p:nvPr/>
        </p:nvSpPr>
        <p:spPr>
          <a:xfrm>
            <a:off x="1105667" y="383195"/>
            <a:ext cx="1666240" cy="1390650"/>
          </a:xfrm>
          <a:prstGeom prst="rect">
            <a:avLst/>
          </a:prstGeom>
        </p:spPr>
        <p:txBody>
          <a:bodyPr lIns="0" tIns="0" rIns="0" bIns="0" rtlCol="0" anchor="t">
            <a:spAutoFit/>
          </a:bodyPr>
          <a:lstStyle/>
          <a:p>
            <a:pPr algn="ctr">
              <a:lnSpc>
                <a:spcPts val="11200"/>
              </a:lnSpc>
              <a:spcBef>
                <a:spcPct val="0"/>
              </a:spcBef>
            </a:pPr>
            <a:r>
              <a:rPr lang="en-US" sz="8000" b="0" i="0">
                <a:solidFill>
                  <a:srgbClr val="000000"/>
                </a:solidFill>
                <a:latin typeface="Economica"/>
              </a:rPr>
              <a:t>2018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grpSp>
        <p:nvGrpSpPr>
          <p:cNvPr id="4" name="Group 4"/>
          <p:cNvGrpSpPr>
            <a:grpSpLocks noChangeAspect="1"/>
          </p:cNvGrpSpPr>
          <p:nvPr/>
        </p:nvGrpSpPr>
        <p:grpSpPr>
          <a:xfrm>
            <a:off x="138530" y="2510123"/>
            <a:ext cx="5266754" cy="526675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F5757"/>
            </a:solidFill>
          </p:spPr>
        </p:sp>
      </p:grpSp>
      <p:pic>
        <p:nvPicPr>
          <p:cNvPr id="6" name="Picture 6">
            <a:hlinkClick r:id="rId2"/>
          </p:cNvPr>
          <p:cNvPicPr>
            <a:picLocks noChangeAspect="1"/>
          </p:cNvPicPr>
          <p:nvPr/>
        </p:nvPicPr>
        <p:blipFill>
          <a:blip r:embed="rId3"/>
          <a:srcRect r="140"/>
          <a:stretch>
            <a:fillRect/>
          </a:stretch>
        </p:blipFill>
        <p:spPr>
          <a:xfrm>
            <a:off x="5857741" y="196203"/>
            <a:ext cx="11230248" cy="9894593"/>
          </a:xfrm>
          <a:prstGeom prst="rect">
            <a:avLst/>
          </a:prstGeom>
        </p:spPr>
      </p:pic>
      <p:sp>
        <p:nvSpPr>
          <p:cNvPr id="7" name="TextBox 7"/>
          <p:cNvSpPr txBox="1"/>
          <p:nvPr/>
        </p:nvSpPr>
        <p:spPr>
          <a:xfrm>
            <a:off x="383852" y="3963035"/>
            <a:ext cx="4776110" cy="2237105"/>
          </a:xfrm>
          <a:prstGeom prst="rect">
            <a:avLst/>
          </a:prstGeom>
        </p:spPr>
        <p:txBody>
          <a:bodyPr lIns="0" tIns="0" rIns="0" bIns="0" rtlCol="0" anchor="t">
            <a:spAutoFit/>
          </a:bodyPr>
          <a:lstStyle/>
          <a:p>
            <a:pPr algn="ctr">
              <a:lnSpc>
                <a:spcPts val="8960"/>
              </a:lnSpc>
              <a:spcBef>
                <a:spcPct val="0"/>
              </a:spcBef>
            </a:pPr>
            <a:r>
              <a:rPr lang="en-US" sz="6400" b="1" i="0">
                <a:solidFill>
                  <a:srgbClr val="000000"/>
                </a:solidFill>
                <a:latin typeface="Open Sans Light"/>
              </a:rPr>
              <a:t>Renovarse o morir</a:t>
            </a:r>
          </a:p>
        </p:txBody>
      </p:sp>
      <p:sp>
        <p:nvSpPr>
          <p:cNvPr id="8" name="TextBox 8"/>
          <p:cNvSpPr txBox="1"/>
          <p:nvPr/>
        </p:nvSpPr>
        <p:spPr>
          <a:xfrm>
            <a:off x="1105667" y="383195"/>
            <a:ext cx="1666240" cy="1390650"/>
          </a:xfrm>
          <a:prstGeom prst="rect">
            <a:avLst/>
          </a:prstGeom>
        </p:spPr>
        <p:txBody>
          <a:bodyPr lIns="0" tIns="0" rIns="0" bIns="0" rtlCol="0" anchor="t">
            <a:spAutoFit/>
          </a:bodyPr>
          <a:lstStyle/>
          <a:p>
            <a:pPr algn="ctr">
              <a:lnSpc>
                <a:spcPts val="11200"/>
              </a:lnSpc>
              <a:spcBef>
                <a:spcPct val="0"/>
              </a:spcBef>
            </a:pPr>
            <a:r>
              <a:rPr lang="en-US" sz="8000" b="0" i="0">
                <a:solidFill>
                  <a:srgbClr val="000000"/>
                </a:solidFill>
                <a:latin typeface="Economica"/>
              </a:rPr>
              <a:t>2018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grpSp>
        <p:nvGrpSpPr>
          <p:cNvPr id="4" name="Group 4"/>
          <p:cNvGrpSpPr>
            <a:grpSpLocks noChangeAspect="1"/>
          </p:cNvGrpSpPr>
          <p:nvPr/>
        </p:nvGrpSpPr>
        <p:grpSpPr>
          <a:xfrm>
            <a:off x="138530" y="2510123"/>
            <a:ext cx="5266754" cy="526675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F5757"/>
            </a:solidFill>
          </p:spPr>
        </p:sp>
      </p:grpSp>
      <p:sp>
        <p:nvSpPr>
          <p:cNvPr id="6" name="TextBox 6"/>
          <p:cNvSpPr txBox="1"/>
          <p:nvPr/>
        </p:nvSpPr>
        <p:spPr>
          <a:xfrm>
            <a:off x="383852" y="3963035"/>
            <a:ext cx="4776110" cy="2237105"/>
          </a:xfrm>
          <a:prstGeom prst="rect">
            <a:avLst/>
          </a:prstGeom>
        </p:spPr>
        <p:txBody>
          <a:bodyPr lIns="0" tIns="0" rIns="0" bIns="0" rtlCol="0" anchor="t">
            <a:spAutoFit/>
          </a:bodyPr>
          <a:lstStyle/>
          <a:p>
            <a:pPr algn="ctr">
              <a:lnSpc>
                <a:spcPts val="8960"/>
              </a:lnSpc>
              <a:spcBef>
                <a:spcPct val="0"/>
              </a:spcBef>
            </a:pPr>
            <a:r>
              <a:rPr lang="en-US" sz="6400" b="1" i="0">
                <a:solidFill>
                  <a:srgbClr val="000000"/>
                </a:solidFill>
                <a:latin typeface="Open Sans Light"/>
              </a:rPr>
              <a:t>Renovarse o morir</a:t>
            </a:r>
          </a:p>
        </p:txBody>
      </p:sp>
      <p:sp>
        <p:nvSpPr>
          <p:cNvPr id="8" name="TextBox 8"/>
          <p:cNvSpPr txBox="1"/>
          <p:nvPr/>
        </p:nvSpPr>
        <p:spPr>
          <a:xfrm>
            <a:off x="1105667" y="383195"/>
            <a:ext cx="1666240" cy="1390650"/>
          </a:xfrm>
          <a:prstGeom prst="rect">
            <a:avLst/>
          </a:prstGeom>
        </p:spPr>
        <p:txBody>
          <a:bodyPr lIns="0" tIns="0" rIns="0" bIns="0" rtlCol="0" anchor="t">
            <a:spAutoFit/>
          </a:bodyPr>
          <a:lstStyle/>
          <a:p>
            <a:pPr algn="ctr">
              <a:lnSpc>
                <a:spcPts val="11200"/>
              </a:lnSpc>
              <a:spcBef>
                <a:spcPct val="0"/>
              </a:spcBef>
            </a:pPr>
            <a:r>
              <a:rPr lang="en-US" sz="8000" b="0" i="0">
                <a:solidFill>
                  <a:srgbClr val="000000"/>
                </a:solidFill>
                <a:latin typeface="Economica"/>
              </a:rPr>
              <a:t>2018</a:t>
            </a:r>
          </a:p>
        </p:txBody>
      </p:sp>
      <p:sp>
        <p:nvSpPr>
          <p:cNvPr id="9" name="TextBox 7">
            <a:extLst>
              <a:ext uri="{FF2B5EF4-FFF2-40B4-BE49-F238E27FC236}">
                <a16:creationId xmlns:a16="http://schemas.microsoft.com/office/drawing/2014/main" xmlns="" id="{61934153-1E3E-4A06-AE2D-5F6BB2D5E382}"/>
              </a:ext>
            </a:extLst>
          </p:cNvPr>
          <p:cNvSpPr txBox="1"/>
          <p:nvPr/>
        </p:nvSpPr>
        <p:spPr>
          <a:xfrm>
            <a:off x="5594753" y="1575563"/>
            <a:ext cx="12189682" cy="7012048"/>
          </a:xfrm>
          <a:prstGeom prst="rect">
            <a:avLst/>
          </a:prstGeom>
        </p:spPr>
        <p:txBody>
          <a:bodyPr lIns="0" tIns="0" rIns="0" bIns="0" rtlCol="0" anchor="t">
            <a:spAutoFit/>
          </a:bodyPr>
          <a:lstStyle/>
          <a:p>
            <a:pPr marL="297180" lvl="1" algn="ctr">
              <a:lnSpc>
                <a:spcPts val="5040"/>
              </a:lnSpc>
            </a:pPr>
            <a:r>
              <a:rPr lang="en-US" sz="3600" b="1" i="0" dirty="0">
                <a:solidFill>
                  <a:srgbClr val="000000"/>
                </a:solidFill>
                <a:latin typeface="Open Sans Light"/>
                <a:hlinkClick r:id="rId2"/>
              </a:rPr>
              <a:t>OBJETIVOS DEL PLAN DE MEJORA</a:t>
            </a:r>
            <a:endParaRPr lang="en-US" sz="3600" b="1" i="0" dirty="0">
              <a:solidFill>
                <a:srgbClr val="000000"/>
              </a:solidFill>
              <a:latin typeface="Open Sans Light"/>
            </a:endParaRPr>
          </a:p>
          <a:p>
            <a:pPr algn="ctr">
              <a:lnSpc>
                <a:spcPts val="5040"/>
              </a:lnSpc>
            </a:pPr>
            <a:endParaRPr lang="en-US" sz="3600" b="1" i="0" dirty="0">
              <a:solidFill>
                <a:srgbClr val="000000"/>
              </a:solidFill>
              <a:latin typeface="Open Sans Light"/>
            </a:endParaRPr>
          </a:p>
          <a:p>
            <a:pPr marL="594360" lvl="1" indent="-297180" algn="ctr">
              <a:lnSpc>
                <a:spcPts val="5040"/>
              </a:lnSpc>
              <a:buFont typeface="Arial"/>
              <a:buChar char="•"/>
            </a:pPr>
            <a:r>
              <a:rPr lang="es-ES" sz="3600" b="1" dirty="0">
                <a:solidFill>
                  <a:srgbClr val="000000"/>
                </a:solidFill>
                <a:latin typeface="Open Sans Light"/>
              </a:rPr>
              <a:t>OBJETIVO 1: Preparar las actuaciones marco para el desarrollo del Plan TIC.</a:t>
            </a:r>
          </a:p>
          <a:p>
            <a:pPr marL="594360" lvl="1" indent="-297180" algn="ctr">
              <a:lnSpc>
                <a:spcPts val="5040"/>
              </a:lnSpc>
              <a:buFont typeface="Arial"/>
              <a:buChar char="•"/>
            </a:pPr>
            <a:endParaRPr lang="es-ES" sz="3600" b="1" i="0" dirty="0">
              <a:solidFill>
                <a:srgbClr val="000000"/>
              </a:solidFill>
              <a:latin typeface="Open Sans Light"/>
            </a:endParaRPr>
          </a:p>
          <a:p>
            <a:pPr marL="594360" lvl="1" indent="-297180" algn="ctr">
              <a:lnSpc>
                <a:spcPts val="5040"/>
              </a:lnSpc>
              <a:buFont typeface="Arial"/>
              <a:buChar char="•"/>
            </a:pPr>
            <a:r>
              <a:rPr lang="es-ES" sz="3600" b="1" dirty="0">
                <a:solidFill>
                  <a:srgbClr val="000000"/>
                </a:solidFill>
                <a:latin typeface="Open Sans Light"/>
              </a:rPr>
              <a:t>OBJETIVO 2: Profundizar en el uso de los recursos TIC como medio para facilitar la innovación pedagógica.</a:t>
            </a:r>
          </a:p>
          <a:p>
            <a:pPr marL="297180" lvl="1" algn="ctr">
              <a:lnSpc>
                <a:spcPts val="5040"/>
              </a:lnSpc>
            </a:pPr>
            <a:endParaRPr lang="es-ES" sz="3600" b="1" dirty="0">
              <a:solidFill>
                <a:srgbClr val="000000"/>
              </a:solidFill>
              <a:latin typeface="Open Sans Light"/>
            </a:endParaRPr>
          </a:p>
          <a:p>
            <a:pPr marL="594360" lvl="1" indent="-297180" algn="ctr">
              <a:lnSpc>
                <a:spcPts val="5040"/>
              </a:lnSpc>
              <a:buFont typeface="Arial"/>
              <a:buChar char="•"/>
            </a:pPr>
            <a:r>
              <a:rPr lang="es-ES" sz="3600" b="1" dirty="0">
                <a:solidFill>
                  <a:srgbClr val="000000"/>
                </a:solidFill>
                <a:latin typeface="Open Sans Light"/>
              </a:rPr>
              <a:t>OBJETIVO 3: Coordinar los procesos vinculados a la gestión y organización del centro.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grpSp>
        <p:nvGrpSpPr>
          <p:cNvPr id="4" name="Group 4"/>
          <p:cNvGrpSpPr>
            <a:grpSpLocks noChangeAspect="1"/>
          </p:cNvGrpSpPr>
          <p:nvPr/>
        </p:nvGrpSpPr>
        <p:grpSpPr>
          <a:xfrm>
            <a:off x="138530" y="2510123"/>
            <a:ext cx="5266754" cy="526675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E6D7D5"/>
            </a:solidFill>
          </p:spPr>
        </p:sp>
      </p:grpSp>
      <p:sp>
        <p:nvSpPr>
          <p:cNvPr id="6" name="TextBox 6"/>
          <p:cNvSpPr txBox="1"/>
          <p:nvPr/>
        </p:nvSpPr>
        <p:spPr>
          <a:xfrm>
            <a:off x="765788" y="3680120"/>
            <a:ext cx="4012238" cy="2835991"/>
          </a:xfrm>
          <a:prstGeom prst="rect">
            <a:avLst/>
          </a:prstGeom>
        </p:spPr>
        <p:txBody>
          <a:bodyPr lIns="0" tIns="0" rIns="0" bIns="0" rtlCol="0" anchor="t">
            <a:spAutoFit/>
          </a:bodyPr>
          <a:lstStyle/>
          <a:p>
            <a:pPr algn="ctr">
              <a:lnSpc>
                <a:spcPts val="7526"/>
              </a:lnSpc>
              <a:spcBef>
                <a:spcPct val="0"/>
              </a:spcBef>
            </a:pPr>
            <a:r>
              <a:rPr lang="en-US" sz="5376" b="1" i="0">
                <a:solidFill>
                  <a:srgbClr val="000000"/>
                </a:solidFill>
                <a:latin typeface="Open Sans Light"/>
              </a:rPr>
              <a:t>Ventajas de realizar este curso</a:t>
            </a:r>
          </a:p>
        </p:txBody>
      </p:sp>
      <p:sp>
        <p:nvSpPr>
          <p:cNvPr id="7" name="TextBox 7"/>
          <p:cNvSpPr txBox="1"/>
          <p:nvPr/>
        </p:nvSpPr>
        <p:spPr>
          <a:xfrm>
            <a:off x="5578752" y="80920"/>
            <a:ext cx="12189682" cy="10218054"/>
          </a:xfrm>
          <a:prstGeom prst="rect">
            <a:avLst/>
          </a:prstGeom>
        </p:spPr>
        <p:txBody>
          <a:bodyPr lIns="0" tIns="0" rIns="0" bIns="0" rtlCol="0" anchor="t">
            <a:spAutoFit/>
          </a:bodyPr>
          <a:lstStyle/>
          <a:p>
            <a:pPr marL="594360" lvl="1" indent="-297180" algn="ctr">
              <a:lnSpc>
                <a:spcPts val="5040"/>
              </a:lnSpc>
              <a:buFont typeface="Arial"/>
              <a:buChar char="•"/>
            </a:pPr>
            <a:r>
              <a:rPr lang="en-US" sz="3600" b="1" i="0" dirty="0" err="1">
                <a:solidFill>
                  <a:srgbClr val="000000"/>
                </a:solidFill>
                <a:latin typeface="Open Sans Light"/>
              </a:rPr>
              <a:t>Te</a:t>
            </a:r>
            <a:r>
              <a:rPr lang="en-US" sz="3600" b="1" i="0" dirty="0">
                <a:solidFill>
                  <a:srgbClr val="000000"/>
                </a:solidFill>
                <a:latin typeface="Open Sans Light"/>
              </a:rPr>
              <a:t> </a:t>
            </a:r>
            <a:r>
              <a:rPr lang="en-US" sz="3600" b="1" i="0" dirty="0" err="1">
                <a:solidFill>
                  <a:srgbClr val="000000"/>
                </a:solidFill>
                <a:latin typeface="Open Sans Light"/>
              </a:rPr>
              <a:t>ayudan</a:t>
            </a:r>
            <a:r>
              <a:rPr lang="en-US" sz="3600" b="1" i="0" dirty="0">
                <a:solidFill>
                  <a:srgbClr val="000000"/>
                </a:solidFill>
                <a:latin typeface="Open Sans Light"/>
              </a:rPr>
              <a:t> a </a:t>
            </a:r>
            <a:r>
              <a:rPr lang="en-US" sz="3600" b="1" i="0" dirty="0" err="1">
                <a:solidFill>
                  <a:srgbClr val="000000"/>
                </a:solidFill>
                <a:latin typeface="Open Sans Light"/>
              </a:rPr>
              <a:t>ver</a:t>
            </a:r>
            <a:r>
              <a:rPr lang="en-US" sz="3600" b="1" i="0" dirty="0">
                <a:solidFill>
                  <a:srgbClr val="000000"/>
                </a:solidFill>
                <a:latin typeface="Open Sans Light"/>
              </a:rPr>
              <a:t> </a:t>
            </a:r>
            <a:r>
              <a:rPr lang="en-US" sz="3600" b="1" i="0" dirty="0" err="1">
                <a:solidFill>
                  <a:srgbClr val="000000"/>
                </a:solidFill>
                <a:latin typeface="Open Sans Light"/>
              </a:rPr>
              <a:t>cómo</a:t>
            </a:r>
            <a:r>
              <a:rPr lang="en-US" sz="3600" b="1" i="0" dirty="0">
                <a:solidFill>
                  <a:srgbClr val="000000"/>
                </a:solidFill>
                <a:latin typeface="Open Sans Light"/>
              </a:rPr>
              <a:t> es un Plan TIC.</a:t>
            </a:r>
          </a:p>
          <a:p>
            <a:pPr algn="ctr">
              <a:lnSpc>
                <a:spcPts val="5040"/>
              </a:lnSpc>
            </a:pPr>
            <a:endParaRPr lang="en-US" sz="3600" b="1" i="0" dirty="0">
              <a:solidFill>
                <a:srgbClr val="000000"/>
              </a:solidFill>
              <a:latin typeface="Open Sans Light"/>
            </a:endParaRPr>
          </a:p>
          <a:p>
            <a:pPr marL="594360" lvl="1" indent="-297180" algn="ctr">
              <a:lnSpc>
                <a:spcPts val="5040"/>
              </a:lnSpc>
              <a:buFont typeface="Arial"/>
              <a:buChar char="•"/>
            </a:pPr>
            <a:r>
              <a:rPr lang="en-US" sz="3600" b="1" i="0" dirty="0">
                <a:solidFill>
                  <a:srgbClr val="000000"/>
                </a:solidFill>
                <a:latin typeface="Open Sans Light"/>
              </a:rPr>
              <a:t>Uno de los que </a:t>
            </a:r>
            <a:r>
              <a:rPr lang="en-US" sz="3600" b="1" i="0" dirty="0" err="1">
                <a:solidFill>
                  <a:srgbClr val="000000"/>
                </a:solidFill>
                <a:latin typeface="Open Sans Light"/>
              </a:rPr>
              <a:t>imparte</a:t>
            </a:r>
            <a:r>
              <a:rPr lang="en-US" sz="3600" b="1" i="0" dirty="0">
                <a:solidFill>
                  <a:srgbClr val="000000"/>
                </a:solidFill>
                <a:latin typeface="Open Sans Light"/>
              </a:rPr>
              <a:t> el Plan TIC es el SIGIE de la </a:t>
            </a:r>
            <a:r>
              <a:rPr lang="en-US" sz="3600" b="1" i="0" dirty="0" err="1">
                <a:solidFill>
                  <a:srgbClr val="000000"/>
                </a:solidFill>
                <a:latin typeface="Open Sans Light"/>
              </a:rPr>
              <a:t>provincia</a:t>
            </a:r>
            <a:r>
              <a:rPr lang="en-US" sz="3600" b="1" i="0" dirty="0">
                <a:solidFill>
                  <a:srgbClr val="000000"/>
                </a:solidFill>
                <a:latin typeface="Open Sans Light"/>
              </a:rPr>
              <a:t>.</a:t>
            </a:r>
          </a:p>
          <a:p>
            <a:pPr algn="ctr">
              <a:lnSpc>
                <a:spcPts val="5040"/>
              </a:lnSpc>
            </a:pPr>
            <a:endParaRPr lang="en-US" sz="3600" b="1" i="0" dirty="0">
              <a:solidFill>
                <a:srgbClr val="000000"/>
              </a:solidFill>
              <a:latin typeface="Open Sans Light"/>
            </a:endParaRPr>
          </a:p>
          <a:p>
            <a:pPr marL="594360" lvl="1" indent="-297180" algn="ctr">
              <a:lnSpc>
                <a:spcPts val="5040"/>
              </a:lnSpc>
              <a:buFont typeface="Arial"/>
              <a:buChar char="•"/>
            </a:pPr>
            <a:r>
              <a:rPr lang="en-US" sz="3600" b="1" i="0" dirty="0" err="1">
                <a:solidFill>
                  <a:srgbClr val="000000"/>
                </a:solidFill>
                <a:latin typeface="Open Sans Light"/>
              </a:rPr>
              <a:t>Otro</a:t>
            </a:r>
            <a:r>
              <a:rPr lang="en-US" sz="3600" b="1" i="0" dirty="0">
                <a:solidFill>
                  <a:srgbClr val="000000"/>
                </a:solidFill>
                <a:latin typeface="Open Sans Light"/>
              </a:rPr>
              <a:t> de los que </a:t>
            </a:r>
            <a:r>
              <a:rPr lang="en-US" sz="3600" b="1" i="0" dirty="0" err="1">
                <a:solidFill>
                  <a:srgbClr val="000000"/>
                </a:solidFill>
                <a:latin typeface="Open Sans Light"/>
              </a:rPr>
              <a:t>imparte</a:t>
            </a:r>
            <a:r>
              <a:rPr lang="en-US" sz="3600" b="1" i="0" dirty="0">
                <a:solidFill>
                  <a:srgbClr val="000000"/>
                </a:solidFill>
                <a:latin typeface="Open Sans Light"/>
              </a:rPr>
              <a:t> </a:t>
            </a:r>
            <a:r>
              <a:rPr lang="en-US" sz="3600" b="1" i="0" dirty="0" err="1">
                <a:solidFill>
                  <a:srgbClr val="000000"/>
                </a:solidFill>
                <a:latin typeface="Open Sans Light"/>
              </a:rPr>
              <a:t>ponencias</a:t>
            </a:r>
            <a:r>
              <a:rPr lang="en-US" sz="3600" b="1" i="0" dirty="0">
                <a:solidFill>
                  <a:srgbClr val="000000"/>
                </a:solidFill>
                <a:latin typeface="Open Sans Light"/>
              </a:rPr>
              <a:t> </a:t>
            </a:r>
            <a:r>
              <a:rPr lang="en-US" sz="3600" b="1" i="0" dirty="0" err="1">
                <a:solidFill>
                  <a:srgbClr val="000000"/>
                </a:solidFill>
                <a:latin typeface="Open Sans Light"/>
              </a:rPr>
              <a:t>tiene</a:t>
            </a:r>
            <a:r>
              <a:rPr lang="en-US" sz="3600" b="1" i="0" dirty="0">
                <a:solidFill>
                  <a:srgbClr val="000000"/>
                </a:solidFill>
                <a:latin typeface="Open Sans Light"/>
              </a:rPr>
              <a:t> un Plan TIC </a:t>
            </a:r>
            <a:r>
              <a:rPr lang="en-US" sz="3600" b="1" i="0" dirty="0" err="1">
                <a:solidFill>
                  <a:srgbClr val="000000"/>
                </a:solidFill>
                <a:latin typeface="Open Sans Light"/>
              </a:rPr>
              <a:t>muy</a:t>
            </a:r>
            <a:r>
              <a:rPr lang="en-US" sz="3600" b="1" i="0" dirty="0">
                <a:solidFill>
                  <a:srgbClr val="000000"/>
                </a:solidFill>
                <a:latin typeface="Open Sans Light"/>
              </a:rPr>
              <a:t> </a:t>
            </a:r>
            <a:r>
              <a:rPr lang="en-US" sz="3600" b="1" i="0" dirty="0" err="1">
                <a:solidFill>
                  <a:srgbClr val="000000"/>
                </a:solidFill>
                <a:latin typeface="Open Sans Light"/>
              </a:rPr>
              <a:t>bueno</a:t>
            </a:r>
            <a:r>
              <a:rPr lang="en-US" sz="3600" b="1" i="0" dirty="0">
                <a:solidFill>
                  <a:srgbClr val="000000"/>
                </a:solidFill>
                <a:latin typeface="Open Sans Light"/>
              </a:rPr>
              <a:t>.</a:t>
            </a:r>
          </a:p>
          <a:p>
            <a:pPr algn="ctr">
              <a:lnSpc>
                <a:spcPts val="5040"/>
              </a:lnSpc>
            </a:pPr>
            <a:endParaRPr lang="en-US" sz="3600" b="1" i="0" dirty="0">
              <a:solidFill>
                <a:srgbClr val="000000"/>
              </a:solidFill>
              <a:latin typeface="Open Sans Light"/>
            </a:endParaRPr>
          </a:p>
          <a:p>
            <a:pPr marL="594360" lvl="1" indent="-297180" algn="ctr">
              <a:lnSpc>
                <a:spcPts val="5040"/>
              </a:lnSpc>
              <a:buFont typeface="Arial"/>
              <a:buChar char="•"/>
            </a:pPr>
            <a:r>
              <a:rPr lang="en-US" sz="3600" b="1" i="0" dirty="0">
                <a:solidFill>
                  <a:srgbClr val="000000"/>
                </a:solidFill>
                <a:latin typeface="Open Sans Light"/>
              </a:rPr>
              <a:t>Hay </a:t>
            </a:r>
            <a:r>
              <a:rPr lang="en-US" sz="3600" b="1" i="0" dirty="0" err="1">
                <a:solidFill>
                  <a:srgbClr val="000000"/>
                </a:solidFill>
                <a:latin typeface="Open Sans Light"/>
              </a:rPr>
              <a:t>varios</a:t>
            </a:r>
            <a:r>
              <a:rPr lang="en-US" sz="3600" b="1" i="0" dirty="0">
                <a:solidFill>
                  <a:srgbClr val="000000"/>
                </a:solidFill>
                <a:latin typeface="Open Sans Light"/>
              </a:rPr>
              <a:t> planes TIC </a:t>
            </a:r>
            <a:r>
              <a:rPr lang="en-US" sz="3600" b="1" i="0" dirty="0" err="1">
                <a:solidFill>
                  <a:srgbClr val="000000"/>
                </a:solidFill>
                <a:latin typeface="Open Sans Light"/>
              </a:rPr>
              <a:t>públicos</a:t>
            </a:r>
            <a:r>
              <a:rPr lang="en-US" sz="3600" b="1" i="0" dirty="0">
                <a:solidFill>
                  <a:srgbClr val="000000"/>
                </a:solidFill>
                <a:latin typeface="Open Sans Light"/>
              </a:rPr>
              <a:t> </a:t>
            </a:r>
            <a:r>
              <a:rPr lang="en-US" sz="3600" b="1" i="0" dirty="0" err="1">
                <a:solidFill>
                  <a:srgbClr val="000000"/>
                </a:solidFill>
                <a:latin typeface="Open Sans Light"/>
              </a:rPr>
              <a:t>en</a:t>
            </a:r>
            <a:r>
              <a:rPr lang="en-US" sz="3600" b="1" i="0" dirty="0">
                <a:solidFill>
                  <a:srgbClr val="000000"/>
                </a:solidFill>
                <a:latin typeface="Open Sans Light"/>
              </a:rPr>
              <a:t> la web, </a:t>
            </a:r>
            <a:r>
              <a:rPr lang="en-US" sz="3600" b="1" i="0" dirty="0" err="1">
                <a:solidFill>
                  <a:srgbClr val="000000"/>
                </a:solidFill>
                <a:latin typeface="Open Sans Light"/>
              </a:rPr>
              <a:t>previos</a:t>
            </a:r>
            <a:r>
              <a:rPr lang="en-US" sz="3600" b="1" i="0" dirty="0">
                <a:solidFill>
                  <a:srgbClr val="000000"/>
                </a:solidFill>
                <a:latin typeface="Open Sans Light"/>
              </a:rPr>
              <a:t> a la </a:t>
            </a:r>
            <a:r>
              <a:rPr lang="en-US" sz="3600" b="1" i="0" dirty="0" err="1">
                <a:solidFill>
                  <a:srgbClr val="000000"/>
                </a:solidFill>
                <a:latin typeface="Open Sans Light"/>
              </a:rPr>
              <a:t>certificación</a:t>
            </a:r>
            <a:r>
              <a:rPr lang="en-US" sz="3600" b="1" i="0" dirty="0">
                <a:solidFill>
                  <a:srgbClr val="000000"/>
                </a:solidFill>
                <a:latin typeface="Open Sans Light"/>
              </a:rPr>
              <a:t> CoDiCe TIC.</a:t>
            </a:r>
          </a:p>
          <a:p>
            <a:pPr marL="594360" lvl="1" indent="-297180" algn="ctr">
              <a:lnSpc>
                <a:spcPts val="5040"/>
              </a:lnSpc>
              <a:buFont typeface="Arial"/>
              <a:buChar char="•"/>
            </a:pPr>
            <a:endParaRPr lang="en-US" sz="3600" b="1" dirty="0">
              <a:solidFill>
                <a:srgbClr val="000000"/>
              </a:solidFill>
              <a:latin typeface="Open Sans Light"/>
            </a:endParaRPr>
          </a:p>
          <a:p>
            <a:pPr marL="594360" lvl="1" indent="-297180" algn="ctr">
              <a:lnSpc>
                <a:spcPts val="5040"/>
              </a:lnSpc>
              <a:buFont typeface="Arial"/>
              <a:buChar char="•"/>
            </a:pPr>
            <a:r>
              <a:rPr lang="en-US" sz="3600" b="1" i="0" dirty="0">
                <a:solidFill>
                  <a:srgbClr val="000000"/>
                </a:solidFill>
                <a:latin typeface="Open Sans Light"/>
                <a:hlinkClick r:id="rId2"/>
              </a:rPr>
              <a:t>Plan </a:t>
            </a:r>
            <a:r>
              <a:rPr lang="en-US" sz="3600" b="1" dirty="0">
                <a:solidFill>
                  <a:srgbClr val="000000"/>
                </a:solidFill>
                <a:latin typeface="Open Sans Light"/>
                <a:hlinkClick r:id="rId2"/>
              </a:rPr>
              <a:t>TIC CEPA </a:t>
            </a:r>
            <a:r>
              <a:rPr lang="en-US" sz="3600" b="1" i="0" dirty="0" err="1">
                <a:solidFill>
                  <a:srgbClr val="000000"/>
                </a:solidFill>
                <a:latin typeface="Open Sans Light"/>
                <a:hlinkClick r:id="rId2"/>
              </a:rPr>
              <a:t>Celtiberia</a:t>
            </a:r>
            <a:endParaRPr lang="en-US" sz="3600" b="1" i="0" dirty="0">
              <a:solidFill>
                <a:srgbClr val="000000"/>
              </a:solidFill>
              <a:latin typeface="Open Sans Light"/>
            </a:endParaRPr>
          </a:p>
          <a:p>
            <a:pPr marL="594360" lvl="1" indent="-297180" algn="ctr">
              <a:lnSpc>
                <a:spcPts val="5040"/>
              </a:lnSpc>
              <a:buFont typeface="Arial"/>
              <a:buChar char="•"/>
            </a:pPr>
            <a:r>
              <a:rPr lang="en-US" sz="3600" b="1" dirty="0">
                <a:solidFill>
                  <a:srgbClr val="000000"/>
                </a:solidFill>
                <a:latin typeface="Open Sans Light"/>
                <a:hlinkClick r:id="rId3"/>
              </a:rPr>
              <a:t>Plan TIC</a:t>
            </a:r>
            <a:r>
              <a:rPr lang="en-US" sz="3600" b="1" i="0" dirty="0">
                <a:solidFill>
                  <a:srgbClr val="000000"/>
                </a:solidFill>
                <a:latin typeface="Open Sans Light"/>
                <a:hlinkClick r:id="rId3"/>
              </a:rPr>
              <a:t> EOI Soria</a:t>
            </a:r>
            <a:endParaRPr lang="en-US" sz="3600" b="1" i="0" dirty="0">
              <a:solidFill>
                <a:srgbClr val="000000"/>
              </a:solidFill>
              <a:latin typeface="Open Sans Light"/>
            </a:endParaRPr>
          </a:p>
          <a:p>
            <a:pPr algn="ctr">
              <a:lnSpc>
                <a:spcPts val="5040"/>
              </a:lnSpc>
            </a:pPr>
            <a:endParaRPr lang="en-US" sz="3600" b="1" i="0" dirty="0">
              <a:solidFill>
                <a:srgbClr val="000000"/>
              </a:solidFill>
              <a:latin typeface="Open Sans Light"/>
            </a:endParaRPr>
          </a:p>
          <a:p>
            <a:pPr marL="594360" lvl="1" indent="-297180" algn="ctr">
              <a:lnSpc>
                <a:spcPts val="5040"/>
              </a:lnSpc>
              <a:buFont typeface="Arial"/>
              <a:buChar char="•"/>
            </a:pPr>
            <a:r>
              <a:rPr lang="en-US" sz="3600" b="1" i="0" dirty="0">
                <a:solidFill>
                  <a:srgbClr val="000000"/>
                </a:solidFill>
                <a:latin typeface="Open Sans Light"/>
              </a:rPr>
              <a:t> Se </a:t>
            </a:r>
            <a:r>
              <a:rPr lang="en-US" sz="3600" b="1" i="0" dirty="0" err="1">
                <a:solidFill>
                  <a:srgbClr val="000000"/>
                </a:solidFill>
                <a:latin typeface="Open Sans Light"/>
              </a:rPr>
              <a:t>crea</a:t>
            </a:r>
            <a:r>
              <a:rPr lang="en-US" sz="3600" b="1" i="0" dirty="0">
                <a:solidFill>
                  <a:srgbClr val="000000"/>
                </a:solidFill>
                <a:latin typeface="Open Sans Light"/>
              </a:rPr>
              <a:t> un </a:t>
            </a:r>
            <a:r>
              <a:rPr lang="en-US" sz="3600" b="1" i="0" dirty="0" err="1">
                <a:solidFill>
                  <a:srgbClr val="000000"/>
                </a:solidFill>
                <a:latin typeface="Open Sans Light"/>
              </a:rPr>
              <a:t>documento</a:t>
            </a:r>
            <a:r>
              <a:rPr lang="en-US" sz="3600" b="1" i="0" dirty="0">
                <a:solidFill>
                  <a:srgbClr val="000000"/>
                </a:solidFill>
                <a:latin typeface="Open Sans Light"/>
              </a:rPr>
              <a:t> </a:t>
            </a:r>
            <a:r>
              <a:rPr lang="en-US" sz="3600" b="1" i="0" dirty="0" err="1">
                <a:solidFill>
                  <a:srgbClr val="000000"/>
                </a:solidFill>
                <a:latin typeface="Open Sans Light"/>
              </a:rPr>
              <a:t>colaborativo</a:t>
            </a:r>
            <a:r>
              <a:rPr lang="en-US" sz="3600" b="1" i="0" dirty="0">
                <a:solidFill>
                  <a:srgbClr val="000000"/>
                </a:solidFill>
                <a:latin typeface="Open Sans Light"/>
              </a:rPr>
              <a:t> para que </a:t>
            </a:r>
            <a:r>
              <a:rPr lang="en-US" sz="3600" b="1" i="0" dirty="0" err="1">
                <a:solidFill>
                  <a:srgbClr val="000000"/>
                </a:solidFill>
                <a:latin typeface="Open Sans Light"/>
              </a:rPr>
              <a:t>todos</a:t>
            </a:r>
            <a:r>
              <a:rPr lang="en-US" sz="3600" b="1" i="0" dirty="0">
                <a:solidFill>
                  <a:srgbClr val="000000"/>
                </a:solidFill>
                <a:latin typeface="Open Sans Light"/>
              </a:rPr>
              <a:t> </a:t>
            </a:r>
            <a:r>
              <a:rPr lang="en-US" sz="3600" b="1" i="0" dirty="0" err="1">
                <a:solidFill>
                  <a:srgbClr val="000000"/>
                </a:solidFill>
                <a:latin typeface="Open Sans Light"/>
              </a:rPr>
              <a:t>participemos</a:t>
            </a:r>
            <a:r>
              <a:rPr lang="en-US" sz="3600" b="1" i="0" dirty="0">
                <a:solidFill>
                  <a:srgbClr val="000000"/>
                </a:solidFill>
                <a:latin typeface="Open Sans Light"/>
              </a:rPr>
              <a:t> y </a:t>
            </a:r>
            <a:r>
              <a:rPr lang="en-US" sz="3600" b="1" i="0" dirty="0" err="1">
                <a:solidFill>
                  <a:srgbClr val="000000"/>
                </a:solidFill>
                <a:latin typeface="Open Sans Light"/>
              </a:rPr>
              <a:t>así</a:t>
            </a:r>
            <a:r>
              <a:rPr lang="en-US" sz="3600" b="1" i="0" dirty="0">
                <a:solidFill>
                  <a:srgbClr val="000000"/>
                </a:solidFill>
                <a:latin typeface="Open Sans Light"/>
              </a:rPr>
              <a:t> </a:t>
            </a:r>
            <a:r>
              <a:rPr lang="en-US" sz="3600" b="1" i="0" dirty="0" err="1">
                <a:solidFill>
                  <a:srgbClr val="000000"/>
                </a:solidFill>
                <a:latin typeface="Open Sans Light"/>
              </a:rPr>
              <a:t>poder</a:t>
            </a:r>
            <a:r>
              <a:rPr lang="en-US" sz="3600" b="1" i="0" dirty="0">
                <a:solidFill>
                  <a:srgbClr val="000000"/>
                </a:solidFill>
                <a:latin typeface="Open Sans Light"/>
              </a:rPr>
              <a:t> </a:t>
            </a:r>
            <a:r>
              <a:rPr lang="en-US" sz="3600" b="1" i="0" dirty="0" err="1">
                <a:solidFill>
                  <a:srgbClr val="000000"/>
                </a:solidFill>
                <a:latin typeface="Open Sans Light"/>
              </a:rPr>
              <a:t>hacer</a:t>
            </a:r>
            <a:r>
              <a:rPr lang="en-US" sz="3600" b="1" i="0" dirty="0">
                <a:solidFill>
                  <a:srgbClr val="000000"/>
                </a:solidFill>
                <a:latin typeface="Open Sans Light"/>
              </a:rPr>
              <a:t> un Plan TIC.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blip>
          <a:srcRect/>
          <a:stretch>
            <a:fillRect/>
          </a:stretch>
        </p:blipFill>
        <p:spPr>
          <a:xfrm>
            <a:off x="14363700" y="-1218297"/>
            <a:ext cx="4605767" cy="6723747"/>
          </a:xfrm>
          <a:prstGeom prst="rect">
            <a:avLst/>
          </a:prstGeom>
        </p:spPr>
      </p:pic>
      <p:sp>
        <p:nvSpPr>
          <p:cNvPr id="3" name="AutoShape 3"/>
          <p:cNvSpPr/>
          <p:nvPr/>
        </p:nvSpPr>
        <p:spPr>
          <a:xfrm>
            <a:off x="-762000" y="4783532"/>
            <a:ext cx="19812000" cy="152400"/>
          </a:xfrm>
          <a:prstGeom prst="rect">
            <a:avLst/>
          </a:prstGeom>
          <a:solidFill>
            <a:srgbClr val="020301"/>
          </a:solidFill>
        </p:spPr>
      </p:sp>
      <p:grpSp>
        <p:nvGrpSpPr>
          <p:cNvPr id="4" name="Group 4"/>
          <p:cNvGrpSpPr/>
          <p:nvPr/>
        </p:nvGrpSpPr>
        <p:grpSpPr>
          <a:xfrm>
            <a:off x="1690797" y="4631132"/>
            <a:ext cx="4536921" cy="2937242"/>
            <a:chOff x="0" y="0"/>
            <a:chExt cx="6049229" cy="3916322"/>
          </a:xfrm>
        </p:grpSpPr>
        <p:sp>
          <p:nvSpPr>
            <p:cNvPr id="5" name="TextBox 5"/>
            <p:cNvSpPr txBox="1"/>
            <p:nvPr/>
          </p:nvSpPr>
          <p:spPr>
            <a:xfrm>
              <a:off x="0" y="1548350"/>
              <a:ext cx="6049229" cy="89172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 Sep 2009</a:t>
              </a:r>
            </a:p>
          </p:txBody>
        </p:sp>
        <p:sp>
          <p:nvSpPr>
            <p:cNvPr id="6" name="TextBox 6"/>
            <p:cNvSpPr txBox="1"/>
            <p:nvPr/>
          </p:nvSpPr>
          <p:spPr>
            <a:xfrm>
              <a:off x="424745" y="2531328"/>
              <a:ext cx="5191182" cy="1384994"/>
            </a:xfrm>
            <a:prstGeom prst="rect">
              <a:avLst/>
            </a:prstGeom>
          </p:spPr>
          <p:txBody>
            <a:bodyPr lIns="0" tIns="0" rIns="0" bIns="0" rtlCol="0" anchor="t">
              <a:spAutoFit/>
            </a:bodyPr>
            <a:lstStyle/>
            <a:p>
              <a:pPr algn="ctr">
                <a:lnSpc>
                  <a:spcPts val="4799"/>
                </a:lnSpc>
              </a:pPr>
              <a:r>
                <a:rPr lang="en-US" sz="3199" b="1" spc="169" dirty="0">
                  <a:solidFill>
                    <a:srgbClr val="8C52FF"/>
                  </a:solidFill>
                  <a:latin typeface="Glacial Indifference"/>
                </a:rPr>
                <a:t>1ª </a:t>
              </a:r>
              <a:r>
                <a:rPr lang="en-US" sz="3199" b="1" spc="169" dirty="0" err="1">
                  <a:solidFill>
                    <a:srgbClr val="8C52FF"/>
                  </a:solidFill>
                  <a:latin typeface="Glacial Indifference"/>
                </a:rPr>
                <a:t>convocatoria</a:t>
              </a:r>
              <a:endParaRPr lang="en-US" sz="3199" b="1" spc="169" dirty="0">
                <a:solidFill>
                  <a:srgbClr val="8C52FF"/>
                </a:solidFill>
                <a:latin typeface="Glacial Indifference"/>
              </a:endParaRPr>
            </a:p>
            <a:p>
              <a:pPr algn="ctr">
                <a:lnSpc>
                  <a:spcPts val="3600"/>
                </a:lnSpc>
              </a:pPr>
              <a:r>
                <a:rPr lang="en-US" sz="2400" spc="127" dirty="0">
                  <a:solidFill>
                    <a:srgbClr val="000000"/>
                  </a:solidFill>
                  <a:latin typeface="Glacial Indifference"/>
                  <a:hlinkClick r:id="rId3"/>
                </a:rPr>
                <a:t>Orden EDU/1761/2009</a:t>
              </a:r>
              <a:endParaRPr lang="en-US" sz="2400" spc="127" dirty="0">
                <a:solidFill>
                  <a:srgbClr val="000000"/>
                </a:solidFill>
                <a:latin typeface="Glacial Indifference"/>
              </a:endParaRPr>
            </a:p>
          </p:txBody>
        </p:sp>
        <p:pic>
          <p:nvPicPr>
            <p:cNvPr id="7" name="Picture 7"/>
            <p:cNvPicPr>
              <a:picLocks noChangeAspect="1"/>
            </p:cNvPicPr>
            <p:nvPr/>
          </p:nvPicPr>
          <p:blipFill>
            <a:blip r:embed="rId4"/>
            <a:srcRect/>
            <a:stretch>
              <a:fillRect/>
            </a:stretch>
          </p:blipFill>
          <p:spPr>
            <a:xfrm>
              <a:off x="2676986" y="0"/>
              <a:ext cx="695257" cy="695257"/>
            </a:xfrm>
            <a:prstGeom prst="rect">
              <a:avLst/>
            </a:prstGeom>
          </p:spPr>
        </p:pic>
      </p:grpSp>
      <p:sp>
        <p:nvSpPr>
          <p:cNvPr id="8" name="AutoShape 8"/>
          <p:cNvSpPr/>
          <p:nvPr/>
        </p:nvSpPr>
        <p:spPr>
          <a:xfrm>
            <a:off x="18002863" y="-233785"/>
            <a:ext cx="567624" cy="10768576"/>
          </a:xfrm>
          <a:prstGeom prst="rect">
            <a:avLst/>
          </a:prstGeom>
          <a:solidFill>
            <a:srgbClr val="020301"/>
          </a:solidFill>
        </p:spPr>
      </p:sp>
      <p:grpSp>
        <p:nvGrpSpPr>
          <p:cNvPr id="9" name="Group 9"/>
          <p:cNvGrpSpPr/>
          <p:nvPr/>
        </p:nvGrpSpPr>
        <p:grpSpPr>
          <a:xfrm>
            <a:off x="1028700" y="1028700"/>
            <a:ext cx="10726621" cy="3421380"/>
            <a:chOff x="0" y="0"/>
            <a:chExt cx="14302162" cy="4561840"/>
          </a:xfrm>
        </p:grpSpPr>
        <p:sp>
          <p:nvSpPr>
            <p:cNvPr id="10" name="TextBox 10"/>
            <p:cNvSpPr txBox="1"/>
            <p:nvPr/>
          </p:nvSpPr>
          <p:spPr>
            <a:xfrm>
              <a:off x="0" y="57150"/>
              <a:ext cx="14302162" cy="1243330"/>
            </a:xfrm>
            <a:prstGeom prst="rect">
              <a:avLst/>
            </a:prstGeom>
          </p:spPr>
          <p:txBody>
            <a:bodyPr lIns="0" tIns="0" rIns="0" bIns="0" rtlCol="0" anchor="t">
              <a:spAutoFit/>
            </a:bodyPr>
            <a:lstStyle/>
            <a:p>
              <a:pPr algn="ctr">
                <a:lnSpc>
                  <a:spcPts val="7040"/>
                </a:lnSpc>
              </a:pPr>
              <a:r>
                <a:rPr lang="en-US" sz="6400" b="1" spc="224">
                  <a:solidFill>
                    <a:srgbClr val="737373"/>
                  </a:solidFill>
                  <a:latin typeface="League Spartan"/>
                </a:rPr>
                <a:t>PROCESO EN EL TIEMPO</a:t>
              </a:r>
            </a:p>
          </p:txBody>
        </p:sp>
        <p:sp>
          <p:nvSpPr>
            <p:cNvPr id="11" name="TextBox 11"/>
            <p:cNvSpPr txBox="1"/>
            <p:nvPr/>
          </p:nvSpPr>
          <p:spPr>
            <a:xfrm>
              <a:off x="0" y="1811655"/>
              <a:ext cx="11828726" cy="2750185"/>
            </a:xfrm>
            <a:prstGeom prst="rect">
              <a:avLst/>
            </a:prstGeom>
          </p:spPr>
          <p:txBody>
            <a:bodyPr lIns="0" tIns="0" rIns="0" bIns="0" rtlCol="0" anchor="t">
              <a:spAutoFit/>
            </a:bodyPr>
            <a:lstStyle/>
            <a:p>
              <a:pPr algn="l">
                <a:lnSpc>
                  <a:spcPts val="5460"/>
                </a:lnSpc>
              </a:pPr>
              <a:r>
                <a:rPr lang="en-US" sz="4200" b="1" spc="151">
                  <a:solidFill>
                    <a:srgbClr val="020301"/>
                  </a:solidFill>
                  <a:latin typeface="Glacial Indifference"/>
                </a:rPr>
                <a:t>Publicación de las convocatorias para la concesión de la certificación TIC</a:t>
              </a:r>
            </a:p>
          </p:txBody>
        </p:sp>
      </p:grpSp>
      <p:grpSp>
        <p:nvGrpSpPr>
          <p:cNvPr id="12" name="Group 12"/>
          <p:cNvGrpSpPr>
            <a:grpSpLocks noChangeAspect="1"/>
          </p:cNvGrpSpPr>
          <p:nvPr/>
        </p:nvGrpSpPr>
        <p:grpSpPr>
          <a:xfrm>
            <a:off x="13320997" y="387202"/>
            <a:ext cx="3938303" cy="393830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F914D"/>
            </a:solidFill>
          </p:spPr>
        </p:sp>
      </p:grpSp>
      <p:sp>
        <p:nvSpPr>
          <p:cNvPr id="14" name="TextBox 14"/>
          <p:cNvSpPr txBox="1"/>
          <p:nvPr/>
        </p:nvSpPr>
        <p:spPr>
          <a:xfrm>
            <a:off x="13324466" y="1214530"/>
            <a:ext cx="3934834" cy="2197921"/>
          </a:xfrm>
          <a:prstGeom prst="rect">
            <a:avLst/>
          </a:prstGeom>
        </p:spPr>
        <p:txBody>
          <a:bodyPr lIns="0" tIns="0" rIns="0" bIns="0" rtlCol="0" anchor="t">
            <a:spAutoFit/>
          </a:bodyPr>
          <a:lstStyle/>
          <a:p>
            <a:pPr algn="ctr">
              <a:lnSpc>
                <a:spcPts val="5821"/>
              </a:lnSpc>
              <a:spcBef>
                <a:spcPct val="0"/>
              </a:spcBef>
            </a:pPr>
            <a:r>
              <a:rPr lang="en-US" sz="4157" b="0" i="0">
                <a:solidFill>
                  <a:srgbClr val="000000"/>
                </a:solidFill>
                <a:latin typeface="Cairo Bold"/>
              </a:rPr>
              <a:t>No hace falta Plan TIC para participar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pic>
        <p:nvPicPr>
          <p:cNvPr id="4" name="Picture 4"/>
          <p:cNvPicPr>
            <a:picLocks noChangeAspect="1"/>
          </p:cNvPicPr>
          <p:nvPr/>
        </p:nvPicPr>
        <p:blipFill>
          <a:blip r:embed="rId2"/>
          <a:srcRect t="13651" b="13172"/>
          <a:stretch>
            <a:fillRect/>
          </a:stretch>
        </p:blipFill>
        <p:spPr>
          <a:xfrm>
            <a:off x="1" y="32"/>
            <a:ext cx="17907054" cy="102869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E0BAC95A-2819-4F32-A8A1-4CC3F6E61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51142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grpSp>
        <p:nvGrpSpPr>
          <p:cNvPr id="4" name="Group 4"/>
          <p:cNvGrpSpPr>
            <a:grpSpLocks noChangeAspect="1"/>
          </p:cNvGrpSpPr>
          <p:nvPr/>
        </p:nvGrpSpPr>
        <p:grpSpPr>
          <a:xfrm>
            <a:off x="138530" y="2510123"/>
            <a:ext cx="5266754" cy="526675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E6D7D5"/>
            </a:solidFill>
          </p:spPr>
        </p:sp>
      </p:grpSp>
      <p:sp>
        <p:nvSpPr>
          <p:cNvPr id="6" name="TextBox 6"/>
          <p:cNvSpPr txBox="1"/>
          <p:nvPr/>
        </p:nvSpPr>
        <p:spPr>
          <a:xfrm>
            <a:off x="452159" y="4015102"/>
            <a:ext cx="4639496" cy="2194601"/>
          </a:xfrm>
          <a:prstGeom prst="rect">
            <a:avLst/>
          </a:prstGeom>
        </p:spPr>
        <p:txBody>
          <a:bodyPr lIns="0" tIns="0" rIns="0" bIns="0" rtlCol="0" anchor="t">
            <a:spAutoFit/>
          </a:bodyPr>
          <a:lstStyle/>
          <a:p>
            <a:pPr algn="ctr">
              <a:lnSpc>
                <a:spcPts val="5837"/>
              </a:lnSpc>
              <a:spcBef>
                <a:spcPct val="0"/>
              </a:spcBef>
            </a:pPr>
            <a:r>
              <a:rPr lang="en-US" sz="4169" b="1" i="0">
                <a:solidFill>
                  <a:srgbClr val="000000"/>
                </a:solidFill>
                <a:latin typeface="Open Sans Light"/>
              </a:rPr>
              <a:t>Inconvenientes de realizar este curso</a:t>
            </a:r>
          </a:p>
        </p:txBody>
      </p:sp>
      <p:sp>
        <p:nvSpPr>
          <p:cNvPr id="7" name="TextBox 7"/>
          <p:cNvSpPr txBox="1"/>
          <p:nvPr/>
        </p:nvSpPr>
        <p:spPr>
          <a:xfrm>
            <a:off x="5545850" y="487970"/>
            <a:ext cx="12189682" cy="8936355"/>
          </a:xfrm>
          <a:prstGeom prst="rect">
            <a:avLst/>
          </a:prstGeom>
        </p:spPr>
        <p:txBody>
          <a:bodyPr lIns="0" tIns="0" rIns="0" bIns="0" rtlCol="0" anchor="t">
            <a:spAutoFit/>
          </a:bodyPr>
          <a:lstStyle/>
          <a:p>
            <a:pPr marL="594360" lvl="1" indent="-297180" algn="ctr">
              <a:lnSpc>
                <a:spcPts val="5040"/>
              </a:lnSpc>
              <a:buFont typeface="Arial"/>
              <a:buChar char="•"/>
            </a:pPr>
            <a:r>
              <a:rPr lang="en-US" sz="3600" b="1" i="0" dirty="0">
                <a:solidFill>
                  <a:srgbClr val="000000"/>
                </a:solidFill>
                <a:latin typeface="Open Sans Light"/>
              </a:rPr>
              <a:t>Los que </a:t>
            </a:r>
            <a:r>
              <a:rPr lang="en-US" sz="3600" b="1" i="0" dirty="0" err="1">
                <a:solidFill>
                  <a:srgbClr val="000000"/>
                </a:solidFill>
                <a:latin typeface="Open Sans Light"/>
              </a:rPr>
              <a:t>ya</a:t>
            </a:r>
            <a:r>
              <a:rPr lang="en-US" sz="3600" b="1" i="0" dirty="0">
                <a:solidFill>
                  <a:srgbClr val="000000"/>
                </a:solidFill>
                <a:latin typeface="Open Sans Light"/>
              </a:rPr>
              <a:t> </a:t>
            </a:r>
            <a:r>
              <a:rPr lang="en-US" sz="3600" b="1" i="0" dirty="0" err="1">
                <a:solidFill>
                  <a:srgbClr val="000000"/>
                </a:solidFill>
                <a:latin typeface="Open Sans Light"/>
              </a:rPr>
              <a:t>tienen</a:t>
            </a:r>
            <a:r>
              <a:rPr lang="en-US" sz="3600" b="1" i="0" dirty="0">
                <a:solidFill>
                  <a:srgbClr val="000000"/>
                </a:solidFill>
                <a:latin typeface="Open Sans Light"/>
              </a:rPr>
              <a:t> el Plan TIC </a:t>
            </a:r>
            <a:r>
              <a:rPr lang="en-US" sz="3600" b="1" i="0" dirty="0" err="1">
                <a:solidFill>
                  <a:srgbClr val="000000"/>
                </a:solidFill>
                <a:latin typeface="Open Sans Light"/>
              </a:rPr>
              <a:t>hecho</a:t>
            </a:r>
            <a:r>
              <a:rPr lang="en-US" sz="3600" b="1" i="0" dirty="0">
                <a:solidFill>
                  <a:srgbClr val="000000"/>
                </a:solidFill>
                <a:latin typeface="Open Sans Light"/>
              </a:rPr>
              <a:t> no </a:t>
            </a:r>
            <a:r>
              <a:rPr lang="en-US" sz="3600" b="1" i="0" dirty="0" err="1">
                <a:solidFill>
                  <a:srgbClr val="000000"/>
                </a:solidFill>
                <a:latin typeface="Open Sans Light"/>
              </a:rPr>
              <a:t>han</a:t>
            </a:r>
            <a:r>
              <a:rPr lang="en-US" sz="3600" b="1" i="0" dirty="0">
                <a:solidFill>
                  <a:srgbClr val="000000"/>
                </a:solidFill>
                <a:latin typeface="Open Sans Light"/>
              </a:rPr>
              <a:t> </a:t>
            </a:r>
            <a:r>
              <a:rPr lang="en-US" sz="3600" b="1" i="0" dirty="0" err="1">
                <a:solidFill>
                  <a:srgbClr val="000000"/>
                </a:solidFill>
                <a:latin typeface="Open Sans Light"/>
              </a:rPr>
              <a:t>participado</a:t>
            </a:r>
            <a:r>
              <a:rPr lang="en-US" sz="3600" b="1" i="0" dirty="0">
                <a:solidFill>
                  <a:srgbClr val="000000"/>
                </a:solidFill>
                <a:latin typeface="Open Sans Light"/>
              </a:rPr>
              <a:t> de las </a:t>
            </a:r>
            <a:r>
              <a:rPr lang="en-US" sz="3600" b="1" i="0" dirty="0" err="1">
                <a:solidFill>
                  <a:srgbClr val="000000"/>
                </a:solidFill>
                <a:latin typeface="Open Sans Light"/>
              </a:rPr>
              <a:t>exigencias</a:t>
            </a:r>
            <a:r>
              <a:rPr lang="en-US" sz="3600" b="1" i="0" dirty="0">
                <a:solidFill>
                  <a:srgbClr val="000000"/>
                </a:solidFill>
                <a:latin typeface="Open Sans Light"/>
              </a:rPr>
              <a:t> de la </a:t>
            </a:r>
            <a:r>
              <a:rPr lang="en-US" sz="3600" b="1" i="0" dirty="0" err="1">
                <a:solidFill>
                  <a:srgbClr val="000000"/>
                </a:solidFill>
                <a:latin typeface="Open Sans Light"/>
              </a:rPr>
              <a:t>certificación</a:t>
            </a:r>
            <a:r>
              <a:rPr lang="en-US" sz="3600" b="1" i="0" dirty="0">
                <a:solidFill>
                  <a:srgbClr val="000000"/>
                </a:solidFill>
                <a:latin typeface="Open Sans Light"/>
              </a:rPr>
              <a:t> CoDiCe TIC.</a:t>
            </a:r>
          </a:p>
          <a:p>
            <a:pPr algn="ctr">
              <a:lnSpc>
                <a:spcPts val="5040"/>
              </a:lnSpc>
            </a:pPr>
            <a:endParaRPr lang="en-US" sz="3600" b="1" i="0" dirty="0">
              <a:solidFill>
                <a:srgbClr val="000000"/>
              </a:solidFill>
              <a:latin typeface="Open Sans Light"/>
            </a:endParaRPr>
          </a:p>
          <a:p>
            <a:pPr marL="594360" lvl="1" indent="-297180" algn="ctr">
              <a:lnSpc>
                <a:spcPts val="5040"/>
              </a:lnSpc>
              <a:buFont typeface="Arial"/>
              <a:buChar char="•"/>
            </a:pPr>
            <a:r>
              <a:rPr lang="en-US" sz="3600" b="1" i="0" dirty="0">
                <a:solidFill>
                  <a:srgbClr val="000000"/>
                </a:solidFill>
                <a:latin typeface="Open Sans Light"/>
              </a:rPr>
              <a:t>El </a:t>
            </a:r>
            <a:r>
              <a:rPr lang="en-US" sz="3600" b="1" i="0" dirty="0" err="1">
                <a:solidFill>
                  <a:srgbClr val="000000"/>
                </a:solidFill>
                <a:latin typeface="Open Sans Light"/>
              </a:rPr>
              <a:t>guión</a:t>
            </a:r>
            <a:r>
              <a:rPr lang="en-US" sz="3600" b="1" i="0" dirty="0">
                <a:solidFill>
                  <a:srgbClr val="000000"/>
                </a:solidFill>
                <a:latin typeface="Open Sans Light"/>
              </a:rPr>
              <a:t> de sus planes TIC se </a:t>
            </a:r>
            <a:r>
              <a:rPr lang="en-US" sz="3600" b="1" i="0" dirty="0" err="1">
                <a:solidFill>
                  <a:srgbClr val="000000"/>
                </a:solidFill>
                <a:latin typeface="Open Sans Light"/>
              </a:rPr>
              <a:t>adapta</a:t>
            </a:r>
            <a:r>
              <a:rPr lang="en-US" sz="3600" b="1" i="0" dirty="0">
                <a:solidFill>
                  <a:srgbClr val="000000"/>
                </a:solidFill>
                <a:latin typeface="Open Sans Light"/>
              </a:rPr>
              <a:t> </a:t>
            </a:r>
            <a:r>
              <a:rPr lang="en-US" sz="3600" b="1" i="0" dirty="0" err="1">
                <a:solidFill>
                  <a:srgbClr val="000000"/>
                </a:solidFill>
                <a:latin typeface="Open Sans Light"/>
              </a:rPr>
              <a:t>bastante</a:t>
            </a:r>
            <a:r>
              <a:rPr lang="en-US" sz="3600" b="1" i="0" dirty="0">
                <a:solidFill>
                  <a:srgbClr val="000000"/>
                </a:solidFill>
                <a:latin typeface="Open Sans Light"/>
              </a:rPr>
              <a:t> a lo que la </a:t>
            </a:r>
            <a:r>
              <a:rPr lang="en-US" sz="3600" b="1" i="0" dirty="0" err="1">
                <a:solidFill>
                  <a:srgbClr val="000000"/>
                </a:solidFill>
                <a:latin typeface="Open Sans Light"/>
              </a:rPr>
              <a:t>normativa</a:t>
            </a:r>
            <a:r>
              <a:rPr lang="en-US" sz="3600" b="1" i="0" dirty="0">
                <a:solidFill>
                  <a:srgbClr val="000000"/>
                </a:solidFill>
                <a:latin typeface="Open Sans Light"/>
              </a:rPr>
              <a:t> </a:t>
            </a:r>
            <a:r>
              <a:rPr lang="en-US" sz="3600" b="1" i="0" dirty="0" err="1">
                <a:solidFill>
                  <a:srgbClr val="000000"/>
                </a:solidFill>
                <a:latin typeface="Open Sans Light"/>
              </a:rPr>
              <a:t>exige</a:t>
            </a:r>
            <a:r>
              <a:rPr lang="en-US" sz="3600" b="1" i="0" dirty="0">
                <a:solidFill>
                  <a:srgbClr val="000000"/>
                </a:solidFill>
                <a:latin typeface="Open Sans Light"/>
              </a:rPr>
              <a:t> para el Plan TIC, </a:t>
            </a:r>
            <a:r>
              <a:rPr lang="en-US" sz="3600" b="1" i="0" dirty="0" err="1">
                <a:solidFill>
                  <a:srgbClr val="000000"/>
                </a:solidFill>
                <a:latin typeface="Open Sans Light"/>
              </a:rPr>
              <a:t>pero</a:t>
            </a:r>
            <a:r>
              <a:rPr lang="en-US" sz="3600" b="1" i="0" dirty="0">
                <a:solidFill>
                  <a:srgbClr val="000000"/>
                </a:solidFill>
                <a:latin typeface="Open Sans Light"/>
              </a:rPr>
              <a:t> no es </a:t>
            </a:r>
            <a:r>
              <a:rPr lang="en-US" sz="3600" b="1" i="0" dirty="0" err="1">
                <a:solidFill>
                  <a:srgbClr val="000000"/>
                </a:solidFill>
                <a:latin typeface="Open Sans Light"/>
              </a:rPr>
              <a:t>exacto</a:t>
            </a:r>
            <a:r>
              <a:rPr lang="en-US" sz="3600" b="1" i="0" dirty="0">
                <a:solidFill>
                  <a:srgbClr val="000000"/>
                </a:solidFill>
                <a:latin typeface="Open Sans Light"/>
              </a:rPr>
              <a:t>.</a:t>
            </a:r>
          </a:p>
          <a:p>
            <a:pPr algn="ctr">
              <a:lnSpc>
                <a:spcPts val="5040"/>
              </a:lnSpc>
            </a:pPr>
            <a:endParaRPr lang="en-US" sz="3600" b="1" i="0" dirty="0">
              <a:solidFill>
                <a:srgbClr val="000000"/>
              </a:solidFill>
              <a:latin typeface="Open Sans Light"/>
            </a:endParaRPr>
          </a:p>
          <a:p>
            <a:pPr marL="594360" lvl="1" indent="-297180" algn="ctr">
              <a:lnSpc>
                <a:spcPts val="5040"/>
              </a:lnSpc>
              <a:buFont typeface="Arial"/>
              <a:buChar char="•"/>
            </a:pPr>
            <a:r>
              <a:rPr lang="en-US" sz="3600" b="1" i="0" dirty="0" err="1">
                <a:solidFill>
                  <a:srgbClr val="000000"/>
                </a:solidFill>
                <a:latin typeface="Open Sans Light"/>
              </a:rPr>
              <a:t>En</a:t>
            </a:r>
            <a:r>
              <a:rPr lang="en-US" sz="3600" b="1" i="0" dirty="0">
                <a:solidFill>
                  <a:srgbClr val="000000"/>
                </a:solidFill>
                <a:latin typeface="Open Sans Light"/>
              </a:rPr>
              <a:t> el </a:t>
            </a:r>
            <a:r>
              <a:rPr lang="en-US" sz="3600" b="1" i="0" dirty="0" err="1">
                <a:solidFill>
                  <a:srgbClr val="000000"/>
                </a:solidFill>
                <a:latin typeface="Open Sans Light"/>
              </a:rPr>
              <a:t>documento</a:t>
            </a:r>
            <a:r>
              <a:rPr lang="en-US" sz="3600" b="1" i="0" dirty="0">
                <a:solidFill>
                  <a:srgbClr val="000000"/>
                </a:solidFill>
                <a:latin typeface="Open Sans Light"/>
              </a:rPr>
              <a:t> </a:t>
            </a:r>
            <a:r>
              <a:rPr lang="en-US" sz="3600" b="1" i="0" dirty="0" err="1">
                <a:solidFill>
                  <a:srgbClr val="000000"/>
                </a:solidFill>
                <a:latin typeface="Open Sans Light"/>
              </a:rPr>
              <a:t>colaborativo</a:t>
            </a:r>
            <a:r>
              <a:rPr lang="en-US" sz="3600" b="1" i="0" dirty="0">
                <a:solidFill>
                  <a:srgbClr val="000000"/>
                </a:solidFill>
                <a:latin typeface="Open Sans Light"/>
              </a:rPr>
              <a:t> no </a:t>
            </a:r>
            <a:r>
              <a:rPr lang="en-US" sz="3600" b="1" i="0" dirty="0" err="1">
                <a:solidFill>
                  <a:srgbClr val="000000"/>
                </a:solidFill>
                <a:latin typeface="Open Sans Light"/>
              </a:rPr>
              <a:t>colabora</a:t>
            </a:r>
            <a:r>
              <a:rPr lang="en-US" sz="3600" b="1" i="0" dirty="0">
                <a:solidFill>
                  <a:srgbClr val="000000"/>
                </a:solidFill>
                <a:latin typeface="Open Sans Light"/>
              </a:rPr>
              <a:t> </a:t>
            </a:r>
            <a:r>
              <a:rPr lang="en-US" sz="3600" b="1" i="0" dirty="0" err="1">
                <a:solidFill>
                  <a:srgbClr val="000000"/>
                </a:solidFill>
                <a:latin typeface="Open Sans Light"/>
              </a:rPr>
              <a:t>prácticamente</a:t>
            </a:r>
            <a:r>
              <a:rPr lang="en-US" sz="3600" b="1" i="0" dirty="0">
                <a:solidFill>
                  <a:srgbClr val="000000"/>
                </a:solidFill>
                <a:latin typeface="Open Sans Light"/>
              </a:rPr>
              <a:t> </a:t>
            </a:r>
            <a:r>
              <a:rPr lang="en-US" sz="3600" b="1" i="0" dirty="0" err="1">
                <a:solidFill>
                  <a:srgbClr val="000000"/>
                </a:solidFill>
                <a:latin typeface="Open Sans Light"/>
              </a:rPr>
              <a:t>nadie</a:t>
            </a:r>
            <a:r>
              <a:rPr lang="en-US" sz="3600" b="1" i="0" dirty="0">
                <a:solidFill>
                  <a:srgbClr val="000000"/>
                </a:solidFill>
                <a:latin typeface="Open Sans Light"/>
              </a:rPr>
              <a:t> y los que lo </a:t>
            </a:r>
            <a:r>
              <a:rPr lang="en-US" sz="3600" b="1" i="0" dirty="0" err="1">
                <a:solidFill>
                  <a:srgbClr val="000000"/>
                </a:solidFill>
                <a:latin typeface="Open Sans Light"/>
              </a:rPr>
              <a:t>hacen</a:t>
            </a:r>
            <a:r>
              <a:rPr lang="en-US" sz="3600" b="1" i="0" dirty="0">
                <a:solidFill>
                  <a:srgbClr val="000000"/>
                </a:solidFill>
                <a:latin typeface="Open Sans Light"/>
              </a:rPr>
              <a:t> se </a:t>
            </a:r>
            <a:r>
              <a:rPr lang="en-US" sz="3600" b="1" i="0" dirty="0" err="1">
                <a:solidFill>
                  <a:srgbClr val="000000"/>
                </a:solidFill>
                <a:latin typeface="Open Sans Light"/>
              </a:rPr>
              <a:t>guardan</a:t>
            </a:r>
            <a:r>
              <a:rPr lang="en-US" sz="3600" b="1" i="0" dirty="0">
                <a:solidFill>
                  <a:srgbClr val="000000"/>
                </a:solidFill>
                <a:latin typeface="Open Sans Light"/>
              </a:rPr>
              <a:t> </a:t>
            </a:r>
            <a:r>
              <a:rPr lang="en-US" sz="3600" b="1" i="0" dirty="0" err="1">
                <a:solidFill>
                  <a:srgbClr val="000000"/>
                </a:solidFill>
                <a:latin typeface="Open Sans Light"/>
              </a:rPr>
              <a:t>muchas</a:t>
            </a:r>
            <a:r>
              <a:rPr lang="en-US" sz="3600" b="1" i="0" dirty="0">
                <a:solidFill>
                  <a:srgbClr val="000000"/>
                </a:solidFill>
                <a:latin typeface="Open Sans Light"/>
              </a:rPr>
              <a:t> </a:t>
            </a:r>
            <a:r>
              <a:rPr lang="en-US" sz="3600" b="1" i="0" dirty="0" err="1">
                <a:solidFill>
                  <a:srgbClr val="000000"/>
                </a:solidFill>
                <a:latin typeface="Open Sans Light"/>
              </a:rPr>
              <a:t>balas</a:t>
            </a:r>
            <a:r>
              <a:rPr lang="en-US" sz="3600" b="1" i="0" dirty="0">
                <a:solidFill>
                  <a:srgbClr val="000000"/>
                </a:solidFill>
                <a:latin typeface="Open Sans Light"/>
              </a:rPr>
              <a:t> </a:t>
            </a:r>
            <a:r>
              <a:rPr lang="en-US" sz="3600" b="1" i="0" dirty="0" err="1">
                <a:solidFill>
                  <a:srgbClr val="000000"/>
                </a:solidFill>
                <a:latin typeface="Open Sans Light"/>
              </a:rPr>
              <a:t>en</a:t>
            </a:r>
            <a:r>
              <a:rPr lang="en-US" sz="3600" b="1" i="0" dirty="0">
                <a:solidFill>
                  <a:srgbClr val="000000"/>
                </a:solidFill>
                <a:latin typeface="Open Sans Light"/>
              </a:rPr>
              <a:t> la </a:t>
            </a:r>
            <a:r>
              <a:rPr lang="en-US" sz="3600" b="1" i="0" dirty="0" err="1">
                <a:solidFill>
                  <a:srgbClr val="000000"/>
                </a:solidFill>
                <a:latin typeface="Open Sans Light"/>
              </a:rPr>
              <a:t>recámara</a:t>
            </a:r>
            <a:r>
              <a:rPr lang="en-US" sz="3600" b="1" i="0" dirty="0">
                <a:solidFill>
                  <a:srgbClr val="000000"/>
                </a:solidFill>
                <a:latin typeface="Open Sans Light"/>
              </a:rPr>
              <a:t>.</a:t>
            </a:r>
          </a:p>
          <a:p>
            <a:pPr algn="ctr">
              <a:lnSpc>
                <a:spcPts val="5040"/>
              </a:lnSpc>
            </a:pPr>
            <a:r>
              <a:rPr lang="en-US" sz="3600" b="1" i="0" dirty="0">
                <a:solidFill>
                  <a:srgbClr val="000000"/>
                </a:solidFill>
                <a:latin typeface="Open Sans Light"/>
              </a:rPr>
              <a:t> </a:t>
            </a:r>
          </a:p>
          <a:p>
            <a:pPr marL="594360" lvl="1" indent="-297180" algn="ctr">
              <a:lnSpc>
                <a:spcPts val="5040"/>
              </a:lnSpc>
              <a:buFont typeface="Arial"/>
              <a:buChar char="•"/>
            </a:pPr>
            <a:r>
              <a:rPr lang="en-US" sz="3600" b="1" i="0" dirty="0">
                <a:solidFill>
                  <a:srgbClr val="000000"/>
                </a:solidFill>
                <a:latin typeface="Open Sans Light"/>
              </a:rPr>
              <a:t>El </a:t>
            </a:r>
            <a:r>
              <a:rPr lang="en-US" sz="3600" b="1" i="0" dirty="0" err="1">
                <a:solidFill>
                  <a:srgbClr val="000000"/>
                </a:solidFill>
                <a:latin typeface="Open Sans Light"/>
              </a:rPr>
              <a:t>índice</a:t>
            </a:r>
            <a:r>
              <a:rPr lang="en-US" sz="3600" b="1" i="0" dirty="0">
                <a:solidFill>
                  <a:srgbClr val="000000"/>
                </a:solidFill>
                <a:latin typeface="Open Sans Light"/>
              </a:rPr>
              <a:t> </a:t>
            </a:r>
            <a:r>
              <a:rPr lang="en-US" sz="3600" b="1" i="0" dirty="0" err="1">
                <a:solidFill>
                  <a:srgbClr val="000000"/>
                </a:solidFill>
                <a:latin typeface="Open Sans Light"/>
              </a:rPr>
              <a:t>viene</a:t>
            </a:r>
            <a:r>
              <a:rPr lang="en-US" sz="3600" b="1" i="0" dirty="0">
                <a:solidFill>
                  <a:srgbClr val="000000"/>
                </a:solidFill>
                <a:latin typeface="Open Sans Light"/>
              </a:rPr>
              <a:t> </a:t>
            </a:r>
            <a:r>
              <a:rPr lang="en-US" sz="3600" b="1" i="0" dirty="0" err="1">
                <a:solidFill>
                  <a:srgbClr val="000000"/>
                </a:solidFill>
                <a:latin typeface="Open Sans Light"/>
              </a:rPr>
              <a:t>predeterminado</a:t>
            </a:r>
            <a:r>
              <a:rPr lang="en-US" sz="3600" b="1" i="0" dirty="0">
                <a:solidFill>
                  <a:srgbClr val="000000"/>
                </a:solidFill>
                <a:latin typeface="Open Sans Light"/>
              </a:rPr>
              <a:t> por ley. Se </a:t>
            </a:r>
            <a:r>
              <a:rPr lang="en-US" sz="3600" b="1" i="0" dirty="0" err="1">
                <a:solidFill>
                  <a:srgbClr val="000000"/>
                </a:solidFill>
                <a:latin typeface="Open Sans Light"/>
              </a:rPr>
              <a:t>exigen</a:t>
            </a:r>
            <a:r>
              <a:rPr lang="en-US" sz="3600" b="1" i="0" dirty="0">
                <a:solidFill>
                  <a:srgbClr val="000000"/>
                </a:solidFill>
                <a:latin typeface="Open Sans Light"/>
              </a:rPr>
              <a:t> </a:t>
            </a:r>
            <a:r>
              <a:rPr lang="en-US" sz="3600" b="1" i="0" dirty="0" err="1">
                <a:solidFill>
                  <a:srgbClr val="000000"/>
                </a:solidFill>
                <a:latin typeface="Open Sans Light"/>
              </a:rPr>
              <a:t>cuestiones</a:t>
            </a:r>
            <a:r>
              <a:rPr lang="en-US" sz="3600" b="1" i="0" dirty="0">
                <a:solidFill>
                  <a:srgbClr val="000000"/>
                </a:solidFill>
                <a:latin typeface="Open Sans Light"/>
              </a:rPr>
              <a:t> que la </a:t>
            </a:r>
            <a:r>
              <a:rPr lang="en-US" sz="3600" b="1" i="0" dirty="0" err="1">
                <a:solidFill>
                  <a:srgbClr val="000000"/>
                </a:solidFill>
                <a:latin typeface="Open Sans Light"/>
              </a:rPr>
              <a:t>propia</a:t>
            </a:r>
            <a:r>
              <a:rPr lang="en-US" sz="3600" b="1" i="0" dirty="0">
                <a:solidFill>
                  <a:srgbClr val="000000"/>
                </a:solidFill>
                <a:latin typeface="Open Sans Light"/>
              </a:rPr>
              <a:t> </a:t>
            </a:r>
            <a:r>
              <a:rPr lang="en-US" sz="3600" b="1" i="0" dirty="0" err="1">
                <a:solidFill>
                  <a:srgbClr val="000000"/>
                </a:solidFill>
                <a:latin typeface="Open Sans Light"/>
              </a:rPr>
              <a:t>administración</a:t>
            </a:r>
            <a:r>
              <a:rPr lang="en-US" sz="3600" b="1" i="0" dirty="0">
                <a:solidFill>
                  <a:srgbClr val="000000"/>
                </a:solidFill>
                <a:latin typeface="Open Sans Light"/>
              </a:rPr>
              <a:t> </a:t>
            </a:r>
            <a:r>
              <a:rPr lang="en-US" sz="3600" b="1" i="0" dirty="0" err="1">
                <a:solidFill>
                  <a:srgbClr val="000000"/>
                </a:solidFill>
                <a:latin typeface="Open Sans Light"/>
              </a:rPr>
              <a:t>olvida</a:t>
            </a:r>
            <a:r>
              <a:rPr lang="en-US" sz="3600" b="1" i="0" dirty="0">
                <a:solidFill>
                  <a:srgbClr val="000000"/>
                </a:solidFill>
                <a:latin typeface="Open Sans Ligh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pic>
        <p:nvPicPr>
          <p:cNvPr id="4" name="Picture 4">
            <a:hlinkClick r:id="rId2"/>
          </p:cNvPr>
          <p:cNvPicPr>
            <a:picLocks noChangeAspect="1"/>
          </p:cNvPicPr>
          <p:nvPr/>
        </p:nvPicPr>
        <p:blipFill>
          <a:blip r:embed="rId3"/>
          <a:srcRect t="1083" b="1083"/>
          <a:stretch>
            <a:fillRect/>
          </a:stretch>
        </p:blipFill>
        <p:spPr>
          <a:xfrm>
            <a:off x="3307748" y="204291"/>
            <a:ext cx="11672505" cy="98924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pic>
        <p:nvPicPr>
          <p:cNvPr id="4" name="Picture 4">
            <a:hlinkClick r:id="rId2"/>
          </p:cNvPr>
          <p:cNvPicPr>
            <a:picLocks noChangeAspect="1"/>
          </p:cNvPicPr>
          <p:nvPr/>
        </p:nvPicPr>
        <p:blipFill>
          <a:blip r:embed="rId3"/>
          <a:srcRect/>
          <a:stretch>
            <a:fillRect/>
          </a:stretch>
        </p:blipFill>
        <p:spPr>
          <a:xfrm>
            <a:off x="3594898" y="1035703"/>
            <a:ext cx="11098203" cy="822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grpSp>
        <p:nvGrpSpPr>
          <p:cNvPr id="4" name="Group 4"/>
          <p:cNvGrpSpPr>
            <a:grpSpLocks noChangeAspect="1"/>
          </p:cNvGrpSpPr>
          <p:nvPr/>
        </p:nvGrpSpPr>
        <p:grpSpPr>
          <a:xfrm>
            <a:off x="138530" y="2510123"/>
            <a:ext cx="5266754" cy="526675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7ED957"/>
            </a:solidFill>
          </p:spPr>
        </p:sp>
      </p:grpSp>
      <p:sp>
        <p:nvSpPr>
          <p:cNvPr id="6" name="TextBox 6"/>
          <p:cNvSpPr txBox="1"/>
          <p:nvPr/>
        </p:nvSpPr>
        <p:spPr>
          <a:xfrm>
            <a:off x="452159" y="4015102"/>
            <a:ext cx="4639496" cy="2194601"/>
          </a:xfrm>
          <a:prstGeom prst="rect">
            <a:avLst/>
          </a:prstGeom>
        </p:spPr>
        <p:txBody>
          <a:bodyPr lIns="0" tIns="0" rIns="0" bIns="0" rtlCol="0" anchor="t">
            <a:spAutoFit/>
          </a:bodyPr>
          <a:lstStyle/>
          <a:p>
            <a:pPr algn="ctr">
              <a:lnSpc>
                <a:spcPts val="5837"/>
              </a:lnSpc>
              <a:spcBef>
                <a:spcPct val="0"/>
              </a:spcBef>
            </a:pPr>
            <a:r>
              <a:rPr lang="en-US" sz="4169" b="1" i="0">
                <a:solidFill>
                  <a:srgbClr val="000000"/>
                </a:solidFill>
                <a:latin typeface="Open Sans Light"/>
              </a:rPr>
              <a:t>Revisión / constatación por el SIGIE de Soria</a:t>
            </a:r>
          </a:p>
        </p:txBody>
      </p:sp>
      <p:sp>
        <p:nvSpPr>
          <p:cNvPr id="7" name="TextBox 7"/>
          <p:cNvSpPr txBox="1"/>
          <p:nvPr/>
        </p:nvSpPr>
        <p:spPr>
          <a:xfrm>
            <a:off x="5277219" y="487970"/>
            <a:ext cx="12568926" cy="8936355"/>
          </a:xfrm>
          <a:prstGeom prst="rect">
            <a:avLst/>
          </a:prstGeom>
        </p:spPr>
        <p:txBody>
          <a:bodyPr lIns="0" tIns="0" rIns="0" bIns="0" rtlCol="0" anchor="t">
            <a:spAutoFit/>
          </a:bodyPr>
          <a:lstStyle/>
          <a:p>
            <a:pPr marL="594360" lvl="1" indent="-297180" algn="ctr">
              <a:lnSpc>
                <a:spcPts val="5040"/>
              </a:lnSpc>
              <a:spcBef>
                <a:spcPct val="0"/>
              </a:spcBef>
              <a:buFont typeface="Arial"/>
              <a:buChar char="•"/>
            </a:pPr>
            <a:r>
              <a:rPr lang="en-US" sz="3600" b="1" i="0">
                <a:solidFill>
                  <a:srgbClr val="000000"/>
                </a:solidFill>
                <a:latin typeface="Open Sans Light"/>
              </a:rPr>
              <a:t>Llama en mayo para ir a ver el centro y pedirnos una copia del Plan TIC.</a:t>
            </a:r>
          </a:p>
          <a:p>
            <a:pPr algn="ctr">
              <a:lnSpc>
                <a:spcPts val="5040"/>
              </a:lnSpc>
              <a:spcBef>
                <a:spcPct val="0"/>
              </a:spcBef>
            </a:pPr>
            <a:endParaRPr lang="en-US" sz="3600" b="1" i="0">
              <a:solidFill>
                <a:srgbClr val="000000"/>
              </a:solidFill>
              <a:latin typeface="Open Sans Light"/>
            </a:endParaRPr>
          </a:p>
          <a:p>
            <a:pPr marL="594360" lvl="1" indent="-297180" algn="ctr">
              <a:lnSpc>
                <a:spcPts val="5040"/>
              </a:lnSpc>
              <a:spcBef>
                <a:spcPct val="0"/>
              </a:spcBef>
              <a:buFont typeface="Arial"/>
              <a:buChar char="•"/>
            </a:pPr>
            <a:r>
              <a:rPr lang="en-US" sz="3600" b="1" i="0">
                <a:solidFill>
                  <a:srgbClr val="000000"/>
                </a:solidFill>
                <a:latin typeface="Open Sans Light"/>
              </a:rPr>
              <a:t>No tenemos acabado el Plan TIC, pero nos da dos semanas más de tiempo para acabarlo.</a:t>
            </a:r>
          </a:p>
          <a:p>
            <a:pPr algn="ctr">
              <a:lnSpc>
                <a:spcPts val="5040"/>
              </a:lnSpc>
              <a:spcBef>
                <a:spcPct val="0"/>
              </a:spcBef>
            </a:pPr>
            <a:endParaRPr lang="en-US" sz="3600" b="1" i="0">
              <a:solidFill>
                <a:srgbClr val="000000"/>
              </a:solidFill>
              <a:latin typeface="Open Sans Light"/>
            </a:endParaRPr>
          </a:p>
          <a:p>
            <a:pPr marL="594360" lvl="1" indent="-297180" algn="ctr">
              <a:lnSpc>
                <a:spcPts val="5040"/>
              </a:lnSpc>
              <a:spcBef>
                <a:spcPct val="0"/>
              </a:spcBef>
              <a:buFont typeface="Arial"/>
              <a:buChar char="•"/>
            </a:pPr>
            <a:r>
              <a:rPr lang="en-US" sz="3600" b="1" i="0">
                <a:solidFill>
                  <a:srgbClr val="000000"/>
                </a:solidFill>
                <a:latin typeface="Open Sans Light"/>
              </a:rPr>
              <a:t>Se presenta en el IES, nos hace una serie de preguntas.</a:t>
            </a:r>
          </a:p>
          <a:p>
            <a:pPr algn="ctr">
              <a:lnSpc>
                <a:spcPts val="5040"/>
              </a:lnSpc>
              <a:spcBef>
                <a:spcPct val="0"/>
              </a:spcBef>
            </a:pPr>
            <a:endParaRPr lang="en-US" sz="3600" b="1" i="0">
              <a:solidFill>
                <a:srgbClr val="000000"/>
              </a:solidFill>
              <a:latin typeface="Open Sans Light"/>
            </a:endParaRPr>
          </a:p>
          <a:p>
            <a:pPr marL="594360" lvl="1" indent="-297180" algn="ctr">
              <a:lnSpc>
                <a:spcPts val="5040"/>
              </a:lnSpc>
              <a:spcBef>
                <a:spcPct val="0"/>
              </a:spcBef>
              <a:buFont typeface="Arial"/>
              <a:buChar char="•"/>
            </a:pPr>
            <a:r>
              <a:rPr lang="en-US" sz="3600" b="1" i="0">
                <a:solidFill>
                  <a:srgbClr val="000000"/>
                </a:solidFill>
                <a:latin typeface="Open Sans Light"/>
              </a:rPr>
              <a:t>Se pasa por todas las aulas para ver el estado de las instalaciones tecnológicas.</a:t>
            </a:r>
          </a:p>
          <a:p>
            <a:pPr algn="ctr">
              <a:lnSpc>
                <a:spcPts val="5040"/>
              </a:lnSpc>
              <a:spcBef>
                <a:spcPct val="0"/>
              </a:spcBef>
            </a:pPr>
            <a:endParaRPr lang="en-US" sz="3600" b="1" i="0">
              <a:solidFill>
                <a:srgbClr val="000000"/>
              </a:solidFill>
              <a:latin typeface="Open Sans Light"/>
            </a:endParaRPr>
          </a:p>
          <a:p>
            <a:pPr marL="594360" lvl="1" indent="-297180" algn="ctr">
              <a:lnSpc>
                <a:spcPts val="5040"/>
              </a:lnSpc>
              <a:spcBef>
                <a:spcPct val="0"/>
              </a:spcBef>
              <a:buFont typeface="Arial"/>
              <a:buChar char="•"/>
            </a:pPr>
            <a:r>
              <a:rPr lang="en-US" sz="3600" b="1" i="0">
                <a:solidFill>
                  <a:srgbClr val="000000"/>
                </a:solidFill>
                <a:latin typeface="Open Sans Light"/>
              </a:rPr>
              <a:t>Va al departamento de Matemáticas donde están los servidores, el rack, los switches…</a:t>
            </a:r>
          </a:p>
        </p:txBody>
      </p:sp>
      <p:sp>
        <p:nvSpPr>
          <p:cNvPr id="8" name="TextBox 8"/>
          <p:cNvSpPr txBox="1"/>
          <p:nvPr/>
        </p:nvSpPr>
        <p:spPr>
          <a:xfrm>
            <a:off x="1105667" y="668506"/>
            <a:ext cx="1666240" cy="1390650"/>
          </a:xfrm>
          <a:prstGeom prst="rect">
            <a:avLst/>
          </a:prstGeom>
        </p:spPr>
        <p:txBody>
          <a:bodyPr lIns="0" tIns="0" rIns="0" bIns="0" rtlCol="0" anchor="t">
            <a:spAutoFit/>
          </a:bodyPr>
          <a:lstStyle/>
          <a:p>
            <a:pPr algn="ctr">
              <a:lnSpc>
                <a:spcPts val="11200"/>
              </a:lnSpc>
              <a:spcBef>
                <a:spcPct val="0"/>
              </a:spcBef>
            </a:pPr>
            <a:r>
              <a:rPr lang="en-US" sz="8000" b="0" i="0">
                <a:solidFill>
                  <a:srgbClr val="000000"/>
                </a:solidFill>
                <a:latin typeface="Economica"/>
              </a:rPr>
              <a:t>2019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3744634" y="1035703"/>
            <a:ext cx="257702" cy="8229600"/>
          </a:xfrm>
          <a:prstGeom prst="rect">
            <a:avLst/>
          </a:prstGeom>
          <a:solidFill>
            <a:srgbClr val="020301"/>
          </a:solidFill>
        </p:spPr>
      </p:sp>
      <p:sp>
        <p:nvSpPr>
          <p:cNvPr id="3" name="AutoShape 3"/>
          <p:cNvSpPr/>
          <p:nvPr/>
        </p:nvSpPr>
        <p:spPr>
          <a:xfrm>
            <a:off x="18002863" y="-233785"/>
            <a:ext cx="567624" cy="10768576"/>
          </a:xfrm>
          <a:prstGeom prst="rect">
            <a:avLst/>
          </a:prstGeom>
          <a:solidFill>
            <a:srgbClr val="020301"/>
          </a:solidFill>
        </p:spPr>
      </p:sp>
      <p:pic>
        <p:nvPicPr>
          <p:cNvPr id="4" name="Picture 4">
            <a:hlinkClick r:id="rId2"/>
          </p:cNvPr>
          <p:cNvPicPr>
            <a:picLocks noChangeAspect="1"/>
          </p:cNvPicPr>
          <p:nvPr/>
        </p:nvPicPr>
        <p:blipFill>
          <a:blip r:embed="rId3"/>
          <a:srcRect r="739"/>
          <a:stretch>
            <a:fillRect/>
          </a:stretch>
        </p:blipFill>
        <p:spPr>
          <a:xfrm>
            <a:off x="2782575" y="209202"/>
            <a:ext cx="12722849" cy="98826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rcRect t="7739" b="7739"/>
          <a:stretch>
            <a:fillRect/>
          </a:stretch>
        </a:blip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srcRect/>
          <a:stretch>
            <a:fillRect/>
          </a:stretch>
        </p:blipFill>
        <p:spPr>
          <a:xfrm rot="1943052">
            <a:off x="11680699" y="2316226"/>
            <a:ext cx="5507188" cy="4130391"/>
          </a:xfrm>
          <a:prstGeom prst="rect">
            <a:avLst/>
          </a:prstGeom>
        </p:spPr>
      </p:pic>
      <p:pic>
        <p:nvPicPr>
          <p:cNvPr id="9" name="Picture 9"/>
          <p:cNvPicPr>
            <a:picLocks noChangeAspect="1"/>
          </p:cNvPicPr>
          <p:nvPr/>
        </p:nvPicPr>
        <p:blipFill>
          <a:blip r:embed="rId4"/>
          <a:srcRect t="522"/>
          <a:stretch>
            <a:fillRect/>
          </a:stretch>
        </p:blipFill>
        <p:spPr>
          <a:xfrm rot="-444052">
            <a:off x="388666" y="2630490"/>
            <a:ext cx="5752424" cy="4045367"/>
          </a:xfrm>
          <a:prstGeom prst="rect">
            <a:avLst/>
          </a:prstGeom>
        </p:spPr>
      </p:pic>
      <p:sp>
        <p:nvSpPr>
          <p:cNvPr id="11" name="TextBox 11"/>
          <p:cNvSpPr txBox="1"/>
          <p:nvPr/>
        </p:nvSpPr>
        <p:spPr>
          <a:xfrm>
            <a:off x="152084" y="9346013"/>
            <a:ext cx="5577948" cy="544830"/>
          </a:xfrm>
          <a:prstGeom prst="rect">
            <a:avLst/>
          </a:prstGeom>
        </p:spPr>
        <p:txBody>
          <a:bodyPr lIns="0" tIns="0" rIns="0" bIns="0" rtlCol="0" anchor="t">
            <a:spAutoFit/>
          </a:bodyPr>
          <a:lstStyle/>
          <a:p>
            <a:pPr algn="ctr">
              <a:lnSpc>
                <a:spcPts val="4480"/>
              </a:lnSpc>
              <a:spcBef>
                <a:spcPct val="0"/>
              </a:spcBef>
            </a:pPr>
            <a:r>
              <a:rPr lang="en-US" sz="3200" b="0" i="0">
                <a:solidFill>
                  <a:srgbClr val="000000"/>
                </a:solidFill>
                <a:latin typeface="Open Sans"/>
              </a:rPr>
              <a:t>ESTO ES TODO</a:t>
            </a:r>
          </a:p>
        </p:txBody>
      </p:sp>
      <p:pic>
        <p:nvPicPr>
          <p:cNvPr id="5" name="Imagen 4">
            <a:extLst>
              <a:ext uri="{FF2B5EF4-FFF2-40B4-BE49-F238E27FC236}">
                <a16:creationId xmlns:a16="http://schemas.microsoft.com/office/drawing/2014/main" xmlns="" id="{FA13B858-288B-4D46-9F47-B575D2DADA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0032" y="1729532"/>
            <a:ext cx="6538168" cy="65381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blip>
          <a:srcRect/>
          <a:stretch>
            <a:fillRect/>
          </a:stretch>
        </p:blipFill>
        <p:spPr>
          <a:xfrm>
            <a:off x="14363700" y="-1218297"/>
            <a:ext cx="4605767" cy="6723747"/>
          </a:xfrm>
          <a:prstGeom prst="rect">
            <a:avLst/>
          </a:prstGeom>
        </p:spPr>
      </p:pic>
      <p:sp>
        <p:nvSpPr>
          <p:cNvPr id="3" name="AutoShape 3"/>
          <p:cNvSpPr/>
          <p:nvPr/>
        </p:nvSpPr>
        <p:spPr>
          <a:xfrm>
            <a:off x="-762000" y="4783532"/>
            <a:ext cx="19812000" cy="152400"/>
          </a:xfrm>
          <a:prstGeom prst="rect">
            <a:avLst/>
          </a:prstGeom>
          <a:solidFill>
            <a:srgbClr val="020301"/>
          </a:solidFill>
        </p:spPr>
      </p:sp>
      <p:grpSp>
        <p:nvGrpSpPr>
          <p:cNvPr id="4" name="Group 4"/>
          <p:cNvGrpSpPr/>
          <p:nvPr/>
        </p:nvGrpSpPr>
        <p:grpSpPr>
          <a:xfrm>
            <a:off x="1690797" y="4631132"/>
            <a:ext cx="4536921" cy="2937242"/>
            <a:chOff x="0" y="0"/>
            <a:chExt cx="6049229" cy="3916322"/>
          </a:xfrm>
        </p:grpSpPr>
        <p:sp>
          <p:nvSpPr>
            <p:cNvPr id="5" name="TextBox 5"/>
            <p:cNvSpPr txBox="1"/>
            <p:nvPr/>
          </p:nvSpPr>
          <p:spPr>
            <a:xfrm>
              <a:off x="0" y="1548350"/>
              <a:ext cx="6049229" cy="89172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 Sep 2009</a:t>
              </a:r>
            </a:p>
          </p:txBody>
        </p:sp>
        <p:sp>
          <p:nvSpPr>
            <p:cNvPr id="6" name="TextBox 6"/>
            <p:cNvSpPr txBox="1"/>
            <p:nvPr/>
          </p:nvSpPr>
          <p:spPr>
            <a:xfrm>
              <a:off x="424745" y="2531328"/>
              <a:ext cx="5191182" cy="1384994"/>
            </a:xfrm>
            <a:prstGeom prst="rect">
              <a:avLst/>
            </a:prstGeom>
          </p:spPr>
          <p:txBody>
            <a:bodyPr lIns="0" tIns="0" rIns="0" bIns="0" rtlCol="0" anchor="t">
              <a:spAutoFit/>
            </a:bodyPr>
            <a:lstStyle/>
            <a:p>
              <a:pPr algn="ctr">
                <a:lnSpc>
                  <a:spcPts val="4799"/>
                </a:lnSpc>
              </a:pPr>
              <a:r>
                <a:rPr lang="en-US" sz="3199" b="1" spc="169" dirty="0">
                  <a:solidFill>
                    <a:srgbClr val="8C52FF"/>
                  </a:solidFill>
                  <a:latin typeface="Glacial Indifference"/>
                </a:rPr>
                <a:t>1ª </a:t>
              </a:r>
              <a:r>
                <a:rPr lang="en-US" sz="3199" b="1" spc="169" dirty="0" err="1">
                  <a:solidFill>
                    <a:srgbClr val="8C52FF"/>
                  </a:solidFill>
                  <a:latin typeface="Glacial Indifference"/>
                </a:rPr>
                <a:t>convocatoria</a:t>
              </a:r>
              <a:endParaRPr lang="en-US" sz="3199" b="1" spc="169" dirty="0">
                <a:solidFill>
                  <a:srgbClr val="8C52FF"/>
                </a:solidFill>
                <a:latin typeface="Glacial Indifference"/>
              </a:endParaRPr>
            </a:p>
            <a:p>
              <a:pPr algn="ctr">
                <a:lnSpc>
                  <a:spcPts val="3600"/>
                </a:lnSpc>
              </a:pPr>
              <a:r>
                <a:rPr lang="en-US" sz="2400" spc="127" dirty="0">
                  <a:solidFill>
                    <a:srgbClr val="000000"/>
                  </a:solidFill>
                  <a:latin typeface="Glacial Indifference"/>
                  <a:hlinkClick r:id="rId3"/>
                </a:rPr>
                <a:t>Orden EDU/1761/2009</a:t>
              </a:r>
              <a:endParaRPr lang="en-US" sz="2400" spc="127" dirty="0">
                <a:solidFill>
                  <a:srgbClr val="000000"/>
                </a:solidFill>
                <a:latin typeface="Glacial Indifference"/>
              </a:endParaRPr>
            </a:p>
          </p:txBody>
        </p:sp>
        <p:pic>
          <p:nvPicPr>
            <p:cNvPr id="7" name="Picture 7"/>
            <p:cNvPicPr>
              <a:picLocks noChangeAspect="1"/>
            </p:cNvPicPr>
            <p:nvPr/>
          </p:nvPicPr>
          <p:blipFill>
            <a:blip r:embed="rId4"/>
            <a:srcRect/>
            <a:stretch>
              <a:fillRect/>
            </a:stretch>
          </p:blipFill>
          <p:spPr>
            <a:xfrm>
              <a:off x="2676986" y="0"/>
              <a:ext cx="695257" cy="695257"/>
            </a:xfrm>
            <a:prstGeom prst="rect">
              <a:avLst/>
            </a:prstGeom>
          </p:spPr>
        </p:pic>
      </p:grpSp>
      <p:grpSp>
        <p:nvGrpSpPr>
          <p:cNvPr id="8" name="Group 8"/>
          <p:cNvGrpSpPr/>
          <p:nvPr/>
        </p:nvGrpSpPr>
        <p:grpSpPr>
          <a:xfrm>
            <a:off x="6687560" y="4631132"/>
            <a:ext cx="4558085" cy="4742466"/>
            <a:chOff x="0" y="0"/>
            <a:chExt cx="6077446" cy="6323288"/>
          </a:xfrm>
        </p:grpSpPr>
        <p:sp>
          <p:nvSpPr>
            <p:cNvPr id="9" name="TextBox 9"/>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11 Jun 2014</a:t>
              </a:r>
            </a:p>
          </p:txBody>
        </p:sp>
        <p:sp>
          <p:nvSpPr>
            <p:cNvPr id="10" name="TextBox 10"/>
            <p:cNvSpPr txBox="1"/>
            <p:nvPr/>
          </p:nvSpPr>
          <p:spPr>
            <a:xfrm>
              <a:off x="426728" y="2529798"/>
              <a:ext cx="5215398" cy="3793490"/>
            </a:xfrm>
            <a:prstGeom prst="rect">
              <a:avLst/>
            </a:prstGeom>
          </p:spPr>
          <p:txBody>
            <a:bodyPr lIns="0" tIns="0" rIns="0" bIns="0" rtlCol="0" anchor="t">
              <a:spAutoFit/>
            </a:bodyPr>
            <a:lstStyle/>
            <a:p>
              <a:pPr algn="ctr">
                <a:lnSpc>
                  <a:spcPts val="4800"/>
                </a:lnSpc>
              </a:pPr>
              <a:r>
                <a:rPr lang="en-US" sz="3200" b="1" spc="169" dirty="0" err="1">
                  <a:solidFill>
                    <a:srgbClr val="8C52FF"/>
                  </a:solidFill>
                  <a:latin typeface="Glacial Indifference"/>
                </a:rPr>
                <a:t>Regulación</a:t>
              </a:r>
              <a:r>
                <a:rPr lang="en-US" sz="3200" b="1" spc="169" dirty="0">
                  <a:solidFill>
                    <a:srgbClr val="8C52FF"/>
                  </a:solidFill>
                  <a:latin typeface="Glacial Indifference"/>
                </a:rPr>
                <a:t> de </a:t>
              </a:r>
              <a:r>
                <a:rPr lang="en-US" sz="3200" b="1" spc="169" dirty="0" err="1">
                  <a:solidFill>
                    <a:srgbClr val="8C52FF"/>
                  </a:solidFill>
                  <a:latin typeface="Glacial Indifference"/>
                </a:rPr>
                <a:t>próximas</a:t>
              </a:r>
              <a:r>
                <a:rPr lang="en-US" sz="3200" b="1" spc="169" dirty="0">
                  <a:solidFill>
                    <a:srgbClr val="8C52FF"/>
                  </a:solidFill>
                  <a:latin typeface="Glacial Indifference"/>
                </a:rPr>
                <a:t> </a:t>
              </a:r>
              <a:r>
                <a:rPr lang="en-US" sz="3200" b="1" spc="169" dirty="0" err="1">
                  <a:solidFill>
                    <a:srgbClr val="8C52FF"/>
                  </a:solidFill>
                  <a:latin typeface="Glacial Indifference"/>
                </a:rPr>
                <a:t>convocatorias</a:t>
              </a:r>
              <a:r>
                <a:rPr lang="en-US" sz="3200" b="1" spc="169" dirty="0">
                  <a:solidFill>
                    <a:srgbClr val="8C52FF"/>
                  </a:solidFill>
                  <a:latin typeface="Glacial Indifference"/>
                </a:rPr>
                <a:t>.</a:t>
              </a:r>
            </a:p>
            <a:p>
              <a:pPr algn="ctr">
                <a:lnSpc>
                  <a:spcPts val="3600"/>
                </a:lnSpc>
              </a:pPr>
              <a:r>
                <a:rPr lang="en-US" sz="2400" spc="127" dirty="0">
                  <a:solidFill>
                    <a:srgbClr val="000000"/>
                  </a:solidFill>
                  <a:latin typeface="Glacial Indifference"/>
                  <a:hlinkClick r:id="rId5"/>
                </a:rPr>
                <a:t>Orden EDU/444/2014</a:t>
              </a:r>
              <a:endParaRPr lang="en-US" sz="2400" spc="127" dirty="0">
                <a:solidFill>
                  <a:srgbClr val="000000"/>
                </a:solidFill>
                <a:latin typeface="Glacial Indifference"/>
              </a:endParaRPr>
            </a:p>
            <a:p>
              <a:pPr algn="ctr">
                <a:lnSpc>
                  <a:spcPts val="4800"/>
                </a:lnSpc>
              </a:pPr>
              <a:endParaRPr lang="en-US" sz="2400" spc="127" dirty="0">
                <a:solidFill>
                  <a:srgbClr val="000000"/>
                </a:solidFill>
                <a:latin typeface="Glacial Indifference"/>
              </a:endParaRPr>
            </a:p>
          </p:txBody>
        </p:sp>
        <p:pic>
          <p:nvPicPr>
            <p:cNvPr id="11" name="Picture 11"/>
            <p:cNvPicPr>
              <a:picLocks noChangeAspect="1"/>
            </p:cNvPicPr>
            <p:nvPr/>
          </p:nvPicPr>
          <p:blipFill>
            <a:blip r:embed="rId4"/>
            <a:srcRect/>
            <a:stretch>
              <a:fillRect/>
            </a:stretch>
          </p:blipFill>
          <p:spPr>
            <a:xfrm>
              <a:off x="2689473" y="0"/>
              <a:ext cx="698500" cy="698500"/>
            </a:xfrm>
            <a:prstGeom prst="rect">
              <a:avLst/>
            </a:prstGeom>
          </p:spPr>
        </p:pic>
      </p:grpSp>
      <p:sp>
        <p:nvSpPr>
          <p:cNvPr id="12" name="AutoShape 12"/>
          <p:cNvSpPr/>
          <p:nvPr/>
        </p:nvSpPr>
        <p:spPr>
          <a:xfrm>
            <a:off x="18002863" y="-233785"/>
            <a:ext cx="567624" cy="10768576"/>
          </a:xfrm>
          <a:prstGeom prst="rect">
            <a:avLst/>
          </a:prstGeom>
          <a:solidFill>
            <a:srgbClr val="020301"/>
          </a:solidFill>
        </p:spPr>
      </p:sp>
      <p:grpSp>
        <p:nvGrpSpPr>
          <p:cNvPr id="13" name="Group 13"/>
          <p:cNvGrpSpPr/>
          <p:nvPr/>
        </p:nvGrpSpPr>
        <p:grpSpPr>
          <a:xfrm>
            <a:off x="1028700" y="1028700"/>
            <a:ext cx="10726621" cy="3421380"/>
            <a:chOff x="0" y="0"/>
            <a:chExt cx="14302162" cy="4561840"/>
          </a:xfrm>
        </p:grpSpPr>
        <p:sp>
          <p:nvSpPr>
            <p:cNvPr id="14" name="TextBox 14"/>
            <p:cNvSpPr txBox="1"/>
            <p:nvPr/>
          </p:nvSpPr>
          <p:spPr>
            <a:xfrm>
              <a:off x="0" y="57150"/>
              <a:ext cx="14302162" cy="1243330"/>
            </a:xfrm>
            <a:prstGeom prst="rect">
              <a:avLst/>
            </a:prstGeom>
          </p:spPr>
          <p:txBody>
            <a:bodyPr lIns="0" tIns="0" rIns="0" bIns="0" rtlCol="0" anchor="t">
              <a:spAutoFit/>
            </a:bodyPr>
            <a:lstStyle/>
            <a:p>
              <a:pPr algn="ctr">
                <a:lnSpc>
                  <a:spcPts val="7040"/>
                </a:lnSpc>
              </a:pPr>
              <a:r>
                <a:rPr lang="en-US" sz="6400" b="1" spc="224">
                  <a:solidFill>
                    <a:srgbClr val="737373"/>
                  </a:solidFill>
                  <a:latin typeface="League Spartan"/>
                </a:rPr>
                <a:t>PROCESO EN EL TIEMPO</a:t>
              </a:r>
            </a:p>
          </p:txBody>
        </p:sp>
        <p:sp>
          <p:nvSpPr>
            <p:cNvPr id="15" name="TextBox 15"/>
            <p:cNvSpPr txBox="1"/>
            <p:nvPr/>
          </p:nvSpPr>
          <p:spPr>
            <a:xfrm>
              <a:off x="0" y="1811655"/>
              <a:ext cx="11828726" cy="2750185"/>
            </a:xfrm>
            <a:prstGeom prst="rect">
              <a:avLst/>
            </a:prstGeom>
          </p:spPr>
          <p:txBody>
            <a:bodyPr lIns="0" tIns="0" rIns="0" bIns="0" rtlCol="0" anchor="t">
              <a:spAutoFit/>
            </a:bodyPr>
            <a:lstStyle/>
            <a:p>
              <a:pPr algn="l">
                <a:lnSpc>
                  <a:spcPts val="5460"/>
                </a:lnSpc>
              </a:pPr>
              <a:r>
                <a:rPr lang="en-US" sz="4200" b="1" spc="151">
                  <a:solidFill>
                    <a:srgbClr val="020301"/>
                  </a:solidFill>
                  <a:latin typeface="Glacial Indifference"/>
                </a:rPr>
                <a:t>Publicación de las convocatorias para la concesión de la certificación TIC</a:t>
              </a:r>
            </a:p>
          </p:txBody>
        </p:sp>
      </p:grpSp>
      <p:grpSp>
        <p:nvGrpSpPr>
          <p:cNvPr id="16" name="Group 16"/>
          <p:cNvGrpSpPr>
            <a:grpSpLocks noChangeAspect="1"/>
          </p:cNvGrpSpPr>
          <p:nvPr/>
        </p:nvGrpSpPr>
        <p:grpSpPr>
          <a:xfrm>
            <a:off x="13320997" y="387202"/>
            <a:ext cx="3938303" cy="3938303"/>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F914D"/>
            </a:solidFill>
          </p:spPr>
        </p:sp>
      </p:grpSp>
      <p:sp>
        <p:nvSpPr>
          <p:cNvPr id="18" name="TextBox 18"/>
          <p:cNvSpPr txBox="1"/>
          <p:nvPr/>
        </p:nvSpPr>
        <p:spPr>
          <a:xfrm>
            <a:off x="13324466" y="1214530"/>
            <a:ext cx="3934834" cy="2197921"/>
          </a:xfrm>
          <a:prstGeom prst="rect">
            <a:avLst/>
          </a:prstGeom>
        </p:spPr>
        <p:txBody>
          <a:bodyPr lIns="0" tIns="0" rIns="0" bIns="0" rtlCol="0" anchor="t">
            <a:spAutoFit/>
          </a:bodyPr>
          <a:lstStyle/>
          <a:p>
            <a:pPr algn="ctr">
              <a:lnSpc>
                <a:spcPts val="5821"/>
              </a:lnSpc>
              <a:spcBef>
                <a:spcPct val="0"/>
              </a:spcBef>
            </a:pPr>
            <a:r>
              <a:rPr lang="en-US" sz="4157" b="0" i="0">
                <a:solidFill>
                  <a:srgbClr val="000000"/>
                </a:solidFill>
                <a:latin typeface="Cairo Bold"/>
              </a:rPr>
              <a:t>No hace falta Plan TIC para participar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blip>
          <a:srcRect/>
          <a:stretch>
            <a:fillRect/>
          </a:stretch>
        </p:blipFill>
        <p:spPr>
          <a:xfrm>
            <a:off x="14363700" y="-1218297"/>
            <a:ext cx="4605767" cy="6723747"/>
          </a:xfrm>
          <a:prstGeom prst="rect">
            <a:avLst/>
          </a:prstGeom>
        </p:spPr>
      </p:pic>
      <p:sp>
        <p:nvSpPr>
          <p:cNvPr id="3" name="AutoShape 3"/>
          <p:cNvSpPr/>
          <p:nvPr/>
        </p:nvSpPr>
        <p:spPr>
          <a:xfrm>
            <a:off x="-762000" y="4783532"/>
            <a:ext cx="19812000" cy="152400"/>
          </a:xfrm>
          <a:prstGeom prst="rect">
            <a:avLst/>
          </a:prstGeom>
          <a:solidFill>
            <a:srgbClr val="020301"/>
          </a:solidFill>
        </p:spPr>
      </p:sp>
      <p:grpSp>
        <p:nvGrpSpPr>
          <p:cNvPr id="4" name="Group 4"/>
          <p:cNvGrpSpPr/>
          <p:nvPr/>
        </p:nvGrpSpPr>
        <p:grpSpPr>
          <a:xfrm>
            <a:off x="1690797" y="4631132"/>
            <a:ext cx="4536921" cy="2937242"/>
            <a:chOff x="0" y="0"/>
            <a:chExt cx="6049229" cy="3916322"/>
          </a:xfrm>
        </p:grpSpPr>
        <p:sp>
          <p:nvSpPr>
            <p:cNvPr id="5" name="TextBox 5"/>
            <p:cNvSpPr txBox="1"/>
            <p:nvPr/>
          </p:nvSpPr>
          <p:spPr>
            <a:xfrm>
              <a:off x="0" y="1548350"/>
              <a:ext cx="6049229" cy="89172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 Sep 2009</a:t>
              </a:r>
            </a:p>
          </p:txBody>
        </p:sp>
        <p:sp>
          <p:nvSpPr>
            <p:cNvPr id="6" name="TextBox 6"/>
            <p:cNvSpPr txBox="1"/>
            <p:nvPr/>
          </p:nvSpPr>
          <p:spPr>
            <a:xfrm>
              <a:off x="424745" y="2531328"/>
              <a:ext cx="5191182" cy="1384994"/>
            </a:xfrm>
            <a:prstGeom prst="rect">
              <a:avLst/>
            </a:prstGeom>
          </p:spPr>
          <p:txBody>
            <a:bodyPr lIns="0" tIns="0" rIns="0" bIns="0" rtlCol="0" anchor="t">
              <a:spAutoFit/>
            </a:bodyPr>
            <a:lstStyle/>
            <a:p>
              <a:pPr algn="ctr">
                <a:lnSpc>
                  <a:spcPts val="4799"/>
                </a:lnSpc>
              </a:pPr>
              <a:r>
                <a:rPr lang="en-US" sz="3199" b="1" spc="169" dirty="0">
                  <a:solidFill>
                    <a:srgbClr val="8C52FF"/>
                  </a:solidFill>
                  <a:latin typeface="Glacial Indifference"/>
                </a:rPr>
                <a:t>1ª </a:t>
              </a:r>
              <a:r>
                <a:rPr lang="en-US" sz="3199" b="1" spc="169" dirty="0" err="1">
                  <a:solidFill>
                    <a:srgbClr val="8C52FF"/>
                  </a:solidFill>
                  <a:latin typeface="Glacial Indifference"/>
                </a:rPr>
                <a:t>convocatoria</a:t>
              </a:r>
              <a:endParaRPr lang="en-US" sz="3199" b="1" spc="169" dirty="0">
                <a:solidFill>
                  <a:srgbClr val="8C52FF"/>
                </a:solidFill>
                <a:latin typeface="Glacial Indifference"/>
              </a:endParaRPr>
            </a:p>
            <a:p>
              <a:pPr algn="ctr">
                <a:lnSpc>
                  <a:spcPts val="3600"/>
                </a:lnSpc>
              </a:pPr>
              <a:r>
                <a:rPr lang="en-US" sz="2400" spc="127" dirty="0">
                  <a:solidFill>
                    <a:srgbClr val="000000"/>
                  </a:solidFill>
                  <a:latin typeface="Glacial Indifference"/>
                  <a:hlinkClick r:id="rId3"/>
                </a:rPr>
                <a:t>Orden EDU/1761/2009</a:t>
              </a:r>
              <a:endParaRPr lang="en-US" sz="2400" spc="127" dirty="0">
                <a:solidFill>
                  <a:srgbClr val="000000"/>
                </a:solidFill>
                <a:latin typeface="Glacial Indifference"/>
              </a:endParaRPr>
            </a:p>
          </p:txBody>
        </p:sp>
        <p:pic>
          <p:nvPicPr>
            <p:cNvPr id="7" name="Picture 7"/>
            <p:cNvPicPr>
              <a:picLocks noChangeAspect="1"/>
            </p:cNvPicPr>
            <p:nvPr/>
          </p:nvPicPr>
          <p:blipFill>
            <a:blip r:embed="rId4"/>
            <a:srcRect/>
            <a:stretch>
              <a:fillRect/>
            </a:stretch>
          </p:blipFill>
          <p:spPr>
            <a:xfrm>
              <a:off x="2676986" y="0"/>
              <a:ext cx="695257" cy="695257"/>
            </a:xfrm>
            <a:prstGeom prst="rect">
              <a:avLst/>
            </a:prstGeom>
          </p:spPr>
        </p:pic>
      </p:grpSp>
      <p:grpSp>
        <p:nvGrpSpPr>
          <p:cNvPr id="8" name="Group 8"/>
          <p:cNvGrpSpPr/>
          <p:nvPr/>
        </p:nvGrpSpPr>
        <p:grpSpPr>
          <a:xfrm>
            <a:off x="6687560" y="4631132"/>
            <a:ext cx="4558085" cy="4742466"/>
            <a:chOff x="0" y="0"/>
            <a:chExt cx="6077446" cy="6323288"/>
          </a:xfrm>
        </p:grpSpPr>
        <p:sp>
          <p:nvSpPr>
            <p:cNvPr id="9" name="TextBox 9"/>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11 Jun 2014</a:t>
              </a:r>
            </a:p>
          </p:txBody>
        </p:sp>
        <p:sp>
          <p:nvSpPr>
            <p:cNvPr id="10" name="TextBox 10"/>
            <p:cNvSpPr txBox="1"/>
            <p:nvPr/>
          </p:nvSpPr>
          <p:spPr>
            <a:xfrm>
              <a:off x="426728" y="2529798"/>
              <a:ext cx="5215398" cy="3793490"/>
            </a:xfrm>
            <a:prstGeom prst="rect">
              <a:avLst/>
            </a:prstGeom>
          </p:spPr>
          <p:txBody>
            <a:bodyPr lIns="0" tIns="0" rIns="0" bIns="0" rtlCol="0" anchor="t">
              <a:spAutoFit/>
            </a:bodyPr>
            <a:lstStyle/>
            <a:p>
              <a:pPr algn="ctr">
                <a:lnSpc>
                  <a:spcPts val="4800"/>
                </a:lnSpc>
              </a:pPr>
              <a:r>
                <a:rPr lang="en-US" sz="3200" b="1" spc="169" dirty="0" err="1">
                  <a:solidFill>
                    <a:srgbClr val="8C52FF"/>
                  </a:solidFill>
                  <a:latin typeface="Glacial Indifference"/>
                </a:rPr>
                <a:t>Regulación</a:t>
              </a:r>
              <a:r>
                <a:rPr lang="en-US" sz="3200" b="1" spc="169" dirty="0">
                  <a:solidFill>
                    <a:srgbClr val="8C52FF"/>
                  </a:solidFill>
                  <a:latin typeface="Glacial Indifference"/>
                </a:rPr>
                <a:t> de </a:t>
              </a:r>
              <a:r>
                <a:rPr lang="en-US" sz="3200" b="1" spc="169" dirty="0" err="1">
                  <a:solidFill>
                    <a:srgbClr val="8C52FF"/>
                  </a:solidFill>
                  <a:latin typeface="Glacial Indifference"/>
                </a:rPr>
                <a:t>próximas</a:t>
              </a:r>
              <a:r>
                <a:rPr lang="en-US" sz="3200" b="1" spc="169" dirty="0">
                  <a:solidFill>
                    <a:srgbClr val="8C52FF"/>
                  </a:solidFill>
                  <a:latin typeface="Glacial Indifference"/>
                </a:rPr>
                <a:t> </a:t>
              </a:r>
              <a:r>
                <a:rPr lang="en-US" sz="3200" b="1" spc="169" dirty="0" err="1">
                  <a:solidFill>
                    <a:srgbClr val="8C52FF"/>
                  </a:solidFill>
                  <a:latin typeface="Glacial Indifference"/>
                </a:rPr>
                <a:t>convocatorias</a:t>
              </a:r>
              <a:r>
                <a:rPr lang="en-US" sz="3200" b="1" spc="169" dirty="0">
                  <a:solidFill>
                    <a:srgbClr val="8C52FF"/>
                  </a:solidFill>
                  <a:latin typeface="Glacial Indifference"/>
                </a:rPr>
                <a:t>.</a:t>
              </a:r>
            </a:p>
            <a:p>
              <a:pPr algn="ctr">
                <a:lnSpc>
                  <a:spcPts val="3600"/>
                </a:lnSpc>
              </a:pPr>
              <a:r>
                <a:rPr lang="en-US" sz="2400" spc="127" dirty="0">
                  <a:solidFill>
                    <a:srgbClr val="000000"/>
                  </a:solidFill>
                  <a:latin typeface="Glacial Indifference"/>
                  <a:hlinkClick r:id="rId5"/>
                </a:rPr>
                <a:t>Orden EDU/444/2014</a:t>
              </a:r>
              <a:endParaRPr lang="en-US" sz="2400" spc="127" dirty="0">
                <a:solidFill>
                  <a:srgbClr val="000000"/>
                </a:solidFill>
                <a:latin typeface="Glacial Indifference"/>
              </a:endParaRPr>
            </a:p>
            <a:p>
              <a:pPr algn="ctr">
                <a:lnSpc>
                  <a:spcPts val="4800"/>
                </a:lnSpc>
              </a:pPr>
              <a:endParaRPr lang="en-US" sz="2400" spc="127" dirty="0">
                <a:solidFill>
                  <a:srgbClr val="000000"/>
                </a:solidFill>
                <a:latin typeface="Glacial Indifference"/>
              </a:endParaRPr>
            </a:p>
          </p:txBody>
        </p:sp>
        <p:pic>
          <p:nvPicPr>
            <p:cNvPr id="11" name="Picture 11"/>
            <p:cNvPicPr>
              <a:picLocks noChangeAspect="1"/>
            </p:cNvPicPr>
            <p:nvPr/>
          </p:nvPicPr>
          <p:blipFill>
            <a:blip r:embed="rId4"/>
            <a:srcRect/>
            <a:stretch>
              <a:fillRect/>
            </a:stretch>
          </p:blipFill>
          <p:spPr>
            <a:xfrm>
              <a:off x="2689473" y="0"/>
              <a:ext cx="698500" cy="698500"/>
            </a:xfrm>
            <a:prstGeom prst="rect">
              <a:avLst/>
            </a:prstGeom>
          </p:spPr>
        </p:pic>
      </p:grpSp>
      <p:grpSp>
        <p:nvGrpSpPr>
          <p:cNvPr id="12" name="Group 12"/>
          <p:cNvGrpSpPr/>
          <p:nvPr/>
        </p:nvGrpSpPr>
        <p:grpSpPr>
          <a:xfrm>
            <a:off x="11755321" y="4631132"/>
            <a:ext cx="4558085" cy="4782755"/>
            <a:chOff x="0" y="0"/>
            <a:chExt cx="6077446" cy="6377006"/>
          </a:xfrm>
        </p:grpSpPr>
        <p:sp>
          <p:nvSpPr>
            <p:cNvPr id="13" name="TextBox 13"/>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2 Sep 2014</a:t>
              </a:r>
            </a:p>
          </p:txBody>
        </p:sp>
        <p:sp>
          <p:nvSpPr>
            <p:cNvPr id="14" name="TextBox 14"/>
            <p:cNvSpPr txBox="1"/>
            <p:nvPr/>
          </p:nvSpPr>
          <p:spPr>
            <a:xfrm>
              <a:off x="426728" y="2529799"/>
              <a:ext cx="5215398" cy="3847207"/>
            </a:xfrm>
            <a:prstGeom prst="rect">
              <a:avLst/>
            </a:prstGeom>
          </p:spPr>
          <p:txBody>
            <a:bodyPr lIns="0" tIns="0" rIns="0" bIns="0" rtlCol="0" anchor="t">
              <a:spAutoFit/>
            </a:bodyPr>
            <a:lstStyle/>
            <a:p>
              <a:pPr algn="ctr">
                <a:lnSpc>
                  <a:spcPts val="4800"/>
                </a:lnSpc>
              </a:pPr>
              <a:r>
                <a:rPr lang="en-US" sz="3200" b="1" spc="169" dirty="0">
                  <a:solidFill>
                    <a:srgbClr val="8C52FF"/>
                  </a:solidFill>
                  <a:latin typeface="Glacial Indifference"/>
                </a:rPr>
                <a:t>6ª </a:t>
              </a:r>
              <a:r>
                <a:rPr lang="en-US" sz="3200" b="1" spc="169" dirty="0" err="1">
                  <a:solidFill>
                    <a:srgbClr val="8C52FF"/>
                  </a:solidFill>
                  <a:latin typeface="Glacial Indifference"/>
                </a:rPr>
                <a:t>convocatoria</a:t>
              </a:r>
              <a:r>
                <a:rPr lang="en-US" sz="3200" b="1" spc="169" dirty="0">
                  <a:solidFill>
                    <a:srgbClr val="8C52FF"/>
                  </a:solidFill>
                  <a:latin typeface="Glacial Indifference"/>
                </a:rPr>
                <a:t> (</a:t>
              </a:r>
              <a:r>
                <a:rPr lang="en-US" sz="3200" b="1" spc="169" dirty="0" err="1">
                  <a:solidFill>
                    <a:srgbClr val="8C52FF"/>
                  </a:solidFill>
                  <a:latin typeface="Glacial Indifference"/>
                </a:rPr>
                <a:t>primera</a:t>
              </a:r>
              <a:r>
                <a:rPr lang="en-US" sz="3200" b="1" spc="169" dirty="0">
                  <a:solidFill>
                    <a:srgbClr val="8C52FF"/>
                  </a:solidFill>
                  <a:latin typeface="Glacial Indifference"/>
                </a:rPr>
                <a:t> </a:t>
              </a:r>
              <a:r>
                <a:rPr lang="en-US" sz="3200" b="1" spc="169" dirty="0" err="1">
                  <a:solidFill>
                    <a:srgbClr val="8C52FF"/>
                  </a:solidFill>
                  <a:latin typeface="Glacial Indifference"/>
                </a:rPr>
                <a:t>vez</a:t>
              </a:r>
              <a:r>
                <a:rPr lang="en-US" sz="3200" b="1" spc="169" dirty="0">
                  <a:solidFill>
                    <a:srgbClr val="8C52FF"/>
                  </a:solidFill>
                  <a:latin typeface="Glacial Indifference"/>
                </a:rPr>
                <a:t> que </a:t>
              </a:r>
              <a:r>
                <a:rPr lang="en-US" sz="3200" b="1" spc="169" dirty="0" err="1">
                  <a:solidFill>
                    <a:srgbClr val="8C52FF"/>
                  </a:solidFill>
                  <a:latin typeface="Glacial Indifference"/>
                </a:rPr>
                <a:t>participa</a:t>
              </a:r>
              <a:endParaRPr lang="en-US" sz="3200" b="1" spc="169" dirty="0">
                <a:solidFill>
                  <a:srgbClr val="8C52FF"/>
                </a:solidFill>
                <a:latin typeface="Glacial Indifference"/>
              </a:endParaRPr>
            </a:p>
            <a:p>
              <a:pPr algn="ctr">
                <a:lnSpc>
                  <a:spcPts val="4800"/>
                </a:lnSpc>
              </a:pPr>
              <a:r>
                <a:rPr lang="en-US" sz="3200" b="1" spc="169" dirty="0">
                  <a:solidFill>
                    <a:srgbClr val="8C52FF"/>
                  </a:solidFill>
                  <a:latin typeface="Glacial Indifference"/>
                </a:rPr>
                <a:t>IES San Leonardo).</a:t>
              </a:r>
            </a:p>
            <a:p>
              <a:pPr algn="ctr">
                <a:lnSpc>
                  <a:spcPts val="3600"/>
                </a:lnSpc>
              </a:pPr>
              <a:r>
                <a:rPr lang="en-US" sz="2400" spc="127" dirty="0">
                  <a:solidFill>
                    <a:srgbClr val="020301"/>
                  </a:solidFill>
                  <a:latin typeface="Glacial Indifference"/>
                  <a:hlinkClick r:id="rId6"/>
                </a:rPr>
                <a:t>Orden EDU/740/2014</a:t>
              </a:r>
              <a:endParaRPr lang="en-US" sz="2400" spc="127" dirty="0">
                <a:solidFill>
                  <a:srgbClr val="020301"/>
                </a:solidFill>
                <a:latin typeface="Glacial Indifference"/>
              </a:endParaRPr>
            </a:p>
          </p:txBody>
        </p:sp>
        <p:pic>
          <p:nvPicPr>
            <p:cNvPr id="15" name="Picture 15"/>
            <p:cNvPicPr>
              <a:picLocks noChangeAspect="1"/>
            </p:cNvPicPr>
            <p:nvPr/>
          </p:nvPicPr>
          <p:blipFill>
            <a:blip r:embed="rId4"/>
            <a:srcRect/>
            <a:stretch>
              <a:fillRect/>
            </a:stretch>
          </p:blipFill>
          <p:spPr>
            <a:xfrm>
              <a:off x="2685176" y="0"/>
              <a:ext cx="698500" cy="698500"/>
            </a:xfrm>
            <a:prstGeom prst="rect">
              <a:avLst/>
            </a:prstGeom>
          </p:spPr>
        </p:pic>
      </p:grpSp>
      <p:sp>
        <p:nvSpPr>
          <p:cNvPr id="16" name="AutoShape 16"/>
          <p:cNvSpPr/>
          <p:nvPr/>
        </p:nvSpPr>
        <p:spPr>
          <a:xfrm>
            <a:off x="18002863" y="-233785"/>
            <a:ext cx="567624" cy="10768576"/>
          </a:xfrm>
          <a:prstGeom prst="rect">
            <a:avLst/>
          </a:prstGeom>
          <a:solidFill>
            <a:srgbClr val="020301"/>
          </a:solidFill>
        </p:spPr>
      </p:sp>
      <p:grpSp>
        <p:nvGrpSpPr>
          <p:cNvPr id="17" name="Group 17"/>
          <p:cNvGrpSpPr/>
          <p:nvPr/>
        </p:nvGrpSpPr>
        <p:grpSpPr>
          <a:xfrm>
            <a:off x="1028700" y="1028700"/>
            <a:ext cx="10726621" cy="3421380"/>
            <a:chOff x="0" y="0"/>
            <a:chExt cx="14302162" cy="4561840"/>
          </a:xfrm>
        </p:grpSpPr>
        <p:sp>
          <p:nvSpPr>
            <p:cNvPr id="18" name="TextBox 18"/>
            <p:cNvSpPr txBox="1"/>
            <p:nvPr/>
          </p:nvSpPr>
          <p:spPr>
            <a:xfrm>
              <a:off x="0" y="57150"/>
              <a:ext cx="14302162" cy="1243330"/>
            </a:xfrm>
            <a:prstGeom prst="rect">
              <a:avLst/>
            </a:prstGeom>
          </p:spPr>
          <p:txBody>
            <a:bodyPr lIns="0" tIns="0" rIns="0" bIns="0" rtlCol="0" anchor="t">
              <a:spAutoFit/>
            </a:bodyPr>
            <a:lstStyle/>
            <a:p>
              <a:pPr algn="ctr">
                <a:lnSpc>
                  <a:spcPts val="7040"/>
                </a:lnSpc>
              </a:pPr>
              <a:r>
                <a:rPr lang="en-US" sz="6400" b="1" spc="224">
                  <a:solidFill>
                    <a:srgbClr val="737373"/>
                  </a:solidFill>
                  <a:latin typeface="League Spartan"/>
                </a:rPr>
                <a:t>PROCESO EN EL TIEMPO</a:t>
              </a:r>
            </a:p>
          </p:txBody>
        </p:sp>
        <p:sp>
          <p:nvSpPr>
            <p:cNvPr id="19" name="TextBox 19"/>
            <p:cNvSpPr txBox="1"/>
            <p:nvPr/>
          </p:nvSpPr>
          <p:spPr>
            <a:xfrm>
              <a:off x="0" y="1811655"/>
              <a:ext cx="11828726" cy="2750185"/>
            </a:xfrm>
            <a:prstGeom prst="rect">
              <a:avLst/>
            </a:prstGeom>
          </p:spPr>
          <p:txBody>
            <a:bodyPr lIns="0" tIns="0" rIns="0" bIns="0" rtlCol="0" anchor="t">
              <a:spAutoFit/>
            </a:bodyPr>
            <a:lstStyle/>
            <a:p>
              <a:pPr algn="l">
                <a:lnSpc>
                  <a:spcPts val="5460"/>
                </a:lnSpc>
              </a:pPr>
              <a:r>
                <a:rPr lang="en-US" sz="4200" b="1" spc="151">
                  <a:solidFill>
                    <a:srgbClr val="020301"/>
                  </a:solidFill>
                  <a:latin typeface="Glacial Indifference"/>
                </a:rPr>
                <a:t>Publicación de las convocatorias para la concesión de la certificación TIC</a:t>
              </a:r>
            </a:p>
          </p:txBody>
        </p:sp>
      </p:grpSp>
      <p:grpSp>
        <p:nvGrpSpPr>
          <p:cNvPr id="20" name="Group 20"/>
          <p:cNvGrpSpPr>
            <a:grpSpLocks noChangeAspect="1"/>
          </p:cNvGrpSpPr>
          <p:nvPr/>
        </p:nvGrpSpPr>
        <p:grpSpPr>
          <a:xfrm>
            <a:off x="13320997" y="387202"/>
            <a:ext cx="3938303" cy="3938303"/>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F914D"/>
            </a:solidFill>
          </p:spPr>
        </p:sp>
      </p:grpSp>
      <p:sp>
        <p:nvSpPr>
          <p:cNvPr id="22" name="TextBox 22"/>
          <p:cNvSpPr txBox="1"/>
          <p:nvPr/>
        </p:nvSpPr>
        <p:spPr>
          <a:xfrm>
            <a:off x="13324466" y="1214530"/>
            <a:ext cx="3934834" cy="2197921"/>
          </a:xfrm>
          <a:prstGeom prst="rect">
            <a:avLst/>
          </a:prstGeom>
        </p:spPr>
        <p:txBody>
          <a:bodyPr lIns="0" tIns="0" rIns="0" bIns="0" rtlCol="0" anchor="t">
            <a:spAutoFit/>
          </a:bodyPr>
          <a:lstStyle/>
          <a:p>
            <a:pPr algn="ctr">
              <a:lnSpc>
                <a:spcPts val="5821"/>
              </a:lnSpc>
              <a:spcBef>
                <a:spcPct val="0"/>
              </a:spcBef>
            </a:pPr>
            <a:r>
              <a:rPr lang="en-US" sz="4157" b="0" i="0">
                <a:solidFill>
                  <a:srgbClr val="000000"/>
                </a:solidFill>
                <a:latin typeface="Cairo Bold"/>
              </a:rPr>
              <a:t>No hace falta Plan TIC para participar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blip>
          <a:srcRect/>
          <a:stretch>
            <a:fillRect/>
          </a:stretch>
        </p:blipFill>
        <p:spPr>
          <a:xfrm>
            <a:off x="14363700" y="-1218297"/>
            <a:ext cx="4605767" cy="6723747"/>
          </a:xfrm>
          <a:prstGeom prst="rect">
            <a:avLst/>
          </a:prstGeom>
        </p:spPr>
      </p:pic>
      <p:sp>
        <p:nvSpPr>
          <p:cNvPr id="3" name="AutoShape 3"/>
          <p:cNvSpPr/>
          <p:nvPr/>
        </p:nvSpPr>
        <p:spPr>
          <a:xfrm>
            <a:off x="-762000" y="4783532"/>
            <a:ext cx="19812000" cy="152400"/>
          </a:xfrm>
          <a:prstGeom prst="rect">
            <a:avLst/>
          </a:prstGeom>
          <a:solidFill>
            <a:srgbClr val="020301"/>
          </a:solidFill>
        </p:spPr>
      </p:sp>
      <p:sp>
        <p:nvSpPr>
          <p:cNvPr id="8" name="AutoShape 8"/>
          <p:cNvSpPr/>
          <p:nvPr/>
        </p:nvSpPr>
        <p:spPr>
          <a:xfrm>
            <a:off x="18002863" y="-233785"/>
            <a:ext cx="567624" cy="10768576"/>
          </a:xfrm>
          <a:prstGeom prst="rect">
            <a:avLst/>
          </a:prstGeom>
          <a:solidFill>
            <a:srgbClr val="020301"/>
          </a:solidFill>
        </p:spPr>
      </p:sp>
      <p:grpSp>
        <p:nvGrpSpPr>
          <p:cNvPr id="9" name="Group 9"/>
          <p:cNvGrpSpPr/>
          <p:nvPr/>
        </p:nvGrpSpPr>
        <p:grpSpPr>
          <a:xfrm>
            <a:off x="1028700" y="4631132"/>
            <a:ext cx="4558085" cy="3066066"/>
            <a:chOff x="0" y="0"/>
            <a:chExt cx="6077446" cy="4088088"/>
          </a:xfrm>
        </p:grpSpPr>
        <p:sp>
          <p:nvSpPr>
            <p:cNvPr id="10" name="TextBox 10"/>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 Sep 2015</a:t>
              </a:r>
            </a:p>
          </p:txBody>
        </p:sp>
        <p:sp>
          <p:nvSpPr>
            <p:cNvPr id="11" name="TextBox 11"/>
            <p:cNvSpPr txBox="1"/>
            <p:nvPr/>
          </p:nvSpPr>
          <p:spPr>
            <a:xfrm>
              <a:off x="426728" y="2529798"/>
              <a:ext cx="5215398" cy="1558290"/>
            </a:xfrm>
            <a:prstGeom prst="rect">
              <a:avLst/>
            </a:prstGeom>
          </p:spPr>
          <p:txBody>
            <a:bodyPr lIns="0" tIns="0" rIns="0" bIns="0" rtlCol="0" anchor="t">
              <a:spAutoFit/>
            </a:bodyPr>
            <a:lstStyle/>
            <a:p>
              <a:pPr algn="ctr">
                <a:lnSpc>
                  <a:spcPts val="4800"/>
                </a:lnSpc>
              </a:pPr>
              <a:r>
                <a:rPr lang="en-US" sz="3200" b="1" spc="169">
                  <a:solidFill>
                    <a:srgbClr val="8C52FF"/>
                  </a:solidFill>
                  <a:latin typeface="Glacial Indifference"/>
                </a:rPr>
                <a:t> NIVEL 4 hasta</a:t>
              </a:r>
            </a:p>
            <a:p>
              <a:pPr algn="ctr">
                <a:lnSpc>
                  <a:spcPts val="4800"/>
                </a:lnSpc>
              </a:pPr>
              <a:r>
                <a:rPr lang="en-US" sz="3200" b="1" spc="169">
                  <a:solidFill>
                    <a:srgbClr val="8C52FF"/>
                  </a:solidFill>
                  <a:latin typeface="Glacial Indifference"/>
                </a:rPr>
                <a:t> 31 Ago 2017.</a:t>
              </a:r>
            </a:p>
          </p:txBody>
        </p:sp>
        <p:pic>
          <p:nvPicPr>
            <p:cNvPr id="12" name="Picture 12"/>
            <p:cNvPicPr>
              <a:picLocks noChangeAspect="1"/>
            </p:cNvPicPr>
            <p:nvPr/>
          </p:nvPicPr>
          <p:blipFill>
            <a:blip r:embed="rId3"/>
            <a:srcRect/>
            <a:stretch>
              <a:fillRect/>
            </a:stretch>
          </p:blipFill>
          <p:spPr>
            <a:xfrm>
              <a:off x="2685176" y="0"/>
              <a:ext cx="698500" cy="698500"/>
            </a:xfrm>
            <a:prstGeom prst="rect">
              <a:avLst/>
            </a:prstGeom>
          </p:spPr>
        </p:pic>
      </p:grpSp>
      <p:pic>
        <p:nvPicPr>
          <p:cNvPr id="13" name="Picture 13"/>
          <p:cNvPicPr>
            <a:picLocks noChangeAspect="1"/>
          </p:cNvPicPr>
          <p:nvPr/>
        </p:nvPicPr>
        <p:blipFill>
          <a:blip r:embed="rId4"/>
          <a:srcRect/>
          <a:stretch>
            <a:fillRect/>
          </a:stretch>
        </p:blipFill>
        <p:spPr>
          <a:xfrm>
            <a:off x="1453036" y="7857321"/>
            <a:ext cx="3709412" cy="2044814"/>
          </a:xfrm>
          <a:prstGeom prst="rect">
            <a:avLst/>
          </a:prstGeom>
        </p:spPr>
      </p:pic>
      <p:grpSp>
        <p:nvGrpSpPr>
          <p:cNvPr id="14" name="Group 14"/>
          <p:cNvGrpSpPr/>
          <p:nvPr/>
        </p:nvGrpSpPr>
        <p:grpSpPr>
          <a:xfrm>
            <a:off x="1028700" y="1028700"/>
            <a:ext cx="10726621" cy="2034540"/>
            <a:chOff x="0" y="0"/>
            <a:chExt cx="14302162" cy="2712720"/>
          </a:xfrm>
        </p:grpSpPr>
        <p:sp>
          <p:nvSpPr>
            <p:cNvPr id="15" name="TextBox 15"/>
            <p:cNvSpPr txBox="1"/>
            <p:nvPr/>
          </p:nvSpPr>
          <p:spPr>
            <a:xfrm>
              <a:off x="0" y="57150"/>
              <a:ext cx="14302162" cy="1243330"/>
            </a:xfrm>
            <a:prstGeom prst="rect">
              <a:avLst/>
            </a:prstGeom>
          </p:spPr>
          <p:txBody>
            <a:bodyPr lIns="0" tIns="0" rIns="0" bIns="0" rtlCol="0" anchor="t">
              <a:spAutoFit/>
            </a:bodyPr>
            <a:lstStyle/>
            <a:p>
              <a:pPr algn="ctr">
                <a:lnSpc>
                  <a:spcPts val="7040"/>
                </a:lnSpc>
              </a:pPr>
              <a:r>
                <a:rPr lang="en-US" sz="6400" b="1" spc="224">
                  <a:solidFill>
                    <a:srgbClr val="737373"/>
                  </a:solidFill>
                  <a:latin typeface="League Spartan"/>
                </a:rPr>
                <a:t>PROCESO EN EL TIEMPO</a:t>
              </a:r>
            </a:p>
          </p:txBody>
        </p:sp>
        <p:sp>
          <p:nvSpPr>
            <p:cNvPr id="16" name="TextBox 16"/>
            <p:cNvSpPr txBox="1"/>
            <p:nvPr/>
          </p:nvSpPr>
          <p:spPr>
            <a:xfrm>
              <a:off x="0" y="1811655"/>
              <a:ext cx="11828726" cy="901065"/>
            </a:xfrm>
            <a:prstGeom prst="rect">
              <a:avLst/>
            </a:prstGeom>
          </p:spPr>
          <p:txBody>
            <a:bodyPr lIns="0" tIns="0" rIns="0" bIns="0" rtlCol="0" anchor="t">
              <a:spAutoFit/>
            </a:bodyPr>
            <a:lstStyle/>
            <a:p>
              <a:pPr algn="l">
                <a:lnSpc>
                  <a:spcPts val="5460"/>
                </a:lnSpc>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blip>
          <a:srcRect/>
          <a:stretch>
            <a:fillRect/>
          </a:stretch>
        </p:blipFill>
        <p:spPr>
          <a:xfrm>
            <a:off x="14363700" y="-1218297"/>
            <a:ext cx="4605767" cy="6723747"/>
          </a:xfrm>
          <a:prstGeom prst="rect">
            <a:avLst/>
          </a:prstGeom>
        </p:spPr>
      </p:pic>
      <p:sp>
        <p:nvSpPr>
          <p:cNvPr id="3" name="AutoShape 3"/>
          <p:cNvSpPr/>
          <p:nvPr/>
        </p:nvSpPr>
        <p:spPr>
          <a:xfrm>
            <a:off x="-762000" y="4783532"/>
            <a:ext cx="19812000" cy="152400"/>
          </a:xfrm>
          <a:prstGeom prst="rect">
            <a:avLst/>
          </a:prstGeom>
          <a:solidFill>
            <a:srgbClr val="020301"/>
          </a:solidFill>
        </p:spPr>
      </p:sp>
      <p:grpSp>
        <p:nvGrpSpPr>
          <p:cNvPr id="4" name="Group 4"/>
          <p:cNvGrpSpPr/>
          <p:nvPr/>
        </p:nvGrpSpPr>
        <p:grpSpPr>
          <a:xfrm>
            <a:off x="6864958" y="4631132"/>
            <a:ext cx="4558085" cy="3675666"/>
            <a:chOff x="0" y="0"/>
            <a:chExt cx="6077446" cy="4900888"/>
          </a:xfrm>
        </p:grpSpPr>
        <p:sp>
          <p:nvSpPr>
            <p:cNvPr id="5" name="TextBox 5"/>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7 Sep 2015</a:t>
              </a:r>
            </a:p>
          </p:txBody>
        </p:sp>
        <p:sp>
          <p:nvSpPr>
            <p:cNvPr id="6" name="TextBox 6"/>
            <p:cNvSpPr txBox="1"/>
            <p:nvPr/>
          </p:nvSpPr>
          <p:spPr>
            <a:xfrm>
              <a:off x="426728" y="2529798"/>
              <a:ext cx="5215398" cy="2371090"/>
            </a:xfrm>
            <a:prstGeom prst="rect">
              <a:avLst/>
            </a:prstGeom>
          </p:spPr>
          <p:txBody>
            <a:bodyPr lIns="0" tIns="0" rIns="0" bIns="0" rtlCol="0" anchor="t">
              <a:spAutoFit/>
            </a:bodyPr>
            <a:lstStyle/>
            <a:p>
              <a:pPr algn="ctr">
                <a:lnSpc>
                  <a:spcPts val="4800"/>
                </a:lnSpc>
              </a:pPr>
              <a:r>
                <a:rPr lang="en-US" sz="3200" b="1" spc="169">
                  <a:solidFill>
                    <a:srgbClr val="8C52FF"/>
                  </a:solidFill>
                  <a:latin typeface="Glacial Indifference"/>
                </a:rPr>
                <a:t>Comienzo mis funciones de director.</a:t>
              </a:r>
            </a:p>
          </p:txBody>
        </p:sp>
        <p:pic>
          <p:nvPicPr>
            <p:cNvPr id="7" name="Picture 7"/>
            <p:cNvPicPr>
              <a:picLocks noChangeAspect="1"/>
            </p:cNvPicPr>
            <p:nvPr/>
          </p:nvPicPr>
          <p:blipFill>
            <a:blip r:embed="rId3"/>
            <a:srcRect/>
            <a:stretch>
              <a:fillRect/>
            </a:stretch>
          </p:blipFill>
          <p:spPr>
            <a:xfrm>
              <a:off x="2689473" y="0"/>
              <a:ext cx="698500" cy="698500"/>
            </a:xfrm>
            <a:prstGeom prst="rect">
              <a:avLst/>
            </a:prstGeom>
          </p:spPr>
        </p:pic>
      </p:grpSp>
      <p:sp>
        <p:nvSpPr>
          <p:cNvPr id="8" name="AutoShape 8"/>
          <p:cNvSpPr/>
          <p:nvPr/>
        </p:nvSpPr>
        <p:spPr>
          <a:xfrm>
            <a:off x="18002863" y="-233785"/>
            <a:ext cx="567624" cy="10768576"/>
          </a:xfrm>
          <a:prstGeom prst="rect">
            <a:avLst/>
          </a:prstGeom>
          <a:solidFill>
            <a:srgbClr val="020301"/>
          </a:solidFill>
        </p:spPr>
      </p:sp>
      <p:grpSp>
        <p:nvGrpSpPr>
          <p:cNvPr id="9" name="Group 9"/>
          <p:cNvGrpSpPr/>
          <p:nvPr/>
        </p:nvGrpSpPr>
        <p:grpSpPr>
          <a:xfrm>
            <a:off x="1028700" y="4631132"/>
            <a:ext cx="4558085" cy="3066066"/>
            <a:chOff x="0" y="0"/>
            <a:chExt cx="6077446" cy="4088088"/>
          </a:xfrm>
        </p:grpSpPr>
        <p:sp>
          <p:nvSpPr>
            <p:cNvPr id="10" name="TextBox 10"/>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 Sep 2015</a:t>
              </a:r>
            </a:p>
          </p:txBody>
        </p:sp>
        <p:sp>
          <p:nvSpPr>
            <p:cNvPr id="11" name="TextBox 11"/>
            <p:cNvSpPr txBox="1"/>
            <p:nvPr/>
          </p:nvSpPr>
          <p:spPr>
            <a:xfrm>
              <a:off x="426728" y="2529798"/>
              <a:ext cx="5215398" cy="1558290"/>
            </a:xfrm>
            <a:prstGeom prst="rect">
              <a:avLst/>
            </a:prstGeom>
          </p:spPr>
          <p:txBody>
            <a:bodyPr lIns="0" tIns="0" rIns="0" bIns="0" rtlCol="0" anchor="t">
              <a:spAutoFit/>
            </a:bodyPr>
            <a:lstStyle/>
            <a:p>
              <a:pPr algn="ctr">
                <a:lnSpc>
                  <a:spcPts val="4800"/>
                </a:lnSpc>
              </a:pPr>
              <a:r>
                <a:rPr lang="en-US" sz="3200" b="1" spc="169">
                  <a:solidFill>
                    <a:srgbClr val="8C52FF"/>
                  </a:solidFill>
                  <a:latin typeface="Glacial Indifference"/>
                </a:rPr>
                <a:t> NIVEL 4 hasta</a:t>
              </a:r>
            </a:p>
            <a:p>
              <a:pPr algn="ctr">
                <a:lnSpc>
                  <a:spcPts val="4800"/>
                </a:lnSpc>
              </a:pPr>
              <a:r>
                <a:rPr lang="en-US" sz="3200" b="1" spc="169">
                  <a:solidFill>
                    <a:srgbClr val="8C52FF"/>
                  </a:solidFill>
                  <a:latin typeface="Glacial Indifference"/>
                </a:rPr>
                <a:t> 31 Ago 2017.</a:t>
              </a:r>
            </a:p>
          </p:txBody>
        </p:sp>
        <p:pic>
          <p:nvPicPr>
            <p:cNvPr id="12" name="Picture 12"/>
            <p:cNvPicPr>
              <a:picLocks noChangeAspect="1"/>
            </p:cNvPicPr>
            <p:nvPr/>
          </p:nvPicPr>
          <p:blipFill>
            <a:blip r:embed="rId3"/>
            <a:srcRect/>
            <a:stretch>
              <a:fillRect/>
            </a:stretch>
          </p:blipFill>
          <p:spPr>
            <a:xfrm>
              <a:off x="2685176" y="0"/>
              <a:ext cx="698500" cy="698500"/>
            </a:xfrm>
            <a:prstGeom prst="rect">
              <a:avLst/>
            </a:prstGeom>
          </p:spPr>
        </p:pic>
      </p:grpSp>
      <p:pic>
        <p:nvPicPr>
          <p:cNvPr id="13" name="Picture 13"/>
          <p:cNvPicPr>
            <a:picLocks noChangeAspect="1"/>
          </p:cNvPicPr>
          <p:nvPr/>
        </p:nvPicPr>
        <p:blipFill>
          <a:blip r:embed="rId4"/>
          <a:srcRect/>
          <a:stretch>
            <a:fillRect/>
          </a:stretch>
        </p:blipFill>
        <p:spPr>
          <a:xfrm>
            <a:off x="1453036" y="7857321"/>
            <a:ext cx="3709412" cy="2044814"/>
          </a:xfrm>
          <a:prstGeom prst="rect">
            <a:avLst/>
          </a:prstGeom>
        </p:spPr>
      </p:pic>
      <p:grpSp>
        <p:nvGrpSpPr>
          <p:cNvPr id="14" name="Group 14"/>
          <p:cNvGrpSpPr/>
          <p:nvPr/>
        </p:nvGrpSpPr>
        <p:grpSpPr>
          <a:xfrm>
            <a:off x="1028700" y="1028700"/>
            <a:ext cx="10726621" cy="2034540"/>
            <a:chOff x="0" y="0"/>
            <a:chExt cx="14302162" cy="2712720"/>
          </a:xfrm>
        </p:grpSpPr>
        <p:sp>
          <p:nvSpPr>
            <p:cNvPr id="15" name="TextBox 15"/>
            <p:cNvSpPr txBox="1"/>
            <p:nvPr/>
          </p:nvSpPr>
          <p:spPr>
            <a:xfrm>
              <a:off x="0" y="57150"/>
              <a:ext cx="14302162" cy="1243330"/>
            </a:xfrm>
            <a:prstGeom prst="rect">
              <a:avLst/>
            </a:prstGeom>
          </p:spPr>
          <p:txBody>
            <a:bodyPr lIns="0" tIns="0" rIns="0" bIns="0" rtlCol="0" anchor="t">
              <a:spAutoFit/>
            </a:bodyPr>
            <a:lstStyle/>
            <a:p>
              <a:pPr algn="ctr">
                <a:lnSpc>
                  <a:spcPts val="7040"/>
                </a:lnSpc>
              </a:pPr>
              <a:r>
                <a:rPr lang="en-US" sz="6400" b="1" spc="224" dirty="0">
                  <a:solidFill>
                    <a:srgbClr val="737373"/>
                  </a:solidFill>
                  <a:latin typeface="League Spartan"/>
                </a:rPr>
                <a:t>PROCESO EN EL TIEMPO</a:t>
              </a:r>
            </a:p>
          </p:txBody>
        </p:sp>
        <p:sp>
          <p:nvSpPr>
            <p:cNvPr id="16" name="TextBox 16"/>
            <p:cNvSpPr txBox="1"/>
            <p:nvPr/>
          </p:nvSpPr>
          <p:spPr>
            <a:xfrm>
              <a:off x="0" y="1811655"/>
              <a:ext cx="11828726" cy="901065"/>
            </a:xfrm>
            <a:prstGeom prst="rect">
              <a:avLst/>
            </a:prstGeom>
          </p:spPr>
          <p:txBody>
            <a:bodyPr lIns="0" tIns="0" rIns="0" bIns="0" rtlCol="0" anchor="t">
              <a:spAutoFit/>
            </a:bodyPr>
            <a:lstStyle/>
            <a:p>
              <a:pPr algn="l">
                <a:lnSpc>
                  <a:spcPts val="5460"/>
                </a:lnSpc>
              </a:pPr>
              <a:endParaRPr/>
            </a:p>
          </p:txBody>
        </p:sp>
      </p:grpSp>
    </p:spTree>
    <p:extLst>
      <p:ext uri="{BB962C8B-B14F-4D97-AF65-F5344CB8AC3E}">
        <p14:creationId xmlns:p14="http://schemas.microsoft.com/office/powerpoint/2010/main" val="257048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blip>
          <a:srcRect/>
          <a:stretch>
            <a:fillRect/>
          </a:stretch>
        </p:blipFill>
        <p:spPr>
          <a:xfrm>
            <a:off x="14363700" y="-1218297"/>
            <a:ext cx="4605767" cy="6723747"/>
          </a:xfrm>
          <a:prstGeom prst="rect">
            <a:avLst/>
          </a:prstGeom>
        </p:spPr>
      </p:pic>
      <p:sp>
        <p:nvSpPr>
          <p:cNvPr id="3" name="AutoShape 3"/>
          <p:cNvSpPr/>
          <p:nvPr/>
        </p:nvSpPr>
        <p:spPr>
          <a:xfrm>
            <a:off x="-762000" y="4783532"/>
            <a:ext cx="19812000" cy="152400"/>
          </a:xfrm>
          <a:prstGeom prst="rect">
            <a:avLst/>
          </a:prstGeom>
          <a:solidFill>
            <a:srgbClr val="020301"/>
          </a:solidFill>
        </p:spPr>
      </p:sp>
      <p:grpSp>
        <p:nvGrpSpPr>
          <p:cNvPr id="4" name="Group 4"/>
          <p:cNvGrpSpPr/>
          <p:nvPr/>
        </p:nvGrpSpPr>
        <p:grpSpPr>
          <a:xfrm>
            <a:off x="6864958" y="4631132"/>
            <a:ext cx="4558085" cy="3675666"/>
            <a:chOff x="0" y="0"/>
            <a:chExt cx="6077446" cy="4900888"/>
          </a:xfrm>
        </p:grpSpPr>
        <p:sp>
          <p:nvSpPr>
            <p:cNvPr id="5" name="TextBox 5"/>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7 Sep 2015</a:t>
              </a:r>
            </a:p>
          </p:txBody>
        </p:sp>
        <p:sp>
          <p:nvSpPr>
            <p:cNvPr id="6" name="TextBox 6"/>
            <p:cNvSpPr txBox="1"/>
            <p:nvPr/>
          </p:nvSpPr>
          <p:spPr>
            <a:xfrm>
              <a:off x="426728" y="2529798"/>
              <a:ext cx="5215398" cy="2371090"/>
            </a:xfrm>
            <a:prstGeom prst="rect">
              <a:avLst/>
            </a:prstGeom>
          </p:spPr>
          <p:txBody>
            <a:bodyPr lIns="0" tIns="0" rIns="0" bIns="0" rtlCol="0" anchor="t">
              <a:spAutoFit/>
            </a:bodyPr>
            <a:lstStyle/>
            <a:p>
              <a:pPr algn="ctr">
                <a:lnSpc>
                  <a:spcPts val="4800"/>
                </a:lnSpc>
              </a:pPr>
              <a:r>
                <a:rPr lang="en-US" sz="3200" b="1" spc="169">
                  <a:solidFill>
                    <a:srgbClr val="8C52FF"/>
                  </a:solidFill>
                  <a:latin typeface="Glacial Indifference"/>
                </a:rPr>
                <a:t>Comienzo mis funciones de director.</a:t>
              </a:r>
            </a:p>
          </p:txBody>
        </p:sp>
        <p:pic>
          <p:nvPicPr>
            <p:cNvPr id="7" name="Picture 7"/>
            <p:cNvPicPr>
              <a:picLocks noChangeAspect="1"/>
            </p:cNvPicPr>
            <p:nvPr/>
          </p:nvPicPr>
          <p:blipFill>
            <a:blip r:embed="rId3"/>
            <a:srcRect/>
            <a:stretch>
              <a:fillRect/>
            </a:stretch>
          </p:blipFill>
          <p:spPr>
            <a:xfrm>
              <a:off x="2689473" y="0"/>
              <a:ext cx="698500" cy="698500"/>
            </a:xfrm>
            <a:prstGeom prst="rect">
              <a:avLst/>
            </a:prstGeom>
          </p:spPr>
        </p:pic>
      </p:grpSp>
      <p:sp>
        <p:nvSpPr>
          <p:cNvPr id="8" name="AutoShape 8"/>
          <p:cNvSpPr/>
          <p:nvPr/>
        </p:nvSpPr>
        <p:spPr>
          <a:xfrm>
            <a:off x="18002863" y="-233785"/>
            <a:ext cx="567624" cy="10768576"/>
          </a:xfrm>
          <a:prstGeom prst="rect">
            <a:avLst/>
          </a:prstGeom>
          <a:solidFill>
            <a:srgbClr val="020301"/>
          </a:solidFill>
        </p:spPr>
      </p:sp>
      <p:grpSp>
        <p:nvGrpSpPr>
          <p:cNvPr id="9" name="Group 9"/>
          <p:cNvGrpSpPr/>
          <p:nvPr/>
        </p:nvGrpSpPr>
        <p:grpSpPr>
          <a:xfrm>
            <a:off x="1028700" y="4631132"/>
            <a:ext cx="4558085" cy="3066066"/>
            <a:chOff x="0" y="0"/>
            <a:chExt cx="6077446" cy="4088088"/>
          </a:xfrm>
        </p:grpSpPr>
        <p:sp>
          <p:nvSpPr>
            <p:cNvPr id="10" name="TextBox 10"/>
            <p:cNvSpPr txBox="1"/>
            <p:nvPr/>
          </p:nvSpPr>
          <p:spPr>
            <a:xfrm>
              <a:off x="0" y="1555750"/>
              <a:ext cx="6077446" cy="891498"/>
            </a:xfrm>
            <a:prstGeom prst="rect">
              <a:avLst/>
            </a:prstGeom>
          </p:spPr>
          <p:txBody>
            <a:bodyPr lIns="0" tIns="0" rIns="0" bIns="0" rtlCol="0" anchor="t">
              <a:spAutoFit/>
            </a:bodyPr>
            <a:lstStyle/>
            <a:p>
              <a:pPr algn="ctr">
                <a:lnSpc>
                  <a:spcPts val="5334"/>
                </a:lnSpc>
              </a:pPr>
              <a:r>
                <a:rPr lang="en-US" sz="4200" b="1" spc="260">
                  <a:solidFill>
                    <a:srgbClr val="020301"/>
                  </a:solidFill>
                  <a:latin typeface="Glacial Indifference"/>
                </a:rPr>
                <a:t>1 Sep 2015</a:t>
              </a:r>
            </a:p>
          </p:txBody>
        </p:sp>
        <p:sp>
          <p:nvSpPr>
            <p:cNvPr id="11" name="TextBox 11"/>
            <p:cNvSpPr txBox="1"/>
            <p:nvPr/>
          </p:nvSpPr>
          <p:spPr>
            <a:xfrm>
              <a:off x="426728" y="2529798"/>
              <a:ext cx="5215398" cy="1558290"/>
            </a:xfrm>
            <a:prstGeom prst="rect">
              <a:avLst/>
            </a:prstGeom>
          </p:spPr>
          <p:txBody>
            <a:bodyPr lIns="0" tIns="0" rIns="0" bIns="0" rtlCol="0" anchor="t">
              <a:spAutoFit/>
            </a:bodyPr>
            <a:lstStyle/>
            <a:p>
              <a:pPr algn="ctr">
                <a:lnSpc>
                  <a:spcPts val="4800"/>
                </a:lnSpc>
              </a:pPr>
              <a:r>
                <a:rPr lang="en-US" sz="3200" b="1" spc="169">
                  <a:solidFill>
                    <a:srgbClr val="8C52FF"/>
                  </a:solidFill>
                  <a:latin typeface="Glacial Indifference"/>
                </a:rPr>
                <a:t> NIVEL 4 hasta</a:t>
              </a:r>
            </a:p>
            <a:p>
              <a:pPr algn="ctr">
                <a:lnSpc>
                  <a:spcPts val="4800"/>
                </a:lnSpc>
              </a:pPr>
              <a:r>
                <a:rPr lang="en-US" sz="3200" b="1" spc="169">
                  <a:solidFill>
                    <a:srgbClr val="8C52FF"/>
                  </a:solidFill>
                  <a:latin typeface="Glacial Indifference"/>
                </a:rPr>
                <a:t> 31 Ago 2017.</a:t>
              </a:r>
            </a:p>
          </p:txBody>
        </p:sp>
        <p:pic>
          <p:nvPicPr>
            <p:cNvPr id="12" name="Picture 12"/>
            <p:cNvPicPr>
              <a:picLocks noChangeAspect="1"/>
            </p:cNvPicPr>
            <p:nvPr/>
          </p:nvPicPr>
          <p:blipFill>
            <a:blip r:embed="rId3"/>
            <a:srcRect/>
            <a:stretch>
              <a:fillRect/>
            </a:stretch>
          </p:blipFill>
          <p:spPr>
            <a:xfrm>
              <a:off x="2685176" y="0"/>
              <a:ext cx="698500" cy="698500"/>
            </a:xfrm>
            <a:prstGeom prst="rect">
              <a:avLst/>
            </a:prstGeom>
          </p:spPr>
        </p:pic>
      </p:grpSp>
      <p:pic>
        <p:nvPicPr>
          <p:cNvPr id="13" name="Picture 13"/>
          <p:cNvPicPr>
            <a:picLocks noChangeAspect="1"/>
          </p:cNvPicPr>
          <p:nvPr/>
        </p:nvPicPr>
        <p:blipFill>
          <a:blip r:embed="rId4"/>
          <a:srcRect/>
          <a:stretch>
            <a:fillRect/>
          </a:stretch>
        </p:blipFill>
        <p:spPr>
          <a:xfrm>
            <a:off x="1453036" y="7857321"/>
            <a:ext cx="3709412" cy="2044814"/>
          </a:xfrm>
          <a:prstGeom prst="rect">
            <a:avLst/>
          </a:prstGeom>
        </p:spPr>
      </p:pic>
      <p:grpSp>
        <p:nvGrpSpPr>
          <p:cNvPr id="14" name="Group 14"/>
          <p:cNvGrpSpPr/>
          <p:nvPr/>
        </p:nvGrpSpPr>
        <p:grpSpPr>
          <a:xfrm>
            <a:off x="1028700" y="1028700"/>
            <a:ext cx="10726621" cy="2034540"/>
            <a:chOff x="0" y="0"/>
            <a:chExt cx="14302162" cy="2712720"/>
          </a:xfrm>
        </p:grpSpPr>
        <p:sp>
          <p:nvSpPr>
            <p:cNvPr id="15" name="TextBox 15"/>
            <p:cNvSpPr txBox="1"/>
            <p:nvPr/>
          </p:nvSpPr>
          <p:spPr>
            <a:xfrm>
              <a:off x="0" y="57150"/>
              <a:ext cx="14302162" cy="1243330"/>
            </a:xfrm>
            <a:prstGeom prst="rect">
              <a:avLst/>
            </a:prstGeom>
          </p:spPr>
          <p:txBody>
            <a:bodyPr lIns="0" tIns="0" rIns="0" bIns="0" rtlCol="0" anchor="t">
              <a:spAutoFit/>
            </a:bodyPr>
            <a:lstStyle/>
            <a:p>
              <a:pPr algn="ctr">
                <a:lnSpc>
                  <a:spcPts val="7040"/>
                </a:lnSpc>
              </a:pPr>
              <a:r>
                <a:rPr lang="en-US" sz="6400" b="1" spc="224" dirty="0">
                  <a:solidFill>
                    <a:srgbClr val="737373"/>
                  </a:solidFill>
                  <a:latin typeface="League Spartan"/>
                </a:rPr>
                <a:t>PROCESO EN EL TIEMPO</a:t>
              </a:r>
            </a:p>
          </p:txBody>
        </p:sp>
        <p:sp>
          <p:nvSpPr>
            <p:cNvPr id="16" name="TextBox 16"/>
            <p:cNvSpPr txBox="1"/>
            <p:nvPr/>
          </p:nvSpPr>
          <p:spPr>
            <a:xfrm>
              <a:off x="0" y="1811655"/>
              <a:ext cx="11828726" cy="901065"/>
            </a:xfrm>
            <a:prstGeom prst="rect">
              <a:avLst/>
            </a:prstGeom>
          </p:spPr>
          <p:txBody>
            <a:bodyPr lIns="0" tIns="0" rIns="0" bIns="0" rtlCol="0" anchor="t">
              <a:spAutoFit/>
            </a:bodyPr>
            <a:lstStyle/>
            <a:p>
              <a:pPr algn="l">
                <a:lnSpc>
                  <a:spcPts val="5460"/>
                </a:lnSpc>
              </a:pPr>
              <a:endParaRPr/>
            </a:p>
          </p:txBody>
        </p:sp>
      </p:grpSp>
      <p:grpSp>
        <p:nvGrpSpPr>
          <p:cNvPr id="17" name="Group 17"/>
          <p:cNvGrpSpPr>
            <a:grpSpLocks noChangeAspect="1"/>
          </p:cNvGrpSpPr>
          <p:nvPr/>
        </p:nvGrpSpPr>
        <p:grpSpPr>
          <a:xfrm>
            <a:off x="13099771" y="2890581"/>
            <a:ext cx="3938303" cy="3938303"/>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5CE1E6"/>
            </a:solidFill>
          </p:spPr>
        </p:sp>
      </p:grpSp>
      <p:sp>
        <p:nvSpPr>
          <p:cNvPr id="19" name="TextBox 19"/>
          <p:cNvSpPr txBox="1"/>
          <p:nvPr/>
        </p:nvSpPr>
        <p:spPr>
          <a:xfrm>
            <a:off x="13329645" y="3081875"/>
            <a:ext cx="3708430" cy="3387090"/>
          </a:xfrm>
          <a:prstGeom prst="rect">
            <a:avLst/>
          </a:prstGeom>
        </p:spPr>
        <p:txBody>
          <a:bodyPr lIns="0" tIns="0" rIns="0" bIns="0" rtlCol="0" anchor="t">
            <a:spAutoFit/>
          </a:bodyPr>
          <a:lstStyle/>
          <a:p>
            <a:pPr algn="ctr">
              <a:lnSpc>
                <a:spcPts val="6719"/>
              </a:lnSpc>
              <a:spcBef>
                <a:spcPct val="0"/>
              </a:spcBef>
            </a:pPr>
            <a:r>
              <a:rPr lang="en-US" sz="4800" b="0" i="0">
                <a:solidFill>
                  <a:srgbClr val="000000"/>
                </a:solidFill>
                <a:latin typeface="Cairo Bold"/>
              </a:rPr>
              <a:t>Vamos a analizar la situación del centro</a:t>
            </a:r>
          </a:p>
        </p:txBody>
      </p:sp>
    </p:spTree>
    <p:extLst>
      <p:ext uri="{BB962C8B-B14F-4D97-AF65-F5344CB8AC3E}">
        <p14:creationId xmlns:p14="http://schemas.microsoft.com/office/powerpoint/2010/main" val="392925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219483" cy="10289655"/>
            <a:chOff x="0" y="0"/>
            <a:chExt cx="3430596" cy="6763054"/>
          </a:xfrm>
        </p:grpSpPr>
        <p:sp>
          <p:nvSpPr>
            <p:cNvPr id="3" name="Freeform 3"/>
            <p:cNvSpPr/>
            <p:nvPr/>
          </p:nvSpPr>
          <p:spPr>
            <a:xfrm>
              <a:off x="0" y="0"/>
              <a:ext cx="3430596" cy="6763054"/>
            </a:xfrm>
            <a:custGeom>
              <a:avLst/>
              <a:gdLst/>
              <a:ahLst/>
              <a:cxnLst/>
              <a:rect l="l" t="t" r="r" b="b"/>
              <a:pathLst>
                <a:path w="3430596" h="6763054">
                  <a:moveTo>
                    <a:pt x="0" y="0"/>
                  </a:moveTo>
                  <a:lnTo>
                    <a:pt x="3430596" y="0"/>
                  </a:lnTo>
                  <a:lnTo>
                    <a:pt x="3430596" y="6763054"/>
                  </a:lnTo>
                  <a:lnTo>
                    <a:pt x="0" y="6763054"/>
                  </a:lnTo>
                  <a:close/>
                </a:path>
              </a:pathLst>
            </a:custGeom>
            <a:solidFill>
              <a:srgbClr val="4C7FC8"/>
            </a:solidFill>
          </p:spPr>
        </p:sp>
        <p:sp>
          <p:nvSpPr>
            <p:cNvPr id="4" name="Freeform 4"/>
            <p:cNvSpPr/>
            <p:nvPr/>
          </p:nvSpPr>
          <p:spPr>
            <a:xfrm>
              <a:off x="59690" y="59690"/>
              <a:ext cx="3309946" cy="6642404"/>
            </a:xfrm>
            <a:custGeom>
              <a:avLst/>
              <a:gdLst/>
              <a:ahLst/>
              <a:cxnLst/>
              <a:rect l="l" t="t" r="r" b="b"/>
              <a:pathLst>
                <a:path w="3309946" h="6642404">
                  <a:moveTo>
                    <a:pt x="0" y="0"/>
                  </a:moveTo>
                  <a:lnTo>
                    <a:pt x="3309946" y="0"/>
                  </a:lnTo>
                  <a:lnTo>
                    <a:pt x="3309946" y="6642404"/>
                  </a:lnTo>
                  <a:lnTo>
                    <a:pt x="0" y="6642404"/>
                  </a:lnTo>
                  <a:close/>
                </a:path>
              </a:pathLst>
            </a:custGeom>
            <a:solidFill>
              <a:srgbClr val="172243"/>
            </a:solidFill>
          </p:spPr>
        </p:sp>
      </p:grpSp>
      <p:pic>
        <p:nvPicPr>
          <p:cNvPr id="5" name="Picture 5"/>
          <p:cNvPicPr>
            <a:picLocks noChangeAspect="1"/>
          </p:cNvPicPr>
          <p:nvPr/>
        </p:nvPicPr>
        <p:blipFill>
          <a:blip r:embed="rId2"/>
          <a:srcRect l="1450"/>
          <a:stretch>
            <a:fillRect/>
          </a:stretch>
        </p:blipFill>
        <p:spPr>
          <a:xfrm>
            <a:off x="2217752" y="8463599"/>
            <a:ext cx="1245323" cy="1363567"/>
          </a:xfrm>
          <a:prstGeom prst="rect">
            <a:avLst/>
          </a:prstGeom>
        </p:spPr>
      </p:pic>
      <p:grpSp>
        <p:nvGrpSpPr>
          <p:cNvPr id="6" name="Group 6"/>
          <p:cNvGrpSpPr/>
          <p:nvPr/>
        </p:nvGrpSpPr>
        <p:grpSpPr>
          <a:xfrm rot="-5400000">
            <a:off x="-1170372" y="2384681"/>
            <a:ext cx="7560227" cy="4848265"/>
            <a:chOff x="0" y="0"/>
            <a:chExt cx="10080303" cy="6464354"/>
          </a:xfrm>
        </p:grpSpPr>
        <p:sp>
          <p:nvSpPr>
            <p:cNvPr id="7" name="TextBox 7"/>
            <p:cNvSpPr txBox="1"/>
            <p:nvPr/>
          </p:nvSpPr>
          <p:spPr>
            <a:xfrm>
              <a:off x="0" y="257175"/>
              <a:ext cx="10080303" cy="3361728"/>
            </a:xfrm>
            <a:prstGeom prst="rect">
              <a:avLst/>
            </a:prstGeom>
          </p:spPr>
          <p:txBody>
            <a:bodyPr lIns="0" tIns="0" rIns="0" bIns="0" rtlCol="0" anchor="t">
              <a:spAutoFit/>
            </a:bodyPr>
            <a:lstStyle/>
            <a:p>
              <a:pPr algn="ctr">
                <a:lnSpc>
                  <a:spcPts val="8840"/>
                </a:lnSpc>
              </a:pPr>
              <a:r>
                <a:rPr lang="en-US" sz="9609" b="1" spc="288">
                  <a:solidFill>
                    <a:srgbClr val="4C7FC8"/>
                  </a:solidFill>
                  <a:latin typeface="Bebas Neue"/>
                </a:rPr>
                <a:t>REALIDAD DEL CENTRO</a:t>
              </a:r>
            </a:p>
          </p:txBody>
        </p:sp>
        <p:sp>
          <p:nvSpPr>
            <p:cNvPr id="8" name="TextBox 8"/>
            <p:cNvSpPr txBox="1"/>
            <p:nvPr/>
          </p:nvSpPr>
          <p:spPr>
            <a:xfrm>
              <a:off x="0" y="3924869"/>
              <a:ext cx="8033973" cy="2539484"/>
            </a:xfrm>
            <a:prstGeom prst="rect">
              <a:avLst/>
            </a:prstGeom>
          </p:spPr>
          <p:txBody>
            <a:bodyPr lIns="0" tIns="0" rIns="0" bIns="0" rtlCol="0" anchor="t">
              <a:spAutoFit/>
            </a:bodyPr>
            <a:lstStyle/>
            <a:p>
              <a:pPr algn="ctr">
                <a:lnSpc>
                  <a:spcPts val="7046"/>
                </a:lnSpc>
              </a:pPr>
              <a:r>
                <a:rPr lang="en-US" sz="6406" b="1" spc="256">
                  <a:solidFill>
                    <a:srgbClr val="FFFFFF"/>
                  </a:solidFill>
                  <a:latin typeface="Bebas Neue"/>
                </a:rPr>
                <a:t>DIMENSIÓN TECNOLOGICA</a:t>
              </a:r>
            </a:p>
          </p:txBody>
        </p:sp>
      </p:grpSp>
      <p:grpSp>
        <p:nvGrpSpPr>
          <p:cNvPr id="9" name="Group 9"/>
          <p:cNvGrpSpPr/>
          <p:nvPr/>
        </p:nvGrpSpPr>
        <p:grpSpPr>
          <a:xfrm>
            <a:off x="5219483" y="0"/>
            <a:ext cx="12952793" cy="3866906"/>
            <a:chOff x="0" y="0"/>
            <a:chExt cx="17270391" cy="5155874"/>
          </a:xfrm>
        </p:grpSpPr>
        <p:sp>
          <p:nvSpPr>
            <p:cNvPr id="10" name="TextBox 10"/>
            <p:cNvSpPr txBox="1"/>
            <p:nvPr/>
          </p:nvSpPr>
          <p:spPr>
            <a:xfrm>
              <a:off x="0" y="2003723"/>
              <a:ext cx="6144068" cy="2946445"/>
            </a:xfrm>
            <a:prstGeom prst="rect">
              <a:avLst/>
            </a:prstGeom>
          </p:spPr>
          <p:txBody>
            <a:bodyPr lIns="0" tIns="0" rIns="0" bIns="0" rtlCol="0" anchor="t">
              <a:spAutoFit/>
            </a:bodyPr>
            <a:lstStyle/>
            <a:p>
              <a:pPr algn="r">
                <a:lnSpc>
                  <a:spcPts val="15906"/>
                </a:lnSpc>
              </a:pPr>
              <a:r>
                <a:rPr lang="en-US" sz="15906" b="1">
                  <a:solidFill>
                    <a:srgbClr val="A6A6A6"/>
                  </a:solidFill>
                  <a:latin typeface="Economica"/>
                </a:rPr>
                <a:t>2015</a:t>
              </a:r>
            </a:p>
          </p:txBody>
        </p:sp>
        <p:sp>
          <p:nvSpPr>
            <p:cNvPr id="11" name="TextBox 11"/>
            <p:cNvSpPr txBox="1"/>
            <p:nvPr/>
          </p:nvSpPr>
          <p:spPr>
            <a:xfrm>
              <a:off x="6773596" y="-95250"/>
              <a:ext cx="10496795" cy="5251124"/>
            </a:xfrm>
            <a:prstGeom prst="rect">
              <a:avLst/>
            </a:prstGeom>
          </p:spPr>
          <p:txBody>
            <a:bodyPr lIns="0" tIns="0" rIns="0" bIns="0" rtlCol="0" anchor="t">
              <a:spAutoFit/>
            </a:bodyPr>
            <a:lstStyle/>
            <a:p>
              <a:pPr algn="l">
                <a:lnSpc>
                  <a:spcPts val="7830"/>
                </a:lnSpc>
              </a:pPr>
              <a:endParaRPr/>
            </a:p>
            <a:p>
              <a:pPr algn="l">
                <a:lnSpc>
                  <a:spcPts val="7830"/>
                </a:lnSpc>
              </a:pPr>
              <a:endParaRPr/>
            </a:p>
            <a:p>
              <a:pPr algn="l">
                <a:lnSpc>
                  <a:spcPts val="7830"/>
                </a:lnSpc>
              </a:pPr>
              <a:endParaRPr/>
            </a:p>
            <a:p>
              <a:pPr algn="l">
                <a:lnSpc>
                  <a:spcPts val="7830"/>
                </a:lnSpc>
              </a:pPr>
              <a:r>
                <a:rPr lang="en-US" sz="5800" b="1">
                  <a:solidFill>
                    <a:srgbClr val="000000"/>
                  </a:solidFill>
                  <a:latin typeface="Economica"/>
                </a:rPr>
                <a:t>EQUIPOS</a:t>
              </a:r>
            </a:p>
          </p:txBody>
        </p:sp>
        <p:sp>
          <p:nvSpPr>
            <p:cNvPr id="12" name="TextBox 12"/>
            <p:cNvSpPr txBox="1"/>
            <p:nvPr/>
          </p:nvSpPr>
          <p:spPr>
            <a:xfrm>
              <a:off x="6773596" y="3445534"/>
              <a:ext cx="10496795" cy="424714"/>
            </a:xfrm>
            <a:prstGeom prst="rect">
              <a:avLst/>
            </a:prstGeom>
          </p:spPr>
          <p:txBody>
            <a:bodyPr lIns="0" tIns="0" rIns="0" bIns="0" rtlCol="0" anchor="t">
              <a:spAutoFit/>
            </a:bodyPr>
            <a:lstStyle/>
            <a:p>
              <a:pPr algn="l">
                <a:lnSpc>
                  <a:spcPts val="2690"/>
                </a:lnSpc>
              </a:pPr>
              <a:endParaRPr/>
            </a:p>
          </p:txBody>
        </p:sp>
      </p:grpSp>
      <p:sp>
        <p:nvSpPr>
          <p:cNvPr id="13" name="TextBox 13"/>
          <p:cNvSpPr txBox="1"/>
          <p:nvPr/>
        </p:nvSpPr>
        <p:spPr>
          <a:xfrm>
            <a:off x="5219483" y="4328754"/>
            <a:ext cx="12952793" cy="1963420"/>
          </a:xfrm>
          <a:prstGeom prst="rect">
            <a:avLst/>
          </a:prstGeom>
        </p:spPr>
        <p:txBody>
          <a:bodyPr lIns="0" tIns="0" rIns="0" bIns="0" rtlCol="0" anchor="t">
            <a:spAutoFit/>
          </a:bodyPr>
          <a:lstStyle/>
          <a:p>
            <a:pPr algn="ctr">
              <a:lnSpc>
                <a:spcPts val="7839"/>
              </a:lnSpc>
              <a:spcBef>
                <a:spcPct val="0"/>
              </a:spcBef>
            </a:pPr>
            <a:r>
              <a:rPr lang="en-US" sz="5600" b="1">
                <a:solidFill>
                  <a:srgbClr val="000000"/>
                </a:solidFill>
                <a:latin typeface="Open Sans Light"/>
              </a:rPr>
              <a:t>La mayoría de los ordenadores no funcionan bien.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FFB46782E8AA54B9CBBC89868191CF5" ma:contentTypeVersion="0" ma:contentTypeDescription="Crear nuevo documento." ma:contentTypeScope="" ma:versionID="fc2aa85a1c3f77bfbd789b44f15f96d5">
  <xsd:schema xmlns:xsd="http://www.w3.org/2001/XMLSchema" xmlns:xs="http://www.w3.org/2001/XMLSchema" xmlns:p="http://schemas.microsoft.com/office/2006/metadata/properties" targetNamespace="http://schemas.microsoft.com/office/2006/metadata/properties" ma:root="true" ma:fieldsID="5b2b1fa7a59e354d7f595b773242440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11F2E9-FFD3-4880-AF95-D46687469A3F}"/>
</file>

<file path=customXml/itemProps2.xml><?xml version="1.0" encoding="utf-8"?>
<ds:datastoreItem xmlns:ds="http://schemas.openxmlformats.org/officeDocument/2006/customXml" ds:itemID="{8582F6B8-3433-4713-9C3E-372B77C35722}"/>
</file>

<file path=customXml/itemProps3.xml><?xml version="1.0" encoding="utf-8"?>
<ds:datastoreItem xmlns:ds="http://schemas.openxmlformats.org/officeDocument/2006/customXml" ds:itemID="{20B7D086-D4AB-4ACA-95D6-D8E56ECE78A0}"/>
</file>

<file path=docProps/app.xml><?xml version="1.0" encoding="utf-8"?>
<Properties xmlns="http://schemas.openxmlformats.org/officeDocument/2006/extended-properties" xmlns:vt="http://schemas.openxmlformats.org/officeDocument/2006/docPropsVTypes">
  <TotalTime>291</TotalTime>
  <Words>1297</Words>
  <Application>Microsoft Office PowerPoint</Application>
  <PresentationFormat>Personalizado</PresentationFormat>
  <Paragraphs>230</Paragraphs>
  <Slides>37</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37</vt:i4>
      </vt:variant>
    </vt:vector>
  </HeadingPairs>
  <TitlesOfParts>
    <vt:vector size="49" baseType="lpstr">
      <vt:lpstr>Economica</vt:lpstr>
      <vt:lpstr>Open Sans Light</vt:lpstr>
      <vt:lpstr>Cairo Bold</vt:lpstr>
      <vt:lpstr>Montserrat Classic</vt:lpstr>
      <vt:lpstr>Open Sans</vt:lpstr>
      <vt:lpstr>Calibri</vt:lpstr>
      <vt:lpstr>Glacial Indifference</vt:lpstr>
      <vt:lpstr>League Spartan</vt:lpstr>
      <vt:lpstr>Bebas Neue</vt:lpstr>
      <vt:lpstr>Arial</vt:lpstr>
      <vt:lpstr>Roboto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un plan tic</dc:title>
  <dc:creator>Usuario</dc:creator>
  <cp:lastModifiedBy>MIGUEL ANGEL ROBLEDO ORTEGA</cp:lastModifiedBy>
  <cp:revision>11</cp:revision>
  <dcterms:created xsi:type="dcterms:W3CDTF">2006-08-16T00:00:00Z</dcterms:created>
  <dcterms:modified xsi:type="dcterms:W3CDTF">2019-12-10T19:13:54Z</dcterms:modified>
  <dc:identifier>DADtLSvc9fU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0x010100AFFB46782E8AA54B9CBBC89868191CF5</vt:lpwstr>
  </property>
</Properties>
</file>