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8" r:id="rId4"/>
  </p:sldMasterIdLst>
  <p:sldIdLst>
    <p:sldId id="256" r:id="rId5"/>
    <p:sldId id="257" r:id="rId6"/>
    <p:sldId id="268" r:id="rId7"/>
    <p:sldId id="266" r:id="rId8"/>
    <p:sldId id="267" r:id="rId9"/>
    <p:sldId id="258" r:id="rId10"/>
    <p:sldId id="259" r:id="rId11"/>
    <p:sldId id="260" r:id="rId12"/>
    <p:sldId id="261" r:id="rId13"/>
    <p:sldId id="263" r:id="rId14"/>
    <p:sldId id="264" r:id="rId15"/>
    <p:sldId id="265" r:id="rId16"/>
    <p:sldId id="262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C745B8-B7DA-104F-8280-53CFE04A4F0A}" v="24" dt="2020-01-11T19:38:22.3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8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761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81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063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388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6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2/17/2020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404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2/17/2020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440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189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59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35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43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327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2/17/2020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368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2/17/2020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02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2/17/2020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94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093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76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  <p:sldLayoutId id="2147484003" r:id="rId15"/>
    <p:sldLayoutId id="2147484004" r:id="rId16"/>
    <p:sldLayoutId id="214748400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lrinconcitodeinfantil67.blogspot.com.es/" TargetMode="External"/><Relationship Id="rId7" Type="http://schemas.openxmlformats.org/officeDocument/2006/relationships/hyperlink" Target="https://es.m.wikipedia.org/wiki/Archivo:Logotipo_de_la_Junta_de_Castilla_y_Le%C3%B3n.sv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ondrej.neumajer.cz/" TargetMode="External"/><Relationship Id="rId7" Type="http://schemas.openxmlformats.org/officeDocument/2006/relationships/hyperlink" Target="http://universonokia.blogspot.com/2015/03/onedrive-non-sara-un-app-indipendente.html?spref=pi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hyperlink" Target="https://positek.net/archive-news-of-the-week/" TargetMode="Externa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Fichier:Yammer_logo.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hyperlink" Target="https://en.wikipedia.org/wiki/File:Microsoft_Office_Teams_(2018%E2%80%93present).svg" TargetMode="Externa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icrosoft_Office_OneNote_(Inverted,_2015%E2%80%93present).sv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luistorres.es/segovia/index.php?menu=5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www.flickr.com/photos/28991097@N00/17245069232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hyperlink" Target="https://en.wikipedia.org/wiki/File:Microsoft_Office_PowerPoint_(2018%E2%80%93present).svg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56041" y="470177"/>
            <a:ext cx="3667602" cy="367963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LA INTEGRACIÓN DE</a:t>
            </a:r>
            <a:br>
              <a:rPr lang="en-US" sz="4000" dirty="0"/>
            </a:br>
            <a:r>
              <a:rPr lang="en-US" sz="4000" dirty="0"/>
              <a:t>OFFICE 365 </a:t>
            </a:r>
            <a:br>
              <a:rPr lang="en-US" sz="4000" dirty="0"/>
            </a:br>
            <a:r>
              <a:rPr lang="en-US" sz="4000" dirty="0"/>
              <a:t>EN EL AULA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856041" y="4878104"/>
            <a:ext cx="3020134" cy="9855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2000" b="1" dirty="0"/>
              <a:t>13 - 14 ENERO</a:t>
            </a:r>
          </a:p>
          <a:p>
            <a:r>
              <a:rPr lang="es-ES" sz="2000" b="1" dirty="0"/>
              <a:t>20 - 21 ENERO</a:t>
            </a:r>
            <a:endParaRPr lang="en-US" sz="2000" b="1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A458B5A-3386-47C6-9A82-FAC83F4C8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62" y="1113062"/>
            <a:ext cx="6470908" cy="4628759"/>
          </a:xfrm>
          <a:prstGeom prst="rect">
            <a:avLst/>
          </a:prstGeom>
          <a:solidFill>
            <a:srgbClr val="FFFFFE"/>
          </a:solidFill>
          <a:ln w="15875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5" descr="Imagen que contiene dibujo, señal&#10;&#10;Descripción generada con confianza muy alta">
            <a:extLst>
              <a:ext uri="{FF2B5EF4-FFF2-40B4-BE49-F238E27FC236}">
                <a16:creationId xmlns:a16="http://schemas.microsoft.com/office/drawing/2014/main" id="{14C6534E-085B-4DA3-90CD-C6182242C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24595" y="1274844"/>
            <a:ext cx="2070301" cy="2070301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26" name="Imagen 27" descr="Imagen que contiene computadora&#10;&#10;Descripción generada con confianza muy alta">
            <a:extLst>
              <a:ext uri="{FF2B5EF4-FFF2-40B4-BE49-F238E27FC236}">
                <a16:creationId xmlns:a16="http://schemas.microsoft.com/office/drawing/2014/main" id="{B5FF0AF5-1CA0-45FA-8749-4C10CED7B7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33" r="3" b="4578"/>
          <a:stretch/>
        </p:blipFill>
        <p:spPr>
          <a:xfrm>
            <a:off x="4420905" y="1352687"/>
            <a:ext cx="2996039" cy="1914615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9" name="Imagen 8" descr="Imagen que contiene libro, diferente, tabla, computadora&#10;&#10;Descripción generada automáticamente">
            <a:extLst>
              <a:ext uri="{FF2B5EF4-FFF2-40B4-BE49-F238E27FC236}">
                <a16:creationId xmlns:a16="http://schemas.microsoft.com/office/drawing/2014/main" id="{D172F401-49D4-C244-9F71-358757803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133" y="3506927"/>
            <a:ext cx="2760401" cy="2070301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6" name="Imagen 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AC46868F-6F40-4D8B-993D-EF63868882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420905" y="3602071"/>
            <a:ext cx="2996039" cy="1880014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Imagen 10" descr="Imagen que contiene firmar, calle, dibujo&#10;&#10;Descripción generada con confianza muy alta">
            <a:extLst>
              <a:ext uri="{FF2B5EF4-FFF2-40B4-BE49-F238E27FC236}">
                <a16:creationId xmlns:a16="http://schemas.microsoft.com/office/drawing/2014/main" id="{77089521-B698-4027-BFBA-5E0EC81012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0572"/>
          <a:stretch/>
        </p:blipFill>
        <p:spPr>
          <a:xfrm>
            <a:off x="5183114" y="433641"/>
            <a:ext cx="3292774" cy="2967319"/>
          </a:xfrm>
          <a:custGeom>
            <a:avLst/>
            <a:gdLst>
              <a:gd name="connsiteX0" fmla="*/ 225406 w 3292774"/>
              <a:gd name="connsiteY0" fmla="*/ 0 h 2967319"/>
              <a:gd name="connsiteX1" fmla="*/ 3292774 w 3292774"/>
              <a:gd name="connsiteY1" fmla="*/ 0 h 2967319"/>
              <a:gd name="connsiteX2" fmla="*/ 3292774 w 3292774"/>
              <a:gd name="connsiteY2" fmla="*/ 2967319 h 2967319"/>
              <a:gd name="connsiteX3" fmla="*/ 941 w 3292774"/>
              <a:gd name="connsiteY3" fmla="*/ 2967319 h 2967319"/>
              <a:gd name="connsiteX4" fmla="*/ 941 w 3292774"/>
              <a:gd name="connsiteY4" fmla="*/ 2894918 h 2967319"/>
              <a:gd name="connsiteX5" fmla="*/ 0 w 3292774"/>
              <a:gd name="connsiteY5" fmla="*/ 2769001 h 2967319"/>
              <a:gd name="connsiteX6" fmla="*/ 941 w 3292774"/>
              <a:gd name="connsiteY6" fmla="*/ 2641874 h 2967319"/>
              <a:gd name="connsiteX7" fmla="*/ 2822 w 3292774"/>
              <a:gd name="connsiteY7" fmla="*/ 2512931 h 2967319"/>
              <a:gd name="connsiteX8" fmla="*/ 4547 w 3292774"/>
              <a:gd name="connsiteY8" fmla="*/ 2383988 h 2967319"/>
              <a:gd name="connsiteX9" fmla="*/ 8311 w 3292774"/>
              <a:gd name="connsiteY9" fmla="*/ 2253229 h 2967319"/>
              <a:gd name="connsiteX10" fmla="*/ 12232 w 3292774"/>
              <a:gd name="connsiteY10" fmla="*/ 2121259 h 2967319"/>
              <a:gd name="connsiteX11" fmla="*/ 16779 w 3292774"/>
              <a:gd name="connsiteY11" fmla="*/ 1989289 h 2967319"/>
              <a:gd name="connsiteX12" fmla="*/ 23209 w 3292774"/>
              <a:gd name="connsiteY12" fmla="*/ 1856108 h 2967319"/>
              <a:gd name="connsiteX13" fmla="*/ 30893 w 3292774"/>
              <a:gd name="connsiteY13" fmla="*/ 1721716 h 2967319"/>
              <a:gd name="connsiteX14" fmla="*/ 38264 w 3292774"/>
              <a:gd name="connsiteY14" fmla="*/ 1586720 h 2967319"/>
              <a:gd name="connsiteX15" fmla="*/ 47673 w 3292774"/>
              <a:gd name="connsiteY15" fmla="*/ 1451723 h 2967319"/>
              <a:gd name="connsiteX16" fmla="*/ 58964 w 3292774"/>
              <a:gd name="connsiteY16" fmla="*/ 1314910 h 2967319"/>
              <a:gd name="connsiteX17" fmla="*/ 70255 w 3292774"/>
              <a:gd name="connsiteY17" fmla="*/ 1179913 h 2967319"/>
              <a:gd name="connsiteX18" fmla="*/ 83271 w 3292774"/>
              <a:gd name="connsiteY18" fmla="*/ 1042495 h 2967319"/>
              <a:gd name="connsiteX19" fmla="*/ 97542 w 3292774"/>
              <a:gd name="connsiteY19" fmla="*/ 904471 h 2967319"/>
              <a:gd name="connsiteX20" fmla="*/ 112596 w 3292774"/>
              <a:gd name="connsiteY20" fmla="*/ 768263 h 2967319"/>
              <a:gd name="connsiteX21" fmla="*/ 130160 w 3292774"/>
              <a:gd name="connsiteY21" fmla="*/ 630240 h 2967319"/>
              <a:gd name="connsiteX22" fmla="*/ 148978 w 3292774"/>
              <a:gd name="connsiteY22" fmla="*/ 492821 h 2967319"/>
              <a:gd name="connsiteX23" fmla="*/ 167640 w 3292774"/>
              <a:gd name="connsiteY23" fmla="*/ 354798 h 2967319"/>
              <a:gd name="connsiteX24" fmla="*/ 189438 w 3292774"/>
              <a:gd name="connsiteY24" fmla="*/ 217380 h 2967319"/>
              <a:gd name="connsiteX25" fmla="*/ 211706 w 3292774"/>
              <a:gd name="connsiteY25" fmla="*/ 80567 h 296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292774" h="2967319">
                <a:moveTo>
                  <a:pt x="225406" y="0"/>
                </a:moveTo>
                <a:lnTo>
                  <a:pt x="3292774" y="0"/>
                </a:lnTo>
                <a:lnTo>
                  <a:pt x="3292774" y="2967319"/>
                </a:lnTo>
                <a:lnTo>
                  <a:pt x="941" y="2967319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pic>
        <p:nvPicPr>
          <p:cNvPr id="18" name="Imagen 19" descr="Imagen que contiene texto, señal, reloj&#10;&#10;Descripción generada con confianza muy alta">
            <a:extLst>
              <a:ext uri="{FF2B5EF4-FFF2-40B4-BE49-F238E27FC236}">
                <a16:creationId xmlns:a16="http://schemas.microsoft.com/office/drawing/2014/main" id="{92BCD3E2-0A94-42DA-87A2-0D6661ECE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4763" r="-2" b="3873"/>
          <a:stretch/>
        </p:blipFill>
        <p:spPr>
          <a:xfrm>
            <a:off x="8520811" y="433641"/>
            <a:ext cx="3247855" cy="2967319"/>
          </a:xfrm>
          <a:prstGeom prst="rect">
            <a:avLst/>
          </a:prstGeom>
        </p:spPr>
      </p:pic>
      <p:pic>
        <p:nvPicPr>
          <p:cNvPr id="3" name="Imagen 4" descr="Imagen que contiene dibujo&#10;&#10;Descripción generada con confianza muy alta">
            <a:extLst>
              <a:ext uri="{FF2B5EF4-FFF2-40B4-BE49-F238E27FC236}">
                <a16:creationId xmlns:a16="http://schemas.microsoft.com/office/drawing/2014/main" id="{5FCE6D7E-1B97-4680-99BE-731D842EA0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4433" r="3" b="3892"/>
          <a:stretch/>
        </p:blipFill>
        <p:spPr>
          <a:xfrm>
            <a:off x="5184056" y="3434824"/>
            <a:ext cx="6584608" cy="3011751"/>
          </a:xfrm>
          <a:custGeom>
            <a:avLst/>
            <a:gdLst>
              <a:gd name="connsiteX0" fmla="*/ 0 w 6584608"/>
              <a:gd name="connsiteY0" fmla="*/ 0 h 3011751"/>
              <a:gd name="connsiteX1" fmla="*/ 6584608 w 6584608"/>
              <a:gd name="connsiteY1" fmla="*/ 0 h 3011751"/>
              <a:gd name="connsiteX2" fmla="*/ 6584608 w 6584608"/>
              <a:gd name="connsiteY2" fmla="*/ 3011751 h 3011751"/>
              <a:gd name="connsiteX3" fmla="*/ 225659 w 6584608"/>
              <a:gd name="connsiteY3" fmla="*/ 3011751 h 3011751"/>
              <a:gd name="connsiteX4" fmla="*/ 213588 w 6584608"/>
              <a:gd name="connsiteY4" fmla="*/ 2933486 h 3011751"/>
              <a:gd name="connsiteX5" fmla="*/ 202297 w 6584608"/>
              <a:gd name="connsiteY5" fmla="*/ 2857210 h 3011751"/>
              <a:gd name="connsiteX6" fmla="*/ 190379 w 6584608"/>
              <a:gd name="connsiteY6" fmla="*/ 2766405 h 3011751"/>
              <a:gd name="connsiteX7" fmla="*/ 176108 w 6584608"/>
              <a:gd name="connsiteY7" fmla="*/ 2658649 h 3011751"/>
              <a:gd name="connsiteX8" fmla="*/ 161054 w 6584608"/>
              <a:gd name="connsiteY8" fmla="*/ 2539392 h 3011751"/>
              <a:gd name="connsiteX9" fmla="*/ 145215 w 6584608"/>
              <a:gd name="connsiteY9" fmla="*/ 2405001 h 3011751"/>
              <a:gd name="connsiteX10" fmla="*/ 128435 w 6584608"/>
              <a:gd name="connsiteY10" fmla="*/ 2258502 h 3011751"/>
              <a:gd name="connsiteX11" fmla="*/ 111655 w 6584608"/>
              <a:gd name="connsiteY11" fmla="*/ 2099290 h 3011751"/>
              <a:gd name="connsiteX12" fmla="*/ 94562 w 6584608"/>
              <a:gd name="connsiteY12" fmla="*/ 1929788 h 3011751"/>
              <a:gd name="connsiteX13" fmla="*/ 78723 w 6584608"/>
              <a:gd name="connsiteY13" fmla="*/ 1746967 h 3011751"/>
              <a:gd name="connsiteX14" fmla="*/ 63512 w 6584608"/>
              <a:gd name="connsiteY14" fmla="*/ 1555671 h 3011751"/>
              <a:gd name="connsiteX15" fmla="*/ 49711 w 6584608"/>
              <a:gd name="connsiteY15" fmla="*/ 1353478 h 3011751"/>
              <a:gd name="connsiteX16" fmla="*/ 36539 w 6584608"/>
              <a:gd name="connsiteY16" fmla="*/ 1142810 h 3011751"/>
              <a:gd name="connsiteX17" fmla="*/ 24150 w 6584608"/>
              <a:gd name="connsiteY17" fmla="*/ 923062 h 3011751"/>
              <a:gd name="connsiteX18" fmla="*/ 19759 w 6584608"/>
              <a:gd name="connsiteY18" fmla="*/ 810464 h 3011751"/>
              <a:gd name="connsiteX19" fmla="*/ 14897 w 6584608"/>
              <a:gd name="connsiteY19" fmla="*/ 695444 h 3011751"/>
              <a:gd name="connsiteX20" fmla="*/ 10350 w 6584608"/>
              <a:gd name="connsiteY20" fmla="*/ 578608 h 3011751"/>
              <a:gd name="connsiteX21" fmla="*/ 7370 w 6584608"/>
              <a:gd name="connsiteY21" fmla="*/ 461167 h 3011751"/>
              <a:gd name="connsiteX22" fmla="*/ 4704 w 6584608"/>
              <a:gd name="connsiteY22" fmla="*/ 341304 h 3011751"/>
              <a:gd name="connsiteX23" fmla="*/ 1881 w 6584608"/>
              <a:gd name="connsiteY23" fmla="*/ 220231 h 3011751"/>
              <a:gd name="connsiteX24" fmla="*/ 0 w 6584608"/>
              <a:gd name="connsiteY24" fmla="*/ 96736 h 301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584608" h="3011751">
                <a:moveTo>
                  <a:pt x="0" y="0"/>
                </a:moveTo>
                <a:lnTo>
                  <a:pt x="6584608" y="0"/>
                </a:lnTo>
                <a:lnTo>
                  <a:pt x="6584608" y="3011751"/>
                </a:lnTo>
                <a:lnTo>
                  <a:pt x="225659" y="3011751"/>
                </a:lnTo>
                <a:lnTo>
                  <a:pt x="213588" y="2933486"/>
                </a:lnTo>
                <a:lnTo>
                  <a:pt x="202297" y="2857210"/>
                </a:lnTo>
                <a:lnTo>
                  <a:pt x="190379" y="2766405"/>
                </a:lnTo>
                <a:lnTo>
                  <a:pt x="176108" y="2658649"/>
                </a:lnTo>
                <a:lnTo>
                  <a:pt x="161054" y="2539392"/>
                </a:lnTo>
                <a:lnTo>
                  <a:pt x="145215" y="2405001"/>
                </a:lnTo>
                <a:lnTo>
                  <a:pt x="128435" y="2258502"/>
                </a:lnTo>
                <a:lnTo>
                  <a:pt x="111655" y="2099290"/>
                </a:lnTo>
                <a:lnTo>
                  <a:pt x="94562" y="1929788"/>
                </a:lnTo>
                <a:lnTo>
                  <a:pt x="78723" y="1746967"/>
                </a:lnTo>
                <a:lnTo>
                  <a:pt x="63512" y="1555671"/>
                </a:lnTo>
                <a:lnTo>
                  <a:pt x="49711" y="1353478"/>
                </a:lnTo>
                <a:lnTo>
                  <a:pt x="36539" y="1142810"/>
                </a:lnTo>
                <a:lnTo>
                  <a:pt x="24150" y="923062"/>
                </a:lnTo>
                <a:lnTo>
                  <a:pt x="19759" y="810464"/>
                </a:lnTo>
                <a:lnTo>
                  <a:pt x="14897" y="695444"/>
                </a:lnTo>
                <a:lnTo>
                  <a:pt x="10350" y="578608"/>
                </a:lnTo>
                <a:lnTo>
                  <a:pt x="7370" y="461167"/>
                </a:lnTo>
                <a:lnTo>
                  <a:pt x="4704" y="341304"/>
                </a:lnTo>
                <a:lnTo>
                  <a:pt x="1881" y="220231"/>
                </a:lnTo>
                <a:lnTo>
                  <a:pt x="0" y="96736"/>
                </a:lnTo>
                <a:close/>
              </a:path>
            </a:pathLst>
          </a:custGeom>
        </p:spPr>
      </p:pic>
      <p:sp>
        <p:nvSpPr>
          <p:cNvPr id="30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623800" y="184530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0BED98B-270B-4CBD-A49D-46D594A6AFDF}"/>
              </a:ext>
            </a:extLst>
          </p:cNvPr>
          <p:cNvSpPr txBox="1"/>
          <p:nvPr/>
        </p:nvSpPr>
        <p:spPr>
          <a:xfrm>
            <a:off x="1084732" y="1078941"/>
            <a:ext cx="3792747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400" dirty="0">
                <a:solidFill>
                  <a:schemeClr val="tx2"/>
                </a:solidFill>
                <a:ea typeface="+mn-lt"/>
                <a:cs typeface="+mn-lt"/>
              </a:rPr>
              <a:t>Microsoft </a:t>
            </a:r>
            <a:r>
              <a:rPr lang="en-US" sz="4400" b="1" dirty="0">
                <a:solidFill>
                  <a:schemeClr val="tx2"/>
                </a:solidFill>
                <a:ea typeface="+mn-lt"/>
                <a:cs typeface="+mn-lt"/>
              </a:rPr>
              <a:t>OneDrive</a:t>
            </a:r>
            <a:endParaRPr lang="es-ES" sz="4400" b="1" dirty="0">
              <a:solidFill>
                <a:schemeClr val="tx2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4400" dirty="0">
              <a:solidFill>
                <a:schemeClr val="tx2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4400" dirty="0">
                <a:solidFill>
                  <a:schemeClr val="tx2"/>
                </a:solidFill>
                <a:ea typeface="+mn-lt"/>
                <a:cs typeface="+mn-lt"/>
              </a:rPr>
              <a:t>Microsoft </a:t>
            </a:r>
            <a:r>
              <a:rPr lang="en-US" sz="4400" b="1" dirty="0">
                <a:solidFill>
                  <a:schemeClr val="tx2"/>
                </a:solidFill>
                <a:ea typeface="+mn-lt"/>
                <a:cs typeface="+mn-lt"/>
              </a:rPr>
              <a:t>Lens</a:t>
            </a:r>
            <a:endParaRPr lang="es-ES" sz="4400" b="1" dirty="0">
              <a:solidFill>
                <a:schemeClr val="tx2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4400" dirty="0">
              <a:solidFill>
                <a:schemeClr val="tx2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4400" dirty="0">
                <a:solidFill>
                  <a:schemeClr val="tx2"/>
                </a:solidFill>
                <a:ea typeface="+mn-lt"/>
                <a:cs typeface="+mn-lt"/>
              </a:rPr>
              <a:t>Microsoft </a:t>
            </a:r>
            <a:r>
              <a:rPr lang="en-US" sz="4400" b="1" dirty="0">
                <a:solidFill>
                  <a:schemeClr val="tx2"/>
                </a:solidFill>
                <a:ea typeface="+mn-lt"/>
                <a:cs typeface="+mn-lt"/>
              </a:rPr>
              <a:t>Forms</a:t>
            </a:r>
            <a:endParaRPr lang="es-ES" sz="2800" b="1" dirty="0">
              <a:solidFill>
                <a:schemeClr val="tx2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B2A037D-4090-4CCB-89F1-C368F84B3860}"/>
              </a:ext>
            </a:extLst>
          </p:cNvPr>
          <p:cNvSpPr txBox="1"/>
          <p:nvPr/>
        </p:nvSpPr>
        <p:spPr>
          <a:xfrm>
            <a:off x="332317" y="237066"/>
            <a:ext cx="2150533" cy="646331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000" b="1" dirty="0">
                <a:solidFill>
                  <a:srgbClr val="FFFFFF"/>
                </a:solidFill>
              </a:rPr>
              <a:t>Sesión </a:t>
            </a:r>
            <a:r>
              <a:rPr lang="es-ES" sz="3600" b="1" dirty="0">
                <a:solidFill>
                  <a:srgbClr val="FFFFFF"/>
                </a:solidFill>
              </a:rPr>
              <a:t>2</a:t>
            </a:r>
            <a:endParaRPr lang="es-E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80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623800" y="184530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0BED98B-270B-4CBD-A49D-46D594A6AFDF}"/>
              </a:ext>
            </a:extLst>
          </p:cNvPr>
          <p:cNvSpPr txBox="1"/>
          <p:nvPr/>
        </p:nvSpPr>
        <p:spPr>
          <a:xfrm>
            <a:off x="540128" y="1120463"/>
            <a:ext cx="5662368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400">
                <a:solidFill>
                  <a:schemeClr val="tx2"/>
                </a:solidFill>
                <a:ea typeface="+mn-lt"/>
                <a:cs typeface="+mn-lt"/>
              </a:rPr>
              <a:t>Microsoft </a:t>
            </a:r>
          </a:p>
          <a:p>
            <a:r>
              <a:rPr lang="en-US" sz="4400" b="1">
                <a:solidFill>
                  <a:schemeClr val="tx2"/>
                </a:solidFill>
                <a:ea typeface="+mn-lt"/>
                <a:cs typeface="+mn-lt"/>
              </a:rPr>
              <a:t>	Teams</a:t>
            </a:r>
          </a:p>
          <a:p>
            <a:pPr marL="285750" indent="-285750">
              <a:buFont typeface="Arial"/>
              <a:buChar char="•"/>
            </a:pPr>
            <a:endParaRPr lang="en-US" sz="4400" b="1">
              <a:solidFill>
                <a:schemeClr val="tx2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4400">
                <a:solidFill>
                  <a:schemeClr val="tx2"/>
                </a:solidFill>
                <a:ea typeface="+mn-lt"/>
                <a:cs typeface="+mn-lt"/>
              </a:rPr>
              <a:t>Microsoft  </a:t>
            </a:r>
          </a:p>
          <a:p>
            <a:r>
              <a:rPr lang="en-US" sz="4400" b="1">
                <a:solidFill>
                  <a:schemeClr val="tx2"/>
                </a:solidFill>
                <a:ea typeface="+mn-lt"/>
                <a:cs typeface="+mn-lt"/>
              </a:rPr>
              <a:t>	Yammer</a:t>
            </a:r>
          </a:p>
          <a:p>
            <a:endParaRPr lang="en-US" sz="4400" b="1">
              <a:solidFill>
                <a:schemeClr val="tx2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4400">
                <a:solidFill>
                  <a:schemeClr val="tx2"/>
                </a:solidFill>
                <a:ea typeface="+mn-lt"/>
                <a:cs typeface="+mn-lt"/>
              </a:rPr>
              <a:t>Microsoft</a:t>
            </a:r>
            <a:endParaRPr lang="en-US" sz="4400" b="1">
              <a:solidFill>
                <a:schemeClr val="tx2"/>
              </a:solidFill>
              <a:ea typeface="+mn-lt"/>
              <a:cs typeface="+mn-lt"/>
            </a:endParaRPr>
          </a:p>
          <a:p>
            <a:r>
              <a:rPr lang="en-US" sz="4400" b="1">
                <a:solidFill>
                  <a:schemeClr val="tx2"/>
                </a:solidFill>
                <a:ea typeface="+mn-lt"/>
                <a:cs typeface="+mn-lt"/>
              </a:rPr>
              <a:t>	Power Automate</a:t>
            </a:r>
            <a:endParaRPr lang="en-US" sz="4400" b="1" dirty="0">
              <a:solidFill>
                <a:schemeClr val="tx2"/>
              </a:solidFill>
              <a:ea typeface="+mn-lt"/>
              <a:cs typeface="+mn-lt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B2A037D-4090-4CCB-89F1-C368F84B3860}"/>
              </a:ext>
            </a:extLst>
          </p:cNvPr>
          <p:cNvSpPr txBox="1"/>
          <p:nvPr/>
        </p:nvSpPr>
        <p:spPr>
          <a:xfrm>
            <a:off x="332317" y="237066"/>
            <a:ext cx="2150533" cy="646331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000" b="1">
                <a:solidFill>
                  <a:srgbClr val="FFFFFF"/>
                </a:solidFill>
              </a:rPr>
              <a:t>Sesión </a:t>
            </a:r>
            <a:r>
              <a:rPr lang="es-ES" sz="3600" b="1">
                <a:solidFill>
                  <a:srgbClr val="FFFFFF"/>
                </a:solidFill>
              </a:rPr>
              <a:t>3</a:t>
            </a:r>
            <a:endParaRPr lang="es-ES" sz="3600" dirty="0">
              <a:solidFill>
                <a:srgbClr val="FFFFFF"/>
              </a:solidFill>
            </a:endParaRPr>
          </a:p>
        </p:txBody>
      </p:sp>
      <p:pic>
        <p:nvPicPr>
          <p:cNvPr id="3" name="Imagen 3" descr="Imagen que contiene dibujo, señal&#10;&#10;Descripción generada con confianza muy alta">
            <a:extLst>
              <a:ext uri="{FF2B5EF4-FFF2-40B4-BE49-F238E27FC236}">
                <a16:creationId xmlns:a16="http://schemas.microsoft.com/office/drawing/2014/main" id="{3B1ACE24-9D23-4181-A560-29C2BD9A4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70006" y="2465820"/>
            <a:ext cx="2743200" cy="2818485"/>
          </a:xfrm>
          <a:prstGeom prst="rect">
            <a:avLst/>
          </a:prstGeom>
        </p:spPr>
      </p:pic>
      <p:pic>
        <p:nvPicPr>
          <p:cNvPr id="8" name="Imagen 3" descr="Imagen que contiene objeto, reloj, dibujo&#10;&#10;Descripción generada con confianza muy alta">
            <a:extLst>
              <a:ext uri="{FF2B5EF4-FFF2-40B4-BE49-F238E27FC236}">
                <a16:creationId xmlns:a16="http://schemas.microsoft.com/office/drawing/2014/main" id="{1CBFF853-FB42-4D49-BFC4-BB9DB13F0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59001" y="132738"/>
            <a:ext cx="3928532" cy="36404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6C5EDED-277E-6344-B469-1DFD3C2A2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502" y="4185493"/>
            <a:ext cx="3417710" cy="17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08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623800" y="184530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B2A037D-4090-4CCB-89F1-C368F84B3860}"/>
              </a:ext>
            </a:extLst>
          </p:cNvPr>
          <p:cNvSpPr txBox="1"/>
          <p:nvPr/>
        </p:nvSpPr>
        <p:spPr>
          <a:xfrm>
            <a:off x="332317" y="237066"/>
            <a:ext cx="2150533" cy="646331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000" b="1" dirty="0">
                <a:solidFill>
                  <a:srgbClr val="FFFFFF"/>
                </a:solidFill>
              </a:rPr>
              <a:t>Sesión </a:t>
            </a:r>
            <a:r>
              <a:rPr lang="es-ES" sz="3600" b="1" dirty="0">
                <a:solidFill>
                  <a:srgbClr val="FFFFFF"/>
                </a:solidFill>
              </a:rPr>
              <a:t>4</a:t>
            </a:r>
            <a:endParaRPr lang="es-ES" sz="3600" dirty="0">
              <a:solidFill>
                <a:srgbClr val="FFFFFF"/>
              </a:solidFill>
            </a:endParaRPr>
          </a:p>
        </p:txBody>
      </p:sp>
      <p:pic>
        <p:nvPicPr>
          <p:cNvPr id="3" name="Imagen 3" descr="Imagen que contiene dibujo&#10;&#10;Descripción generada con confianza muy alta">
            <a:extLst>
              <a:ext uri="{FF2B5EF4-FFF2-40B4-BE49-F238E27FC236}">
                <a16:creationId xmlns:a16="http://schemas.microsoft.com/office/drawing/2014/main" id="{1AE0A010-DC76-4A58-AAF0-6550DD5E4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74733" y="491067"/>
            <a:ext cx="3134783" cy="313478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9C9A530-5660-46DD-AAEA-03E9DC12D049}"/>
              </a:ext>
            </a:extLst>
          </p:cNvPr>
          <p:cNvSpPr txBox="1"/>
          <p:nvPr/>
        </p:nvSpPr>
        <p:spPr>
          <a:xfrm>
            <a:off x="1031815" y="1089525"/>
            <a:ext cx="3792747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400" dirty="0">
                <a:solidFill>
                  <a:schemeClr val="tx2"/>
                </a:solidFill>
                <a:ea typeface="+mn-lt"/>
                <a:cs typeface="+mn-lt"/>
              </a:rPr>
              <a:t>Microsoft </a:t>
            </a:r>
            <a:r>
              <a:rPr lang="en-US" sz="4400" b="1" dirty="0">
                <a:solidFill>
                  <a:schemeClr val="tx2"/>
                </a:solidFill>
                <a:ea typeface="+mn-lt"/>
                <a:cs typeface="+mn-lt"/>
              </a:rPr>
              <a:t>OneNote</a:t>
            </a:r>
            <a:endParaRPr lang="es-ES" sz="4400" b="1" dirty="0">
              <a:solidFill>
                <a:schemeClr val="tx2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4400" dirty="0">
              <a:solidFill>
                <a:schemeClr val="tx2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4400" dirty="0">
                <a:solidFill>
                  <a:schemeClr val="tx2"/>
                </a:solidFill>
                <a:ea typeface="+mn-lt"/>
                <a:cs typeface="+mn-lt"/>
              </a:rPr>
              <a:t>Microsoft </a:t>
            </a:r>
            <a:r>
              <a:rPr lang="en-US" sz="4400" b="1" dirty="0">
                <a:solidFill>
                  <a:schemeClr val="tx2"/>
                </a:solidFill>
                <a:ea typeface="+mn-lt"/>
                <a:cs typeface="+mn-lt"/>
              </a:rPr>
              <a:t>Stream</a:t>
            </a:r>
            <a:endParaRPr lang="es-ES" sz="4400" b="1" dirty="0">
              <a:solidFill>
                <a:schemeClr val="tx2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4400" dirty="0">
              <a:solidFill>
                <a:schemeClr val="tx2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4400" dirty="0" err="1">
                <a:solidFill>
                  <a:schemeClr val="tx2"/>
                </a:solidFill>
                <a:ea typeface="+mn-lt"/>
                <a:cs typeface="+mn-lt"/>
              </a:rPr>
              <a:t>Comunidad</a:t>
            </a:r>
            <a:r>
              <a:rPr lang="en-US" sz="4400" b="1" dirty="0" err="1">
                <a:solidFill>
                  <a:schemeClr val="tx2"/>
                </a:solidFill>
                <a:ea typeface="+mn-lt"/>
                <a:cs typeface="+mn-lt"/>
              </a:rPr>
              <a:t>Educadores</a:t>
            </a:r>
          </a:p>
        </p:txBody>
      </p:sp>
      <p:pic>
        <p:nvPicPr>
          <p:cNvPr id="4" name="Imagen 4" descr="Imagen que contiene tarjeta de presentación, dibujo&#10;&#10;Descripción generada con confianza muy alta">
            <a:extLst>
              <a:ext uri="{FF2B5EF4-FFF2-40B4-BE49-F238E27FC236}">
                <a16:creationId xmlns:a16="http://schemas.microsoft.com/office/drawing/2014/main" id="{35070E09-B3B7-4435-8C7B-4524D27B2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418" y="3733801"/>
            <a:ext cx="2895600" cy="2909454"/>
          </a:xfrm>
          <a:prstGeom prst="rect">
            <a:avLst/>
          </a:prstGeom>
        </p:spPr>
      </p:pic>
      <p:pic>
        <p:nvPicPr>
          <p:cNvPr id="6" name="Imagen 7" descr="Imagen que contiene reloj&#10;&#10;Descripción generada con confianza muy alta">
            <a:extLst>
              <a:ext uri="{FF2B5EF4-FFF2-40B4-BE49-F238E27FC236}">
                <a16:creationId xmlns:a16="http://schemas.microsoft.com/office/drawing/2014/main" id="{3E17CC86-F052-4FB8-9D49-AF4D86443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9488" y="236212"/>
            <a:ext cx="3214254" cy="3672009"/>
          </a:xfrm>
          <a:prstGeom prst="rect">
            <a:avLst/>
          </a:prstGeom>
        </p:spPr>
      </p:pic>
      <p:pic>
        <p:nvPicPr>
          <p:cNvPr id="9" name="Imagen 9">
            <a:extLst>
              <a:ext uri="{FF2B5EF4-FFF2-40B4-BE49-F238E27FC236}">
                <a16:creationId xmlns:a16="http://schemas.microsoft.com/office/drawing/2014/main" id="{9D003BD3-3AB2-4863-82C8-EDFCD1DCC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9818" y="4048632"/>
            <a:ext cx="3297380" cy="227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66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47C34A4-DA18-489F-A79D-60D8072AE800}"/>
              </a:ext>
            </a:extLst>
          </p:cNvPr>
          <p:cNvSpPr txBox="1"/>
          <p:nvPr/>
        </p:nvSpPr>
        <p:spPr>
          <a:xfrm>
            <a:off x="5350326" y="1241266"/>
            <a:ext cx="6192745" cy="479277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GUILLERMO</a:t>
            </a:r>
            <a:r>
              <a:rPr lang="en-US" sz="36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3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RUIZ VARELA</a:t>
            </a:r>
            <a:endParaRPr lang="en-US" dirty="0">
              <a:ea typeface="+mj-ea"/>
              <a:cs typeface="+mj-cs"/>
            </a:endParaRP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gruizvarela@educa.jcyl.es</a:t>
            </a:r>
          </a:p>
        </p:txBody>
      </p:sp>
    </p:spTree>
    <p:extLst>
      <p:ext uri="{BB962C8B-B14F-4D97-AF65-F5344CB8AC3E}">
        <p14:creationId xmlns:p14="http://schemas.microsoft.com/office/powerpoint/2010/main" val="2621657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8" descr="Foto blanco y negro de una persona con un perro&#10;&#10;Descripción generada con confianza alta">
            <a:extLst>
              <a:ext uri="{FF2B5EF4-FFF2-40B4-BE49-F238E27FC236}">
                <a16:creationId xmlns:a16="http://schemas.microsoft.com/office/drawing/2014/main" id="{82589DCD-E2EC-4DD9-9AF7-A13A7735D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237" y="23812"/>
            <a:ext cx="6811527" cy="68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27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4482DA9-33D4-BB4B-9D93-2BCC8BB1C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64" y="599609"/>
            <a:ext cx="4731142" cy="377752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62C7B8-B4E2-8841-9246-0B9203B29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159" y="2428403"/>
            <a:ext cx="4962279" cy="27881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C0EDA07-63AB-F442-9277-132D43D4A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288" y="3713810"/>
            <a:ext cx="5876146" cy="29380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09C96CC-ED7C-7347-807E-B83BD4B76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930" y="0"/>
            <a:ext cx="5021706" cy="156162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1A1F2F4-6453-AF4F-9A20-6F25D31506FA}"/>
              </a:ext>
            </a:extLst>
          </p:cNvPr>
          <p:cNvSpPr/>
          <p:nvPr/>
        </p:nvSpPr>
        <p:spPr>
          <a:xfrm>
            <a:off x="842206" y="5182846"/>
            <a:ext cx="36320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+mj-lt"/>
                <a:ea typeface="Times New Roman" panose="02020603050405020304" pitchFamily="18" charset="0"/>
              </a:rPr>
              <a:t>ORDEN EDU/1044/2016, de 12 de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</a:rPr>
              <a:t>diciembre</a:t>
            </a:r>
            <a:r>
              <a:rPr lang="en-US" sz="2000" b="1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</a:rPr>
              <a:t>relativa</a:t>
            </a:r>
            <a:r>
              <a:rPr lang="en-US" sz="2000" b="1" dirty="0">
                <a:latin typeface="+mj-lt"/>
                <a:ea typeface="Times New Roman" panose="02020603050405020304" pitchFamily="18" charset="0"/>
              </a:rPr>
              <a:t> al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</a:rPr>
              <a:t>uso</a:t>
            </a:r>
            <a:r>
              <a:rPr lang="en-US" sz="2000" b="1" dirty="0">
                <a:latin typeface="+mj-lt"/>
                <a:ea typeface="Times New Roman" panose="02020603050405020304" pitchFamily="18" charset="0"/>
              </a:rPr>
              <a:t> del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</a:rPr>
              <a:t>correo</a:t>
            </a:r>
            <a:r>
              <a:rPr lang="en-US" sz="20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</a:rPr>
              <a:t>electrónico</a:t>
            </a:r>
            <a:endParaRPr lang="es-E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4036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C9C88CED-5FF1-5944-929A-B57F6EA8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FCCE300E-D55E-6E4E-B9D9-6BB7CD832B93}"/>
              </a:ext>
            </a:extLst>
          </p:cNvPr>
          <p:cNvSpPr/>
          <p:nvPr/>
        </p:nvSpPr>
        <p:spPr>
          <a:xfrm>
            <a:off x="2968052" y="1304144"/>
            <a:ext cx="4287187" cy="136410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1280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0214F10-B73B-44BD-ADDA-1684F6E4B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CAF222-E4F2-40A9-B784-FEA6408B7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FDBCBA2-AC51-4C14-B267-152AB09E4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A68CF9D-0697-4A3E-8837-0C39FCCDC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7944D93-108A-2348-923B-EF9B62726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3" r="4078" b="1"/>
          <a:stretch/>
        </p:blipFill>
        <p:spPr>
          <a:xfrm>
            <a:off x="467934" y="477448"/>
            <a:ext cx="3749040" cy="426757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1E9747F-EB67-EA4E-B32F-7563D7F696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8" r="9175" b="1"/>
          <a:stretch/>
        </p:blipFill>
        <p:spPr>
          <a:xfrm>
            <a:off x="4276179" y="477446"/>
            <a:ext cx="3639642" cy="419516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79EFE45-99D4-284A-A333-19DC4205AE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62" r="28431" b="-1"/>
          <a:stretch/>
        </p:blipFill>
        <p:spPr>
          <a:xfrm>
            <a:off x="7975026" y="477446"/>
            <a:ext cx="3739890" cy="4195163"/>
          </a:xfrm>
          <a:prstGeom prst="rect">
            <a:avLst/>
          </a:prstGeom>
        </p:spPr>
      </p:pic>
      <p:sp>
        <p:nvSpPr>
          <p:cNvPr id="16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4EBCD9F-48E4-CA42-BAC4-A222200989EF}"/>
              </a:ext>
            </a:extLst>
          </p:cNvPr>
          <p:cNvSpPr txBox="1"/>
          <p:nvPr/>
        </p:nvSpPr>
        <p:spPr>
          <a:xfrm>
            <a:off x="892199" y="5079196"/>
            <a:ext cx="10407602" cy="868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5 </a:t>
            </a:r>
            <a:r>
              <a:rPr lang="en-US" sz="3600" b="1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ordenadores</a:t>
            </a:r>
            <a:r>
              <a:rPr lang="en-US" sz="3600" b="1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     5 </a:t>
            </a:r>
            <a:r>
              <a:rPr lang="en-US" sz="3600" b="1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tabletas</a:t>
            </a:r>
            <a:r>
              <a:rPr lang="en-US" sz="3600" b="1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     5 </a:t>
            </a:r>
            <a:r>
              <a:rPr lang="en-US" sz="3600" b="1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móviles</a:t>
            </a:r>
            <a:endParaRPr lang="en-US" sz="3600" b="1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55122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Imagen que contiene circuito&#10;&#10;Descripción generada con confianza muy alta">
            <a:extLst>
              <a:ext uri="{FF2B5EF4-FFF2-40B4-BE49-F238E27FC236}">
                <a16:creationId xmlns:a16="http://schemas.microsoft.com/office/drawing/2014/main" id="{D16BB331-1373-4F94-A8F8-1ECAC7E3B39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2528" y="1198"/>
            <a:ext cx="11827294" cy="6852488"/>
          </a:xfrm>
        </p:spPr>
      </p:pic>
    </p:spTree>
    <p:extLst>
      <p:ext uri="{BB962C8B-B14F-4D97-AF65-F5344CB8AC3E}">
        <p14:creationId xmlns:p14="http://schemas.microsoft.com/office/powerpoint/2010/main" val="3737555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0B870F-AD2B-4960-A146-712A43F0F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724E19-CD8F-426C-BE70-7049BA89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480060"/>
            <a:ext cx="4980094" cy="3927687"/>
          </a:xfrm>
          <a:prstGeom prst="rect">
            <a:avLst/>
          </a:prstGeom>
          <a:solidFill>
            <a:srgbClr val="FFFFFF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2" name="Imagen 2" descr="Imagen que contiene refrigerador&#10;&#10;Descripción generada con confianza muy alta">
            <a:extLst>
              <a:ext uri="{FF2B5EF4-FFF2-40B4-BE49-F238E27FC236}">
                <a16:creationId xmlns:a16="http://schemas.microsoft.com/office/drawing/2014/main" id="{8265552D-1F75-442F-B385-6448EF753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" y="826804"/>
            <a:ext cx="4654295" cy="32235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61C5D2-8711-46AB-9AFC-243849E6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3658" y="480060"/>
            <a:ext cx="6101331" cy="1298484"/>
          </a:xfrm>
          <a:prstGeom prst="rect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C87F97-50F5-4D43-9B71-C1D6EBA8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4" y="4576875"/>
            <a:ext cx="4970189" cy="1812069"/>
          </a:xfrm>
          <a:prstGeom prst="rect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7B0291-482C-4D02-AEC6-85BE052BE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3658" y="1939412"/>
            <a:ext cx="6101331" cy="4449533"/>
          </a:xfrm>
          <a:prstGeom prst="rect">
            <a:avLst/>
          </a:prstGeom>
          <a:solidFill>
            <a:srgbClr val="FFFFFF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4" name="Imagen 4" descr="Imagen que contiene cuchillo&#10;&#10;Descripción generada con confianza muy alta">
            <a:extLst>
              <a:ext uri="{FF2B5EF4-FFF2-40B4-BE49-F238E27FC236}">
                <a16:creationId xmlns:a16="http://schemas.microsoft.com/office/drawing/2014/main" id="{7A0E2C65-FF18-49E2-B018-744ADECF2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79855" y="3193576"/>
            <a:ext cx="5768679" cy="194692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9FE9BE9-37E8-4632-946A-7E5E55DC43D6}"/>
              </a:ext>
            </a:extLst>
          </p:cNvPr>
          <p:cNvSpPr txBox="1"/>
          <p:nvPr/>
        </p:nvSpPr>
        <p:spPr>
          <a:xfrm>
            <a:off x="770626" y="5256363"/>
            <a:ext cx="439659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https://www.office.com</a:t>
            </a:r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FD2A933-F6E5-4B06-99CA-A8387BC2B367}"/>
              </a:ext>
            </a:extLst>
          </p:cNvPr>
          <p:cNvSpPr txBox="1"/>
          <p:nvPr/>
        </p:nvSpPr>
        <p:spPr>
          <a:xfrm>
            <a:off x="6090248" y="900022"/>
            <a:ext cx="51729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ea typeface="+mn-lt"/>
                <a:cs typeface="+mn-lt"/>
              </a:rPr>
              <a:t>https://www.educa.jcyl.es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431499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Captura de pantalla de un celular&#10;&#10;Descripción generada con confianza alta">
            <a:extLst>
              <a:ext uri="{FF2B5EF4-FFF2-40B4-BE49-F238E27FC236}">
                <a16:creationId xmlns:a16="http://schemas.microsoft.com/office/drawing/2014/main" id="{E44D8777-B495-44EE-9E09-5EB06E14C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0"/>
          <a:stretch/>
        </p:blipFill>
        <p:spPr>
          <a:xfrm>
            <a:off x="-86244" y="10"/>
            <a:ext cx="12191980" cy="685799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A235CBFF-4B9E-4062-9C72-1F1999E76279}"/>
              </a:ext>
            </a:extLst>
          </p:cNvPr>
          <p:cNvSpPr/>
          <p:nvPr/>
        </p:nvSpPr>
        <p:spPr>
          <a:xfrm>
            <a:off x="8068573" y="1994140"/>
            <a:ext cx="891395" cy="9345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501BD73-04BB-44D4-9FE1-C46CABA70DAB}"/>
              </a:ext>
            </a:extLst>
          </p:cNvPr>
          <p:cNvSpPr/>
          <p:nvPr/>
        </p:nvSpPr>
        <p:spPr>
          <a:xfrm>
            <a:off x="6142006" y="1994139"/>
            <a:ext cx="891395" cy="9345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93F8CAF-EE48-4402-AE86-C2A4B52B7EBD}"/>
              </a:ext>
            </a:extLst>
          </p:cNvPr>
          <p:cNvSpPr/>
          <p:nvPr/>
        </p:nvSpPr>
        <p:spPr>
          <a:xfrm>
            <a:off x="9966383" y="1994138"/>
            <a:ext cx="891395" cy="9345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3A40F5E1-DEA9-426A-8E65-B81A334C882B}"/>
              </a:ext>
            </a:extLst>
          </p:cNvPr>
          <p:cNvSpPr/>
          <p:nvPr/>
        </p:nvSpPr>
        <p:spPr>
          <a:xfrm>
            <a:off x="477326" y="2957420"/>
            <a:ext cx="891395" cy="9345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B4D846D-857E-490A-8579-41C558C5744C}"/>
              </a:ext>
            </a:extLst>
          </p:cNvPr>
          <p:cNvSpPr/>
          <p:nvPr/>
        </p:nvSpPr>
        <p:spPr>
          <a:xfrm>
            <a:off x="2375138" y="2066025"/>
            <a:ext cx="891395" cy="9345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4931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0214F10-B73B-44BD-ADDA-1684F6E4B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9CAF222-E4F2-40A9-B784-FEA6408B7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FDBCBA2-AC51-4C14-B267-152AB09E4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A68CF9D-0697-4A3E-8837-0C39FCCDC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Imagen 8" descr="Imagen que contiene dibujo&#10;&#10;Descripción generada con confianza muy alta">
            <a:extLst>
              <a:ext uri="{FF2B5EF4-FFF2-40B4-BE49-F238E27FC236}">
                <a16:creationId xmlns:a16="http://schemas.microsoft.com/office/drawing/2014/main" id="{9667D8AA-273A-4568-89D7-F312DE2CC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06" r="1" b="879"/>
          <a:stretch/>
        </p:blipFill>
        <p:spPr>
          <a:xfrm>
            <a:off x="5183114" y="433641"/>
            <a:ext cx="3292774" cy="2967319"/>
          </a:xfrm>
          <a:custGeom>
            <a:avLst/>
            <a:gdLst>
              <a:gd name="connsiteX0" fmla="*/ 225406 w 3292774"/>
              <a:gd name="connsiteY0" fmla="*/ 0 h 2967319"/>
              <a:gd name="connsiteX1" fmla="*/ 3292774 w 3292774"/>
              <a:gd name="connsiteY1" fmla="*/ 0 h 2967319"/>
              <a:gd name="connsiteX2" fmla="*/ 3292774 w 3292774"/>
              <a:gd name="connsiteY2" fmla="*/ 2967319 h 2967319"/>
              <a:gd name="connsiteX3" fmla="*/ 941 w 3292774"/>
              <a:gd name="connsiteY3" fmla="*/ 2967319 h 2967319"/>
              <a:gd name="connsiteX4" fmla="*/ 941 w 3292774"/>
              <a:gd name="connsiteY4" fmla="*/ 2894918 h 2967319"/>
              <a:gd name="connsiteX5" fmla="*/ 0 w 3292774"/>
              <a:gd name="connsiteY5" fmla="*/ 2769001 h 2967319"/>
              <a:gd name="connsiteX6" fmla="*/ 941 w 3292774"/>
              <a:gd name="connsiteY6" fmla="*/ 2641874 h 2967319"/>
              <a:gd name="connsiteX7" fmla="*/ 2822 w 3292774"/>
              <a:gd name="connsiteY7" fmla="*/ 2512931 h 2967319"/>
              <a:gd name="connsiteX8" fmla="*/ 4547 w 3292774"/>
              <a:gd name="connsiteY8" fmla="*/ 2383988 h 2967319"/>
              <a:gd name="connsiteX9" fmla="*/ 8311 w 3292774"/>
              <a:gd name="connsiteY9" fmla="*/ 2253229 h 2967319"/>
              <a:gd name="connsiteX10" fmla="*/ 12232 w 3292774"/>
              <a:gd name="connsiteY10" fmla="*/ 2121259 h 2967319"/>
              <a:gd name="connsiteX11" fmla="*/ 16779 w 3292774"/>
              <a:gd name="connsiteY11" fmla="*/ 1989289 h 2967319"/>
              <a:gd name="connsiteX12" fmla="*/ 23209 w 3292774"/>
              <a:gd name="connsiteY12" fmla="*/ 1856108 h 2967319"/>
              <a:gd name="connsiteX13" fmla="*/ 30893 w 3292774"/>
              <a:gd name="connsiteY13" fmla="*/ 1721716 h 2967319"/>
              <a:gd name="connsiteX14" fmla="*/ 38264 w 3292774"/>
              <a:gd name="connsiteY14" fmla="*/ 1586720 h 2967319"/>
              <a:gd name="connsiteX15" fmla="*/ 47673 w 3292774"/>
              <a:gd name="connsiteY15" fmla="*/ 1451723 h 2967319"/>
              <a:gd name="connsiteX16" fmla="*/ 58964 w 3292774"/>
              <a:gd name="connsiteY16" fmla="*/ 1314910 h 2967319"/>
              <a:gd name="connsiteX17" fmla="*/ 70255 w 3292774"/>
              <a:gd name="connsiteY17" fmla="*/ 1179913 h 2967319"/>
              <a:gd name="connsiteX18" fmla="*/ 83271 w 3292774"/>
              <a:gd name="connsiteY18" fmla="*/ 1042495 h 2967319"/>
              <a:gd name="connsiteX19" fmla="*/ 97542 w 3292774"/>
              <a:gd name="connsiteY19" fmla="*/ 904471 h 2967319"/>
              <a:gd name="connsiteX20" fmla="*/ 112596 w 3292774"/>
              <a:gd name="connsiteY20" fmla="*/ 768263 h 2967319"/>
              <a:gd name="connsiteX21" fmla="*/ 130160 w 3292774"/>
              <a:gd name="connsiteY21" fmla="*/ 630240 h 2967319"/>
              <a:gd name="connsiteX22" fmla="*/ 148978 w 3292774"/>
              <a:gd name="connsiteY22" fmla="*/ 492821 h 2967319"/>
              <a:gd name="connsiteX23" fmla="*/ 167640 w 3292774"/>
              <a:gd name="connsiteY23" fmla="*/ 354798 h 2967319"/>
              <a:gd name="connsiteX24" fmla="*/ 189438 w 3292774"/>
              <a:gd name="connsiteY24" fmla="*/ 217380 h 2967319"/>
              <a:gd name="connsiteX25" fmla="*/ 211706 w 3292774"/>
              <a:gd name="connsiteY25" fmla="*/ 80567 h 296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292774" h="2967319">
                <a:moveTo>
                  <a:pt x="225406" y="0"/>
                </a:moveTo>
                <a:lnTo>
                  <a:pt x="3292774" y="0"/>
                </a:lnTo>
                <a:lnTo>
                  <a:pt x="3292774" y="2967319"/>
                </a:lnTo>
                <a:lnTo>
                  <a:pt x="941" y="2967319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853072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pic>
        <p:nvPicPr>
          <p:cNvPr id="4" name="Imagen 4" descr="Imagen que contiene reloj, dibujo&#10;&#10;Descripción generada con confianza muy alta">
            <a:extLst>
              <a:ext uri="{FF2B5EF4-FFF2-40B4-BE49-F238E27FC236}">
                <a16:creationId xmlns:a16="http://schemas.microsoft.com/office/drawing/2014/main" id="{910D249C-84E4-49FA-A2B2-5B891D3B4D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4" b="1765"/>
          <a:stretch/>
        </p:blipFill>
        <p:spPr>
          <a:xfrm>
            <a:off x="8520811" y="433641"/>
            <a:ext cx="3247855" cy="2967319"/>
          </a:xfrm>
          <a:prstGeom prst="rect">
            <a:avLst/>
          </a:prstGeom>
        </p:spPr>
      </p:pic>
      <p:pic>
        <p:nvPicPr>
          <p:cNvPr id="10" name="Imagen 10" descr="Imagen que contiene señal, dibujo, alimentos, camiseta&#10;&#10;Descripción generada con confianza muy alta">
            <a:extLst>
              <a:ext uri="{FF2B5EF4-FFF2-40B4-BE49-F238E27FC236}">
                <a16:creationId xmlns:a16="http://schemas.microsoft.com/office/drawing/2014/main" id="{0D94076B-16C4-410C-ACE5-70D04E0835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8340" r="3" b="14645"/>
          <a:stretch/>
        </p:blipFill>
        <p:spPr>
          <a:xfrm>
            <a:off x="5184056" y="3434824"/>
            <a:ext cx="6584608" cy="3011751"/>
          </a:xfrm>
          <a:custGeom>
            <a:avLst/>
            <a:gdLst>
              <a:gd name="connsiteX0" fmla="*/ 0 w 6584608"/>
              <a:gd name="connsiteY0" fmla="*/ 0 h 3011751"/>
              <a:gd name="connsiteX1" fmla="*/ 6584608 w 6584608"/>
              <a:gd name="connsiteY1" fmla="*/ 0 h 3011751"/>
              <a:gd name="connsiteX2" fmla="*/ 6584608 w 6584608"/>
              <a:gd name="connsiteY2" fmla="*/ 3011751 h 3011751"/>
              <a:gd name="connsiteX3" fmla="*/ 225659 w 6584608"/>
              <a:gd name="connsiteY3" fmla="*/ 3011751 h 3011751"/>
              <a:gd name="connsiteX4" fmla="*/ 213588 w 6584608"/>
              <a:gd name="connsiteY4" fmla="*/ 2933486 h 3011751"/>
              <a:gd name="connsiteX5" fmla="*/ 202297 w 6584608"/>
              <a:gd name="connsiteY5" fmla="*/ 2857210 h 3011751"/>
              <a:gd name="connsiteX6" fmla="*/ 190379 w 6584608"/>
              <a:gd name="connsiteY6" fmla="*/ 2766405 h 3011751"/>
              <a:gd name="connsiteX7" fmla="*/ 176108 w 6584608"/>
              <a:gd name="connsiteY7" fmla="*/ 2658649 h 3011751"/>
              <a:gd name="connsiteX8" fmla="*/ 161054 w 6584608"/>
              <a:gd name="connsiteY8" fmla="*/ 2539392 h 3011751"/>
              <a:gd name="connsiteX9" fmla="*/ 145215 w 6584608"/>
              <a:gd name="connsiteY9" fmla="*/ 2405001 h 3011751"/>
              <a:gd name="connsiteX10" fmla="*/ 128435 w 6584608"/>
              <a:gd name="connsiteY10" fmla="*/ 2258502 h 3011751"/>
              <a:gd name="connsiteX11" fmla="*/ 111655 w 6584608"/>
              <a:gd name="connsiteY11" fmla="*/ 2099290 h 3011751"/>
              <a:gd name="connsiteX12" fmla="*/ 94562 w 6584608"/>
              <a:gd name="connsiteY12" fmla="*/ 1929788 h 3011751"/>
              <a:gd name="connsiteX13" fmla="*/ 78723 w 6584608"/>
              <a:gd name="connsiteY13" fmla="*/ 1746967 h 3011751"/>
              <a:gd name="connsiteX14" fmla="*/ 63512 w 6584608"/>
              <a:gd name="connsiteY14" fmla="*/ 1555671 h 3011751"/>
              <a:gd name="connsiteX15" fmla="*/ 49711 w 6584608"/>
              <a:gd name="connsiteY15" fmla="*/ 1353478 h 3011751"/>
              <a:gd name="connsiteX16" fmla="*/ 36539 w 6584608"/>
              <a:gd name="connsiteY16" fmla="*/ 1142810 h 3011751"/>
              <a:gd name="connsiteX17" fmla="*/ 24150 w 6584608"/>
              <a:gd name="connsiteY17" fmla="*/ 923062 h 3011751"/>
              <a:gd name="connsiteX18" fmla="*/ 19759 w 6584608"/>
              <a:gd name="connsiteY18" fmla="*/ 810464 h 3011751"/>
              <a:gd name="connsiteX19" fmla="*/ 14897 w 6584608"/>
              <a:gd name="connsiteY19" fmla="*/ 695444 h 3011751"/>
              <a:gd name="connsiteX20" fmla="*/ 10350 w 6584608"/>
              <a:gd name="connsiteY20" fmla="*/ 578608 h 3011751"/>
              <a:gd name="connsiteX21" fmla="*/ 7370 w 6584608"/>
              <a:gd name="connsiteY21" fmla="*/ 461167 h 3011751"/>
              <a:gd name="connsiteX22" fmla="*/ 4704 w 6584608"/>
              <a:gd name="connsiteY22" fmla="*/ 341304 h 3011751"/>
              <a:gd name="connsiteX23" fmla="*/ 1881 w 6584608"/>
              <a:gd name="connsiteY23" fmla="*/ 220231 h 3011751"/>
              <a:gd name="connsiteX24" fmla="*/ 0 w 6584608"/>
              <a:gd name="connsiteY24" fmla="*/ 96736 h 301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584608" h="3011751">
                <a:moveTo>
                  <a:pt x="0" y="0"/>
                </a:moveTo>
                <a:lnTo>
                  <a:pt x="6584608" y="0"/>
                </a:lnTo>
                <a:lnTo>
                  <a:pt x="6584608" y="3011751"/>
                </a:lnTo>
                <a:lnTo>
                  <a:pt x="225659" y="3011751"/>
                </a:lnTo>
                <a:lnTo>
                  <a:pt x="213588" y="2933486"/>
                </a:lnTo>
                <a:lnTo>
                  <a:pt x="202297" y="2857210"/>
                </a:lnTo>
                <a:lnTo>
                  <a:pt x="190379" y="2766405"/>
                </a:lnTo>
                <a:lnTo>
                  <a:pt x="176108" y="2658649"/>
                </a:lnTo>
                <a:lnTo>
                  <a:pt x="161054" y="2539392"/>
                </a:lnTo>
                <a:lnTo>
                  <a:pt x="145215" y="2405001"/>
                </a:lnTo>
                <a:lnTo>
                  <a:pt x="128435" y="2258502"/>
                </a:lnTo>
                <a:lnTo>
                  <a:pt x="111655" y="2099290"/>
                </a:lnTo>
                <a:lnTo>
                  <a:pt x="94562" y="1929788"/>
                </a:lnTo>
                <a:lnTo>
                  <a:pt x="78723" y="1746967"/>
                </a:lnTo>
                <a:lnTo>
                  <a:pt x="63512" y="1555671"/>
                </a:lnTo>
                <a:lnTo>
                  <a:pt x="49711" y="1353478"/>
                </a:lnTo>
                <a:lnTo>
                  <a:pt x="36539" y="1142810"/>
                </a:lnTo>
                <a:lnTo>
                  <a:pt x="24150" y="923062"/>
                </a:lnTo>
                <a:lnTo>
                  <a:pt x="19759" y="810464"/>
                </a:lnTo>
                <a:lnTo>
                  <a:pt x="14897" y="695444"/>
                </a:lnTo>
                <a:lnTo>
                  <a:pt x="10350" y="578608"/>
                </a:lnTo>
                <a:lnTo>
                  <a:pt x="7370" y="461167"/>
                </a:lnTo>
                <a:lnTo>
                  <a:pt x="4704" y="341304"/>
                </a:lnTo>
                <a:lnTo>
                  <a:pt x="1881" y="220231"/>
                </a:lnTo>
                <a:lnTo>
                  <a:pt x="0" y="96736"/>
                </a:lnTo>
                <a:close/>
              </a:path>
            </a:pathLst>
          </a:cu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EB54918E-82B8-4442-8D33-114D9AFCA375}"/>
              </a:ext>
            </a:extLst>
          </p:cNvPr>
          <p:cNvSpPr txBox="1"/>
          <p:nvPr/>
        </p:nvSpPr>
        <p:spPr>
          <a:xfrm>
            <a:off x="1031815" y="1089525"/>
            <a:ext cx="3792747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400" dirty="0">
                <a:solidFill>
                  <a:schemeClr val="tx2"/>
                </a:solidFill>
                <a:ea typeface="+mn-lt"/>
                <a:cs typeface="+mn-lt"/>
              </a:rPr>
              <a:t>Microsoft </a:t>
            </a:r>
            <a:r>
              <a:rPr lang="en-US" sz="4400" b="1" dirty="0">
                <a:solidFill>
                  <a:schemeClr val="tx2"/>
                </a:solidFill>
                <a:ea typeface="+mn-lt"/>
                <a:cs typeface="+mn-lt"/>
              </a:rPr>
              <a:t>Traductor</a:t>
            </a:r>
            <a:endParaRPr lang="es-ES" sz="4400" b="1" dirty="0">
              <a:solidFill>
                <a:schemeClr val="tx2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4400" dirty="0">
              <a:solidFill>
                <a:schemeClr val="tx2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4400" dirty="0">
                <a:solidFill>
                  <a:schemeClr val="tx2"/>
                </a:solidFill>
                <a:ea typeface="+mn-lt"/>
                <a:cs typeface="+mn-lt"/>
              </a:rPr>
              <a:t>Microsoft </a:t>
            </a:r>
            <a:r>
              <a:rPr lang="en-US" sz="4400" b="1" dirty="0">
                <a:solidFill>
                  <a:schemeClr val="tx2"/>
                </a:solidFill>
                <a:ea typeface="+mn-lt"/>
                <a:cs typeface="+mn-lt"/>
              </a:rPr>
              <a:t>PowerPoint</a:t>
            </a:r>
            <a:endParaRPr lang="es-ES" sz="4400" b="1" dirty="0">
              <a:solidFill>
                <a:schemeClr val="tx2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4400" dirty="0">
              <a:solidFill>
                <a:schemeClr val="tx2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4400" dirty="0">
                <a:solidFill>
                  <a:schemeClr val="tx2"/>
                </a:solidFill>
                <a:ea typeface="+mn-lt"/>
                <a:cs typeface="+mn-lt"/>
              </a:rPr>
              <a:t>Microsoft </a:t>
            </a:r>
            <a:r>
              <a:rPr lang="en-US" sz="4400" b="1" dirty="0">
                <a:solidFill>
                  <a:schemeClr val="tx2"/>
                </a:solidFill>
                <a:ea typeface="+mn-lt"/>
                <a:cs typeface="+mn-lt"/>
              </a:rPr>
              <a:t>Sway</a:t>
            </a:r>
            <a:endParaRPr lang="es-ES" sz="2800" b="1" dirty="0">
              <a:solidFill>
                <a:schemeClr val="tx2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D3E0A-49E9-4C46-9422-4A9019EA37A9}"/>
              </a:ext>
            </a:extLst>
          </p:cNvPr>
          <p:cNvSpPr txBox="1"/>
          <p:nvPr/>
        </p:nvSpPr>
        <p:spPr>
          <a:xfrm>
            <a:off x="332317" y="237066"/>
            <a:ext cx="2150533" cy="646331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000" b="1" dirty="0">
                <a:solidFill>
                  <a:srgbClr val="FFFFFF"/>
                </a:solidFill>
              </a:rPr>
              <a:t>Sesión </a:t>
            </a:r>
            <a:r>
              <a:rPr lang="es-ES" sz="3600" b="1" dirty="0">
                <a:solidFill>
                  <a:srgbClr val="FFFFFF"/>
                </a:solidFill>
              </a:rPr>
              <a:t>1</a:t>
            </a:r>
            <a:endParaRPr lang="es-E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739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D2A29B7FC95A140944E315FC149DD3B" ma:contentTypeVersion="0" ma:contentTypeDescription="Crear nuevo documento." ma:contentTypeScope="" ma:versionID="3232b4da41161e63c3f094b89626383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86dcc55fc7de7b749655be5365d3ef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3FE313-48AA-4F11-8114-86B8ED4F2E0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976D2D6-97A2-47E6-AFBF-BC9F31EC0E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883D20-A14E-417D-9E7B-28B0A3415B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101</Words>
  <Application>Microsoft Office PowerPoint</Application>
  <PresentationFormat>Panorámica</PresentationFormat>
  <Paragraphs>37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Ion Boardroom</vt:lpstr>
      <vt:lpstr>LA INTEGRACIÓN DE OFFICE 365  EN EL AULA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INTEGRACIÓN DE OFFICE 365  EN EL AULA</dc:title>
  <dc:creator>GUILLERMO RUIZ VARELA</dc:creator>
  <cp:lastModifiedBy>IVAN RODRIGUEZ MORALEJA</cp:lastModifiedBy>
  <cp:revision>2</cp:revision>
  <dcterms:created xsi:type="dcterms:W3CDTF">2020-01-11T19:24:35Z</dcterms:created>
  <dcterms:modified xsi:type="dcterms:W3CDTF">2020-02-17T15:46:39Z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0x010100ED2A29B7FC95A140944E315FC149DD3B</vt:lpwstr>
  </property>
</Properties>
</file>