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1"/>
  </p:notesMasterIdLst>
  <p:sldIdLst>
    <p:sldId id="257" r:id="rId3"/>
    <p:sldId id="268" r:id="rId4"/>
    <p:sldId id="260" r:id="rId5"/>
    <p:sldId id="271" r:id="rId6"/>
    <p:sldId id="269" r:id="rId7"/>
    <p:sldId id="273" r:id="rId8"/>
    <p:sldId id="272" r:id="rId9"/>
    <p:sldId id="274" r:id="rId10"/>
    <p:sldId id="276" r:id="rId11"/>
    <p:sldId id="277" r:id="rId12"/>
    <p:sldId id="278" r:id="rId13"/>
    <p:sldId id="280" r:id="rId14"/>
    <p:sldId id="279" r:id="rId15"/>
    <p:sldId id="281" r:id="rId16"/>
    <p:sldId id="282" r:id="rId17"/>
    <p:sldId id="284" r:id="rId18"/>
    <p:sldId id="286" r:id="rId19"/>
    <p:sldId id="266"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E44B-CCAC-4FE0-85FD-387F4BADAE13}" type="datetimeFigureOut">
              <a:rPr lang="es-ES" smtClean="0"/>
              <a:t>24/03/2022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AD254-ECAE-4677-9D97-7D3502DE919D}" type="slidenum">
              <a:rPr lang="es-ES" smtClean="0"/>
              <a:t>‹Nº›</a:t>
            </a:fld>
            <a:endParaRPr lang="es-ES"/>
          </a:p>
        </p:txBody>
      </p:sp>
    </p:spTree>
    <p:extLst>
      <p:ext uri="{BB962C8B-B14F-4D97-AF65-F5344CB8AC3E}">
        <p14:creationId xmlns:p14="http://schemas.microsoft.com/office/powerpoint/2010/main" val="114264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6811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84335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7316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3B66279-FB54-459E-92DE-388BC716C53E}" type="datetimeFigureOut">
              <a:rPr lang="es-ES" smtClean="0"/>
              <a:t>24/03/2022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187544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B66279-FB54-459E-92DE-388BC716C53E}" type="datetimeFigureOut">
              <a:rPr lang="es-ES" smtClean="0"/>
              <a:t>24/03/2022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63023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B66279-FB54-459E-92DE-388BC716C53E}" type="datetimeFigureOut">
              <a:rPr lang="es-ES" smtClean="0"/>
              <a:t>24/03/2022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20952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Rectangle 1"/>
          <p:cNvSpPr/>
          <p:nvPr userDrawn="1"/>
        </p:nvSpPr>
        <p:spPr>
          <a:xfrm>
            <a:off x="4539729" y="6244683"/>
            <a:ext cx="3290466" cy="3902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Source Sans Pro Light" charset="0"/>
            </a:endParaRPr>
          </a:p>
        </p:txBody>
      </p:sp>
      <p:sp>
        <p:nvSpPr>
          <p:cNvPr id="3" name="Picture Placeholder 13"/>
          <p:cNvSpPr>
            <a:spLocks noGrp="1"/>
          </p:cNvSpPr>
          <p:nvPr>
            <p:ph type="pic" sz="quarter" idx="60"/>
          </p:nvPr>
        </p:nvSpPr>
        <p:spPr>
          <a:xfrm>
            <a:off x="-4509" y="0"/>
            <a:ext cx="12196509"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6692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laceholder Slide">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0" y="3759200"/>
            <a:ext cx="4004331" cy="3098800"/>
          </a:xfrm>
          <a:prstGeom prst="rect">
            <a:avLst/>
          </a:prstGeom>
          <a:solidFill>
            <a:schemeClr val="bg1">
              <a:lumMod val="95000"/>
            </a:schemeClr>
          </a:solidFill>
        </p:spPr>
        <p:txBody>
          <a:bodyPr>
            <a:normAutofit/>
          </a:bodyPr>
          <a:lstStyle>
            <a:lvl1pPr>
              <a:defRPr sz="1400"/>
            </a:lvl1pPr>
          </a:lstStyle>
          <a:p>
            <a:endParaRPr lang="en-US"/>
          </a:p>
        </p:txBody>
      </p:sp>
      <p:sp>
        <p:nvSpPr>
          <p:cNvPr id="13" name="Picture Placeholder 8"/>
          <p:cNvSpPr>
            <a:spLocks noGrp="1"/>
          </p:cNvSpPr>
          <p:nvPr>
            <p:ph type="pic" sz="quarter" idx="11"/>
          </p:nvPr>
        </p:nvSpPr>
        <p:spPr>
          <a:xfrm>
            <a:off x="4096898" y="3759200"/>
            <a:ext cx="3994187" cy="3098800"/>
          </a:xfrm>
          <a:prstGeom prst="rect">
            <a:avLst/>
          </a:prstGeom>
          <a:solidFill>
            <a:schemeClr val="bg1">
              <a:lumMod val="95000"/>
            </a:schemeClr>
          </a:solidFill>
        </p:spPr>
        <p:txBody>
          <a:bodyPr>
            <a:normAutofit/>
          </a:bodyPr>
          <a:lstStyle>
            <a:lvl1pPr>
              <a:defRPr sz="1400"/>
            </a:lvl1pPr>
          </a:lstStyle>
          <a:p>
            <a:endParaRPr lang="en-US"/>
          </a:p>
        </p:txBody>
      </p:sp>
      <p:sp>
        <p:nvSpPr>
          <p:cNvPr id="14" name="Picture Placeholder 8"/>
          <p:cNvSpPr>
            <a:spLocks noGrp="1"/>
          </p:cNvSpPr>
          <p:nvPr>
            <p:ph type="pic" sz="quarter" idx="12"/>
          </p:nvPr>
        </p:nvSpPr>
        <p:spPr>
          <a:xfrm>
            <a:off x="8183652" y="3759200"/>
            <a:ext cx="4008348" cy="3098800"/>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97857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General Slide">
    <p:spTree>
      <p:nvGrpSpPr>
        <p:cNvPr id="1" name=""/>
        <p:cNvGrpSpPr/>
        <p:nvPr/>
      </p:nvGrpSpPr>
      <p:grpSpPr>
        <a:xfrm>
          <a:off x="0" y="0"/>
          <a:ext cx="0" cy="0"/>
          <a:chOff x="0" y="0"/>
          <a:chExt cx="0" cy="0"/>
        </a:xfrm>
      </p:grpSpPr>
      <p:sp>
        <p:nvSpPr>
          <p:cNvPr id="3" name="Picture Placeholder 13"/>
          <p:cNvSpPr>
            <a:spLocks noGrp="1"/>
          </p:cNvSpPr>
          <p:nvPr>
            <p:ph type="pic" sz="quarter" idx="41"/>
          </p:nvPr>
        </p:nvSpPr>
        <p:spPr>
          <a:xfrm>
            <a:off x="0" y="0"/>
            <a:ext cx="6078998"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4" name="Rectangle 3"/>
          <p:cNvSpPr/>
          <p:nvPr userDrawn="1"/>
        </p:nvSpPr>
        <p:spPr>
          <a:xfrm>
            <a:off x="3926252" y="6289288"/>
            <a:ext cx="4104717"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Source Sans Pro Light" charset="0"/>
            </a:endParaRPr>
          </a:p>
        </p:txBody>
      </p:sp>
    </p:spTree>
    <p:extLst>
      <p:ext uri="{BB962C8B-B14F-4D97-AF65-F5344CB8AC3E}">
        <p14:creationId xmlns:p14="http://schemas.microsoft.com/office/powerpoint/2010/main" val="138841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61F78-ADF4-4630-8871-502F48282C5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30F2CBD-5687-447A-A357-26C8E1D66C55}"/>
              </a:ext>
            </a:extLst>
          </p:cNvPr>
          <p:cNvSpPr>
            <a:spLocks noGrp="1"/>
          </p:cNvSpPr>
          <p:nvPr>
            <p:ph type="dt" sz="half" idx="10"/>
          </p:nvPr>
        </p:nvSpPr>
        <p:spPr/>
        <p:txBody>
          <a:bodyPr/>
          <a:lstStyle/>
          <a:p>
            <a:fld id="{23B66279-FB54-459E-92DE-388BC716C53E}" type="datetimeFigureOut">
              <a:rPr lang="es-ES" smtClean="0"/>
              <a:t>24/03/2022</a:t>
            </a:fld>
            <a:endParaRPr lang="es-ES"/>
          </a:p>
        </p:txBody>
      </p:sp>
      <p:sp>
        <p:nvSpPr>
          <p:cNvPr id="4" name="Marcador de pie de página 3">
            <a:extLst>
              <a:ext uri="{FF2B5EF4-FFF2-40B4-BE49-F238E27FC236}">
                <a16:creationId xmlns:a16="http://schemas.microsoft.com/office/drawing/2014/main" id="{2B099EA4-DF04-4B5E-920D-497E85E32A5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5A641E3-B4F0-4000-B0C0-1C7EE984E747}"/>
              </a:ext>
            </a:extLst>
          </p:cNvPr>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420628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7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963F2-33DF-4B1A-AE8B-5A6AB56D00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28A920-4CB4-4F4F-AA4D-851773870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CA3DE07-84BA-424D-AD00-305B93AEA4CD}"/>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29DCB264-2051-4E03-BB17-D4DD5AFD39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9A1A01-EE6D-4D88-B4AF-C4C182C2994C}"/>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3853727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A097D-7896-41B8-9FBB-081A48506FD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503EFC-E7B0-4C75-8791-09B47F5734F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4000B0-BADF-4E78-ABB7-F249EC0D04F9}"/>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ECAA58CB-291B-43FF-8EE8-1553A0848E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C8FE76-66CE-4958-A944-2E69ECB3746C}"/>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270220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94645-40F6-44BC-8EAC-CE0F9F637E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5359E42-979E-4A35-8BF0-D51B16B87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E5F4339-7369-46EA-AC59-695AD0418E6E}"/>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5B4C0466-B189-44A3-B49C-405A9B9061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ED3184-5799-4E66-A6A3-0D31BCBFDF0F}"/>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157256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B66279-FB54-459E-92DE-388BC716C53E}" type="datetimeFigureOut">
              <a:rPr lang="es-ES" smtClean="0"/>
              <a:t>24/03/2022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2327736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37FC7-8C19-4061-BA6D-B7A1BA3437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2EAD3B8-8827-4D89-98C1-F05437D7EC0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2F69F0B-C899-4FE8-82DB-DB6B98419F0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A6F9DD-53BC-4776-8DE9-F01E606839A6}"/>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6" name="Marcador de pie de página 5">
            <a:extLst>
              <a:ext uri="{FF2B5EF4-FFF2-40B4-BE49-F238E27FC236}">
                <a16:creationId xmlns:a16="http://schemas.microsoft.com/office/drawing/2014/main" id="{37C7A43A-795C-4103-8516-D63F39EC5AA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6F09CA-3A55-44D4-B0A5-B82CCDF70CBD}"/>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337844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E2A53-A2CE-4E1F-92A6-32FF996437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A663E3-7895-42EF-8E81-4D42042D0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97BB53A-C6CC-4140-8F4C-5B0C5A4301D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3EA3A96-D721-4F97-95E1-61BE26200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80B85A6-6344-4364-B55A-F47D64B2E7D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A1369B8-D617-49C3-A1DA-FC276BBCC257}"/>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8" name="Marcador de pie de página 7">
            <a:extLst>
              <a:ext uri="{FF2B5EF4-FFF2-40B4-BE49-F238E27FC236}">
                <a16:creationId xmlns:a16="http://schemas.microsoft.com/office/drawing/2014/main" id="{2106FB01-6125-4DC6-8DF9-5D15672DEA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6926750-7B0B-4036-9F2A-52CC4F2FC5E5}"/>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33487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554D3-D24E-49EA-A363-A3F5F250FBB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F74EE95-941E-4CC2-9350-148E270B8F2B}"/>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4" name="Marcador de pie de página 3">
            <a:extLst>
              <a:ext uri="{FF2B5EF4-FFF2-40B4-BE49-F238E27FC236}">
                <a16:creationId xmlns:a16="http://schemas.microsoft.com/office/drawing/2014/main" id="{C68002B9-EDD3-4B24-823E-F99AB133BF9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9795D01-3A80-4720-8CAC-2746C2903F43}"/>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963559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C0040A-C2E3-4C1C-B96D-29A4E5615E37}"/>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3" name="Marcador de pie de página 2">
            <a:extLst>
              <a:ext uri="{FF2B5EF4-FFF2-40B4-BE49-F238E27FC236}">
                <a16:creationId xmlns:a16="http://schemas.microsoft.com/office/drawing/2014/main" id="{22296C6E-F7CA-46EC-9E62-86E789A18B9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B52515B-17B3-4A75-955E-36387D17D4FB}"/>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3429137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8268B-4E5F-4A58-A394-60C1ACE857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29E795-B97B-419F-A723-05C60A4EC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D64A694-36C7-4139-883F-808464EC0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BCAE7A8-5616-4322-B0C4-32CE34C7C7E0}"/>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6" name="Marcador de pie de página 5">
            <a:extLst>
              <a:ext uri="{FF2B5EF4-FFF2-40B4-BE49-F238E27FC236}">
                <a16:creationId xmlns:a16="http://schemas.microsoft.com/office/drawing/2014/main" id="{35EF3018-AC6C-4421-B44C-B887987A37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091AF18-C62B-49DA-A1CF-3A062E887BE9}"/>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198429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1787E-C853-43AB-A981-E46AC578E6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9C0E119-59F2-4319-B411-1E35919DA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D996A25-C62F-4A88-BAE6-E39887B90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EADF935-2732-4BDA-86A7-6673B7041631}"/>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6" name="Marcador de pie de página 5">
            <a:extLst>
              <a:ext uri="{FF2B5EF4-FFF2-40B4-BE49-F238E27FC236}">
                <a16:creationId xmlns:a16="http://schemas.microsoft.com/office/drawing/2014/main" id="{11CA2F19-FAEA-47FB-BB25-B03A32282F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88024E-7536-462B-8F55-F1AD112AB21B}"/>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106836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025FF-F986-4A88-ABA7-147A47EE83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D5A83C-398E-4B4A-8B7D-DA7D55FC559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C70DFE-5702-400C-A19E-77D7FF96AB3D}"/>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F1048FA6-A31C-4397-8187-A42B29330F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C2E474-5123-4FC5-8F9A-171479EDD14F}"/>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7118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BB13D8-87B0-410B-8D74-F740C8DDBF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3DBC44-FEEF-4FEC-A410-C315B77E566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50F644-46C6-447C-8D9C-2799DC1BE6B6}"/>
              </a:ext>
            </a:extLst>
          </p:cNvPr>
          <p:cNvSpPr>
            <a:spLocks noGrp="1"/>
          </p:cNvSpPr>
          <p:nvPr>
            <p:ph type="dt" sz="half" idx="10"/>
          </p:nvPr>
        </p:nvSpPr>
        <p:spPr/>
        <p:txBody>
          <a:body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1CCC5534-4979-40F3-B40B-1331E7AD42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67E426-7503-4DD9-B0E0-C91FCCC93B4F}"/>
              </a:ext>
            </a:extLst>
          </p:cNvPr>
          <p:cNvSpPr>
            <a:spLocks noGrp="1"/>
          </p:cNvSpPr>
          <p:nvPr>
            <p:ph type="sldNum" sz="quarter" idx="12"/>
          </p:nvPr>
        </p:nvSpPr>
        <p:spPr/>
        <p:txBody>
          <a:bodyPr/>
          <a:lstStyle/>
          <a:p>
            <a:fld id="{A1C3A72E-3550-4FC7-AA01-6E7862D7F2A4}" type="slidenum">
              <a:rPr lang="es-ES" smtClean="0"/>
              <a:t>‹Nº›</a:t>
            </a:fld>
            <a:endParaRPr lang="es-ES"/>
          </a:p>
        </p:txBody>
      </p:sp>
    </p:spTree>
    <p:extLst>
      <p:ext uri="{BB962C8B-B14F-4D97-AF65-F5344CB8AC3E}">
        <p14:creationId xmlns:p14="http://schemas.microsoft.com/office/powerpoint/2010/main" val="295359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3B66279-FB54-459E-92DE-388BC716C53E}" type="datetimeFigureOut">
              <a:rPr lang="es-ES" smtClean="0"/>
              <a:t>24/03/2022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170387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B66279-FB54-459E-92DE-388BC716C53E}" type="datetimeFigureOut">
              <a:rPr lang="es-ES" smtClean="0"/>
              <a:t>24/03/2022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272175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B66279-FB54-459E-92DE-388BC716C53E}" type="datetimeFigureOut">
              <a:rPr lang="es-ES" smtClean="0"/>
              <a:t>24/03/2022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220317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B66279-FB54-459E-92DE-388BC716C53E}" type="datetimeFigureOut">
              <a:rPr lang="es-ES" smtClean="0"/>
              <a:t>24/03/2022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332018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B66279-FB54-459E-92DE-388BC716C53E}" type="datetimeFigureOut">
              <a:rPr lang="es-ES" smtClean="0"/>
              <a:t>24/03/2022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280058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66279-FB54-459E-92DE-388BC716C53E}" type="datetimeFigureOut">
              <a:rPr lang="es-ES" smtClean="0"/>
              <a:t>24/03/2022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70504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B66279-FB54-459E-92DE-388BC716C53E}" type="datetimeFigureOut">
              <a:rPr lang="es-ES" smtClean="0"/>
              <a:t>24/03/2022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5E44D1-EF54-453F-B315-40C9DC63759E}" type="slidenum">
              <a:rPr lang="es-ES" smtClean="0"/>
              <a:t>‹Nº›</a:t>
            </a:fld>
            <a:endParaRPr lang="es-ES"/>
          </a:p>
        </p:txBody>
      </p:sp>
    </p:spTree>
    <p:extLst>
      <p:ext uri="{BB962C8B-B14F-4D97-AF65-F5344CB8AC3E}">
        <p14:creationId xmlns:p14="http://schemas.microsoft.com/office/powerpoint/2010/main" val="14405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66279-FB54-459E-92DE-388BC716C53E}" type="datetimeFigureOut">
              <a:rPr lang="es-ES" smtClean="0"/>
              <a:t>24/03/2022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E44D1-EF54-453F-B315-40C9DC63759E}" type="slidenum">
              <a:rPr lang="es-ES" smtClean="0"/>
              <a:t>‹Nº›</a:t>
            </a:fld>
            <a:endParaRPr lang="es-ES"/>
          </a:p>
        </p:txBody>
      </p:sp>
    </p:spTree>
    <p:extLst>
      <p:ext uri="{BB962C8B-B14F-4D97-AF65-F5344CB8AC3E}">
        <p14:creationId xmlns:p14="http://schemas.microsoft.com/office/powerpoint/2010/main" val="118076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6"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83156B-2F89-49FA-BC68-C91ED865B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90C7BA-58EE-47ED-ADBF-7DE327149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83CEFC-F977-4116-B80F-CAAE9C72B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09C6-B890-4528-88CE-0D448B0B2322}" type="datetimeFigureOut">
              <a:rPr lang="es-ES" smtClean="0"/>
              <a:t>24/03/2022</a:t>
            </a:fld>
            <a:endParaRPr lang="es-ES"/>
          </a:p>
        </p:txBody>
      </p:sp>
      <p:sp>
        <p:nvSpPr>
          <p:cNvPr id="5" name="Marcador de pie de página 4">
            <a:extLst>
              <a:ext uri="{FF2B5EF4-FFF2-40B4-BE49-F238E27FC236}">
                <a16:creationId xmlns:a16="http://schemas.microsoft.com/office/drawing/2014/main" id="{E309C38E-03A2-491D-A9B4-EBAEDD7E2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CE9066-4DF7-409B-8464-475D68815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3A72E-3550-4FC7-AA01-6E7862D7F2A4}" type="slidenum">
              <a:rPr lang="es-ES" smtClean="0"/>
              <a:t>‹Nº›</a:t>
            </a:fld>
            <a:endParaRPr lang="es-ES"/>
          </a:p>
        </p:txBody>
      </p:sp>
    </p:spTree>
    <p:extLst>
      <p:ext uri="{BB962C8B-B14F-4D97-AF65-F5344CB8AC3E}">
        <p14:creationId xmlns:p14="http://schemas.microsoft.com/office/powerpoint/2010/main" val="23080772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es.slideshare.net/ampalagolo60/aspectos-tcnicos-del-cine"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hyperlink" Target="https://www.youtube.com/watch?v=dA4-GdoPAVM" TargetMode="External"/><Relationship Id="rId1" Type="http://schemas.openxmlformats.org/officeDocument/2006/relationships/slideLayout" Target="../slideLayouts/slideLayout13.xml"/><Relationship Id="rId6" Type="http://schemas.openxmlformats.org/officeDocument/2006/relationships/hyperlink" Target="https://www.youtube.com/watch?v=lMpigAUQt_4" TargetMode="External"/><Relationship Id="rId5" Type="http://schemas.openxmlformats.org/officeDocument/2006/relationships/image" Target="../media/image10.jpg"/><Relationship Id="rId4" Type="http://schemas.openxmlformats.org/officeDocument/2006/relationships/hyperlink" Target="https://www.youtube.com/watch?v=ECLHqqh9QXY"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nIxppYXonE" TargetMode="External"/><Relationship Id="rId7" Type="http://schemas.openxmlformats.org/officeDocument/2006/relationships/image" Target="../media/image6.png"/><Relationship Id="rId2" Type="http://schemas.openxmlformats.org/officeDocument/2006/relationships/hyperlink" Target="https://www.youtube.com/watch?v=8a-HfNE3EIo" TargetMode="External"/><Relationship Id="rId1" Type="http://schemas.openxmlformats.org/officeDocument/2006/relationships/slideLayout" Target="../slideLayouts/slideLayout2.xml"/><Relationship Id="rId6" Type="http://schemas.openxmlformats.org/officeDocument/2006/relationships/hyperlink" Target="https://es.slideshare.net/ampalagolo60/aspectos-tcnicos-del-cine" TargetMode="External"/><Relationship Id="rId5" Type="http://schemas.openxmlformats.org/officeDocument/2006/relationships/hyperlink" Target="https://www.youtube.com/watch?v=HtRGeyznv7k" TargetMode="External"/><Relationship Id="rId4" Type="http://schemas.openxmlformats.org/officeDocument/2006/relationships/hyperlink" Target="https://www.youtube.com/watch?v=zLvkWm9sd5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KOu6XK7uaQ" TargetMode="External"/><Relationship Id="rId2" Type="http://schemas.openxmlformats.org/officeDocument/2006/relationships/hyperlink" Target="https://www.youtube.com/watch?v=H4wuH9pSSRo"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s.slideshare.net/ampalagolo60/aspectos-tcnicos-del-cin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MwvHLe5m3g" TargetMode="External"/><Relationship Id="rId2" Type="http://schemas.openxmlformats.org/officeDocument/2006/relationships/hyperlink" Target="https://www.youtube.com/watch?v=p5FvpgiRqB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s.slideshare.net/ampalagolo60/aspectos-tcnicos-del-cin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LXoZ69ce-I" TargetMode="External"/><Relationship Id="rId2" Type="http://schemas.openxmlformats.org/officeDocument/2006/relationships/hyperlink" Target="https://www.youtube.com/watch?v=RESwG23_YGw"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s.slideshare.net/ampalagolo60/aspectos-tcnicos-del-cine" TargetMode="External"/><Relationship Id="rId4" Type="http://schemas.openxmlformats.org/officeDocument/2006/relationships/hyperlink" Target="https://www.youtube.com/watch?v=aLziWUD8SO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5mAaBl_qqk" TargetMode="External"/><Relationship Id="rId7" Type="http://schemas.openxmlformats.org/officeDocument/2006/relationships/image" Target="../media/image6.png"/><Relationship Id="rId2" Type="http://schemas.openxmlformats.org/officeDocument/2006/relationships/hyperlink" Target="https://www.youtube.com/watch?v=brxUP2lMVcQ" TargetMode="External"/><Relationship Id="rId1" Type="http://schemas.openxmlformats.org/officeDocument/2006/relationships/slideLayout" Target="../slideLayouts/slideLayout2.xml"/><Relationship Id="rId6" Type="http://schemas.openxmlformats.org/officeDocument/2006/relationships/hyperlink" Target="http://www.cineddhh.org/guias-didacticas/como-ver-una-pelicula-educacion-primaria/2-las-imagenes-y-el-sonido/2b-el-montaje/#g" TargetMode="External"/><Relationship Id="rId5" Type="http://schemas.openxmlformats.org/officeDocument/2006/relationships/hyperlink" Target="https://www.youtube.com/watch?v=U2g825zrVA4&amp;list=PLZbXA4lyCtqrGxIF1PJLZ-0yR90vyDbIG&amp;index=7" TargetMode="External"/><Relationship Id="rId4" Type="http://schemas.openxmlformats.org/officeDocument/2006/relationships/hyperlink" Target="https://www.youtube.com/watch?v=2B2bxcnt4S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mqdAluSLB9o" TargetMode="External"/><Relationship Id="rId3" Type="http://schemas.openxmlformats.org/officeDocument/2006/relationships/hyperlink" Target="https://www.youtube.com/watch?v=easWqy08wr8" TargetMode="External"/><Relationship Id="rId7" Type="http://schemas.openxmlformats.org/officeDocument/2006/relationships/hyperlink" Target="https://www.youtube.com/watch?v=IfMKYZUja9A" TargetMode="External"/><Relationship Id="rId12" Type="http://schemas.openxmlformats.org/officeDocument/2006/relationships/image" Target="../media/image6.png"/><Relationship Id="rId2" Type="http://schemas.openxmlformats.org/officeDocument/2006/relationships/hyperlink" Target="https://www.youtube.com/watch?v=sCgnuhb45ik" TargetMode="External"/><Relationship Id="rId1" Type="http://schemas.openxmlformats.org/officeDocument/2006/relationships/slideLayout" Target="../slideLayouts/slideLayout2.xml"/><Relationship Id="rId6" Type="http://schemas.openxmlformats.org/officeDocument/2006/relationships/hyperlink" Target="https://www.youtube.com/watch?v=ESapy1TMmUI" TargetMode="External"/><Relationship Id="rId11" Type="http://schemas.openxmlformats.org/officeDocument/2006/relationships/hyperlink" Target="https://www.youtube.com/watch?v=EEb_f6ePA2Q" TargetMode="External"/><Relationship Id="rId5" Type="http://schemas.openxmlformats.org/officeDocument/2006/relationships/hyperlink" Target="https://www.youtube.com/watch?v=eCdRFMp8Xwo" TargetMode="External"/><Relationship Id="rId10" Type="http://schemas.openxmlformats.org/officeDocument/2006/relationships/hyperlink" Target="https://www.youtube.com/watch?v=t2c-X8HiBng" TargetMode="External"/><Relationship Id="rId4" Type="http://schemas.openxmlformats.org/officeDocument/2006/relationships/hyperlink" Target="https://www.youtube.com/watch?v=PEPvfZrXWPY" TargetMode="External"/><Relationship Id="rId9" Type="http://schemas.openxmlformats.org/officeDocument/2006/relationships/hyperlink" Target="https://www.youtube.com/watch?v=JmrOXpegvj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areersinfilm.com/types-of-shots-in-film/" TargetMode="External"/><Relationship Id="rId13" Type="http://schemas.openxmlformats.org/officeDocument/2006/relationships/hyperlink" Target="https://www.townandcountrymag.com/leisure/arts-and-culture/g9139292/best-british-movies-films/" TargetMode="External"/><Relationship Id="rId3" Type="http://schemas.openxmlformats.org/officeDocument/2006/relationships/hyperlink" Target="https://www.foerderverein-filmkultur.de/content/uploads/filmkritik_spanisch1.pdf" TargetMode="External"/><Relationship Id="rId7" Type="http://schemas.openxmlformats.org/officeDocument/2006/relationships/hyperlink" Target="https://www.timeout.com/film/100-best-british-films" TargetMode="External"/><Relationship Id="rId12" Type="http://schemas.openxmlformats.org/officeDocument/2006/relationships/hyperlink" Target="https://moreliafilmfest.com/en/los-12-directores-britanicos-clasicos-que-necesitas-conocer/" TargetMode="External"/><Relationship Id="rId2" Type="http://schemas.openxmlformats.org/officeDocument/2006/relationships/hyperlink" Target="https://es.slideshare.net/ampalagolo60/aspectos-tcnicos-del-cine" TargetMode="External"/><Relationship Id="rId16"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britannica.com/art/art-criticism" TargetMode="External"/><Relationship Id="rId11" Type="http://schemas.openxmlformats.org/officeDocument/2006/relationships/hyperlink" Target="https://www.theguardian.com/film/gallery/2009/aug/30/best-british-films-25-years" TargetMode="External"/><Relationship Id="rId5" Type="http://schemas.openxmlformats.org/officeDocument/2006/relationships/hyperlink" Target="https://courses.lumenlearning.com/suny-britlit1/chapter/literary-criticism/" TargetMode="External"/><Relationship Id="rId15" Type="http://schemas.openxmlformats.org/officeDocument/2006/relationships/hyperlink" Target="https://dadun.unav.edu/bitstream/10171/20597/1/El%20papel%20de%20la%20cr%C3%ADtica%20cinematogr%C3%A1fica.pdf" TargetMode="External"/><Relationship Id="rId10" Type="http://schemas.openxmlformats.org/officeDocument/2006/relationships/hyperlink" Target="https://core.ac.uk/download/pdf/8821052.pdf" TargetMode="External"/><Relationship Id="rId4" Type="http://schemas.openxmlformats.org/officeDocument/2006/relationships/hyperlink" Target="http://www.cineddhh.org/guias-didacticas/como-ver-una-pelicula-educacion-primaria/2-las-imagenes-y-el-sonido/2b-el-montaje/#g" TargetMode="External"/><Relationship Id="rId9" Type="http://schemas.openxmlformats.org/officeDocument/2006/relationships/hyperlink" Target="https://www.empireonline.com/movies/features/best-british-films/" TargetMode="External"/><Relationship Id="rId14" Type="http://schemas.openxmlformats.org/officeDocument/2006/relationships/hyperlink" Target="http://repositorio.udec.cl/bitstream/11594/2405/3/Tesis_Escritura_de_criticas_de_cine_en_septimo_a%C3%B1o.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youtube.com/watch?v=EtB2FwwaMT0" TargetMode="External"/><Relationship Id="rId7" Type="http://schemas.openxmlformats.org/officeDocument/2006/relationships/hyperlink" Target="https://www.youtube.com/watch?v=MiQM6_Lrk6k" TargetMode="Externa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jpeg"/><Relationship Id="rId11" Type="http://schemas.openxmlformats.org/officeDocument/2006/relationships/image" Target="../media/image5.png"/><Relationship Id="rId5" Type="http://schemas.openxmlformats.org/officeDocument/2006/relationships/hyperlink" Target="https://www.youtube.com/watch?v=BGcllKvfnYs" TargetMode="External"/><Relationship Id="rId10" Type="http://schemas.openxmlformats.org/officeDocument/2006/relationships/hyperlink" Target="https://www.youtube.com/watch?v=ZYLTYZlZymM" TargetMode="External"/><Relationship Id="rId4" Type="http://schemas.openxmlformats.org/officeDocument/2006/relationships/image" Target="../media/image2.jpeg"/><Relationship Id="rId9" Type="http://schemas.openxmlformats.org/officeDocument/2006/relationships/hyperlink" Target="http://repositorio.udec.cl/bitstream/11594/2405/3/Tesis_Escritura_de_criticas_de_cine_en_septimo_a%C3%B1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repositorio.udec.cl/bitstream/11594/2405/3/Tesis_Escritura_de_criticas_de_cine_en_septimo_a%C3%B1o.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art/art-criticism" TargetMode="External"/><Relationship Id="rId2" Type="http://schemas.openxmlformats.org/officeDocument/2006/relationships/hyperlink" Target="https://dadun.unav.edu/bitstream/10171/20597/1/El%20papel%20de%20la%20cr%C3%ADtica%20cinematogr%C3%A1fica.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lYAnINmQTYo" TargetMode="External"/><Relationship Id="rId3" Type="http://schemas.openxmlformats.org/officeDocument/2006/relationships/hyperlink" Target="https://www.youtube.com/watch?v=4iaa95jEw48" TargetMode="External"/><Relationship Id="rId7" Type="http://schemas.openxmlformats.org/officeDocument/2006/relationships/hyperlink" Target="https://www.youtube.com/watch?v=s_n7o30Ra60" TargetMode="External"/><Relationship Id="rId12" Type="http://schemas.openxmlformats.org/officeDocument/2006/relationships/image" Target="../media/image6.png"/><Relationship Id="rId2" Type="http://schemas.openxmlformats.org/officeDocument/2006/relationships/hyperlink" Target="https://www.youtube.com/watch?v=HtRGeyznv7k" TargetMode="External"/><Relationship Id="rId1" Type="http://schemas.openxmlformats.org/officeDocument/2006/relationships/slideLayout" Target="../slideLayouts/slideLayout4.xml"/><Relationship Id="rId6" Type="http://schemas.openxmlformats.org/officeDocument/2006/relationships/hyperlink" Target="https://www.youtube.com/watch?v=wF6xVdnFJho" TargetMode="External"/><Relationship Id="rId11" Type="http://schemas.openxmlformats.org/officeDocument/2006/relationships/hyperlink" Target="https://courses.lumenlearning.com/suny-britlit1/chapter/literary-criticism/" TargetMode="External"/><Relationship Id="rId5" Type="http://schemas.openxmlformats.org/officeDocument/2006/relationships/hyperlink" Target="https://www.youtube.com/watch?v=H4wuH9pSSRo" TargetMode="External"/><Relationship Id="rId10" Type="http://schemas.openxmlformats.org/officeDocument/2006/relationships/hyperlink" Target="https://www.youtube.com/watch?v=bDe9msExUK8" TargetMode="External"/><Relationship Id="rId4" Type="http://schemas.openxmlformats.org/officeDocument/2006/relationships/hyperlink" Target="https://www.youtube.com/watch?v=MF30zbb_-Hk" TargetMode="External"/><Relationship Id="rId9" Type="http://schemas.openxmlformats.org/officeDocument/2006/relationships/hyperlink" Target="https://www.youtube.com/watch?v=WbGmgGhfCp4"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ourses.lumenlearning.com/suny-britlit1/chapter/literary-criticism/" TargetMode="External"/><Relationship Id="rId3" Type="http://schemas.openxmlformats.org/officeDocument/2006/relationships/hyperlink" Target="https://www.youtube.com/watch?v=QJ1utiuttQc" TargetMode="External"/><Relationship Id="rId7" Type="http://schemas.openxmlformats.org/officeDocument/2006/relationships/hyperlink" Target="https://www.youtube.com/watch?v=zDOdaMUBYtw" TargetMode="External"/><Relationship Id="rId2" Type="http://schemas.openxmlformats.org/officeDocument/2006/relationships/hyperlink" Target="https://www.youtube.com/watch?v=lCxR7dlavwg" TargetMode="External"/><Relationship Id="rId1" Type="http://schemas.openxmlformats.org/officeDocument/2006/relationships/slideLayout" Target="../slideLayouts/slideLayout2.xml"/><Relationship Id="rId6" Type="http://schemas.openxmlformats.org/officeDocument/2006/relationships/hyperlink" Target="https://www.youtube.com/watch?v=mqL42sjb96I" TargetMode="External"/><Relationship Id="rId5" Type="http://schemas.openxmlformats.org/officeDocument/2006/relationships/hyperlink" Target="https://www.youtube.com/watch?v=Q2BMFtefUag" TargetMode="External"/><Relationship Id="rId4" Type="http://schemas.openxmlformats.org/officeDocument/2006/relationships/hyperlink" Target="https://www.youtube.com/watch?v=BJfccn8Bo04"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urses.lumenlearning.com/suny-britlit1/chapter/literary-criticis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ommons.wikimedia.org/wiki/File:Freytags_pyramid.sv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areersinfilm.com/types-of-shots-in-film/" TargetMode="External"/><Relationship Id="rId3" Type="http://schemas.openxmlformats.org/officeDocument/2006/relationships/hyperlink" Target="https://www.youtube.com/watch?v=fVlaHX_vOsE" TargetMode="External"/><Relationship Id="rId7" Type="http://schemas.openxmlformats.org/officeDocument/2006/relationships/hyperlink" Target="https://www.youtube.com/watch?v=6C4G-NvsAF0" TargetMode="External"/><Relationship Id="rId2" Type="http://schemas.openxmlformats.org/officeDocument/2006/relationships/hyperlink" Target="https://www.youtube.com/watch?v=HlUFxO0wxVQ" TargetMode="External"/><Relationship Id="rId1" Type="http://schemas.openxmlformats.org/officeDocument/2006/relationships/slideLayout" Target="../slideLayouts/slideLayout2.xml"/><Relationship Id="rId6" Type="http://schemas.openxmlformats.org/officeDocument/2006/relationships/hyperlink" Target="https://www.youtube.com/watch?v=Wo4U1SqnRpA" TargetMode="External"/><Relationship Id="rId5" Type="http://schemas.openxmlformats.org/officeDocument/2006/relationships/hyperlink" Target="https://www.youtube.com/watch?v=TLZClsaDEw0" TargetMode="External"/><Relationship Id="rId4" Type="http://schemas.openxmlformats.org/officeDocument/2006/relationships/hyperlink" Target="https://www.youtube.com/watch?v=wq7-XeT9n_M"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es.slideshare.net/ampalagolo60/aspectos-tcnicos-del-cine" TargetMode="External"/><Relationship Id="rId2" Type="http://schemas.openxmlformats.org/officeDocument/2006/relationships/hyperlink" Target="https://www.youtube.com/watch?v=8JQwnKGwtkc"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16200000" flipH="1" flipV="1">
            <a:off x="5494979" y="1718879"/>
            <a:ext cx="981343" cy="725151"/>
          </a:xfrm>
          <a:prstGeom prst="rtTriangl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C00000"/>
              </a:solidFill>
              <a:latin typeface="Source Sans Pro Light" charset="0"/>
            </a:endParaRPr>
          </a:p>
        </p:txBody>
      </p:sp>
      <p:sp>
        <p:nvSpPr>
          <p:cNvPr id="16" name="TextBox 15"/>
          <p:cNvSpPr txBox="1"/>
          <p:nvPr/>
        </p:nvSpPr>
        <p:spPr>
          <a:xfrm>
            <a:off x="3357016" y="2967228"/>
            <a:ext cx="5502597" cy="1077218"/>
          </a:xfrm>
          <a:prstGeom prst="rect">
            <a:avLst/>
          </a:prstGeom>
          <a:noFill/>
        </p:spPr>
        <p:txBody>
          <a:bodyPr wrap="none" lIns="182880" tIns="0" rIns="0" bIns="0" rtlCol="0">
            <a:spAutoFit/>
          </a:bodyPr>
          <a:lstStyle/>
          <a:p>
            <a:pPr algn="ctr">
              <a:lnSpc>
                <a:spcPts val="8350"/>
              </a:lnSpc>
            </a:pPr>
            <a:r>
              <a:rPr lang="en-US" sz="8000" spc="1500" dirty="0">
                <a:solidFill>
                  <a:schemeClr val="tx2"/>
                </a:solidFill>
                <a:latin typeface="Montserrat" charset="0"/>
                <a:ea typeface="Montserrat" charset="0"/>
                <a:cs typeface="Montserrat" charset="0"/>
              </a:rPr>
              <a:t>BRI</a:t>
            </a:r>
            <a:r>
              <a:rPr lang="en-US" sz="8000" spc="1500" dirty="0">
                <a:solidFill>
                  <a:srgbClr val="002060"/>
                </a:solidFill>
                <a:latin typeface="Montserrat" charset="0"/>
                <a:ea typeface="Montserrat" charset="0"/>
                <a:cs typeface="Montserrat" charset="0"/>
              </a:rPr>
              <a:t>TA</a:t>
            </a:r>
            <a:r>
              <a:rPr lang="en-US" sz="8000" spc="1500" dirty="0">
                <a:solidFill>
                  <a:srgbClr val="C00000"/>
                </a:solidFill>
                <a:latin typeface="Montserrat" charset="0"/>
                <a:ea typeface="Montserrat" charset="0"/>
                <a:cs typeface="Montserrat" charset="0"/>
              </a:rPr>
              <a:t>IN</a:t>
            </a:r>
          </a:p>
        </p:txBody>
      </p:sp>
      <p:sp>
        <p:nvSpPr>
          <p:cNvPr id="20" name="Rectangle 19"/>
          <p:cNvSpPr>
            <a:spLocks/>
          </p:cNvSpPr>
          <p:nvPr/>
        </p:nvSpPr>
        <p:spPr bwMode="auto">
          <a:xfrm>
            <a:off x="2431620" y="3991920"/>
            <a:ext cx="7346563" cy="47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2286000">
              <a:lnSpc>
                <a:spcPts val="3700"/>
              </a:lnSpc>
            </a:pPr>
            <a:r>
              <a:rPr lang="en-US" sz="1500" spc="900" dirty="0">
                <a:solidFill>
                  <a:schemeClr val="tx1">
                    <a:lumMod val="75000"/>
                  </a:schemeClr>
                </a:solidFill>
                <a:latin typeface="Montserrat Light" charset="0"/>
                <a:ea typeface="Montserrat Light" charset="0"/>
                <a:cs typeface="Montserrat Light" charset="0"/>
                <a:sym typeface="Bebas Neue" charset="0"/>
              </a:rPr>
              <a:t>An introspective view through cinema</a:t>
            </a:r>
          </a:p>
        </p:txBody>
      </p:sp>
      <p:sp>
        <p:nvSpPr>
          <p:cNvPr id="8" name="Right Triangle 7"/>
          <p:cNvSpPr/>
          <p:nvPr/>
        </p:nvSpPr>
        <p:spPr>
          <a:xfrm rot="5400000" flipH="1" flipV="1">
            <a:off x="5617642" y="1733747"/>
            <a:ext cx="981343" cy="725151"/>
          </a:xfrm>
          <a:prstGeom prst="rtTriangl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charset="0"/>
            </a:endParaRPr>
          </a:p>
        </p:txBody>
      </p:sp>
      <p:cxnSp>
        <p:nvCxnSpPr>
          <p:cNvPr id="6" name="Straight Connector 5"/>
          <p:cNvCxnSpPr/>
          <p:nvPr/>
        </p:nvCxnSpPr>
        <p:spPr>
          <a:xfrm>
            <a:off x="5844827" y="1863804"/>
            <a:ext cx="382146" cy="44487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DF5288E1-C696-4278-BE10-EC8A6E04B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550" y="5150106"/>
            <a:ext cx="838200" cy="295275"/>
          </a:xfrm>
          <a:prstGeom prst="rect">
            <a:avLst/>
          </a:prstGeom>
        </p:spPr>
      </p:pic>
    </p:spTree>
    <p:extLst>
      <p:ext uri="{BB962C8B-B14F-4D97-AF65-F5344CB8AC3E}">
        <p14:creationId xmlns:p14="http://schemas.microsoft.com/office/powerpoint/2010/main" val="1721870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a:hlinkClick r:id="rId2"/>
            <a:extLst>
              <a:ext uri="{FF2B5EF4-FFF2-40B4-BE49-F238E27FC236}">
                <a16:creationId xmlns:a16="http://schemas.microsoft.com/office/drawing/2014/main" id="{3A689A66-F28C-40DA-86C9-B00D1CB8927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0" t="6627" r="40" b="46451"/>
          <a:stretch/>
        </p:blipFill>
        <p:spPr>
          <a:xfrm>
            <a:off x="0" y="4108450"/>
            <a:ext cx="4003675" cy="2749550"/>
          </a:xfrm>
        </p:spPr>
      </p:pic>
      <p:pic>
        <p:nvPicPr>
          <p:cNvPr id="16" name="Marcador de posición de imagen 15">
            <a:hlinkClick r:id="rId4"/>
            <a:extLst>
              <a:ext uri="{FF2B5EF4-FFF2-40B4-BE49-F238E27FC236}">
                <a16:creationId xmlns:a16="http://schemas.microsoft.com/office/drawing/2014/main" id="{521370E5-68ED-4BEC-B42D-837999D69486}"/>
              </a:ext>
            </a:extLst>
          </p:cNvPr>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l="-40" t="9683" r="40" b="43803"/>
          <a:stretch/>
        </p:blipFill>
        <p:spPr>
          <a:xfrm>
            <a:off x="4097338" y="4108450"/>
            <a:ext cx="3994150" cy="2749550"/>
          </a:xfrm>
        </p:spPr>
      </p:pic>
      <p:pic>
        <p:nvPicPr>
          <p:cNvPr id="14" name="Marcador de posición de imagen 13">
            <a:hlinkClick r:id="rId6"/>
            <a:extLst>
              <a:ext uri="{FF2B5EF4-FFF2-40B4-BE49-F238E27FC236}">
                <a16:creationId xmlns:a16="http://schemas.microsoft.com/office/drawing/2014/main" id="{062DF713-E71B-44CA-94A9-0BB70823AF49}"/>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t="7628" b="45916"/>
          <a:stretch/>
        </p:blipFill>
        <p:spPr>
          <a:xfrm>
            <a:off x="8183563" y="4099024"/>
            <a:ext cx="4008437" cy="2749550"/>
          </a:xfrm>
        </p:spPr>
      </p:pic>
      <p:sp>
        <p:nvSpPr>
          <p:cNvPr id="2" name="Título 1"/>
          <p:cNvSpPr>
            <a:spLocks noGrp="1"/>
          </p:cNvSpPr>
          <p:nvPr>
            <p:ph type="title" idx="4294967295"/>
          </p:nvPr>
        </p:nvSpPr>
        <p:spPr>
          <a:xfrm>
            <a:off x="1676400" y="207963"/>
            <a:ext cx="10515600" cy="936625"/>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The Clothing</a:t>
            </a:r>
          </a:p>
        </p:txBody>
      </p:sp>
      <p:sp>
        <p:nvSpPr>
          <p:cNvPr id="3" name="Marcador de contenido 2"/>
          <p:cNvSpPr>
            <a:spLocks noGrp="1"/>
          </p:cNvSpPr>
          <p:nvPr>
            <p:ph idx="4294967295"/>
          </p:nvPr>
        </p:nvSpPr>
        <p:spPr>
          <a:xfrm>
            <a:off x="0" y="1352550"/>
            <a:ext cx="11966713" cy="2941151"/>
          </a:xfrm>
          <a:prstGeom prst="rect">
            <a:avLst/>
          </a:prstGeom>
        </p:spPr>
        <p:txBody>
          <a:bodyPr>
            <a:normAutofit fontScale="92500"/>
          </a:bodyPr>
          <a:lstStyle/>
          <a:p>
            <a:pPr marL="457200" indent="-342900">
              <a:buFont typeface="+mj-lt"/>
              <a:buAutoNum type="arabicPeriod"/>
            </a:pPr>
            <a:r>
              <a:rPr lang="en-GB" sz="1600" b="1" spc="100" dirty="0">
                <a:solidFill>
                  <a:schemeClr val="tx2"/>
                </a:solidFill>
                <a:latin typeface="Montserrat" charset="0"/>
              </a:rPr>
              <a:t>Difference with the theatre: </a:t>
            </a:r>
          </a:p>
          <a:p>
            <a:pPr marL="914400" lvl="1" indent="-342900">
              <a:buFont typeface="+mj-lt"/>
              <a:buAutoNum type="arabicPeriod"/>
            </a:pPr>
            <a:r>
              <a:rPr lang="en-GB" sz="1600" dirty="0">
                <a:latin typeface="Montserrat"/>
              </a:rPr>
              <a:t>In Cinema the tendency is to reproduce exactly the clothing of the moment. </a:t>
            </a:r>
          </a:p>
          <a:p>
            <a:pPr marL="914400" lvl="1" indent="-342900">
              <a:buFont typeface="+mj-lt"/>
              <a:buAutoNum type="arabicPeriod"/>
            </a:pPr>
            <a:r>
              <a:rPr lang="en-GB" sz="1600" dirty="0">
                <a:latin typeface="Montserrat"/>
              </a:rPr>
              <a:t>Cinema gives a great importance to characterisation since it understands cinema as a whole Venture of story, </a:t>
            </a:r>
            <a:r>
              <a:rPr lang="en-GB" sz="1600" dirty="0" err="1">
                <a:latin typeface="Montserrat"/>
              </a:rPr>
              <a:t>scenary</a:t>
            </a:r>
            <a:r>
              <a:rPr lang="en-GB" sz="1600" dirty="0">
                <a:latin typeface="Montserrat"/>
              </a:rPr>
              <a:t>, clothing and sound. </a:t>
            </a:r>
          </a:p>
          <a:p>
            <a:pPr marL="914400" lvl="1" indent="-342900">
              <a:buFont typeface="+mj-lt"/>
              <a:buAutoNum type="arabicPeriod"/>
            </a:pPr>
            <a:r>
              <a:rPr lang="en-GB" sz="1600" dirty="0">
                <a:latin typeface="Montserrat"/>
              </a:rPr>
              <a:t>In theatre what it really is important is the message, whereas in cinema the plot and the message is important but also the entertainment. </a:t>
            </a:r>
          </a:p>
          <a:p>
            <a:pPr marL="457200" indent="-342900">
              <a:buFont typeface="+mj-lt"/>
              <a:buAutoNum type="arabicPeriod"/>
            </a:pPr>
            <a:r>
              <a:rPr lang="en-GB" sz="1600" b="1" spc="100" dirty="0">
                <a:solidFill>
                  <a:schemeClr val="tx2"/>
                </a:solidFill>
                <a:latin typeface="Montserrat" charset="0"/>
              </a:rPr>
              <a:t>Types of Clothing: </a:t>
            </a:r>
          </a:p>
          <a:p>
            <a:pPr marL="914400" lvl="1" indent="-342900">
              <a:buFont typeface="+mj-lt"/>
              <a:buAutoNum type="arabicPeriod"/>
            </a:pPr>
            <a:r>
              <a:rPr lang="en-US" sz="1600" b="1" dirty="0">
                <a:latin typeface="Montserrat"/>
              </a:rPr>
              <a:t>Realistic</a:t>
            </a:r>
            <a:r>
              <a:rPr lang="en-US" sz="1600" dirty="0">
                <a:latin typeface="Montserrat"/>
              </a:rPr>
              <a:t>: costumes are designed according to historical reality. The tailor is previously informed in documents of the time and makes the accuracy of the clothing a priority.</a:t>
            </a:r>
          </a:p>
          <a:p>
            <a:pPr marL="914400" lvl="1" indent="-342900">
              <a:buFont typeface="+mj-lt"/>
              <a:buAutoNum type="arabicPeriod"/>
            </a:pPr>
            <a:r>
              <a:rPr lang="en-US" sz="1600" b="1" dirty="0">
                <a:latin typeface="Montserrat"/>
              </a:rPr>
              <a:t>Pararealistic</a:t>
            </a:r>
            <a:r>
              <a:rPr lang="en-US" sz="1600" dirty="0">
                <a:latin typeface="Montserrat"/>
              </a:rPr>
              <a:t>: The tailor has been inspired by documents of the time, but has proceeded to a stylization. The concern for the beauty or spectacular nature of the clothing is above historical accuracy. </a:t>
            </a:r>
          </a:p>
          <a:p>
            <a:pPr marL="914400" lvl="1" indent="-342900">
              <a:buFont typeface="+mj-lt"/>
              <a:buAutoNum type="arabicPeriod"/>
            </a:pPr>
            <a:r>
              <a:rPr lang="en-US" sz="1600" b="1" dirty="0">
                <a:latin typeface="Montserrat"/>
              </a:rPr>
              <a:t>Symbolic</a:t>
            </a:r>
            <a:r>
              <a:rPr lang="en-US" sz="1600" dirty="0">
                <a:latin typeface="Montserrat"/>
              </a:rPr>
              <a:t>: The costumes serve, fundamentally, to symbolically translate the characters' characters, their social class or states of mind.</a:t>
            </a:r>
            <a:r>
              <a:rPr lang="en-GB" sz="1600" dirty="0">
                <a:latin typeface="Montserrat"/>
              </a:rPr>
              <a:t> </a:t>
            </a:r>
          </a:p>
        </p:txBody>
      </p:sp>
      <p:sp>
        <p:nvSpPr>
          <p:cNvPr id="4" name="CuadroTexto 3"/>
          <p:cNvSpPr txBox="1"/>
          <p:nvPr/>
        </p:nvSpPr>
        <p:spPr>
          <a:xfrm>
            <a:off x="8666921" y="6491674"/>
            <a:ext cx="3631095" cy="400110"/>
          </a:xfrm>
          <a:prstGeom prst="rect">
            <a:avLst/>
          </a:prstGeom>
          <a:noFill/>
        </p:spPr>
        <p:txBody>
          <a:bodyPr wrap="square" rtlCol="0">
            <a:spAutoFit/>
          </a:bodyPr>
          <a:lstStyle/>
          <a:p>
            <a:pPr algn="r"/>
            <a:r>
              <a:rPr lang="es-ES" sz="1000" dirty="0"/>
              <a:t>Source: </a:t>
            </a:r>
          </a:p>
          <a:p>
            <a:r>
              <a:rPr lang="es-ES" sz="1000" dirty="0">
                <a:hlinkClick r:id="rId8"/>
              </a:rPr>
              <a:t>https://es.slideshare.net/ampalagolo60/aspectos-tcnicos-del-cine</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6EA27579-1006-4F32-8C67-E77BB7F9AE0E}"/>
              </a:ext>
            </a:extLst>
          </p:cNvPr>
          <p:cNvPicPr>
            <a:picLocks noChangeAspect="1"/>
          </p:cNvPicPr>
          <p:nvPr/>
        </p:nvPicPr>
        <p:blipFill>
          <a:blip r:embed="rId9"/>
          <a:stretch>
            <a:fillRect/>
          </a:stretch>
        </p:blipFill>
        <p:spPr>
          <a:xfrm>
            <a:off x="11350679" y="9426"/>
            <a:ext cx="841321" cy="292633"/>
          </a:xfrm>
          <a:prstGeom prst="rect">
            <a:avLst/>
          </a:prstGeom>
        </p:spPr>
      </p:pic>
    </p:spTree>
    <p:extLst>
      <p:ext uri="{BB962C8B-B14F-4D97-AF65-F5344CB8AC3E}">
        <p14:creationId xmlns:p14="http://schemas.microsoft.com/office/powerpoint/2010/main" val="351161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The Sound</a:t>
            </a:r>
          </a:p>
        </p:txBody>
      </p:sp>
      <p:sp>
        <p:nvSpPr>
          <p:cNvPr id="3" name="Marcador de contenido 2"/>
          <p:cNvSpPr>
            <a:spLocks noGrp="1"/>
          </p:cNvSpPr>
          <p:nvPr>
            <p:ph idx="1"/>
          </p:nvPr>
        </p:nvSpPr>
        <p:spPr>
          <a:xfrm>
            <a:off x="680576" y="1477043"/>
            <a:ext cx="10673224" cy="4679214"/>
          </a:xfrm>
          <a:prstGeom prst="rect">
            <a:avLst/>
          </a:prstGeom>
        </p:spPr>
        <p:txBody>
          <a:bodyPr>
            <a:normAutofit fontScale="92500" lnSpcReduction="10000"/>
          </a:bodyPr>
          <a:lstStyle/>
          <a:p>
            <a:pPr marL="457200" indent="-342900">
              <a:buFont typeface="+mj-lt"/>
              <a:buAutoNum type="arabicPeriod"/>
            </a:pPr>
            <a:r>
              <a:rPr lang="en-US" sz="1600" b="1" spc="100" dirty="0">
                <a:solidFill>
                  <a:schemeClr val="tx2"/>
                </a:solidFill>
                <a:latin typeface="Montserrat" charset="0"/>
              </a:rPr>
              <a:t>Realism:</a:t>
            </a:r>
          </a:p>
          <a:p>
            <a:pPr marL="914400" lvl="1" indent="-342900">
              <a:buFont typeface="+mj-lt"/>
              <a:buAutoNum type="arabicPeriod"/>
            </a:pPr>
            <a:r>
              <a:rPr lang="en-US" sz="1600" dirty="0">
                <a:latin typeface="Montserrat"/>
              </a:rPr>
              <a:t>Sounds brings realism to the cinema.</a:t>
            </a:r>
          </a:p>
          <a:p>
            <a:pPr marL="457200" indent="-342900">
              <a:buFont typeface="+mj-lt"/>
              <a:buAutoNum type="arabicPeriod"/>
            </a:pPr>
            <a:r>
              <a:rPr lang="en-US" sz="1600" b="1" spc="100" dirty="0">
                <a:solidFill>
                  <a:schemeClr val="tx2"/>
                </a:solidFill>
                <a:latin typeface="Montserrat" charset="0"/>
              </a:rPr>
              <a:t>Flow of scenes: </a:t>
            </a:r>
          </a:p>
          <a:p>
            <a:pPr marL="914400" lvl="1" indent="-342900">
              <a:buFont typeface="+mj-lt"/>
              <a:buAutoNum type="arabicPeriod"/>
            </a:pPr>
            <a:r>
              <a:rPr lang="en-US" sz="1600" dirty="0">
                <a:latin typeface="Montserrat"/>
              </a:rPr>
              <a:t>Sound gives continuity to scenes. </a:t>
            </a:r>
          </a:p>
          <a:p>
            <a:pPr marL="914400" lvl="1" indent="-342900">
              <a:buFont typeface="+mj-lt"/>
              <a:buAutoNum type="arabicPeriod"/>
            </a:pPr>
            <a:r>
              <a:rPr lang="en-US" sz="1600" dirty="0">
                <a:latin typeface="Montserrat"/>
              </a:rPr>
              <a:t>It is a mechanism to achieve unity. </a:t>
            </a:r>
          </a:p>
          <a:p>
            <a:pPr marL="914400" lvl="1" indent="-342900">
              <a:buFont typeface="+mj-lt"/>
              <a:buAutoNum type="arabicPeriod"/>
            </a:pPr>
            <a:r>
              <a:rPr lang="en-US" sz="1600" dirty="0">
                <a:latin typeface="Montserrat"/>
              </a:rPr>
              <a:t>It is a resource of not using any word, but to still mean something.  </a:t>
            </a:r>
          </a:p>
          <a:p>
            <a:pPr marL="914400" lvl="1" indent="-342900">
              <a:buFont typeface="+mj-lt"/>
              <a:buAutoNum type="arabicPeriod"/>
            </a:pPr>
            <a:r>
              <a:rPr lang="en-US" sz="1600" dirty="0">
                <a:latin typeface="Montserrat"/>
              </a:rPr>
              <a:t>It allows to give prominence to action scenes</a:t>
            </a:r>
          </a:p>
          <a:p>
            <a:pPr marL="457200" indent="-342900">
              <a:buFont typeface="+mj-lt"/>
              <a:buAutoNum type="arabicPeriod"/>
            </a:pPr>
            <a:r>
              <a:rPr lang="en-US" sz="1600" b="1" spc="100" dirty="0">
                <a:solidFill>
                  <a:schemeClr val="tx2"/>
                </a:solidFill>
                <a:latin typeface="Montserrat" charset="0"/>
              </a:rPr>
              <a:t>Uses: </a:t>
            </a:r>
          </a:p>
          <a:p>
            <a:pPr marL="914400" lvl="1" indent="-342900">
              <a:buFont typeface="+mj-lt"/>
              <a:buAutoNum type="arabicPeriod"/>
            </a:pPr>
            <a:r>
              <a:rPr lang="en-US" sz="1600" dirty="0">
                <a:latin typeface="Montserrat"/>
              </a:rPr>
              <a:t>Used as a counterpoint to the image. </a:t>
            </a:r>
          </a:p>
          <a:p>
            <a:pPr marL="914400" lvl="1" indent="-342900">
              <a:buFont typeface="+mj-lt"/>
              <a:buAutoNum type="arabicPeriod"/>
            </a:pPr>
            <a:r>
              <a:rPr lang="en-US" sz="1600" dirty="0">
                <a:latin typeface="Montserrat"/>
              </a:rPr>
              <a:t>Necessity of matching between image and music. Otherwise, lack o sense. Failed to communicate the emotion of the scene. </a:t>
            </a:r>
          </a:p>
          <a:p>
            <a:pPr marL="914400" lvl="1" indent="-342900">
              <a:buFont typeface="+mj-lt"/>
              <a:buAutoNum type="arabicPeriod"/>
            </a:pPr>
            <a:r>
              <a:rPr lang="en-US" sz="1600" dirty="0">
                <a:latin typeface="Montserrat"/>
              </a:rPr>
              <a:t>Replace a real noise. </a:t>
            </a:r>
          </a:p>
          <a:p>
            <a:pPr marL="914400" lvl="1" indent="-342900">
              <a:buFont typeface="+mj-lt"/>
              <a:buAutoNum type="arabicPeriod"/>
            </a:pPr>
            <a:r>
              <a:rPr lang="en-US" sz="1600" dirty="0">
                <a:latin typeface="Montserrat"/>
              </a:rPr>
              <a:t>Highlight a moment in the scene. </a:t>
            </a:r>
          </a:p>
          <a:p>
            <a:pPr marL="457200" indent="-342900">
              <a:buFont typeface="+mj-lt"/>
              <a:buAutoNum type="arabicPeriod"/>
            </a:pPr>
            <a:r>
              <a:rPr lang="en-US" sz="1600" b="1" spc="100" dirty="0">
                <a:solidFill>
                  <a:schemeClr val="tx2"/>
                </a:solidFill>
                <a:latin typeface="Montserrat" charset="0"/>
              </a:rPr>
              <a:t>Compare the use: </a:t>
            </a:r>
          </a:p>
          <a:p>
            <a:pPr marL="914400" lvl="1" indent="-342900">
              <a:buFont typeface="+mj-lt"/>
              <a:buAutoNum type="arabicPeriod"/>
            </a:pPr>
            <a:r>
              <a:rPr lang="en-US" sz="1600" dirty="0">
                <a:latin typeface="Montserrat"/>
                <a:hlinkClick r:id="rId2"/>
              </a:rPr>
              <a:t>Chariots of Fire</a:t>
            </a:r>
            <a:endParaRPr lang="en-US" sz="1600" dirty="0">
              <a:latin typeface="Montserrat"/>
            </a:endParaRPr>
          </a:p>
          <a:p>
            <a:pPr marL="914400" lvl="1" indent="-342900">
              <a:buFont typeface="+mj-lt"/>
              <a:buAutoNum type="arabicPeriod"/>
            </a:pPr>
            <a:r>
              <a:rPr lang="en-GB" sz="1600" dirty="0">
                <a:latin typeface="Montserrat"/>
                <a:hlinkClick r:id="rId3"/>
              </a:rPr>
              <a:t>Nothing Hill</a:t>
            </a:r>
            <a:endParaRPr lang="en-GB" sz="1600" dirty="0">
              <a:latin typeface="Montserrat"/>
            </a:endParaRPr>
          </a:p>
          <a:p>
            <a:pPr marL="914400" lvl="1" indent="-342900">
              <a:buFont typeface="+mj-lt"/>
              <a:buAutoNum type="arabicPeriod"/>
            </a:pPr>
            <a:r>
              <a:rPr lang="en-GB" sz="1600" dirty="0">
                <a:latin typeface="Montserrat"/>
                <a:hlinkClick r:id="rId4"/>
              </a:rPr>
              <a:t>Green Street Hooligans</a:t>
            </a:r>
            <a:endParaRPr lang="en-GB" sz="1600" dirty="0">
              <a:latin typeface="Montserrat"/>
            </a:endParaRPr>
          </a:p>
          <a:p>
            <a:pPr marL="914400" lvl="1" indent="-342900">
              <a:buFont typeface="+mj-lt"/>
              <a:buAutoNum type="arabicPeriod"/>
            </a:pPr>
            <a:r>
              <a:rPr lang="es-ES" sz="1600" dirty="0">
                <a:latin typeface="Montserrat"/>
                <a:hlinkClick r:id="rId5"/>
              </a:rPr>
              <a:t>A </a:t>
            </a:r>
            <a:r>
              <a:rPr lang="es-ES" sz="1600" dirty="0" err="1">
                <a:latin typeface="Montserrat"/>
                <a:hlinkClick r:id="rId5"/>
              </a:rPr>
              <a:t>Clockwork</a:t>
            </a:r>
            <a:r>
              <a:rPr lang="es-ES" sz="1600" dirty="0">
                <a:latin typeface="Montserrat"/>
                <a:hlinkClick r:id="rId5"/>
              </a:rPr>
              <a:t> Orange</a:t>
            </a:r>
            <a:endParaRPr lang="es-ES" sz="1600" dirty="0">
              <a:latin typeface="Montserrat"/>
            </a:endParaRPr>
          </a:p>
          <a:p>
            <a:pPr marL="914400" lvl="1" indent="-342900">
              <a:buFont typeface="+mj-lt"/>
              <a:buAutoNum type="arabicPeriod"/>
            </a:pPr>
            <a:endParaRPr lang="en-GB" sz="1600" dirty="0">
              <a:latin typeface="Montserrat"/>
            </a:endParaRPr>
          </a:p>
          <a:p>
            <a:pPr marL="914400" lvl="1" indent="-342900">
              <a:buFont typeface="+mj-lt"/>
              <a:buAutoNum type="arabicPeriod"/>
            </a:pPr>
            <a:endParaRPr lang="en-GB" sz="1600" dirty="0">
              <a:latin typeface="Montserrat"/>
            </a:endParaRPr>
          </a:p>
        </p:txBody>
      </p:sp>
      <p:sp>
        <p:nvSpPr>
          <p:cNvPr id="4" name="CuadroTexto 3"/>
          <p:cNvSpPr txBox="1"/>
          <p:nvPr/>
        </p:nvSpPr>
        <p:spPr>
          <a:xfrm>
            <a:off x="8666921" y="6491674"/>
            <a:ext cx="3631095" cy="400110"/>
          </a:xfrm>
          <a:prstGeom prst="rect">
            <a:avLst/>
          </a:prstGeom>
          <a:noFill/>
        </p:spPr>
        <p:txBody>
          <a:bodyPr wrap="square" rtlCol="0">
            <a:spAutoFit/>
          </a:bodyPr>
          <a:lstStyle/>
          <a:p>
            <a:pPr algn="r"/>
            <a:r>
              <a:rPr lang="es-ES" sz="1000" dirty="0"/>
              <a:t>Source: </a:t>
            </a:r>
          </a:p>
          <a:p>
            <a:r>
              <a:rPr lang="es-ES" sz="1000" dirty="0">
                <a:hlinkClick r:id="rId6"/>
              </a:rPr>
              <a:t>https://es.slideshare.net/ampalagolo60/aspectos-tcnicos-del-cine</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Rectángulo 7">
            <a:extLst>
              <a:ext uri="{FF2B5EF4-FFF2-40B4-BE49-F238E27FC236}">
                <a16:creationId xmlns:a16="http://schemas.microsoft.com/office/drawing/2014/main" id="{34A381E1-6C66-4EC2-A1F4-6F2AAE4B9982}"/>
              </a:ext>
            </a:extLst>
          </p:cNvPr>
          <p:cNvSpPr/>
          <p:nvPr/>
        </p:nvSpPr>
        <p:spPr>
          <a:xfrm>
            <a:off x="4436165" y="5058902"/>
            <a:ext cx="6917635" cy="10973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400" i="1" dirty="0"/>
              <a:t>Does it accompany, enhance or oppose the image? </a:t>
            </a:r>
          </a:p>
          <a:p>
            <a:pPr marL="342900" indent="-342900">
              <a:buFont typeface="+mj-lt"/>
              <a:buAutoNum type="arabicPeriod"/>
            </a:pPr>
            <a:r>
              <a:rPr lang="en-US" sz="1400" i="1" dirty="0"/>
              <a:t>Are there different sound planes, what sounds are there? </a:t>
            </a:r>
          </a:p>
          <a:p>
            <a:pPr marL="342900" indent="-342900">
              <a:buFont typeface="+mj-lt"/>
              <a:buAutoNum type="arabicPeriod"/>
            </a:pPr>
            <a:r>
              <a:rPr lang="en-US" sz="1400" i="1" dirty="0"/>
              <a:t>Are there dialogues? </a:t>
            </a:r>
          </a:p>
          <a:p>
            <a:pPr marL="342900" indent="-342900">
              <a:buFont typeface="+mj-lt"/>
              <a:buAutoNum type="arabicPeriod"/>
            </a:pPr>
            <a:r>
              <a:rPr lang="en-US" sz="1400" i="1" dirty="0"/>
              <a:t>How important are they? </a:t>
            </a:r>
          </a:p>
          <a:p>
            <a:pPr marL="342900" indent="-342900">
              <a:buFont typeface="+mj-lt"/>
              <a:buAutoNum type="arabicPeriod"/>
            </a:pPr>
            <a:r>
              <a:rPr lang="en-US" sz="1400" i="1" dirty="0"/>
              <a:t>What role do silences play in the construction of the environment?</a:t>
            </a:r>
            <a:endParaRPr lang="es-ES" sz="1400" i="1" dirty="0"/>
          </a:p>
        </p:txBody>
      </p:sp>
      <p:pic>
        <p:nvPicPr>
          <p:cNvPr id="9" name="Imagen 8">
            <a:extLst>
              <a:ext uri="{FF2B5EF4-FFF2-40B4-BE49-F238E27FC236}">
                <a16:creationId xmlns:a16="http://schemas.microsoft.com/office/drawing/2014/main" id="{A3E7619E-2A31-451D-AAEC-11F25C57F008}"/>
              </a:ext>
            </a:extLst>
          </p:cNvPr>
          <p:cNvPicPr>
            <a:picLocks noChangeAspect="1"/>
          </p:cNvPicPr>
          <p:nvPr/>
        </p:nvPicPr>
        <p:blipFill>
          <a:blip r:embed="rId7"/>
          <a:stretch>
            <a:fillRect/>
          </a:stretch>
        </p:blipFill>
        <p:spPr>
          <a:xfrm>
            <a:off x="0" y="6599151"/>
            <a:ext cx="841321" cy="292633"/>
          </a:xfrm>
          <a:prstGeom prst="rect">
            <a:avLst/>
          </a:prstGeom>
        </p:spPr>
      </p:pic>
    </p:spTree>
    <p:extLst>
      <p:ext uri="{BB962C8B-B14F-4D97-AF65-F5344CB8AC3E}">
        <p14:creationId xmlns:p14="http://schemas.microsoft.com/office/powerpoint/2010/main" val="174107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The Sound</a:t>
            </a:r>
          </a:p>
        </p:txBody>
      </p:sp>
      <p:sp>
        <p:nvSpPr>
          <p:cNvPr id="3" name="Marcador de contenido 2"/>
          <p:cNvSpPr>
            <a:spLocks noGrp="1"/>
          </p:cNvSpPr>
          <p:nvPr>
            <p:ph idx="1"/>
          </p:nvPr>
        </p:nvSpPr>
        <p:spPr>
          <a:xfrm>
            <a:off x="680575" y="1477043"/>
            <a:ext cx="10941581" cy="4679214"/>
          </a:xfrm>
          <a:prstGeom prst="rect">
            <a:avLst/>
          </a:prstGeom>
        </p:spPr>
        <p:txBody>
          <a:bodyPr>
            <a:normAutofit/>
          </a:bodyPr>
          <a:lstStyle/>
          <a:p>
            <a:pPr marL="457200" indent="-342900">
              <a:buFont typeface="+mj-lt"/>
              <a:buAutoNum type="arabicPeriod"/>
            </a:pPr>
            <a:r>
              <a:rPr lang="en-US" sz="1600" b="1" spc="100" dirty="0">
                <a:solidFill>
                  <a:schemeClr val="tx2"/>
                </a:solidFill>
                <a:latin typeface="Montserrat" charset="0"/>
              </a:rPr>
              <a:t>Functions:</a:t>
            </a:r>
          </a:p>
          <a:p>
            <a:pPr marL="914400" lvl="1" indent="-342900">
              <a:buFont typeface="+mj-lt"/>
              <a:buAutoNum type="arabicPeriod"/>
            </a:pPr>
            <a:r>
              <a:rPr lang="en-US" sz="1600" b="1" spc="100" dirty="0">
                <a:solidFill>
                  <a:schemeClr val="tx2"/>
                </a:solidFill>
                <a:latin typeface="Montserrat" charset="0"/>
              </a:rPr>
              <a:t>Rhythmic function:</a:t>
            </a:r>
            <a:r>
              <a:rPr lang="en-US" sz="1600" dirty="0">
                <a:latin typeface="Montserrat"/>
              </a:rPr>
              <a:t> </a:t>
            </a:r>
          </a:p>
          <a:p>
            <a:pPr marL="1371600" lvl="2" indent="-342900">
              <a:buFont typeface="+mj-lt"/>
              <a:buAutoNum type="arabicPeriod"/>
            </a:pPr>
            <a:r>
              <a:rPr lang="en-US" sz="1600" dirty="0">
                <a:latin typeface="Montserrat"/>
              </a:rPr>
              <a:t>Music is used as a counterpoint to the image. </a:t>
            </a:r>
          </a:p>
          <a:p>
            <a:pPr marL="1371600" lvl="2" indent="-342900">
              <a:buFont typeface="+mj-lt"/>
              <a:buAutoNum type="arabicPeriod"/>
            </a:pPr>
            <a:r>
              <a:rPr lang="en-US" sz="1600" dirty="0">
                <a:latin typeface="Montserrat"/>
              </a:rPr>
              <a:t>The duration of the image and the musical phrase have to match.</a:t>
            </a:r>
            <a:r>
              <a:rPr lang="en-GB" sz="1600" dirty="0">
                <a:latin typeface="Montserrat"/>
                <a:hlinkClick r:id="rId2"/>
              </a:rPr>
              <a:t> </a:t>
            </a:r>
          </a:p>
          <a:p>
            <a:pPr marL="1371600" lvl="2" indent="-342900">
              <a:buFont typeface="+mj-lt"/>
              <a:buAutoNum type="arabicPeriod"/>
            </a:pPr>
            <a:r>
              <a:rPr lang="en-GB" sz="1600" dirty="0">
                <a:latin typeface="Montserrat"/>
                <a:hlinkClick r:id="rId2"/>
              </a:rPr>
              <a:t>Full Monty</a:t>
            </a:r>
            <a:endParaRPr lang="en-GB" sz="1600" dirty="0">
              <a:latin typeface="Montserrat"/>
            </a:endParaRPr>
          </a:p>
          <a:p>
            <a:pPr marL="1371600" lvl="2" indent="-342900">
              <a:buFont typeface="+mj-lt"/>
              <a:buAutoNum type="arabicPeriod"/>
            </a:pPr>
            <a:endParaRPr lang="en-US" sz="1100" dirty="0">
              <a:latin typeface="Montserrat"/>
            </a:endParaRPr>
          </a:p>
          <a:p>
            <a:pPr marL="914400" lvl="1" indent="-342900">
              <a:buFont typeface="+mj-lt"/>
              <a:buAutoNum type="arabicPeriod"/>
            </a:pPr>
            <a:r>
              <a:rPr lang="en-US" sz="1200" dirty="0">
                <a:latin typeface="Montserrat"/>
              </a:rPr>
              <a:t> </a:t>
            </a:r>
            <a:r>
              <a:rPr lang="en-US" sz="1600" b="1" spc="100" dirty="0">
                <a:solidFill>
                  <a:schemeClr val="tx2"/>
                </a:solidFill>
                <a:latin typeface="Montserrat" charset="0"/>
              </a:rPr>
              <a:t>Dramatic Function: </a:t>
            </a:r>
          </a:p>
          <a:p>
            <a:pPr marL="1371600" lvl="2" indent="-342900">
              <a:buFont typeface="+mj-lt"/>
              <a:buAutoNum type="arabicPeriod"/>
            </a:pPr>
            <a:r>
              <a:rPr lang="en-US" sz="1600" dirty="0">
                <a:latin typeface="Montserrat"/>
              </a:rPr>
              <a:t>Music is used as an element that can be useful for the viewer to understand the meaning of the action.</a:t>
            </a:r>
          </a:p>
          <a:p>
            <a:pPr marL="1371600" lvl="2" indent="-342900">
              <a:buFont typeface="+mj-lt"/>
              <a:buAutoNum type="arabicPeriod"/>
            </a:pPr>
            <a:r>
              <a:rPr lang="en-GB" sz="1600" dirty="0">
                <a:latin typeface="Montserrat"/>
                <a:hlinkClick r:id="rId3"/>
              </a:rPr>
              <a:t>Kess</a:t>
            </a:r>
            <a:r>
              <a:rPr lang="en-GB" sz="1600" dirty="0">
                <a:latin typeface="Montserrat"/>
              </a:rPr>
              <a:t> </a:t>
            </a:r>
          </a:p>
          <a:p>
            <a:pPr marL="1028700" lvl="2" indent="0">
              <a:buNone/>
            </a:pPr>
            <a:endParaRPr lang="en-US" sz="1600" dirty="0">
              <a:latin typeface="Montserrat"/>
            </a:endParaRPr>
          </a:p>
        </p:txBody>
      </p:sp>
      <p:sp>
        <p:nvSpPr>
          <p:cNvPr id="4" name="CuadroTexto 3"/>
          <p:cNvSpPr txBox="1"/>
          <p:nvPr/>
        </p:nvSpPr>
        <p:spPr>
          <a:xfrm>
            <a:off x="8666921" y="6491674"/>
            <a:ext cx="3631095" cy="400110"/>
          </a:xfrm>
          <a:prstGeom prst="rect">
            <a:avLst/>
          </a:prstGeom>
          <a:noFill/>
        </p:spPr>
        <p:txBody>
          <a:bodyPr wrap="square" rtlCol="0">
            <a:spAutoFit/>
          </a:bodyPr>
          <a:lstStyle/>
          <a:p>
            <a:pPr algn="r"/>
            <a:r>
              <a:rPr lang="es-ES" sz="1000" dirty="0"/>
              <a:t>Source: </a:t>
            </a:r>
          </a:p>
          <a:p>
            <a:r>
              <a:rPr lang="es-ES" sz="1000" dirty="0">
                <a:hlinkClick r:id="rId4"/>
              </a:rPr>
              <a:t>https://es.slideshare.net/ampalagolo60/aspectos-tcnicos-del-cine</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52AAEE3F-3111-4C79-AD62-851E0A1BEF9C}"/>
              </a:ext>
            </a:extLst>
          </p:cNvPr>
          <p:cNvPicPr>
            <a:picLocks noChangeAspect="1"/>
          </p:cNvPicPr>
          <p:nvPr/>
        </p:nvPicPr>
        <p:blipFill>
          <a:blip r:embed="rId5"/>
          <a:stretch>
            <a:fillRect/>
          </a:stretch>
        </p:blipFill>
        <p:spPr>
          <a:xfrm>
            <a:off x="0" y="6565367"/>
            <a:ext cx="841321" cy="292633"/>
          </a:xfrm>
          <a:prstGeom prst="rect">
            <a:avLst/>
          </a:prstGeom>
        </p:spPr>
      </p:pic>
    </p:spTree>
    <p:extLst>
      <p:ext uri="{BB962C8B-B14F-4D97-AF65-F5344CB8AC3E}">
        <p14:creationId xmlns:p14="http://schemas.microsoft.com/office/powerpoint/2010/main" val="345389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The Scenery</a:t>
            </a:r>
          </a:p>
        </p:txBody>
      </p:sp>
      <p:sp>
        <p:nvSpPr>
          <p:cNvPr id="3" name="Marcador de contenido 2"/>
          <p:cNvSpPr>
            <a:spLocks noGrp="1"/>
          </p:cNvSpPr>
          <p:nvPr>
            <p:ph idx="1"/>
          </p:nvPr>
        </p:nvSpPr>
        <p:spPr>
          <a:xfrm>
            <a:off x="680575" y="1453712"/>
            <a:ext cx="10941581" cy="4854689"/>
          </a:xfrm>
          <a:prstGeom prst="rect">
            <a:avLst/>
          </a:prstGeom>
        </p:spPr>
        <p:txBody>
          <a:bodyPr>
            <a:normAutofit/>
          </a:bodyPr>
          <a:lstStyle/>
          <a:p>
            <a:pPr marL="457200" indent="-342900">
              <a:buFont typeface="+mj-lt"/>
              <a:buAutoNum type="arabicPeriod"/>
            </a:pPr>
            <a:r>
              <a:rPr lang="en-US" sz="1500" b="1" spc="100" dirty="0">
                <a:solidFill>
                  <a:schemeClr val="tx2"/>
                </a:solidFill>
                <a:latin typeface="Montserrat" charset="0"/>
              </a:rPr>
              <a:t>Types: </a:t>
            </a:r>
          </a:p>
          <a:p>
            <a:pPr marL="914400" lvl="1" indent="-342900">
              <a:buFont typeface="+mj-lt"/>
              <a:buAutoNum type="arabicPeriod"/>
            </a:pPr>
            <a:r>
              <a:rPr lang="en-US" sz="1600" dirty="0">
                <a:latin typeface="Montserrat"/>
              </a:rPr>
              <a:t>Interior/Exterior</a:t>
            </a:r>
          </a:p>
          <a:p>
            <a:pPr marL="914400" lvl="1" indent="-342900">
              <a:buFont typeface="+mj-lt"/>
              <a:buAutoNum type="arabicPeriod"/>
            </a:pPr>
            <a:r>
              <a:rPr lang="en-US" sz="1600" dirty="0">
                <a:latin typeface="Montserrat"/>
              </a:rPr>
              <a:t>Artificial/ Realistic</a:t>
            </a:r>
          </a:p>
          <a:p>
            <a:pPr marL="457200" indent="-342900">
              <a:buFont typeface="+mj-lt"/>
              <a:buAutoNum type="arabicPeriod"/>
            </a:pPr>
            <a:r>
              <a:rPr lang="en-US" sz="1500" b="1" spc="100" dirty="0">
                <a:solidFill>
                  <a:schemeClr val="tx2"/>
                </a:solidFill>
                <a:latin typeface="Montserrat" charset="0"/>
              </a:rPr>
              <a:t>Differentiate between: </a:t>
            </a:r>
          </a:p>
          <a:p>
            <a:pPr marL="914400" lvl="1" indent="-342900">
              <a:buFont typeface="+mj-lt"/>
              <a:buAutoNum type="arabicPeriod"/>
            </a:pPr>
            <a:r>
              <a:rPr lang="en-US" sz="1600" b="1" dirty="0">
                <a:latin typeface="Montserrat"/>
                <a:hlinkClick r:id="rId2"/>
              </a:rPr>
              <a:t>Impressionist</a:t>
            </a:r>
            <a:r>
              <a:rPr lang="en-US" sz="1600" dirty="0">
                <a:latin typeface="Montserrat"/>
              </a:rPr>
              <a:t>: </a:t>
            </a:r>
          </a:p>
          <a:p>
            <a:pPr marL="1371600" lvl="2" indent="-342900">
              <a:buFont typeface="+mj-lt"/>
              <a:buAutoNum type="arabicPeriod"/>
            </a:pPr>
            <a:r>
              <a:rPr lang="en-US" sz="1600" dirty="0">
                <a:latin typeface="Montserrat"/>
              </a:rPr>
              <a:t>Scenery has no symbolism, it only means what it is. </a:t>
            </a:r>
          </a:p>
          <a:p>
            <a:pPr marL="1371600" lvl="2" indent="-342900">
              <a:buFont typeface="+mj-lt"/>
              <a:buAutoNum type="arabicPeriod"/>
            </a:pPr>
            <a:r>
              <a:rPr lang="en-US" sz="1600" dirty="0">
                <a:latin typeface="Montserrat"/>
              </a:rPr>
              <a:t>Typical set of Soviet cinema and cinema "made in" Hollywood. </a:t>
            </a:r>
          </a:p>
          <a:p>
            <a:pPr marL="1371600" lvl="2" indent="-342900">
              <a:buFont typeface="+mj-lt"/>
              <a:buAutoNum type="arabicPeriod"/>
            </a:pPr>
            <a:r>
              <a:rPr lang="en-US" sz="1600" dirty="0">
                <a:latin typeface="Montserrat"/>
              </a:rPr>
              <a:t>Scenery is chosen according to the psychological feature of the scene. </a:t>
            </a:r>
          </a:p>
          <a:p>
            <a:pPr marL="1371600" lvl="2" indent="-342900">
              <a:buFont typeface="+mj-lt"/>
              <a:buAutoNum type="arabicPeriod"/>
            </a:pPr>
            <a:r>
              <a:rPr lang="en-US" sz="1600" dirty="0">
                <a:latin typeface="Montserrat"/>
              </a:rPr>
              <a:t>Scenery chosen to reveal the state of mind of the characters or their conflicts. </a:t>
            </a:r>
          </a:p>
          <a:p>
            <a:pPr marL="1371600" lvl="2" indent="-342900">
              <a:buFont typeface="+mj-lt"/>
              <a:buAutoNum type="arabicPeriod"/>
            </a:pPr>
            <a:r>
              <a:rPr lang="en-US" sz="1600" dirty="0">
                <a:latin typeface="Montserrat"/>
              </a:rPr>
              <a:t>Decorations are usually natural. </a:t>
            </a:r>
          </a:p>
          <a:p>
            <a:pPr marL="914400" lvl="1" indent="-342900">
              <a:buFont typeface="+mj-lt"/>
              <a:buAutoNum type="arabicPeriod"/>
            </a:pPr>
            <a:r>
              <a:rPr lang="en-US" sz="1600" b="1" dirty="0">
                <a:latin typeface="Montserrat"/>
                <a:hlinkClick r:id="rId3"/>
              </a:rPr>
              <a:t>Expressionist</a:t>
            </a:r>
            <a:r>
              <a:rPr lang="en-US" sz="1600" dirty="0">
                <a:latin typeface="Montserrat"/>
              </a:rPr>
              <a:t>: </a:t>
            </a:r>
          </a:p>
          <a:p>
            <a:pPr marL="1371600" lvl="2" indent="-342900">
              <a:buFont typeface="+mj-lt"/>
              <a:buAutoNum type="arabicPeriod"/>
            </a:pPr>
            <a:r>
              <a:rPr lang="en-US" sz="1600" dirty="0">
                <a:latin typeface="Montserrat"/>
              </a:rPr>
              <a:t>Scenery is subjective. </a:t>
            </a:r>
          </a:p>
          <a:p>
            <a:pPr marL="1371600" lvl="2" indent="-342900">
              <a:buFont typeface="+mj-lt"/>
              <a:buAutoNum type="arabicPeriod"/>
            </a:pPr>
            <a:r>
              <a:rPr lang="en-US" sz="1600" dirty="0">
                <a:latin typeface="Montserrat"/>
              </a:rPr>
              <a:t>Distortion is predominant</a:t>
            </a:r>
          </a:p>
          <a:p>
            <a:pPr marL="1371600" lvl="2" indent="-342900">
              <a:buFont typeface="+mj-lt"/>
              <a:buAutoNum type="arabicPeriod"/>
            </a:pPr>
            <a:r>
              <a:rPr lang="en-US" sz="1600" dirty="0">
                <a:latin typeface="Montserrat"/>
              </a:rPr>
              <a:t>Scenery is artificial, because the aim is to offer the audience a distorted vision of reality.</a:t>
            </a:r>
          </a:p>
          <a:p>
            <a:pPr marL="1371600" lvl="2" indent="-342900">
              <a:buFont typeface="+mj-lt"/>
              <a:buAutoNum type="arabicPeriod"/>
            </a:pPr>
            <a:r>
              <a:rPr lang="en-US" sz="1600" dirty="0">
                <a:latin typeface="Montserrat"/>
              </a:rPr>
              <a:t>It is aimed to conjure feelings of  mystery,  alienation, disharmony and destabilization</a:t>
            </a:r>
            <a:endParaRPr lang="en-GB" sz="1600" dirty="0">
              <a:latin typeface="Montserrat"/>
            </a:endParaRPr>
          </a:p>
        </p:txBody>
      </p:sp>
      <p:sp>
        <p:nvSpPr>
          <p:cNvPr id="4" name="CuadroTexto 3"/>
          <p:cNvSpPr txBox="1"/>
          <p:nvPr/>
        </p:nvSpPr>
        <p:spPr>
          <a:xfrm>
            <a:off x="8666921" y="6491674"/>
            <a:ext cx="3631095" cy="400110"/>
          </a:xfrm>
          <a:prstGeom prst="rect">
            <a:avLst/>
          </a:prstGeom>
          <a:noFill/>
        </p:spPr>
        <p:txBody>
          <a:bodyPr wrap="square" rtlCol="0">
            <a:spAutoFit/>
          </a:bodyPr>
          <a:lstStyle/>
          <a:p>
            <a:pPr algn="r"/>
            <a:r>
              <a:rPr lang="es-ES" sz="1000" dirty="0"/>
              <a:t>Source: </a:t>
            </a:r>
          </a:p>
          <a:p>
            <a:r>
              <a:rPr lang="es-ES" sz="1000" dirty="0">
                <a:hlinkClick r:id="rId4"/>
              </a:rPr>
              <a:t>https://es.slideshare.net/ampalagolo60/aspectos-tcnicos-del-cine</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F2689C6A-4013-4F93-8165-BE3A5CA24EFA}"/>
              </a:ext>
            </a:extLst>
          </p:cNvPr>
          <p:cNvPicPr>
            <a:picLocks noChangeAspect="1"/>
          </p:cNvPicPr>
          <p:nvPr/>
        </p:nvPicPr>
        <p:blipFill>
          <a:blip r:embed="rId5"/>
          <a:stretch>
            <a:fillRect/>
          </a:stretch>
        </p:blipFill>
        <p:spPr>
          <a:xfrm>
            <a:off x="-21081" y="6569334"/>
            <a:ext cx="841321" cy="292633"/>
          </a:xfrm>
          <a:prstGeom prst="rect">
            <a:avLst/>
          </a:prstGeom>
        </p:spPr>
      </p:pic>
    </p:spTree>
    <p:extLst>
      <p:ext uri="{BB962C8B-B14F-4D97-AF65-F5344CB8AC3E}">
        <p14:creationId xmlns:p14="http://schemas.microsoft.com/office/powerpoint/2010/main" val="147299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Types of acting Ways</a:t>
            </a:r>
          </a:p>
        </p:txBody>
      </p:sp>
      <p:sp>
        <p:nvSpPr>
          <p:cNvPr id="3" name="Marcador de contenido 2"/>
          <p:cNvSpPr>
            <a:spLocks noGrp="1"/>
          </p:cNvSpPr>
          <p:nvPr>
            <p:ph idx="1"/>
          </p:nvPr>
        </p:nvSpPr>
        <p:spPr>
          <a:xfrm>
            <a:off x="680575" y="1453712"/>
            <a:ext cx="10941581" cy="4854689"/>
          </a:xfrm>
          <a:prstGeom prst="rect">
            <a:avLst/>
          </a:prstGeom>
        </p:spPr>
        <p:txBody>
          <a:bodyPr>
            <a:normAutofit/>
          </a:bodyPr>
          <a:lstStyle/>
          <a:p>
            <a:pPr marL="457200" indent="-342900">
              <a:buFont typeface="+mj-lt"/>
              <a:buAutoNum type="arabicPeriod"/>
            </a:pPr>
            <a:r>
              <a:rPr lang="en-US" sz="1600" b="1" spc="100" dirty="0">
                <a:solidFill>
                  <a:schemeClr val="tx2"/>
                </a:solidFill>
                <a:latin typeface="Montserrat" charset="0"/>
                <a:hlinkClick r:id="rId2"/>
              </a:rPr>
              <a:t>Hieratic acting/ Classical Acting</a:t>
            </a:r>
            <a:r>
              <a:rPr lang="en-US" sz="1600" b="1" spc="100" dirty="0">
                <a:solidFill>
                  <a:schemeClr val="tx2"/>
                </a:solidFill>
                <a:latin typeface="Montserrat" charset="0"/>
              </a:rPr>
              <a:t>: </a:t>
            </a:r>
          </a:p>
          <a:p>
            <a:pPr marL="914400" lvl="1" indent="-342900">
              <a:buFont typeface="+mj-lt"/>
              <a:buAutoNum type="arabicPeriod"/>
            </a:pPr>
            <a:r>
              <a:rPr lang="en-US" sz="1600" dirty="0">
                <a:latin typeface="Montserrat"/>
              </a:rPr>
              <a:t>Stylized, theatrical. </a:t>
            </a:r>
          </a:p>
          <a:p>
            <a:pPr marL="914400" lvl="1" indent="-342900">
              <a:buFont typeface="+mj-lt"/>
              <a:buAutoNum type="arabicPeriod"/>
            </a:pPr>
            <a:r>
              <a:rPr lang="en-US" sz="1600" dirty="0">
                <a:latin typeface="Montserrat"/>
              </a:rPr>
              <a:t>Actors had to learn and practice their skills on stage. </a:t>
            </a:r>
          </a:p>
          <a:p>
            <a:pPr marL="914400" lvl="1" indent="-342900">
              <a:buFont typeface="+mj-lt"/>
              <a:buAutoNum type="arabicPeriod"/>
            </a:pPr>
            <a:r>
              <a:rPr lang="en-US" sz="1600" dirty="0">
                <a:latin typeface="Montserrat"/>
              </a:rPr>
              <a:t>It is a sort of overacting</a:t>
            </a:r>
          </a:p>
          <a:p>
            <a:pPr marL="457200" indent="-342900">
              <a:buFont typeface="+mj-lt"/>
              <a:buAutoNum type="arabicPeriod"/>
            </a:pPr>
            <a:r>
              <a:rPr lang="en-US" sz="1600" b="1" spc="100" dirty="0">
                <a:solidFill>
                  <a:schemeClr val="tx2"/>
                </a:solidFill>
                <a:latin typeface="Montserrat" charset="0"/>
                <a:hlinkClick r:id="rId3"/>
              </a:rPr>
              <a:t>Restraint acting</a:t>
            </a:r>
            <a:r>
              <a:rPr lang="en-US" sz="1600" b="1" spc="100" dirty="0">
                <a:solidFill>
                  <a:schemeClr val="tx2"/>
                </a:solidFill>
                <a:latin typeface="Montserrat" charset="0"/>
              </a:rPr>
              <a:t>: </a:t>
            </a:r>
          </a:p>
          <a:p>
            <a:pPr marL="914400" lvl="1" indent="-342900">
              <a:buFont typeface="+mj-lt"/>
              <a:buAutoNum type="arabicPeriod"/>
            </a:pPr>
            <a:r>
              <a:rPr lang="en-US" sz="1600" dirty="0">
                <a:latin typeface="Montserrat"/>
              </a:rPr>
              <a:t>Emphasizes the presence of the actor. </a:t>
            </a:r>
          </a:p>
          <a:p>
            <a:pPr marL="914400" lvl="1" indent="-342900">
              <a:buFont typeface="+mj-lt"/>
              <a:buAutoNum type="arabicPeriod"/>
            </a:pPr>
            <a:r>
              <a:rPr lang="en-US" sz="1600" dirty="0">
                <a:latin typeface="Montserrat"/>
              </a:rPr>
              <a:t>The interpretation reduces the gestures and the speed of the dialogues.</a:t>
            </a:r>
          </a:p>
          <a:p>
            <a:pPr marL="457200" indent="-342900">
              <a:buFont typeface="+mj-lt"/>
              <a:buAutoNum type="arabicPeriod"/>
            </a:pPr>
            <a:r>
              <a:rPr lang="en-US" sz="1600" b="1" spc="100" dirty="0">
                <a:solidFill>
                  <a:schemeClr val="tx2"/>
                </a:solidFill>
                <a:latin typeface="Montserrat" charset="0"/>
                <a:hlinkClick r:id="rId4"/>
              </a:rPr>
              <a:t>Dynamic acting</a:t>
            </a:r>
            <a:r>
              <a:rPr lang="en-US" sz="1600" b="1" spc="100" dirty="0">
                <a:solidFill>
                  <a:schemeClr val="tx2"/>
                </a:solidFill>
                <a:latin typeface="Montserrat" charset="0"/>
              </a:rPr>
              <a:t>: </a:t>
            </a:r>
          </a:p>
          <a:p>
            <a:pPr marL="914400" lvl="1" indent="-342900">
              <a:buFont typeface="+mj-lt"/>
              <a:buAutoNum type="arabicPeriod"/>
            </a:pPr>
            <a:r>
              <a:rPr lang="en-US" sz="1600" dirty="0">
                <a:latin typeface="Montserrat"/>
              </a:rPr>
              <a:t>Gestural and verbal explosion predominates.</a:t>
            </a:r>
            <a:endParaRPr lang="en-GB" sz="1600" dirty="0">
              <a:latin typeface="Montserrat"/>
            </a:endParaRPr>
          </a:p>
        </p:txBody>
      </p:sp>
      <p:sp>
        <p:nvSpPr>
          <p:cNvPr id="4" name="CuadroTexto 3"/>
          <p:cNvSpPr txBox="1"/>
          <p:nvPr/>
        </p:nvSpPr>
        <p:spPr>
          <a:xfrm>
            <a:off x="8666921" y="6491674"/>
            <a:ext cx="3631095" cy="400110"/>
          </a:xfrm>
          <a:prstGeom prst="rect">
            <a:avLst/>
          </a:prstGeom>
          <a:noFill/>
        </p:spPr>
        <p:txBody>
          <a:bodyPr wrap="square" rtlCol="0">
            <a:spAutoFit/>
          </a:bodyPr>
          <a:lstStyle/>
          <a:p>
            <a:pPr algn="r"/>
            <a:r>
              <a:rPr lang="es-ES" sz="1000" dirty="0"/>
              <a:t>Source: </a:t>
            </a:r>
          </a:p>
          <a:p>
            <a:r>
              <a:rPr lang="es-ES" sz="1000" dirty="0">
                <a:hlinkClick r:id="rId5"/>
              </a:rPr>
              <a:t>https://es.slideshare.net/ampalagolo60/aspectos-tcnicos-del-cine</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37DEE4EB-A059-4205-B451-82AEF5D69FB9}"/>
              </a:ext>
            </a:extLst>
          </p:cNvPr>
          <p:cNvPicPr>
            <a:picLocks noChangeAspect="1"/>
          </p:cNvPicPr>
          <p:nvPr/>
        </p:nvPicPr>
        <p:blipFill>
          <a:blip r:embed="rId6"/>
          <a:stretch>
            <a:fillRect/>
          </a:stretch>
        </p:blipFill>
        <p:spPr>
          <a:xfrm>
            <a:off x="-21081" y="6565367"/>
            <a:ext cx="841321" cy="292633"/>
          </a:xfrm>
          <a:prstGeom prst="rect">
            <a:avLst/>
          </a:prstGeom>
        </p:spPr>
      </p:pic>
    </p:spTree>
    <p:extLst>
      <p:ext uri="{BB962C8B-B14F-4D97-AF65-F5344CB8AC3E}">
        <p14:creationId xmlns:p14="http://schemas.microsoft.com/office/powerpoint/2010/main" val="95368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Putting together the film</a:t>
            </a:r>
          </a:p>
        </p:txBody>
      </p:sp>
      <p:sp>
        <p:nvSpPr>
          <p:cNvPr id="3" name="Marcador de contenido 2"/>
          <p:cNvSpPr>
            <a:spLocks noGrp="1"/>
          </p:cNvSpPr>
          <p:nvPr>
            <p:ph idx="1"/>
          </p:nvPr>
        </p:nvSpPr>
        <p:spPr>
          <a:xfrm>
            <a:off x="680575" y="1453712"/>
            <a:ext cx="10941581" cy="4854689"/>
          </a:xfrm>
          <a:prstGeom prst="rect">
            <a:avLst/>
          </a:prstGeom>
        </p:spPr>
        <p:txBody>
          <a:bodyPr>
            <a:normAutofit/>
          </a:bodyPr>
          <a:lstStyle/>
          <a:p>
            <a:pPr marL="457200" indent="-342900">
              <a:buFont typeface="+mj-lt"/>
              <a:buAutoNum type="arabicPeriod"/>
            </a:pPr>
            <a:r>
              <a:rPr lang="en-US" sz="1600" dirty="0">
                <a:latin typeface="Montserrat"/>
              </a:rPr>
              <a:t>It is the process by which the shots and sequences of a film are ordered according to the criteria of the director.</a:t>
            </a:r>
          </a:p>
          <a:p>
            <a:pPr marL="457200" indent="-342900">
              <a:buFont typeface="+mj-lt"/>
              <a:buAutoNum type="arabicPeriod"/>
            </a:pPr>
            <a:r>
              <a:rPr lang="en-US" sz="1600" dirty="0">
                <a:latin typeface="Montserrat"/>
              </a:rPr>
              <a:t>It is influences by the rhythm established in the script. </a:t>
            </a:r>
          </a:p>
          <a:p>
            <a:pPr marL="457200" indent="-342900">
              <a:buFont typeface="+mj-lt"/>
              <a:buAutoNum type="arabicPeriod"/>
            </a:pPr>
            <a:r>
              <a:rPr lang="en-US" sz="1600" dirty="0">
                <a:latin typeface="Montserrat"/>
              </a:rPr>
              <a:t>It is commonly referred as the “cut of shots”. In a film there are many different shots, but when the film is made, the director chooses the shots he wants. </a:t>
            </a:r>
          </a:p>
          <a:p>
            <a:pPr marL="457200" indent="-342900">
              <a:buFont typeface="+mj-lt"/>
              <a:buAutoNum type="arabicPeriod"/>
            </a:pPr>
            <a:r>
              <a:rPr lang="en-US" sz="1600" dirty="0">
                <a:latin typeface="Montserrat"/>
              </a:rPr>
              <a:t>Among the factors that influences a film there are 2 that are relevant to focus on: </a:t>
            </a:r>
            <a:r>
              <a:rPr lang="en-US" sz="1600" b="1" dirty="0">
                <a:latin typeface="Montserrat"/>
              </a:rPr>
              <a:t>the scale and duration of the shot</a:t>
            </a:r>
          </a:p>
          <a:p>
            <a:pPr marL="457200" indent="-342900">
              <a:buFont typeface="+mj-lt"/>
              <a:buAutoNum type="arabicPeriod"/>
            </a:pPr>
            <a:r>
              <a:rPr lang="en-US" sz="1600" dirty="0">
                <a:latin typeface="Montserrat"/>
              </a:rPr>
              <a:t>According to these two factors, a film can be read as: </a:t>
            </a:r>
          </a:p>
          <a:p>
            <a:pPr marL="914400" lvl="1" indent="-342900">
              <a:buFont typeface="+mj-lt"/>
              <a:buAutoNum type="arabicPeriod"/>
            </a:pPr>
            <a:r>
              <a:rPr lang="en-US" sz="1600" b="1" dirty="0">
                <a:latin typeface="Montserrat"/>
                <a:hlinkClick r:id="rId2"/>
              </a:rPr>
              <a:t>Analytical</a:t>
            </a:r>
            <a:r>
              <a:rPr lang="en-US" sz="1600" dirty="0">
                <a:latin typeface="Montserrat"/>
              </a:rPr>
              <a:t>: use of short shots to convey a short duration. This is done to highline the expression as well as the psychological tension of the scene. </a:t>
            </a:r>
          </a:p>
          <a:p>
            <a:pPr marL="914400" lvl="1" indent="-342900">
              <a:buFont typeface="+mj-lt"/>
              <a:buAutoNum type="arabicPeriod"/>
            </a:pPr>
            <a:r>
              <a:rPr lang="en-US" sz="1600" b="1" dirty="0">
                <a:latin typeface="Montserrat"/>
                <a:hlinkClick r:id="rId3"/>
              </a:rPr>
              <a:t>Synthetic</a:t>
            </a:r>
            <a:r>
              <a:rPr lang="en-US" sz="1600" dirty="0">
                <a:latin typeface="Montserrat"/>
              </a:rPr>
              <a:t>: use of long shots, specially the extreme wide shots. In this way, the director achieves to show a much more complete vision of reality. There is no need of analysis, whereas in the analytical, the audience has to ask “What is happening?”.</a:t>
            </a:r>
          </a:p>
          <a:p>
            <a:pPr marL="457200" indent="-342900">
              <a:buFont typeface="+mj-lt"/>
              <a:buAutoNum type="arabicPeriod"/>
            </a:pPr>
            <a:r>
              <a:rPr lang="en-US" sz="1600" b="1" dirty="0">
                <a:latin typeface="Montserrat"/>
              </a:rPr>
              <a:t>Types of film according to how the author puts together the shots: </a:t>
            </a:r>
          </a:p>
          <a:p>
            <a:pPr marL="914400" lvl="1" indent="-342900">
              <a:buFont typeface="+mj-lt"/>
              <a:buAutoNum type="arabicPeriod"/>
            </a:pPr>
            <a:r>
              <a:rPr lang="en-US" sz="1600" dirty="0">
                <a:latin typeface="Montserrat"/>
                <a:hlinkClick r:id="rId4"/>
              </a:rPr>
              <a:t>Narrative</a:t>
            </a:r>
            <a:r>
              <a:rPr lang="en-US" sz="1600" dirty="0">
                <a:latin typeface="Montserrat"/>
              </a:rPr>
              <a:t>: the facts are told either chronologically or making jumps both to the future or to the past. However, the aim of the film is always to tell a story.</a:t>
            </a:r>
          </a:p>
          <a:p>
            <a:pPr marL="914400" lvl="1" indent="-342900">
              <a:buFont typeface="+mj-lt"/>
              <a:buAutoNum type="arabicPeriod"/>
            </a:pPr>
            <a:r>
              <a:rPr lang="en-US" sz="1600" dirty="0">
                <a:latin typeface="Montserrat"/>
                <a:hlinkClick r:id="rId5"/>
              </a:rPr>
              <a:t>Expressive</a:t>
            </a:r>
            <a:r>
              <a:rPr lang="en-US" sz="1600" dirty="0">
                <a:latin typeface="Montserrat"/>
              </a:rPr>
              <a:t>: in this sort of film what if prevails is the aesthetics of the film. All elements of the film ( performances, movement, sound, shots, frame) are subdued to the aesthetic of the film. The target is to awaken different emotions in the spectators.</a:t>
            </a:r>
          </a:p>
          <a:p>
            <a:pPr marL="914400" lvl="1" indent="-342900">
              <a:buFont typeface="+mj-lt"/>
              <a:buAutoNum type="arabicPeriod"/>
            </a:pPr>
            <a:endParaRPr lang="en-US" sz="1600" dirty="0">
              <a:latin typeface="Montserrat"/>
            </a:endParaRPr>
          </a:p>
          <a:p>
            <a:pPr marL="914400" lvl="1" indent="-342900">
              <a:buFont typeface="+mj-lt"/>
              <a:buAutoNum type="arabicPeriod"/>
            </a:pPr>
            <a:endParaRPr lang="en-US" sz="1600" dirty="0">
              <a:latin typeface="Montserrat"/>
            </a:endParaRPr>
          </a:p>
          <a:p>
            <a:pPr marL="914400" lvl="1" indent="-342900">
              <a:buFont typeface="+mj-lt"/>
              <a:buAutoNum type="arabicPeriod"/>
            </a:pPr>
            <a:endParaRPr lang="en-US" sz="1200" b="1" dirty="0">
              <a:latin typeface="Montserrat"/>
            </a:endParaRPr>
          </a:p>
          <a:p>
            <a:pPr marL="457200" indent="-342900">
              <a:buFont typeface="+mj-lt"/>
              <a:buAutoNum type="arabicPeriod"/>
            </a:pPr>
            <a:endParaRPr lang="en-US" sz="1600" dirty="0">
              <a:latin typeface="Montserrat"/>
            </a:endParaRPr>
          </a:p>
        </p:txBody>
      </p:sp>
      <p:sp>
        <p:nvSpPr>
          <p:cNvPr id="4" name="CuadroTexto 3"/>
          <p:cNvSpPr txBox="1"/>
          <p:nvPr/>
        </p:nvSpPr>
        <p:spPr>
          <a:xfrm>
            <a:off x="8560905" y="6304002"/>
            <a:ext cx="3631095" cy="553998"/>
          </a:xfrm>
          <a:prstGeom prst="rect">
            <a:avLst/>
          </a:prstGeom>
          <a:noFill/>
        </p:spPr>
        <p:txBody>
          <a:bodyPr wrap="square" rtlCol="0">
            <a:spAutoFit/>
          </a:bodyPr>
          <a:lstStyle/>
          <a:p>
            <a:pPr algn="r"/>
            <a:r>
              <a:rPr lang="es-ES" sz="1000" dirty="0"/>
              <a:t>Source: </a:t>
            </a:r>
          </a:p>
          <a:p>
            <a:r>
              <a:rPr lang="es-ES" sz="1000" dirty="0">
                <a:hlinkClick r:id="rId6"/>
              </a:rPr>
              <a:t>http://www.cineddhh.org/guias-didacticas/como-ver-una-pelicula-educacion-primaria/2-las-imagenes-y-el-sonido/2b-el-montaje/#g</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B3DCE5B9-847C-4021-9AC8-B1DB9132D135}"/>
              </a:ext>
            </a:extLst>
          </p:cNvPr>
          <p:cNvPicPr>
            <a:picLocks noChangeAspect="1"/>
          </p:cNvPicPr>
          <p:nvPr/>
        </p:nvPicPr>
        <p:blipFill>
          <a:blip r:embed="rId7"/>
          <a:stretch>
            <a:fillRect/>
          </a:stretch>
        </p:blipFill>
        <p:spPr>
          <a:xfrm>
            <a:off x="-21081" y="6565367"/>
            <a:ext cx="841321" cy="292633"/>
          </a:xfrm>
          <a:prstGeom prst="rect">
            <a:avLst/>
          </a:prstGeom>
        </p:spPr>
      </p:pic>
    </p:spTree>
    <p:extLst>
      <p:ext uri="{BB962C8B-B14F-4D97-AF65-F5344CB8AC3E}">
        <p14:creationId xmlns:p14="http://schemas.microsoft.com/office/powerpoint/2010/main" val="203793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Practice</a:t>
            </a:r>
          </a:p>
        </p:txBody>
      </p:sp>
      <p:sp>
        <p:nvSpPr>
          <p:cNvPr id="3" name="Marcador de contenido 2"/>
          <p:cNvSpPr>
            <a:spLocks noGrp="1"/>
          </p:cNvSpPr>
          <p:nvPr>
            <p:ph idx="1"/>
          </p:nvPr>
        </p:nvSpPr>
        <p:spPr>
          <a:xfrm>
            <a:off x="680575" y="1453712"/>
            <a:ext cx="10941581" cy="4854689"/>
          </a:xfrm>
          <a:prstGeom prst="rect">
            <a:avLst/>
          </a:prstGeom>
        </p:spPr>
        <p:txBody>
          <a:bodyPr>
            <a:normAutofit/>
          </a:bodyPr>
          <a:lstStyle/>
          <a:p>
            <a:pPr marL="457200" indent="-342900">
              <a:buFont typeface="+mj-lt"/>
              <a:buAutoNum type="arabicPeriod"/>
            </a:pPr>
            <a:r>
              <a:rPr lang="en-US" sz="2000" dirty="0">
                <a:latin typeface="Montserrat"/>
              </a:rPr>
              <a:t>You are going to criticize and compare certain scenes of British films. </a:t>
            </a:r>
          </a:p>
          <a:p>
            <a:pPr marL="457200" indent="-342900">
              <a:buFont typeface="+mj-lt"/>
              <a:buAutoNum type="arabicPeriod"/>
            </a:pPr>
            <a:r>
              <a:rPr lang="en-US" sz="2000" dirty="0">
                <a:latin typeface="Montserrat"/>
              </a:rPr>
              <a:t>You will have to analyze the films following this structure: </a:t>
            </a:r>
          </a:p>
          <a:p>
            <a:pPr marL="1371600" lvl="2" indent="-342900">
              <a:buFont typeface="+mj-lt"/>
              <a:buAutoNum type="arabicPeriod"/>
            </a:pPr>
            <a:r>
              <a:rPr lang="en-US" sz="1800" dirty="0">
                <a:latin typeface="Montserrat"/>
              </a:rPr>
              <a:t>Is there any critic under which you have analyzed the film?</a:t>
            </a:r>
          </a:p>
          <a:p>
            <a:pPr marL="1371600" lvl="2" indent="-342900">
              <a:buFont typeface="+mj-lt"/>
              <a:buAutoNum type="arabicPeriod"/>
            </a:pPr>
            <a:r>
              <a:rPr lang="en-US" sz="1800" dirty="0">
                <a:latin typeface="Montserrat"/>
              </a:rPr>
              <a:t>Analyze the type of shots-is there any overuse of shots? Why? Why not?</a:t>
            </a:r>
          </a:p>
          <a:p>
            <a:pPr marL="1371600" lvl="2" indent="-342900">
              <a:buFont typeface="+mj-lt"/>
              <a:buAutoNum type="arabicPeriod"/>
            </a:pPr>
            <a:r>
              <a:rPr lang="en-US" sz="1800" dirty="0">
                <a:latin typeface="Montserrat"/>
              </a:rPr>
              <a:t>Analyze the clothing, how does it influence the film? Is it more realistic?</a:t>
            </a:r>
          </a:p>
          <a:p>
            <a:pPr marL="1371600" lvl="2" indent="-342900">
              <a:buFont typeface="+mj-lt"/>
              <a:buAutoNum type="arabicPeriod"/>
            </a:pPr>
            <a:r>
              <a:rPr lang="en-US" sz="1800" dirty="0">
                <a:latin typeface="Montserrat"/>
              </a:rPr>
              <a:t>Sound: analyze: </a:t>
            </a:r>
          </a:p>
          <a:p>
            <a:pPr marL="1828800" lvl="3" indent="-342900">
              <a:buFont typeface="+mj-lt"/>
              <a:buAutoNum type="arabicPeriod"/>
            </a:pPr>
            <a:r>
              <a:rPr lang="en-US" dirty="0">
                <a:latin typeface="Montserrat"/>
              </a:rPr>
              <a:t>How does it affect the scene</a:t>
            </a:r>
          </a:p>
          <a:p>
            <a:pPr marL="1828800" lvl="3" indent="-342900">
              <a:buFont typeface="+mj-lt"/>
              <a:buAutoNum type="arabicPeriod"/>
            </a:pPr>
            <a:r>
              <a:rPr lang="en-US" dirty="0">
                <a:latin typeface="Montserrat"/>
              </a:rPr>
              <a:t>What is its function in the scene</a:t>
            </a:r>
          </a:p>
          <a:p>
            <a:pPr marL="1371600" lvl="2" indent="-342900">
              <a:buFont typeface="+mj-lt"/>
              <a:buAutoNum type="arabicPeriod"/>
            </a:pPr>
            <a:r>
              <a:rPr lang="en-US" sz="1800" dirty="0">
                <a:latin typeface="Montserrat"/>
              </a:rPr>
              <a:t>The Scenery:  what is the intention of the director in it?</a:t>
            </a:r>
          </a:p>
          <a:p>
            <a:pPr marL="1371600" lvl="2" indent="-342900">
              <a:buFont typeface="+mj-lt"/>
              <a:buAutoNum type="arabicPeriod"/>
            </a:pPr>
            <a:r>
              <a:rPr lang="en-US" sz="1800" dirty="0">
                <a:latin typeface="Montserrat"/>
              </a:rPr>
              <a:t>What sort of film do you think is it?</a:t>
            </a:r>
          </a:p>
          <a:p>
            <a:pPr marL="1828800" lvl="3" indent="-342900">
              <a:buFont typeface="+mj-lt"/>
              <a:buAutoNum type="arabicPeriod"/>
            </a:pPr>
            <a:r>
              <a:rPr lang="en-US" dirty="0">
                <a:latin typeface="Montserrat"/>
              </a:rPr>
              <a:t>Narrative/ Expressive</a:t>
            </a:r>
          </a:p>
          <a:p>
            <a:pPr marL="1828800" lvl="3" indent="-342900">
              <a:buFont typeface="+mj-lt"/>
              <a:buAutoNum type="arabicPeriod"/>
            </a:pPr>
            <a:r>
              <a:rPr lang="en-US" dirty="0">
                <a:latin typeface="Montserrat"/>
              </a:rPr>
              <a:t>Analytical /Synthetic</a:t>
            </a:r>
          </a:p>
          <a:p>
            <a:pPr marL="1371600" lvl="2" indent="-342900">
              <a:buFont typeface="+mj-lt"/>
              <a:buAutoNum type="arabicPeriod"/>
            </a:pPr>
            <a:r>
              <a:rPr lang="en-US" sz="1800" dirty="0">
                <a:latin typeface="Montserrat"/>
              </a:rPr>
              <a:t>Is there any specific British cultural feature that you can observe in the film?</a:t>
            </a:r>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4" name="Imagen 3">
            <a:extLst>
              <a:ext uri="{FF2B5EF4-FFF2-40B4-BE49-F238E27FC236}">
                <a16:creationId xmlns:a16="http://schemas.microsoft.com/office/drawing/2014/main" id="{E4D15642-4F05-4285-AB06-6E15530A8212}"/>
              </a:ext>
            </a:extLst>
          </p:cNvPr>
          <p:cNvPicPr>
            <a:picLocks noChangeAspect="1"/>
          </p:cNvPicPr>
          <p:nvPr/>
        </p:nvPicPr>
        <p:blipFill>
          <a:blip r:embed="rId2"/>
          <a:stretch>
            <a:fillRect/>
          </a:stretch>
        </p:blipFill>
        <p:spPr>
          <a:xfrm>
            <a:off x="0" y="6562054"/>
            <a:ext cx="841321" cy="292633"/>
          </a:xfrm>
          <a:prstGeom prst="rect">
            <a:avLst/>
          </a:prstGeom>
        </p:spPr>
      </p:pic>
    </p:spTree>
    <p:extLst>
      <p:ext uri="{BB962C8B-B14F-4D97-AF65-F5344CB8AC3E}">
        <p14:creationId xmlns:p14="http://schemas.microsoft.com/office/powerpoint/2010/main" val="183497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0174"/>
          </a:xfrm>
          <a:prstGeom prst="rect">
            <a:avLst/>
          </a:prstGeo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Practice</a:t>
            </a:r>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Rectángulo 8">
            <a:extLst>
              <a:ext uri="{FF2B5EF4-FFF2-40B4-BE49-F238E27FC236}">
                <a16:creationId xmlns:a16="http://schemas.microsoft.com/office/drawing/2014/main" id="{208CF632-161A-4B42-86A0-EE27F9C2733E}"/>
              </a:ext>
            </a:extLst>
          </p:cNvPr>
          <p:cNvSpPr/>
          <p:nvPr/>
        </p:nvSpPr>
        <p:spPr>
          <a:xfrm>
            <a:off x="415824" y="2019762"/>
            <a:ext cx="1870984" cy="16929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2"/>
              </a:rPr>
              <a:t>Film 1</a:t>
            </a:r>
            <a:endParaRPr lang="en-GB" dirty="0"/>
          </a:p>
        </p:txBody>
      </p:sp>
      <p:sp>
        <p:nvSpPr>
          <p:cNvPr id="10" name="Rectángulo 9">
            <a:extLst>
              <a:ext uri="{FF2B5EF4-FFF2-40B4-BE49-F238E27FC236}">
                <a16:creationId xmlns:a16="http://schemas.microsoft.com/office/drawing/2014/main" id="{1B08C741-40B1-4C7B-B7C1-A796D88BCAEA}"/>
              </a:ext>
            </a:extLst>
          </p:cNvPr>
          <p:cNvSpPr/>
          <p:nvPr/>
        </p:nvSpPr>
        <p:spPr>
          <a:xfrm>
            <a:off x="2695882" y="2018398"/>
            <a:ext cx="1870984" cy="16929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3"/>
              </a:rPr>
              <a:t>Film 2</a:t>
            </a:r>
            <a:endParaRPr lang="en-GB" dirty="0"/>
          </a:p>
        </p:txBody>
      </p:sp>
      <p:sp>
        <p:nvSpPr>
          <p:cNvPr id="11" name="Rectángulo 10">
            <a:extLst>
              <a:ext uri="{FF2B5EF4-FFF2-40B4-BE49-F238E27FC236}">
                <a16:creationId xmlns:a16="http://schemas.microsoft.com/office/drawing/2014/main" id="{D7F107F5-B075-498C-B949-F42476065138}"/>
              </a:ext>
            </a:extLst>
          </p:cNvPr>
          <p:cNvSpPr/>
          <p:nvPr/>
        </p:nvSpPr>
        <p:spPr>
          <a:xfrm>
            <a:off x="2728104" y="4454534"/>
            <a:ext cx="1870984" cy="1692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linkClick r:id="rId4"/>
              </a:rPr>
              <a:t>Film 7</a:t>
            </a:r>
            <a:endParaRPr lang="en-GB" dirty="0">
              <a:solidFill>
                <a:srgbClr val="002060"/>
              </a:solidFill>
            </a:endParaRPr>
          </a:p>
        </p:txBody>
      </p:sp>
      <p:sp>
        <p:nvSpPr>
          <p:cNvPr id="12" name="Rectángulo 11">
            <a:extLst>
              <a:ext uri="{FF2B5EF4-FFF2-40B4-BE49-F238E27FC236}">
                <a16:creationId xmlns:a16="http://schemas.microsoft.com/office/drawing/2014/main" id="{AEC28FD6-D05D-4140-9963-E75E0EE0C6F9}"/>
              </a:ext>
            </a:extLst>
          </p:cNvPr>
          <p:cNvSpPr/>
          <p:nvPr/>
        </p:nvSpPr>
        <p:spPr>
          <a:xfrm>
            <a:off x="5160508" y="4454534"/>
            <a:ext cx="1870984" cy="16929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5"/>
              </a:rPr>
              <a:t>Film 8</a:t>
            </a:r>
            <a:endParaRPr lang="en-GB" dirty="0"/>
          </a:p>
        </p:txBody>
      </p:sp>
      <p:sp>
        <p:nvSpPr>
          <p:cNvPr id="13" name="Rectángulo 12">
            <a:extLst>
              <a:ext uri="{FF2B5EF4-FFF2-40B4-BE49-F238E27FC236}">
                <a16:creationId xmlns:a16="http://schemas.microsoft.com/office/drawing/2014/main" id="{B249E098-D6F9-47EC-A332-DF9CB7F86347}"/>
              </a:ext>
            </a:extLst>
          </p:cNvPr>
          <p:cNvSpPr/>
          <p:nvPr/>
        </p:nvSpPr>
        <p:spPr>
          <a:xfrm>
            <a:off x="5088680" y="2018398"/>
            <a:ext cx="1870984" cy="16929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6"/>
              </a:rPr>
              <a:t>Film 3</a:t>
            </a:r>
            <a:endParaRPr lang="en-GB" dirty="0"/>
          </a:p>
        </p:txBody>
      </p:sp>
      <p:sp>
        <p:nvSpPr>
          <p:cNvPr id="14" name="Rectángulo 13">
            <a:extLst>
              <a:ext uri="{FF2B5EF4-FFF2-40B4-BE49-F238E27FC236}">
                <a16:creationId xmlns:a16="http://schemas.microsoft.com/office/drawing/2014/main" id="{AA3D026F-B3CB-4AE8-8A83-B918C8F49885}"/>
              </a:ext>
            </a:extLst>
          </p:cNvPr>
          <p:cNvSpPr/>
          <p:nvPr/>
        </p:nvSpPr>
        <p:spPr>
          <a:xfrm>
            <a:off x="7501085" y="4454533"/>
            <a:ext cx="1870984" cy="16929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linkClick r:id="rId7"/>
              </a:rPr>
              <a:t>Film 9</a:t>
            </a:r>
            <a:endParaRPr lang="en-GB" dirty="0">
              <a:solidFill>
                <a:srgbClr val="002060"/>
              </a:solidFill>
            </a:endParaRPr>
          </a:p>
        </p:txBody>
      </p:sp>
      <p:sp>
        <p:nvSpPr>
          <p:cNvPr id="15" name="Rectángulo 14">
            <a:extLst>
              <a:ext uri="{FF2B5EF4-FFF2-40B4-BE49-F238E27FC236}">
                <a16:creationId xmlns:a16="http://schemas.microsoft.com/office/drawing/2014/main" id="{FD1E95B5-DC62-4B6F-A3D4-808A8AE419DE}"/>
              </a:ext>
            </a:extLst>
          </p:cNvPr>
          <p:cNvSpPr/>
          <p:nvPr/>
        </p:nvSpPr>
        <p:spPr>
          <a:xfrm>
            <a:off x="9648796" y="4454533"/>
            <a:ext cx="1870984" cy="16929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8"/>
              </a:rPr>
              <a:t>Film 10</a:t>
            </a:r>
            <a:endParaRPr lang="en-GB" dirty="0"/>
          </a:p>
        </p:txBody>
      </p:sp>
      <p:sp>
        <p:nvSpPr>
          <p:cNvPr id="16" name="Rectángulo 15">
            <a:extLst>
              <a:ext uri="{FF2B5EF4-FFF2-40B4-BE49-F238E27FC236}">
                <a16:creationId xmlns:a16="http://schemas.microsoft.com/office/drawing/2014/main" id="{5710762E-118D-4A76-AC05-5C8BD6525DEE}"/>
              </a:ext>
            </a:extLst>
          </p:cNvPr>
          <p:cNvSpPr/>
          <p:nvPr/>
        </p:nvSpPr>
        <p:spPr>
          <a:xfrm>
            <a:off x="7368738" y="2018397"/>
            <a:ext cx="1870984" cy="1692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hlinkClick r:id="rId9"/>
              </a:rPr>
              <a:t>Film 4</a:t>
            </a:r>
            <a:endParaRPr lang="en-GB" dirty="0">
              <a:solidFill>
                <a:srgbClr val="C00000"/>
              </a:solidFill>
            </a:endParaRPr>
          </a:p>
        </p:txBody>
      </p:sp>
      <p:sp>
        <p:nvSpPr>
          <p:cNvPr id="17" name="Rectángulo 16">
            <a:extLst>
              <a:ext uri="{FF2B5EF4-FFF2-40B4-BE49-F238E27FC236}">
                <a16:creationId xmlns:a16="http://schemas.microsoft.com/office/drawing/2014/main" id="{FAFA67FF-8AEB-48CC-BD90-3306BF25EC93}"/>
              </a:ext>
            </a:extLst>
          </p:cNvPr>
          <p:cNvSpPr/>
          <p:nvPr/>
        </p:nvSpPr>
        <p:spPr>
          <a:xfrm>
            <a:off x="9648796" y="1992795"/>
            <a:ext cx="1870984" cy="1692965"/>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10"/>
              </a:rPr>
              <a:t>Film 5</a:t>
            </a:r>
            <a:endParaRPr lang="en-GB" dirty="0"/>
          </a:p>
        </p:txBody>
      </p:sp>
      <p:sp>
        <p:nvSpPr>
          <p:cNvPr id="18" name="Rectángulo 17">
            <a:extLst>
              <a:ext uri="{FF2B5EF4-FFF2-40B4-BE49-F238E27FC236}">
                <a16:creationId xmlns:a16="http://schemas.microsoft.com/office/drawing/2014/main" id="{EF237391-64D1-4DC6-B90C-D65F0872C226}"/>
              </a:ext>
            </a:extLst>
          </p:cNvPr>
          <p:cNvSpPr/>
          <p:nvPr/>
        </p:nvSpPr>
        <p:spPr>
          <a:xfrm>
            <a:off x="407787" y="4454534"/>
            <a:ext cx="1870984" cy="16929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11"/>
              </a:rPr>
              <a:t>Film 6</a:t>
            </a:r>
            <a:endParaRPr lang="en-GB" dirty="0">
              <a:solidFill>
                <a:schemeClr val="bg1"/>
              </a:solidFill>
            </a:endParaRPr>
          </a:p>
        </p:txBody>
      </p:sp>
      <p:pic>
        <p:nvPicPr>
          <p:cNvPr id="3" name="Imagen 2">
            <a:extLst>
              <a:ext uri="{FF2B5EF4-FFF2-40B4-BE49-F238E27FC236}">
                <a16:creationId xmlns:a16="http://schemas.microsoft.com/office/drawing/2014/main" id="{EB4887C8-F730-4BAF-A841-90BC70FFC9B9}"/>
              </a:ext>
            </a:extLst>
          </p:cNvPr>
          <p:cNvPicPr>
            <a:picLocks noChangeAspect="1"/>
          </p:cNvPicPr>
          <p:nvPr/>
        </p:nvPicPr>
        <p:blipFill>
          <a:blip r:embed="rId12"/>
          <a:stretch>
            <a:fillRect/>
          </a:stretch>
        </p:blipFill>
        <p:spPr>
          <a:xfrm>
            <a:off x="0" y="6565367"/>
            <a:ext cx="841321" cy="292633"/>
          </a:xfrm>
          <a:prstGeom prst="rect">
            <a:avLst/>
          </a:prstGeom>
        </p:spPr>
      </p:pic>
    </p:spTree>
    <p:extLst>
      <p:ext uri="{BB962C8B-B14F-4D97-AF65-F5344CB8AC3E}">
        <p14:creationId xmlns:p14="http://schemas.microsoft.com/office/powerpoint/2010/main" val="407216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31304" y="636106"/>
            <a:ext cx="11119550" cy="6119464"/>
          </a:xfrm>
        </p:spPr>
        <p:txBody>
          <a:bodyPr>
            <a:noAutofit/>
          </a:bodyPr>
          <a:lstStyle/>
          <a:p>
            <a:pPr>
              <a:lnSpc>
                <a:spcPct val="107000"/>
              </a:lnSpc>
              <a:spcAft>
                <a:spcPts val="800"/>
              </a:spcAft>
            </a:pPr>
            <a:r>
              <a:rPr lang="es-ES" sz="1400" dirty="0">
                <a:latin typeface="Source Sans Pro" panose="020B0503030403020204" pitchFamily="34" charset="0"/>
                <a:ea typeface="Source Sans Pro" panose="020B0503030403020204" pitchFamily="34" charset="0"/>
                <a:cs typeface="Times New Roman" panose="02020603050405020304" pitchFamily="18" charset="0"/>
              </a:rPr>
              <a:t>Anónimo. 2016. Aspectos técnicos del cine.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Slideshare</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https://es.slideshare.net/ampalagolo60/aspectos-tcnicos-del-cine</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s-ES" sz="1400" dirty="0">
                <a:latin typeface="Source Sans Pro" panose="020B0503030403020204" pitchFamily="34" charset="0"/>
                <a:ea typeface="Source Sans Pro" panose="020B0503030403020204" pitchFamily="34" charset="0"/>
                <a:cs typeface="Times New Roman" panose="02020603050405020304" pitchFamily="18" charset="0"/>
              </a:rPr>
              <a:t>Anónimo. s.f. Como hacer una critica de cine. Foerderverein.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https://www.foerderverein-filmkultur.de/content/uploads/filmkritik_spanisch1.pdf</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s-ES" sz="1400" dirty="0">
                <a:latin typeface="Source Sans Pro" panose="020B0503030403020204" pitchFamily="34" charset="0"/>
                <a:ea typeface="Source Sans Pro" panose="020B0503030403020204" pitchFamily="34" charset="0"/>
                <a:cs typeface="Times New Roman" panose="02020603050405020304" pitchFamily="18" charset="0"/>
              </a:rPr>
              <a:t>Anónimo. s.f. El cine, el mundo y los derechos humanos.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cineddhh</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http://www.cineddhh.org/guias-didacticas/como-ver-una-pelicula-educacion-primaria/2-las-imagenes-y-el-sonido/2b-el-montaje/#g</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Anónimo</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s.f.</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Literary Criticism.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ERservices</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https://courses.lumenlearning.com/suny-britlit1/chapter/literary-criticism/</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Burton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Kuspit</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Donald. </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2021. Art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criticism</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Britanica</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https://www.britannica.com/art/art-criticism</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Calhoun, Dave y de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Semlyen</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Phil Friday. 2021. The 100 best British movies.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TimeOut</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n-U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https://www.timeout.com/film/100-best-british-films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Contis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Eva. 2019. Types of Shots in a Film: The First Tools to Building a Shot List. Careers in Film. Recuperado de: </a:t>
            </a:r>
            <a:r>
              <a:rPr lang="en-U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https://www.careersinfilm.com/types-of-shots-in-film/</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Green, Willow. 2021. The 100 Best British Films.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Empire</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https://www.empireonline.com/movies/features/best-british-films/</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Hoyle, Brian. 2006. British Art Cinema 1975-2000: Context and Practice. B.A. University of Hull. Recuperado de: </a:t>
            </a:r>
            <a:r>
              <a:rPr lang="en-U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https://core.ac.uk/download/pdf/8821052.pdf</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Loach, Ken. 2009. The Observer Film Quarterly's best British films of the last 25 years. </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The Guardian.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https://www.theguardian.com/film/gallery/2009/aug/30/best-british-films-25-years</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Roddick, Chloe. The 12 Classic British Directors You Need to Know About 2015. </a:t>
            </a:r>
            <a:r>
              <a:rPr lang="es-ES" sz="1400" dirty="0" err="1">
                <a:latin typeface="Source Sans Pro" panose="020B0503030403020204" pitchFamily="34" charset="0"/>
                <a:ea typeface="Source Sans Pro" panose="020B0503030403020204" pitchFamily="34" charset="0"/>
                <a:cs typeface="Times New Roman" panose="02020603050405020304" pitchFamily="18" charset="0"/>
              </a:rPr>
              <a:t>MoreliaFilmFestival</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https://moreliafilmfest.com/en/los-12-directores-britanicos-clasicos-que-necesitas-conocer/</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Selter</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Emily. 2020. 22 Quintessentially British Movies to Cheer You Up. Town and Country. </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https://www.townandcountrymag.com/leisure/arts-and-culture/g9139292/best-british-movies-films/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n-US" sz="1400" dirty="0">
                <a:latin typeface="Source Sans Pro" panose="020B0503030403020204" pitchFamily="34" charset="0"/>
                <a:ea typeface="Source Sans Pro" panose="020B0503030403020204" pitchFamily="34" charset="0"/>
                <a:cs typeface="Times New Roman" panose="02020603050405020304" pitchFamily="18" charset="0"/>
              </a:rPr>
              <a:t>Solar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Elgueta</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Dariolette</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2016.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escritura</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de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críticas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de cine en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séptimo</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año</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representaciones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sociales</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en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torno</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 la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ficción</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y la </a:t>
            </a:r>
            <a:r>
              <a:rPr lang="en-US" sz="1400" dirty="0" err="1">
                <a:latin typeface="Source Sans Pro" panose="020B0503030403020204" pitchFamily="34" charset="0"/>
                <a:ea typeface="Source Sans Pro" panose="020B0503030403020204" pitchFamily="34" charset="0"/>
                <a:cs typeface="Times New Roman" panose="02020603050405020304" pitchFamily="18" charset="0"/>
              </a:rPr>
              <a:t>realidad</a:t>
            </a:r>
            <a:r>
              <a:rPr lang="en-US" sz="1400" dirty="0">
                <a:latin typeface="Source Sans Pro" panose="020B0503030403020204" pitchFamily="34" charset="0"/>
                <a:ea typeface="Source Sans Pro" panose="020B0503030403020204" pitchFamily="34" charset="0"/>
                <a:cs typeface="Times New Roman" panose="02020603050405020304" pitchFamily="18" charset="0"/>
              </a:rPr>
              <a:t>. </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Universidad de Concepción.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http://repositorio.udec.cl/bitstream/11594/2405/3/Tesis_Escritura_de_criticas_de_cine_en_septimo_a%C3%B1o.pdf</a:t>
            </a:r>
            <a:br>
              <a:rPr lang="es-ES" sz="1400" dirty="0">
                <a:latin typeface="Source Sans Pro" panose="020B0503030403020204" pitchFamily="34" charset="0"/>
                <a:ea typeface="Source Sans Pro" panose="020B0503030403020204" pitchFamily="34" charset="0"/>
                <a:cs typeface="Times New Roman" panose="02020603050405020304" pitchFamily="18" charset="0"/>
              </a:rPr>
            </a:br>
            <a:r>
              <a:rPr lang="es-ES" sz="1400" dirty="0">
                <a:latin typeface="Source Sans Pro" panose="020B0503030403020204" pitchFamily="34" charset="0"/>
                <a:ea typeface="Source Sans Pro" panose="020B0503030403020204" pitchFamily="34" charset="0"/>
                <a:cs typeface="Times New Roman" panose="02020603050405020304" pitchFamily="18" charset="0"/>
              </a:rPr>
              <a:t>Verano Esqueda, Lourdes y Noguera Tajadura, María. S.f. El papel de la crítica cinematográfica en el panorama audiovisual contemporáneo. Universidad de Navarra. Recuperado de: </a:t>
            </a:r>
            <a:r>
              <a:rPr lang="es-ES" sz="1400" u="sng" dirty="0">
                <a:solidFill>
                  <a:srgbClr val="0563C1"/>
                </a:solidFill>
                <a:latin typeface="Source Sans Pro" panose="020B0503030403020204" pitchFamily="34" charset="0"/>
                <a:ea typeface="Source Sans Pro" panose="020B050303040302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https://dadun.unav.edu/bitstream/10171/20597/1/El%20papel%20de%20la%20cr%C3%ADtica%20cinematogr%C3%A1fica.pdf</a:t>
            </a:r>
            <a:r>
              <a:rPr lang="es-ES" sz="1400" dirty="0">
                <a:latin typeface="Source Sans Pro" panose="020B0503030403020204" pitchFamily="34" charset="0"/>
                <a:ea typeface="Source Sans Pro" panose="020B0503030403020204" pitchFamily="34" charset="0"/>
                <a:cs typeface="Times New Roman" panose="02020603050405020304" pitchFamily="18" charset="0"/>
              </a:rPr>
              <a:t> </a:t>
            </a:r>
            <a:endParaRPr lang="es-ES" sz="1400" dirty="0">
              <a:latin typeface="Source Sans Pro" panose="020B0503030403020204" pitchFamily="34" charset="0"/>
              <a:ea typeface="Source Sans Pro" panose="020B0503030403020204" pitchFamily="34" charset="0"/>
            </a:endParaRPr>
          </a:p>
        </p:txBody>
      </p:sp>
      <p:sp>
        <p:nvSpPr>
          <p:cNvPr id="4" name="Título 1">
            <a:extLst>
              <a:ext uri="{FF2B5EF4-FFF2-40B4-BE49-F238E27FC236}">
                <a16:creationId xmlns:a16="http://schemas.microsoft.com/office/drawing/2014/main" id="{85701135-FF24-4EAB-A9FE-9C619ED552FB}"/>
              </a:ext>
            </a:extLst>
          </p:cNvPr>
          <p:cNvSpPr txBox="1">
            <a:spLocks/>
          </p:cNvSpPr>
          <p:nvPr/>
        </p:nvSpPr>
        <p:spPr>
          <a:xfrm>
            <a:off x="453887" y="102430"/>
            <a:ext cx="10515600" cy="650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530"/>
              </a:lnSpc>
            </a:pPr>
            <a:r>
              <a:rPr lang="en-US" sz="2800" b="1" spc="100" dirty="0">
                <a:solidFill>
                  <a:schemeClr val="tx2"/>
                </a:solidFill>
                <a:latin typeface="Montserrat" charset="0"/>
                <a:ea typeface="Montserrat" charset="0"/>
                <a:cs typeface="Montserrat" charset="0"/>
              </a:rPr>
              <a:t>Webgraphy</a:t>
            </a:r>
          </a:p>
        </p:txBody>
      </p:sp>
      <p:pic>
        <p:nvPicPr>
          <p:cNvPr id="2" name="Imagen 1">
            <a:extLst>
              <a:ext uri="{FF2B5EF4-FFF2-40B4-BE49-F238E27FC236}">
                <a16:creationId xmlns:a16="http://schemas.microsoft.com/office/drawing/2014/main" id="{69929923-965F-4A65-9442-DCFBC9B4ED57}"/>
              </a:ext>
            </a:extLst>
          </p:cNvPr>
          <p:cNvPicPr>
            <a:picLocks noChangeAspect="1"/>
          </p:cNvPicPr>
          <p:nvPr/>
        </p:nvPicPr>
        <p:blipFill>
          <a:blip r:embed="rId16"/>
          <a:stretch>
            <a:fillRect/>
          </a:stretch>
        </p:blipFill>
        <p:spPr>
          <a:xfrm>
            <a:off x="11317452" y="0"/>
            <a:ext cx="841321" cy="292633"/>
          </a:xfrm>
          <a:prstGeom prst="rect">
            <a:avLst/>
          </a:prstGeom>
        </p:spPr>
      </p:pic>
    </p:spTree>
    <p:extLst>
      <p:ext uri="{BB962C8B-B14F-4D97-AF65-F5344CB8AC3E}">
        <p14:creationId xmlns:p14="http://schemas.microsoft.com/office/powerpoint/2010/main" val="376456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473221" y="298309"/>
            <a:ext cx="5261377" cy="541174"/>
          </a:xfrm>
          <a:prstGeom prst="rect">
            <a:avLst/>
          </a:prstGeom>
          <a:noFill/>
        </p:spPr>
        <p:txBody>
          <a:bodyPr wrap="none" rtlCol="0" anchor="ctr" anchorCtr="0">
            <a:spAutoFit/>
          </a:bodyPr>
          <a:lstStyle/>
          <a:p>
            <a:pPr algn="ctr">
              <a:lnSpc>
                <a:spcPts val="3530"/>
              </a:lnSpc>
            </a:pPr>
            <a:r>
              <a:rPr lang="en-US" sz="3000" b="1" spc="100" dirty="0">
                <a:solidFill>
                  <a:schemeClr val="tx2"/>
                </a:solidFill>
                <a:latin typeface="Montserrat" charset="0"/>
                <a:ea typeface="Montserrat" charset="0"/>
                <a:cs typeface="Montserrat" charset="0"/>
              </a:rPr>
              <a:t>Conception of the Cinema</a:t>
            </a:r>
          </a:p>
        </p:txBody>
      </p:sp>
      <p:sp>
        <p:nvSpPr>
          <p:cNvPr id="37" name="TextBox 36"/>
          <p:cNvSpPr txBox="1"/>
          <p:nvPr/>
        </p:nvSpPr>
        <p:spPr>
          <a:xfrm>
            <a:off x="728246" y="3714260"/>
            <a:ext cx="2262159" cy="307777"/>
          </a:xfrm>
          <a:prstGeom prst="rect">
            <a:avLst/>
          </a:prstGeom>
          <a:noFill/>
        </p:spPr>
        <p:txBody>
          <a:bodyPr wrap="none" rtlCol="0" anchor="ctr" anchorCtr="0">
            <a:spAutoFit/>
          </a:bodyPr>
          <a:lstStyle/>
          <a:p>
            <a:pPr algn="ctr"/>
            <a:r>
              <a:rPr lang="en-US" sz="1400" b="1" dirty="0">
                <a:solidFill>
                  <a:schemeClr val="tx2"/>
                </a:solidFill>
                <a:latin typeface="Montserrat" charset="0"/>
                <a:ea typeface="Montserrat" charset="0"/>
                <a:cs typeface="Montserrat" charset="0"/>
              </a:rPr>
              <a:t>Mean of Communication</a:t>
            </a:r>
          </a:p>
        </p:txBody>
      </p:sp>
      <p:sp>
        <p:nvSpPr>
          <p:cNvPr id="41" name="TextBox 40"/>
          <p:cNvSpPr txBox="1"/>
          <p:nvPr/>
        </p:nvSpPr>
        <p:spPr>
          <a:xfrm>
            <a:off x="6763771" y="3710947"/>
            <a:ext cx="1729705" cy="307777"/>
          </a:xfrm>
          <a:prstGeom prst="rect">
            <a:avLst/>
          </a:prstGeom>
          <a:noFill/>
        </p:spPr>
        <p:txBody>
          <a:bodyPr wrap="none" rtlCol="0" anchor="ctr" anchorCtr="0">
            <a:spAutoFit/>
          </a:bodyPr>
          <a:lstStyle/>
          <a:p>
            <a:pPr algn="ctr"/>
            <a:r>
              <a:rPr lang="en-US" sz="1400" b="1" dirty="0">
                <a:solidFill>
                  <a:schemeClr val="tx2"/>
                </a:solidFill>
                <a:latin typeface="Montserrat" charset="0"/>
                <a:ea typeface="Montserrat" charset="0"/>
                <a:cs typeface="Montserrat" charset="0"/>
              </a:rPr>
              <a:t>A cultural Product</a:t>
            </a:r>
          </a:p>
        </p:txBody>
      </p:sp>
      <p:sp>
        <p:nvSpPr>
          <p:cNvPr id="44" name="TextBox 43"/>
          <p:cNvSpPr txBox="1"/>
          <p:nvPr/>
        </p:nvSpPr>
        <p:spPr>
          <a:xfrm>
            <a:off x="10083483" y="3452154"/>
            <a:ext cx="1067665" cy="307777"/>
          </a:xfrm>
          <a:prstGeom prst="rect">
            <a:avLst/>
          </a:prstGeom>
          <a:noFill/>
        </p:spPr>
        <p:txBody>
          <a:bodyPr wrap="none" rtlCol="0" anchor="ctr" anchorCtr="0">
            <a:spAutoFit/>
          </a:bodyPr>
          <a:lstStyle/>
          <a:p>
            <a:pPr algn="ctr"/>
            <a:r>
              <a:rPr lang="en-US" sz="1400" b="1" dirty="0">
                <a:solidFill>
                  <a:schemeClr val="tx2"/>
                </a:solidFill>
                <a:latin typeface="Montserrat" charset="0"/>
                <a:ea typeface="Montserrat" charset="0"/>
                <a:cs typeface="Montserrat" charset="0"/>
              </a:rPr>
              <a:t>The 7</a:t>
            </a:r>
            <a:r>
              <a:rPr lang="en-US" sz="1400" b="1" baseline="30000" dirty="0">
                <a:solidFill>
                  <a:schemeClr val="tx2"/>
                </a:solidFill>
                <a:latin typeface="Montserrat" charset="0"/>
                <a:ea typeface="Montserrat" charset="0"/>
                <a:cs typeface="Montserrat" charset="0"/>
              </a:rPr>
              <a:t>th</a:t>
            </a:r>
            <a:r>
              <a:rPr lang="en-US" sz="1400" b="1" dirty="0">
                <a:solidFill>
                  <a:schemeClr val="tx2"/>
                </a:solidFill>
                <a:latin typeface="Montserrat" charset="0"/>
                <a:ea typeface="Montserrat" charset="0"/>
                <a:cs typeface="Montserrat" charset="0"/>
              </a:rPr>
              <a:t> Art</a:t>
            </a:r>
          </a:p>
        </p:txBody>
      </p:sp>
      <p:sp>
        <p:nvSpPr>
          <p:cNvPr id="59" name="Subtitle 2"/>
          <p:cNvSpPr txBox="1">
            <a:spLocks/>
          </p:cNvSpPr>
          <p:nvPr/>
        </p:nvSpPr>
        <p:spPr>
          <a:xfrm>
            <a:off x="3731168" y="4345808"/>
            <a:ext cx="2291840" cy="11218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dirty="0">
                <a:solidFill>
                  <a:srgbClr val="000000"/>
                </a:solidFill>
                <a:latin typeface="Source Sans Pro" charset="0"/>
                <a:ea typeface="Source Sans Pro" charset="0"/>
                <a:cs typeface="Source Sans Pro" charset="0"/>
              </a:rPr>
              <a:t>Where the main objective is to provoke on the audience a mixture of feelings such as  joy, fear, anger, disgust…</a:t>
            </a:r>
            <a:endParaRPr lang="en-US" sz="1600" dirty="0">
              <a:solidFill>
                <a:schemeClr val="tx1"/>
              </a:solidFill>
              <a:latin typeface="Source Sans Pro" charset="0"/>
              <a:ea typeface="Source Sans Pro" charset="0"/>
              <a:cs typeface="Source Sans Pro" charset="0"/>
            </a:endParaRPr>
          </a:p>
        </p:txBody>
      </p:sp>
      <p:sp>
        <p:nvSpPr>
          <p:cNvPr id="60" name="Subtitle 2"/>
          <p:cNvSpPr txBox="1">
            <a:spLocks/>
          </p:cNvSpPr>
          <p:nvPr/>
        </p:nvSpPr>
        <p:spPr>
          <a:xfrm>
            <a:off x="9225656" y="3988533"/>
            <a:ext cx="2703444" cy="217139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dirty="0">
                <a:solidFill>
                  <a:srgbClr val="000000"/>
                </a:solidFill>
                <a:latin typeface="Source Sans Pro" charset="0"/>
                <a:ea typeface="Source Sans Pro" charset="0"/>
                <a:cs typeface="Source Sans Pro" charset="0"/>
              </a:rPr>
              <a:t>The mail goal is to create an artistic material or immaterial object for aesthetic purposes; ,, provoking feelings and emotions in the audience. </a:t>
            </a:r>
          </a:p>
          <a:p>
            <a:pPr>
              <a:lnSpc>
                <a:spcPts val="1325"/>
              </a:lnSpc>
            </a:pPr>
            <a:r>
              <a:rPr lang="en-US" sz="1600" dirty="0">
                <a:solidFill>
                  <a:srgbClr val="000000"/>
                </a:solidFill>
                <a:latin typeface="Source Sans Pro" charset="0"/>
                <a:ea typeface="Source Sans Pro" charset="0"/>
                <a:cs typeface="Source Sans Pro" charset="0"/>
              </a:rPr>
              <a:t>This is achieved by using a great variety of codes and channels which imply both verbal and non verbal language (music, image, facial and body gesture)</a:t>
            </a:r>
            <a:endParaRPr lang="en-US" sz="1600" dirty="0">
              <a:solidFill>
                <a:schemeClr val="tx1"/>
              </a:solidFill>
              <a:latin typeface="Source Sans Pro" charset="0"/>
              <a:ea typeface="Source Sans Pro" charset="0"/>
              <a:cs typeface="Source Sans Pro" charset="0"/>
            </a:endParaRPr>
          </a:p>
        </p:txBody>
      </p:sp>
      <p:sp>
        <p:nvSpPr>
          <p:cNvPr id="62" name="Subtitle 2"/>
          <p:cNvSpPr txBox="1">
            <a:spLocks/>
          </p:cNvSpPr>
          <p:nvPr/>
        </p:nvSpPr>
        <p:spPr>
          <a:xfrm>
            <a:off x="6557575" y="4365688"/>
            <a:ext cx="2142098" cy="62174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en-US" sz="1600" dirty="0">
                <a:solidFill>
                  <a:srgbClr val="000000"/>
                </a:solidFill>
                <a:latin typeface="Source Sans Pro" charset="0"/>
                <a:ea typeface="Source Sans Pro" charset="0"/>
                <a:cs typeface="Source Sans Pro" charset="0"/>
              </a:rPr>
              <a:t>A cultural product that recreates personal and social life</a:t>
            </a:r>
            <a:endParaRPr lang="en-US" sz="1600" dirty="0">
              <a:solidFill>
                <a:schemeClr val="tx1"/>
              </a:solidFill>
              <a:latin typeface="Source Sans Pro" charset="0"/>
              <a:ea typeface="Source Sans Pro" charset="0"/>
              <a:cs typeface="Source Sans Pro" charset="0"/>
            </a:endParaRPr>
          </a:p>
        </p:txBody>
      </p:sp>
      <p:cxnSp>
        <p:nvCxnSpPr>
          <p:cNvPr id="17" name="Straight Connector 7"/>
          <p:cNvCxnSpPr/>
          <p:nvPr/>
        </p:nvCxnSpPr>
        <p:spPr>
          <a:xfrm>
            <a:off x="5533564" y="966330"/>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7"/>
          <p:cNvCxnSpPr/>
          <p:nvPr/>
        </p:nvCxnSpPr>
        <p:spPr>
          <a:xfrm>
            <a:off x="5695619" y="1114329"/>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260267" y="4220283"/>
            <a:ext cx="2936377" cy="2104679"/>
          </a:xfrm>
          <a:prstGeom prst="rect">
            <a:avLst/>
          </a:prstGeom>
        </p:spPr>
        <p:txBody>
          <a:bodyPr wrap="square">
            <a:spAutoFit/>
          </a:bodyPr>
          <a:lstStyle/>
          <a:p>
            <a:pPr algn="ctr">
              <a:lnSpc>
                <a:spcPts val="1325"/>
              </a:lnSpc>
            </a:pPr>
            <a:r>
              <a:rPr lang="en-US" sz="1600" dirty="0">
                <a:solidFill>
                  <a:srgbClr val="000000"/>
                </a:solidFill>
                <a:latin typeface="Source Sans Pro" charset="0"/>
                <a:ea typeface="Source Sans Pro" charset="0"/>
                <a:cs typeface="Source Sans Pro" charset="0"/>
              </a:rPr>
              <a:t>Just as what the radio, the newspaper or the television does.  Its goal is not only to  transmit emotions but also information. </a:t>
            </a:r>
          </a:p>
          <a:p>
            <a:pPr algn="ctr">
              <a:lnSpc>
                <a:spcPts val="1325"/>
              </a:lnSpc>
            </a:pPr>
            <a:endParaRPr lang="en-US" sz="1600" dirty="0">
              <a:solidFill>
                <a:srgbClr val="000000"/>
              </a:solidFill>
              <a:latin typeface="Source Sans Pro" charset="0"/>
              <a:ea typeface="Source Sans Pro" charset="0"/>
              <a:cs typeface="Source Sans Pro" charset="0"/>
            </a:endParaRPr>
          </a:p>
          <a:p>
            <a:pPr algn="ctr">
              <a:lnSpc>
                <a:spcPts val="1325"/>
              </a:lnSpc>
            </a:pPr>
            <a:r>
              <a:rPr lang="en-US" sz="1600" dirty="0">
                <a:solidFill>
                  <a:srgbClr val="000000"/>
                </a:solidFill>
                <a:latin typeface="Source Sans Pro" charset="0"/>
                <a:ea typeface="Source Sans Pro" charset="0"/>
                <a:cs typeface="Source Sans Pro" charset="0"/>
              </a:rPr>
              <a:t>Cinema is though as a more mean of communication since performance-reflection is greater due to the fact that cinemas are in dark and silence which enhances attention. </a:t>
            </a:r>
            <a:endParaRPr lang="en-US" sz="1600" dirty="0">
              <a:solidFill>
                <a:srgbClr val="7F7F7F"/>
              </a:solidFill>
              <a:latin typeface="Source Sans Pro" charset="0"/>
              <a:ea typeface="Source Sans Pro" charset="0"/>
              <a:cs typeface="Source Sans Pro" charset="0"/>
            </a:endParaRPr>
          </a:p>
        </p:txBody>
      </p:sp>
      <p:pic>
        <p:nvPicPr>
          <p:cNvPr id="1027" name="Picture 3" descr="B.S.O. El Diario de Bridget Jones (Bridget Jones&amp;#39;s diary) (CD) · POLYDOR ·  El Corte Inglé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0321" y="1383306"/>
            <a:ext cx="1990068" cy="19900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40"/>
          <p:cNvSpPr txBox="1"/>
          <p:nvPr/>
        </p:nvSpPr>
        <p:spPr>
          <a:xfrm>
            <a:off x="4418706" y="3714261"/>
            <a:ext cx="835230" cy="307777"/>
          </a:xfrm>
          <a:prstGeom prst="rect">
            <a:avLst/>
          </a:prstGeom>
          <a:noFill/>
        </p:spPr>
        <p:txBody>
          <a:bodyPr wrap="none" rtlCol="0" anchor="ctr" anchorCtr="0">
            <a:spAutoFit/>
          </a:bodyPr>
          <a:lstStyle/>
          <a:p>
            <a:pPr algn="ctr"/>
            <a:r>
              <a:rPr lang="en-US" sz="1400" b="1" dirty="0">
                <a:solidFill>
                  <a:schemeClr val="tx2"/>
                </a:solidFill>
                <a:latin typeface="Montserrat" charset="0"/>
                <a:ea typeface="Montserrat" charset="0"/>
                <a:cs typeface="Montserrat" charset="0"/>
              </a:rPr>
              <a:t>A Show</a:t>
            </a:r>
          </a:p>
        </p:txBody>
      </p:sp>
      <p:pic>
        <p:nvPicPr>
          <p:cNvPr id="1032" name="Picture 8" descr="https://pics.filmaffinity.com/kes-864771253-large.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67" t="5337" r="5624" b="4175"/>
          <a:stretch/>
        </p:blipFill>
        <p:spPr bwMode="auto">
          <a:xfrm>
            <a:off x="9851355" y="1114329"/>
            <a:ext cx="1452047" cy="227618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This Is England - Wikipedi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 y="1377025"/>
            <a:ext cx="2674638" cy="1962371"/>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5927589" y="6491674"/>
            <a:ext cx="6370428" cy="400110"/>
          </a:xfrm>
          <a:prstGeom prst="rect">
            <a:avLst/>
          </a:prstGeom>
          <a:noFill/>
        </p:spPr>
        <p:txBody>
          <a:bodyPr wrap="square" rtlCol="0">
            <a:spAutoFit/>
          </a:bodyPr>
          <a:lstStyle/>
          <a:p>
            <a:pPr algn="r"/>
            <a:r>
              <a:rPr lang="es-ES" sz="1000" dirty="0"/>
              <a:t>Source: </a:t>
            </a:r>
          </a:p>
          <a:p>
            <a:r>
              <a:rPr lang="es-ES" sz="1000" dirty="0">
                <a:hlinkClick r:id="rId9"/>
              </a:rPr>
              <a:t>http://repositorio.udec.cl/bitstream/11594/2405/3/Tesis_Escritura_de_criticas_de_cine_en_septimo_a%C3%B1o.pdf</a:t>
            </a:r>
            <a:r>
              <a:rPr lang="es-ES" sz="1000" dirty="0"/>
              <a:t> </a:t>
            </a:r>
            <a:endParaRPr lang="en-GB" sz="1000" dirty="0"/>
          </a:p>
        </p:txBody>
      </p:sp>
      <p:pic>
        <p:nvPicPr>
          <p:cNvPr id="2" name="Imagen 1">
            <a:hlinkClick r:id="rId10"/>
            <a:extLst>
              <a:ext uri="{FF2B5EF4-FFF2-40B4-BE49-F238E27FC236}">
                <a16:creationId xmlns:a16="http://schemas.microsoft.com/office/drawing/2014/main" id="{776BB8E6-8D7F-4B50-AAD0-B4363C704049}"/>
              </a:ext>
            </a:extLst>
          </p:cNvPr>
          <p:cNvPicPr>
            <a:picLocks noChangeAspect="1"/>
          </p:cNvPicPr>
          <p:nvPr/>
        </p:nvPicPr>
        <p:blipFill>
          <a:blip r:embed="rId11"/>
          <a:stretch>
            <a:fillRect/>
          </a:stretch>
        </p:blipFill>
        <p:spPr>
          <a:xfrm>
            <a:off x="4084753" y="1255479"/>
            <a:ext cx="1584671" cy="2350563"/>
          </a:xfrm>
          <a:prstGeom prst="rect">
            <a:avLst/>
          </a:prstGeom>
        </p:spPr>
      </p:pic>
      <p:pic>
        <p:nvPicPr>
          <p:cNvPr id="3" name="Imagen 2">
            <a:extLst>
              <a:ext uri="{FF2B5EF4-FFF2-40B4-BE49-F238E27FC236}">
                <a16:creationId xmlns:a16="http://schemas.microsoft.com/office/drawing/2014/main" id="{833085D0-EA96-486C-A77A-A649642776E1}"/>
              </a:ext>
            </a:extLst>
          </p:cNvPr>
          <p:cNvPicPr>
            <a:picLocks noChangeAspect="1"/>
          </p:cNvPicPr>
          <p:nvPr/>
        </p:nvPicPr>
        <p:blipFill>
          <a:blip r:embed="rId12"/>
          <a:stretch>
            <a:fillRect/>
          </a:stretch>
        </p:blipFill>
        <p:spPr>
          <a:xfrm>
            <a:off x="5729487" y="6313685"/>
            <a:ext cx="841321" cy="292633"/>
          </a:xfrm>
          <a:prstGeom prst="rect">
            <a:avLst/>
          </a:prstGeom>
        </p:spPr>
      </p:pic>
    </p:spTree>
    <p:extLst>
      <p:ext uri="{BB962C8B-B14F-4D97-AF65-F5344CB8AC3E}">
        <p14:creationId xmlns:p14="http://schemas.microsoft.com/office/powerpoint/2010/main" val="396958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6600352" y="2845848"/>
            <a:ext cx="4759367" cy="158405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Genre</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Development of the story</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Acting</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Story itself</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Clothing</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Technology and special effects </a:t>
            </a:r>
          </a:p>
          <a:p>
            <a:pPr marL="171450" indent="-171450" algn="l">
              <a:lnSpc>
                <a:spcPts val="1325"/>
              </a:lnSpc>
              <a:buAutoNum type="arabicPeriod"/>
            </a:pPr>
            <a:r>
              <a:rPr lang="en-GB" sz="1600" dirty="0">
                <a:solidFill>
                  <a:schemeClr val="tx1"/>
                </a:solidFill>
                <a:latin typeface="Source Sans Pro" charset="0"/>
                <a:ea typeface="Source Sans Pro" charset="0"/>
                <a:cs typeface="Source Sans Pro" charset="0"/>
              </a:rPr>
              <a:t>Scenery (photography</a:t>
            </a:r>
          </a:p>
        </p:txBody>
      </p:sp>
      <p:sp>
        <p:nvSpPr>
          <p:cNvPr id="13" name="TextBox 12"/>
          <p:cNvSpPr txBox="1"/>
          <p:nvPr/>
        </p:nvSpPr>
        <p:spPr>
          <a:xfrm>
            <a:off x="7068234" y="2368709"/>
            <a:ext cx="3350597" cy="338554"/>
          </a:xfrm>
          <a:prstGeom prst="rect">
            <a:avLst/>
          </a:prstGeom>
          <a:noFill/>
        </p:spPr>
        <p:txBody>
          <a:bodyPr wrap="none" rtlCol="0" anchor="ctr" anchorCtr="0">
            <a:spAutoFit/>
          </a:bodyPr>
          <a:lstStyle/>
          <a:p>
            <a:r>
              <a:rPr lang="en-US" sz="1600" b="1" spc="150" dirty="0">
                <a:solidFill>
                  <a:schemeClr val="tx2"/>
                </a:solidFill>
                <a:latin typeface="Montserrat" charset="0"/>
                <a:ea typeface="Montserrat" charset="0"/>
                <a:cs typeface="Montserrat" charset="0"/>
              </a:rPr>
              <a:t>Analysis of certain aspects</a:t>
            </a:r>
          </a:p>
        </p:txBody>
      </p:sp>
      <p:sp>
        <p:nvSpPr>
          <p:cNvPr id="14" name="Subtitle 2"/>
          <p:cNvSpPr txBox="1">
            <a:spLocks/>
          </p:cNvSpPr>
          <p:nvPr/>
        </p:nvSpPr>
        <p:spPr>
          <a:xfrm>
            <a:off x="6600352" y="1641990"/>
            <a:ext cx="4759367" cy="50427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ts val="1325"/>
              </a:lnSpc>
              <a:buAutoNum type="arabicPeriod"/>
            </a:pPr>
            <a:r>
              <a:rPr lang="en-US" sz="1600" dirty="0">
                <a:solidFill>
                  <a:schemeClr val="tx1"/>
                </a:solidFill>
                <a:latin typeface="Source Sans Pro" charset="0"/>
                <a:ea typeface="Source Sans Pro" charset="0"/>
                <a:cs typeface="Source Sans Pro" charset="0"/>
              </a:rPr>
              <a:t>Orientate viewers</a:t>
            </a:r>
          </a:p>
          <a:p>
            <a:pPr marL="228600" indent="-228600" algn="l">
              <a:lnSpc>
                <a:spcPts val="1325"/>
              </a:lnSpc>
              <a:buAutoNum type="arabicPeriod"/>
            </a:pPr>
            <a:r>
              <a:rPr lang="en-US" sz="1600" dirty="0">
                <a:solidFill>
                  <a:schemeClr val="tx1"/>
                </a:solidFill>
                <a:latin typeface="Source Sans Pro" charset="0"/>
                <a:ea typeface="Source Sans Pro" charset="0"/>
                <a:cs typeface="Source Sans Pro" charset="0"/>
              </a:rPr>
              <a:t>Does it fulfils its aim? Entertainment? Education? </a:t>
            </a:r>
          </a:p>
        </p:txBody>
      </p:sp>
      <p:sp>
        <p:nvSpPr>
          <p:cNvPr id="15" name="TextBox 14"/>
          <p:cNvSpPr txBox="1"/>
          <p:nvPr/>
        </p:nvSpPr>
        <p:spPr>
          <a:xfrm>
            <a:off x="7148385" y="1136300"/>
            <a:ext cx="3190297" cy="338554"/>
          </a:xfrm>
          <a:prstGeom prst="rect">
            <a:avLst/>
          </a:prstGeom>
          <a:noFill/>
        </p:spPr>
        <p:txBody>
          <a:bodyPr wrap="none" rtlCol="0" anchor="ctr" anchorCtr="0">
            <a:spAutoFit/>
          </a:bodyPr>
          <a:lstStyle/>
          <a:p>
            <a:r>
              <a:rPr lang="en-GB" sz="1600" b="1" spc="150" dirty="0">
                <a:solidFill>
                  <a:schemeClr val="tx2"/>
                </a:solidFill>
                <a:latin typeface="Montserrat" charset="0"/>
                <a:ea typeface="Montserrat" charset="0"/>
                <a:cs typeface="Montserrat" charset="0"/>
              </a:rPr>
              <a:t>What is cinema criticism?</a:t>
            </a:r>
          </a:p>
        </p:txBody>
      </p:sp>
      <p:sp>
        <p:nvSpPr>
          <p:cNvPr id="16" name="Shape 2563"/>
          <p:cNvSpPr/>
          <p:nvPr/>
        </p:nvSpPr>
        <p:spPr>
          <a:xfrm>
            <a:off x="6596606" y="11659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7" name="Shape 2588"/>
          <p:cNvSpPr/>
          <p:nvPr/>
        </p:nvSpPr>
        <p:spPr>
          <a:xfrm>
            <a:off x="6571468" y="2453319"/>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9" name="TextBox 18"/>
          <p:cNvSpPr txBox="1"/>
          <p:nvPr/>
        </p:nvSpPr>
        <p:spPr>
          <a:xfrm>
            <a:off x="7222816" y="264449"/>
            <a:ext cx="2678938" cy="510717"/>
          </a:xfrm>
          <a:prstGeom prst="rect">
            <a:avLst/>
          </a:prstGeom>
          <a:noFill/>
        </p:spPr>
        <p:txBody>
          <a:bodyPr wrap="none" rtlCol="0" anchor="ctr" anchorCtr="0">
            <a:spAutoFit/>
          </a:bodyPr>
          <a:lstStyle/>
          <a:p>
            <a:pPr algn="ctr">
              <a:lnSpc>
                <a:spcPts val="3530"/>
              </a:lnSpc>
            </a:pPr>
            <a:r>
              <a:rPr lang="en-US" sz="2800" b="1" spc="100" dirty="0">
                <a:solidFill>
                  <a:schemeClr val="tx2"/>
                </a:solidFill>
                <a:latin typeface="Montserrat" charset="0"/>
                <a:ea typeface="Montserrat" charset="0"/>
                <a:cs typeface="Montserrat" charset="0"/>
              </a:rPr>
              <a:t>Film criticism</a:t>
            </a:r>
            <a:endParaRPr lang="en-US" sz="2700" b="1" spc="100" dirty="0">
              <a:solidFill>
                <a:schemeClr val="tx2"/>
              </a:solidFill>
              <a:latin typeface="Montserrat" charset="0"/>
              <a:ea typeface="Montserrat" charset="0"/>
              <a:cs typeface="Montserrat" charset="0"/>
            </a:endParaRPr>
          </a:p>
        </p:txBody>
      </p:sp>
      <p:cxnSp>
        <p:nvCxnSpPr>
          <p:cNvPr id="22" name="Straight Connector 21"/>
          <p:cNvCxnSpPr/>
          <p:nvPr/>
        </p:nvCxnSpPr>
        <p:spPr>
          <a:xfrm>
            <a:off x="8251569" y="837085"/>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Subtitle 2"/>
          <p:cNvSpPr txBox="1">
            <a:spLocks/>
          </p:cNvSpPr>
          <p:nvPr/>
        </p:nvSpPr>
        <p:spPr>
          <a:xfrm>
            <a:off x="6596605" y="5009124"/>
            <a:ext cx="5474758" cy="11029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ts val="1325"/>
              </a:lnSpc>
              <a:buFont typeface="+mj-lt"/>
              <a:buAutoNum type="arabicPeriod"/>
            </a:pPr>
            <a:r>
              <a:rPr lang="en-US" sz="1600" dirty="0">
                <a:solidFill>
                  <a:schemeClr val="tx1"/>
                </a:solidFill>
                <a:latin typeface="Source Sans Pro" charset="0"/>
                <a:ea typeface="Source Sans Pro" charset="0"/>
                <a:cs typeface="Source Sans Pro" charset="0"/>
              </a:rPr>
              <a:t>Proposal of thesis</a:t>
            </a:r>
          </a:p>
          <a:p>
            <a:pPr marL="228600" indent="-228600" algn="l">
              <a:lnSpc>
                <a:spcPts val="1325"/>
              </a:lnSpc>
              <a:buFont typeface="+mj-lt"/>
              <a:buAutoNum type="arabicPeriod"/>
            </a:pPr>
            <a:r>
              <a:rPr lang="en-US" sz="1600" dirty="0">
                <a:solidFill>
                  <a:schemeClr val="tx1"/>
                </a:solidFill>
                <a:latin typeface="Source Sans Pro" charset="0"/>
                <a:ea typeface="Source Sans Pro" charset="0"/>
                <a:cs typeface="Source Sans Pro" charset="0"/>
              </a:rPr>
              <a:t>Share ideas based on the most relevant film aspects (topic, the story, the plausibility, the genre…)</a:t>
            </a:r>
          </a:p>
          <a:p>
            <a:pPr marL="228600" indent="-228600" algn="l">
              <a:lnSpc>
                <a:spcPts val="1325"/>
              </a:lnSpc>
              <a:buFont typeface="+mj-lt"/>
              <a:buAutoNum type="arabicPeriod"/>
            </a:pPr>
            <a:r>
              <a:rPr lang="en-US" sz="1600" dirty="0">
                <a:solidFill>
                  <a:schemeClr val="tx1"/>
                </a:solidFill>
                <a:latin typeface="Source Sans Pro" charset="0"/>
                <a:ea typeface="Source Sans Pro" charset="0"/>
                <a:cs typeface="Source Sans Pro" charset="0"/>
              </a:rPr>
              <a:t>Technical aspects: direction, acting, scenery, special effects</a:t>
            </a:r>
          </a:p>
          <a:p>
            <a:pPr marL="228600" indent="-228600" algn="l">
              <a:lnSpc>
                <a:spcPts val="1325"/>
              </a:lnSpc>
              <a:buFont typeface="+mj-lt"/>
              <a:buAutoNum type="arabicPeriod"/>
            </a:pPr>
            <a:r>
              <a:rPr lang="en-US" sz="1600" dirty="0">
                <a:solidFill>
                  <a:schemeClr val="tx1"/>
                </a:solidFill>
                <a:latin typeface="Source Sans Pro" charset="0"/>
                <a:ea typeface="Source Sans Pro" charset="0"/>
                <a:cs typeface="Source Sans Pro" charset="0"/>
              </a:rPr>
              <a:t>Data sheet</a:t>
            </a:r>
          </a:p>
        </p:txBody>
      </p:sp>
      <p:sp>
        <p:nvSpPr>
          <p:cNvPr id="25" name="TextBox 24"/>
          <p:cNvSpPr txBox="1"/>
          <p:nvPr/>
        </p:nvSpPr>
        <p:spPr>
          <a:xfrm>
            <a:off x="7006718" y="4510127"/>
            <a:ext cx="1269899" cy="338554"/>
          </a:xfrm>
          <a:prstGeom prst="rect">
            <a:avLst/>
          </a:prstGeom>
          <a:noFill/>
        </p:spPr>
        <p:txBody>
          <a:bodyPr wrap="none" rtlCol="0" anchor="ctr" anchorCtr="0">
            <a:spAutoFit/>
          </a:bodyPr>
          <a:lstStyle/>
          <a:p>
            <a:r>
              <a:rPr lang="en-US" sz="1600" b="1" spc="150" dirty="0">
                <a:solidFill>
                  <a:schemeClr val="tx2"/>
                </a:solidFill>
                <a:latin typeface="Montserrat" charset="0"/>
                <a:ea typeface="Montserrat" charset="0"/>
                <a:cs typeface="Montserrat" charset="0"/>
              </a:rPr>
              <a:t>Structure</a:t>
            </a:r>
          </a:p>
        </p:txBody>
      </p:sp>
      <p:sp>
        <p:nvSpPr>
          <p:cNvPr id="26" name="Shape 2629"/>
          <p:cNvSpPr/>
          <p:nvPr/>
        </p:nvSpPr>
        <p:spPr>
          <a:xfrm>
            <a:off x="6456903" y="4539740"/>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cxnSp>
        <p:nvCxnSpPr>
          <p:cNvPr id="18" name="Straight Connector 21"/>
          <p:cNvCxnSpPr/>
          <p:nvPr/>
        </p:nvCxnSpPr>
        <p:spPr>
          <a:xfrm>
            <a:off x="8327769" y="913285"/>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Marcador de posición de imagen 3"/>
          <p:cNvPicPr>
            <a:picLocks noGrp="1" noChangeAspect="1"/>
          </p:cNvPicPr>
          <p:nvPr>
            <p:ph type="pic" sz="quarter" idx="41"/>
          </p:nvPr>
        </p:nvPicPr>
        <p:blipFill>
          <a:blip r:embed="rId3"/>
          <a:srcRect l="20455" r="20455"/>
          <a:stretch>
            <a:fillRect/>
          </a:stretch>
        </p:blipFill>
        <p:spPr>
          <a:xfrm>
            <a:off x="-43536" y="0"/>
            <a:ext cx="6078998" cy="6858000"/>
          </a:xfrm>
          <a:prstGeom prst="rect">
            <a:avLst/>
          </a:prstGeom>
        </p:spPr>
      </p:pic>
      <p:sp>
        <p:nvSpPr>
          <p:cNvPr id="21" name="CuadroTexto 20"/>
          <p:cNvSpPr txBox="1"/>
          <p:nvPr/>
        </p:nvSpPr>
        <p:spPr>
          <a:xfrm>
            <a:off x="5927589" y="6491674"/>
            <a:ext cx="6370428" cy="400110"/>
          </a:xfrm>
          <a:prstGeom prst="rect">
            <a:avLst/>
          </a:prstGeom>
          <a:noFill/>
        </p:spPr>
        <p:txBody>
          <a:bodyPr wrap="square" rtlCol="0">
            <a:spAutoFit/>
          </a:bodyPr>
          <a:lstStyle/>
          <a:p>
            <a:pPr algn="r"/>
            <a:r>
              <a:rPr lang="es-ES" sz="1000" dirty="0"/>
              <a:t>Source: </a:t>
            </a:r>
          </a:p>
          <a:p>
            <a:r>
              <a:rPr lang="es-ES" sz="1000" dirty="0">
                <a:hlinkClick r:id="rId4"/>
              </a:rPr>
              <a:t>http://repositorio.udec.cl/bitstream/11594/2405/3/Tesis_Escritura_de_criticas_de_cine_en_septimo_a%C3%B1o.pdf</a:t>
            </a:r>
            <a:r>
              <a:rPr lang="es-ES" sz="1000" dirty="0"/>
              <a:t> </a:t>
            </a:r>
            <a:endParaRPr lang="en-GB" sz="1000" dirty="0"/>
          </a:p>
        </p:txBody>
      </p:sp>
      <p:pic>
        <p:nvPicPr>
          <p:cNvPr id="20" name="Imagen 19">
            <a:extLst>
              <a:ext uri="{FF2B5EF4-FFF2-40B4-BE49-F238E27FC236}">
                <a16:creationId xmlns:a16="http://schemas.microsoft.com/office/drawing/2014/main" id="{055C835C-D5C2-4FFA-841A-356F0B5AD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3163" y="116811"/>
            <a:ext cx="838200" cy="295275"/>
          </a:xfrm>
          <a:prstGeom prst="rect">
            <a:avLst/>
          </a:prstGeom>
        </p:spPr>
      </p:pic>
    </p:spTree>
    <p:extLst>
      <p:ext uri="{BB962C8B-B14F-4D97-AF65-F5344CB8AC3E}">
        <p14:creationId xmlns:p14="http://schemas.microsoft.com/office/powerpoint/2010/main" val="170528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497" y="208170"/>
            <a:ext cx="10515600" cy="936797"/>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Another type of criticism from the Press point of view.</a:t>
            </a:r>
          </a:p>
        </p:txBody>
      </p:sp>
      <p:sp>
        <p:nvSpPr>
          <p:cNvPr id="3" name="Marcador de contenido 2"/>
          <p:cNvSpPr>
            <a:spLocks noGrp="1"/>
          </p:cNvSpPr>
          <p:nvPr>
            <p:ph idx="1"/>
          </p:nvPr>
        </p:nvSpPr>
        <p:spPr>
          <a:xfrm>
            <a:off x="257576" y="1153366"/>
            <a:ext cx="11590987" cy="5496457"/>
          </a:xfrm>
        </p:spPr>
        <p:txBody>
          <a:bodyPr>
            <a:normAutofit/>
          </a:bodyPr>
          <a:lstStyle/>
          <a:p>
            <a:pPr marL="400050">
              <a:buFont typeface="+mj-lt"/>
              <a:buAutoNum type="arabicPeriod"/>
            </a:pPr>
            <a:r>
              <a:rPr lang="en-GB" sz="1600" b="1" spc="100" dirty="0">
                <a:solidFill>
                  <a:schemeClr val="tx2"/>
                </a:solidFill>
                <a:latin typeface="Montserrat" charset="0"/>
                <a:ea typeface="Montserrat" charset="0"/>
                <a:cs typeface="Montserrat" charset="0"/>
              </a:rPr>
              <a:t>Academic criticism: </a:t>
            </a:r>
          </a:p>
          <a:p>
            <a:pPr marL="800100" lvl="1"/>
            <a:r>
              <a:rPr lang="en-US" sz="1600" dirty="0">
                <a:latin typeface="Montserrat"/>
              </a:rPr>
              <a:t>It is often an exercises of understanding the particular work of the artist from a theoretical perspective, and afterwards try to  and to find its transcendence in the history of art.</a:t>
            </a:r>
          </a:p>
          <a:p>
            <a:pPr marL="457200" indent="-342900">
              <a:buFont typeface="+mj-lt"/>
              <a:buAutoNum type="arabicPeriod"/>
            </a:pPr>
            <a:r>
              <a:rPr lang="en-GB" sz="1600" b="1" spc="100" dirty="0">
                <a:solidFill>
                  <a:schemeClr val="tx2"/>
                </a:solidFill>
                <a:latin typeface="Montserrat" charset="0"/>
                <a:ea typeface="Montserrat" charset="0"/>
                <a:cs typeface="Montserrat" charset="0"/>
              </a:rPr>
              <a:t>Press criticism in relation with the history, culture, theory and aesthetic of the cinema : </a:t>
            </a:r>
          </a:p>
          <a:p>
            <a:pPr marL="800100" lvl="1"/>
            <a:r>
              <a:rPr lang="en-GB" sz="1600" dirty="0">
                <a:latin typeface="Montserrat"/>
              </a:rPr>
              <a:t>This sort of criticism is the one we found in newspapers or magazines (ABC, El País, </a:t>
            </a:r>
            <a:r>
              <a:rPr lang="en-GB" sz="1600" dirty="0" err="1">
                <a:latin typeface="Montserrat"/>
              </a:rPr>
              <a:t>Fotogramas</a:t>
            </a:r>
            <a:r>
              <a:rPr lang="en-GB" sz="1600" dirty="0">
                <a:latin typeface="Montserrat"/>
              </a:rPr>
              <a:t>…)</a:t>
            </a:r>
          </a:p>
          <a:p>
            <a:pPr marL="800100" lvl="1"/>
            <a:r>
              <a:rPr lang="en-GB" sz="1600" dirty="0">
                <a:latin typeface="Montserrat"/>
              </a:rPr>
              <a:t>Press criticism focuses more on issues such as gender, style, structure… </a:t>
            </a:r>
          </a:p>
          <a:p>
            <a:pPr marL="800100" lvl="1"/>
            <a:r>
              <a:rPr lang="en-GB" sz="1600" dirty="0">
                <a:latin typeface="Montserrat"/>
              </a:rPr>
              <a:t>Press criticism conceives cinema criticism as a sort of subgenre of art criticism. </a:t>
            </a:r>
          </a:p>
          <a:p>
            <a:pPr marL="800100" lvl="1"/>
            <a:r>
              <a:rPr lang="en-GB" sz="1600" dirty="0">
                <a:latin typeface="Montserrat"/>
              </a:rPr>
              <a:t>As a matter of fact, Press criticism is then understood as a sort of commentary of the film,  such like an editorial or a press article.</a:t>
            </a:r>
          </a:p>
          <a:p>
            <a:pPr marL="800100" lvl="1"/>
            <a:r>
              <a:rPr lang="en-GB" sz="1600" dirty="0">
                <a:latin typeface="Montserrat"/>
              </a:rPr>
              <a:t>What are the features of the press criticism?</a:t>
            </a:r>
          </a:p>
          <a:p>
            <a:pPr marL="1257300" lvl="2"/>
            <a:r>
              <a:rPr lang="en-GB" sz="1600" dirty="0">
                <a:latin typeface="Montserrat"/>
              </a:rPr>
              <a:t>Abundance of rhetorical figures and argumentative text.  </a:t>
            </a:r>
          </a:p>
          <a:p>
            <a:pPr marL="800100" lvl="1"/>
            <a:r>
              <a:rPr lang="en-GB" sz="1600" dirty="0">
                <a:latin typeface="Montserrat"/>
              </a:rPr>
              <a:t>Types of Press criticism: </a:t>
            </a:r>
          </a:p>
          <a:p>
            <a:pPr marL="1257300" lvl="2"/>
            <a:r>
              <a:rPr lang="en-GB" sz="1600" b="1" dirty="0">
                <a:latin typeface="Montserrat"/>
              </a:rPr>
              <a:t>Analytic</a:t>
            </a:r>
            <a:r>
              <a:rPr lang="en-GB" sz="1600" dirty="0">
                <a:latin typeface="Montserrat"/>
              </a:rPr>
              <a:t>: it deepen on the structure of the film and it is more informative. </a:t>
            </a:r>
          </a:p>
          <a:p>
            <a:pPr marL="1257300" lvl="2"/>
            <a:r>
              <a:rPr lang="en-GB" sz="1600" b="1" dirty="0">
                <a:latin typeface="Montserrat"/>
              </a:rPr>
              <a:t>Laudatory</a:t>
            </a:r>
            <a:r>
              <a:rPr lang="en-GB" sz="1600" dirty="0">
                <a:latin typeface="Montserrat"/>
              </a:rPr>
              <a:t>: it overpraises a specific moment of the film.</a:t>
            </a:r>
          </a:p>
          <a:p>
            <a:pPr marL="1257300" lvl="2"/>
            <a:r>
              <a:rPr lang="en-GB" sz="1600" b="1" dirty="0">
                <a:latin typeface="Montserrat"/>
              </a:rPr>
              <a:t>Descriptive</a:t>
            </a:r>
            <a:r>
              <a:rPr lang="en-GB" sz="1600" dirty="0">
                <a:latin typeface="Montserrat"/>
              </a:rPr>
              <a:t>: it is just a mere description of the film, there’s no analysis, just a summary. </a:t>
            </a:r>
          </a:p>
          <a:p>
            <a:pPr marL="1257300" lvl="2"/>
            <a:r>
              <a:rPr lang="en-GB" sz="1600" b="1" dirty="0">
                <a:latin typeface="Montserrat"/>
              </a:rPr>
              <a:t>Expositive</a:t>
            </a:r>
            <a:r>
              <a:rPr lang="en-GB" sz="1600" dirty="0">
                <a:latin typeface="Montserrat"/>
              </a:rPr>
              <a:t>: it focuses on the director of the film and how the social, artistic and even cultural repercussion. </a:t>
            </a:r>
          </a:p>
          <a:p>
            <a:pPr marL="1257300" lvl="2"/>
            <a:r>
              <a:rPr lang="en-GB" sz="1600" b="1" dirty="0">
                <a:latin typeface="Montserrat"/>
              </a:rPr>
              <a:t>Aesthetic</a:t>
            </a:r>
            <a:r>
              <a:rPr lang="en-GB" sz="1600" dirty="0">
                <a:latin typeface="Montserrat"/>
              </a:rPr>
              <a:t>: it focuses on what </a:t>
            </a:r>
            <a:r>
              <a:rPr lang="en-US" sz="1600" dirty="0">
                <a:latin typeface="Montserrat"/>
              </a:rPr>
              <a:t>gets the audience excited and how they feel when contemplating a work of art</a:t>
            </a:r>
            <a:endParaRPr lang="en-GB" sz="1600" dirty="0">
              <a:latin typeface="Montserrat"/>
            </a:endParaRPr>
          </a:p>
          <a:p>
            <a:pPr marL="400050">
              <a:buFont typeface="+mj-lt"/>
              <a:buAutoNum type="arabicPeriod"/>
            </a:pPr>
            <a:r>
              <a:rPr lang="en-GB" sz="1600" b="1" spc="100" dirty="0">
                <a:solidFill>
                  <a:schemeClr val="tx2"/>
                </a:solidFill>
                <a:latin typeface="Montserrat" charset="0"/>
                <a:ea typeface="Montserrat" charset="0"/>
                <a:cs typeface="Montserrat" charset="0"/>
              </a:rPr>
              <a:t>Cinema criticism as a exercise of comprehension of the film performance</a:t>
            </a:r>
          </a:p>
        </p:txBody>
      </p:sp>
      <p:sp>
        <p:nvSpPr>
          <p:cNvPr id="4" name="CuadroTexto 3"/>
          <p:cNvSpPr txBox="1"/>
          <p:nvPr/>
        </p:nvSpPr>
        <p:spPr>
          <a:xfrm>
            <a:off x="5380383" y="6356239"/>
            <a:ext cx="6811617" cy="553998"/>
          </a:xfrm>
          <a:prstGeom prst="rect">
            <a:avLst/>
          </a:prstGeom>
          <a:noFill/>
        </p:spPr>
        <p:txBody>
          <a:bodyPr wrap="square" rtlCol="0">
            <a:spAutoFit/>
          </a:bodyPr>
          <a:lstStyle/>
          <a:p>
            <a:pPr algn="r"/>
            <a:r>
              <a:rPr lang="es-ES" sz="1000" dirty="0"/>
              <a:t>Source: </a:t>
            </a:r>
          </a:p>
          <a:p>
            <a:r>
              <a:rPr lang="es-ES" sz="1000" dirty="0">
                <a:hlinkClick r:id="rId2"/>
              </a:rPr>
              <a:t>https://dadun.unav.edu/bitstream/10171/20597/1/El%20papel%20de%20la%20cr%C3%ADtica%20cinematogr%C3%A1fica.pdf</a:t>
            </a:r>
            <a:endParaRPr lang="es-ES" sz="1000" dirty="0"/>
          </a:p>
          <a:p>
            <a:r>
              <a:rPr lang="es-ES" sz="1000" dirty="0">
                <a:hlinkClick r:id="rId3"/>
              </a:rPr>
              <a:t>https://www.britannica.com/art/art-criticism</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B67C0F96-1D11-4AAE-8212-87BDACCDB44A}"/>
              </a:ext>
            </a:extLst>
          </p:cNvPr>
          <p:cNvPicPr>
            <a:picLocks noChangeAspect="1"/>
          </p:cNvPicPr>
          <p:nvPr/>
        </p:nvPicPr>
        <p:blipFill>
          <a:blip r:embed="rId4"/>
          <a:stretch>
            <a:fillRect/>
          </a:stretch>
        </p:blipFill>
        <p:spPr>
          <a:xfrm>
            <a:off x="0" y="6565367"/>
            <a:ext cx="841321" cy="292633"/>
          </a:xfrm>
          <a:prstGeom prst="rect">
            <a:avLst/>
          </a:prstGeom>
        </p:spPr>
      </p:pic>
    </p:spTree>
    <p:extLst>
      <p:ext uri="{BB962C8B-B14F-4D97-AF65-F5344CB8AC3E}">
        <p14:creationId xmlns:p14="http://schemas.microsoft.com/office/powerpoint/2010/main" val="364413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2035"/>
            <a:ext cx="10515600" cy="803262"/>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Film criticism</a:t>
            </a:r>
          </a:p>
        </p:txBody>
      </p:sp>
      <p:sp>
        <p:nvSpPr>
          <p:cNvPr id="3" name="Marcador de contenido 2"/>
          <p:cNvSpPr>
            <a:spLocks noGrp="1"/>
          </p:cNvSpPr>
          <p:nvPr>
            <p:ph sz="half" idx="1"/>
          </p:nvPr>
        </p:nvSpPr>
        <p:spPr>
          <a:xfrm>
            <a:off x="483377" y="1571645"/>
            <a:ext cx="5181600" cy="4351338"/>
          </a:xfrm>
        </p:spPr>
        <p:txBody>
          <a:bodyPr>
            <a:normAutofit fontScale="55000" lnSpcReduction="20000"/>
          </a:bodyPr>
          <a:lstStyle/>
          <a:p>
            <a:pPr marL="400050">
              <a:buFont typeface="+mj-lt"/>
              <a:buAutoNum type="arabicPeriod"/>
            </a:pPr>
            <a:r>
              <a:rPr lang="en-GB" sz="3500" b="1" spc="100" dirty="0">
                <a:solidFill>
                  <a:schemeClr val="tx2"/>
                </a:solidFill>
                <a:latin typeface="Montserrat" charset="0"/>
                <a:ea typeface="Montserrat" charset="0"/>
                <a:cs typeface="Montserrat" charset="0"/>
                <a:hlinkClick r:id="rId2"/>
              </a:rPr>
              <a:t>New Criticism</a:t>
            </a:r>
            <a:r>
              <a:rPr lang="en-GB" sz="3500" b="1" spc="100" dirty="0">
                <a:solidFill>
                  <a:schemeClr val="tx2"/>
                </a:solidFill>
                <a:latin typeface="Montserrat" charset="0"/>
                <a:ea typeface="Montserrat" charset="0"/>
                <a:cs typeface="Montserrat" charset="0"/>
              </a:rPr>
              <a:t>: </a:t>
            </a:r>
          </a:p>
          <a:p>
            <a:pPr marL="800100" lvl="1"/>
            <a:r>
              <a:rPr lang="en-GB" sz="3400" dirty="0">
                <a:latin typeface="Montserrat"/>
              </a:rPr>
              <a:t>Objective approach, trying to analyse the form of the text. </a:t>
            </a:r>
          </a:p>
          <a:p>
            <a:pPr marL="800100" lvl="1"/>
            <a:r>
              <a:rPr lang="en-GB" sz="3400" dirty="0">
                <a:latin typeface="Montserrat"/>
              </a:rPr>
              <a:t>The emphasis is put on imagery, metaphor, or </a:t>
            </a:r>
            <a:r>
              <a:rPr lang="en-GB" sz="3400" b="1" dirty="0">
                <a:latin typeface="Montserrat"/>
              </a:rPr>
              <a:t>symbolism</a:t>
            </a:r>
            <a:r>
              <a:rPr lang="en-GB" sz="3400" dirty="0">
                <a:latin typeface="Montserrat"/>
              </a:rPr>
              <a:t>. </a:t>
            </a:r>
          </a:p>
          <a:p>
            <a:pPr marL="800100" lvl="1"/>
            <a:r>
              <a:rPr lang="en-GB" sz="3400" dirty="0">
                <a:latin typeface="Montserrat"/>
              </a:rPr>
              <a:t>It does not take into account the context.  </a:t>
            </a:r>
          </a:p>
          <a:p>
            <a:pPr marL="400050">
              <a:buFont typeface="+mj-lt"/>
              <a:buAutoNum type="arabicPeriod"/>
            </a:pPr>
            <a:r>
              <a:rPr lang="en-GB" sz="3500" b="1" spc="100" dirty="0">
                <a:solidFill>
                  <a:schemeClr val="tx2"/>
                </a:solidFill>
                <a:latin typeface="Montserrat" charset="0"/>
                <a:ea typeface="Montserrat" charset="0"/>
                <a:cs typeface="Montserrat" charset="0"/>
                <a:hlinkClick r:id="rId3"/>
              </a:rPr>
              <a:t>Feminism:</a:t>
            </a:r>
            <a:r>
              <a:rPr lang="en-GB" sz="3500" b="1" spc="100" dirty="0">
                <a:solidFill>
                  <a:schemeClr val="tx2"/>
                </a:solidFill>
                <a:latin typeface="Montserrat" charset="0"/>
                <a:ea typeface="Montserrat" charset="0"/>
                <a:cs typeface="Montserrat" charset="0"/>
              </a:rPr>
              <a:t> </a:t>
            </a:r>
          </a:p>
          <a:p>
            <a:pPr marL="800100" lvl="1"/>
            <a:r>
              <a:rPr lang="en-GB" sz="3400" dirty="0">
                <a:latin typeface="Montserrat"/>
              </a:rPr>
              <a:t>Concentrates on the </a:t>
            </a:r>
            <a:r>
              <a:rPr lang="en-GB" sz="3400" b="1" dirty="0">
                <a:latin typeface="Montserrat"/>
              </a:rPr>
              <a:t>implications </a:t>
            </a:r>
            <a:r>
              <a:rPr lang="en-GB" sz="3400" dirty="0">
                <a:latin typeface="Montserrat"/>
              </a:rPr>
              <a:t>and</a:t>
            </a:r>
            <a:r>
              <a:rPr lang="en-GB" sz="3400" b="1" dirty="0">
                <a:latin typeface="Montserrat"/>
              </a:rPr>
              <a:t> contradictions </a:t>
            </a:r>
            <a:r>
              <a:rPr lang="en-GB" sz="3400" dirty="0">
                <a:latin typeface="Montserrat"/>
              </a:rPr>
              <a:t>of gender roles.</a:t>
            </a:r>
            <a:r>
              <a:rPr lang="en-GB" sz="3400" b="1" dirty="0">
                <a:latin typeface="Montserrat"/>
              </a:rPr>
              <a:t> </a:t>
            </a:r>
            <a:endParaRPr lang="en-GB" sz="3400" dirty="0">
              <a:latin typeface="Montserrat"/>
            </a:endParaRPr>
          </a:p>
          <a:p>
            <a:pPr marL="800100" lvl="1"/>
            <a:r>
              <a:rPr lang="en-GB" sz="3400" dirty="0">
                <a:latin typeface="Montserrat"/>
              </a:rPr>
              <a:t>How </a:t>
            </a:r>
            <a:r>
              <a:rPr lang="en-GB" sz="3400" b="1" dirty="0">
                <a:latin typeface="Montserrat"/>
              </a:rPr>
              <a:t>authority</a:t>
            </a:r>
            <a:r>
              <a:rPr lang="en-GB" sz="3400" dirty="0">
                <a:latin typeface="Montserrat"/>
              </a:rPr>
              <a:t> and </a:t>
            </a:r>
            <a:r>
              <a:rPr lang="en-GB" sz="3400" b="1" dirty="0">
                <a:latin typeface="Montserrat"/>
              </a:rPr>
              <a:t>acquiescence</a:t>
            </a:r>
            <a:r>
              <a:rPr lang="en-GB" sz="3400" dirty="0">
                <a:latin typeface="Montserrat"/>
              </a:rPr>
              <a:t> are presented in texts</a:t>
            </a:r>
          </a:p>
          <a:p>
            <a:pPr marL="400050">
              <a:buFont typeface="+mj-lt"/>
              <a:buAutoNum type="arabicPeriod"/>
            </a:pPr>
            <a:r>
              <a:rPr lang="en-GB" sz="3500" b="1" spc="100" dirty="0">
                <a:solidFill>
                  <a:schemeClr val="tx2"/>
                </a:solidFill>
                <a:latin typeface="Montserrat" charset="0"/>
                <a:ea typeface="Montserrat" charset="0"/>
                <a:cs typeface="Montserrat" charset="0"/>
                <a:hlinkClick r:id="rId4"/>
              </a:rPr>
              <a:t>Postcolonial Criticism</a:t>
            </a:r>
            <a:r>
              <a:rPr lang="en-GB" sz="3500" b="1" spc="100" dirty="0">
                <a:solidFill>
                  <a:schemeClr val="tx2"/>
                </a:solidFill>
                <a:latin typeface="Montserrat" charset="0"/>
                <a:ea typeface="Montserrat" charset="0"/>
                <a:cs typeface="Montserrat" charset="0"/>
              </a:rPr>
              <a:t>: </a:t>
            </a:r>
          </a:p>
          <a:p>
            <a:pPr marL="857250" lvl="1" indent="-342900"/>
            <a:r>
              <a:rPr lang="en-GB" sz="3400" dirty="0">
                <a:latin typeface="Montserrat"/>
              </a:rPr>
              <a:t>How Western culture portraits the </a:t>
            </a:r>
            <a:r>
              <a:rPr lang="en-GB" sz="3400" b="1" dirty="0">
                <a:latin typeface="Montserrat"/>
              </a:rPr>
              <a:t>rest of the world</a:t>
            </a:r>
            <a:r>
              <a:rPr lang="en-GB" sz="3400" dirty="0">
                <a:latin typeface="Montserrat"/>
              </a:rPr>
              <a:t>: </a:t>
            </a:r>
            <a:r>
              <a:rPr lang="en-GB" sz="3400" i="1" dirty="0">
                <a:latin typeface="Montserrat"/>
              </a:rPr>
              <a:t>Are there stereotypes that reinforces its supremacy?</a:t>
            </a:r>
          </a:p>
          <a:p>
            <a:pPr marL="400050" indent="-342900"/>
            <a:endParaRPr lang="en-GB" sz="2000" i="1" dirty="0">
              <a:latin typeface="Montserrat"/>
            </a:endParaRPr>
          </a:p>
        </p:txBody>
      </p:sp>
      <p:sp>
        <p:nvSpPr>
          <p:cNvPr id="8" name="Marcador de contenido 7">
            <a:extLst>
              <a:ext uri="{FF2B5EF4-FFF2-40B4-BE49-F238E27FC236}">
                <a16:creationId xmlns:a16="http://schemas.microsoft.com/office/drawing/2014/main" id="{0EBB5734-9A33-4262-B86A-0B79E1A18AD8}"/>
              </a:ext>
            </a:extLst>
          </p:cNvPr>
          <p:cNvSpPr>
            <a:spLocks noGrp="1"/>
          </p:cNvSpPr>
          <p:nvPr>
            <p:ph sz="half" idx="2"/>
          </p:nvPr>
        </p:nvSpPr>
        <p:spPr>
          <a:xfrm>
            <a:off x="6172199" y="1571645"/>
            <a:ext cx="5370443" cy="4351338"/>
          </a:xfrm>
        </p:spPr>
        <p:txBody>
          <a:bodyPr>
            <a:normAutofit fontScale="55000" lnSpcReduction="20000"/>
          </a:bodyPr>
          <a:lstStyle/>
          <a:p>
            <a:pPr marL="400050">
              <a:buFont typeface="+mj-lt"/>
              <a:buAutoNum type="arabicPeriod"/>
            </a:pPr>
            <a:r>
              <a:rPr lang="en-GB" sz="3500" b="1" spc="100" dirty="0">
                <a:solidFill>
                  <a:schemeClr val="tx2"/>
                </a:solidFill>
                <a:latin typeface="Montserrat" charset="0"/>
                <a:ea typeface="Montserrat" charset="0"/>
                <a:cs typeface="Montserrat" charset="0"/>
                <a:hlinkClick r:id="rId5"/>
              </a:rPr>
              <a:t>Structuralism</a:t>
            </a:r>
            <a:r>
              <a:rPr lang="en-GB" sz="3500" b="1" spc="100" dirty="0">
                <a:solidFill>
                  <a:schemeClr val="tx2"/>
                </a:solidFill>
                <a:latin typeface="Montserrat" charset="0"/>
                <a:ea typeface="Montserrat" charset="0"/>
                <a:cs typeface="Montserrat" charset="0"/>
              </a:rPr>
              <a:t>:</a:t>
            </a:r>
          </a:p>
          <a:p>
            <a:pPr marL="857250" lvl="1" indent="-342900"/>
            <a:r>
              <a:rPr lang="en-GB" sz="3400" b="1" dirty="0">
                <a:latin typeface="Montserrat"/>
              </a:rPr>
              <a:t>Study text according to context. </a:t>
            </a:r>
          </a:p>
          <a:p>
            <a:pPr marL="857250" lvl="1" indent="-342900"/>
            <a:r>
              <a:rPr lang="en-GB" sz="3400" dirty="0">
                <a:latin typeface="Montserrat"/>
              </a:rPr>
              <a:t>How </a:t>
            </a:r>
            <a:r>
              <a:rPr lang="en-GB" sz="3400" b="1" dirty="0">
                <a:latin typeface="Montserrat"/>
              </a:rPr>
              <a:t>economic, social, and political issues </a:t>
            </a:r>
            <a:r>
              <a:rPr lang="en-GB" sz="3400" dirty="0">
                <a:latin typeface="Montserrat"/>
              </a:rPr>
              <a:t>structures the text.</a:t>
            </a:r>
          </a:p>
          <a:p>
            <a:pPr marL="400050">
              <a:buFont typeface="+mj-lt"/>
              <a:buAutoNum type="arabicPeriod"/>
            </a:pPr>
            <a:r>
              <a:rPr lang="en-GB" sz="3500" b="1" spc="100" dirty="0">
                <a:solidFill>
                  <a:schemeClr val="tx2"/>
                </a:solidFill>
                <a:latin typeface="Montserrat" charset="0"/>
                <a:ea typeface="Montserrat" charset="0"/>
                <a:cs typeface="Montserrat" charset="0"/>
                <a:hlinkClick r:id="rId6"/>
              </a:rPr>
              <a:t>Psychoanalytical Criticism</a:t>
            </a:r>
            <a:r>
              <a:rPr lang="en-GB" sz="3500" b="1" spc="100" dirty="0">
                <a:solidFill>
                  <a:schemeClr val="tx2"/>
                </a:solidFill>
                <a:latin typeface="Montserrat" charset="0"/>
                <a:ea typeface="Montserrat" charset="0"/>
                <a:cs typeface="Montserrat" charset="0"/>
              </a:rPr>
              <a:t>: </a:t>
            </a:r>
          </a:p>
          <a:p>
            <a:pPr marL="857250" lvl="1" indent="-342900"/>
            <a:r>
              <a:rPr lang="en-GB" sz="3400" dirty="0">
                <a:latin typeface="Montserrat"/>
              </a:rPr>
              <a:t>Focuses on </a:t>
            </a:r>
            <a:r>
              <a:rPr lang="en-GB" sz="3400" b="1" dirty="0">
                <a:latin typeface="Montserrat"/>
              </a:rPr>
              <a:t>psychological features </a:t>
            </a:r>
            <a:r>
              <a:rPr lang="en-GB" sz="3400" dirty="0">
                <a:latin typeface="Montserrat"/>
              </a:rPr>
              <a:t>of the work: </a:t>
            </a:r>
            <a:r>
              <a:rPr lang="en-GB" sz="3400" i="1" dirty="0">
                <a:latin typeface="Montserrat"/>
              </a:rPr>
              <a:t>why the author has written the text</a:t>
            </a:r>
            <a:r>
              <a:rPr lang="en-GB" sz="3400" dirty="0">
                <a:latin typeface="Montserrat"/>
              </a:rPr>
              <a:t>?</a:t>
            </a:r>
          </a:p>
          <a:p>
            <a:pPr marL="400050">
              <a:buFont typeface="+mj-lt"/>
              <a:buAutoNum type="arabicPeriod"/>
            </a:pPr>
            <a:r>
              <a:rPr lang="en-GB" sz="3500" b="1" spc="100" dirty="0">
                <a:solidFill>
                  <a:schemeClr val="tx2"/>
                </a:solidFill>
                <a:latin typeface="Montserrat" charset="0"/>
                <a:ea typeface="Montserrat" charset="0"/>
                <a:cs typeface="Montserrat" charset="0"/>
              </a:rPr>
              <a:t>Marxist Criticism: </a:t>
            </a:r>
          </a:p>
          <a:p>
            <a:pPr marL="857250" lvl="1" indent="-342900"/>
            <a:r>
              <a:rPr lang="en-GB" sz="3400" dirty="0">
                <a:latin typeface="Montserrat"/>
              </a:rPr>
              <a:t>Focuses on how texts reflects upon:</a:t>
            </a:r>
          </a:p>
          <a:p>
            <a:pPr marL="1314450" lvl="2" indent="-342900"/>
            <a:r>
              <a:rPr lang="en-GB" sz="3400" b="1" i="1" dirty="0">
                <a:latin typeface="Montserrat"/>
                <a:hlinkClick r:id="rId7"/>
              </a:rPr>
              <a:t>Clash of classes</a:t>
            </a:r>
            <a:endParaRPr lang="en-GB" sz="3400" b="1" i="1" dirty="0">
              <a:latin typeface="Montserrat"/>
            </a:endParaRPr>
          </a:p>
          <a:p>
            <a:pPr marL="1314450" lvl="2" indent="-342900"/>
            <a:r>
              <a:rPr lang="en-GB" sz="3400" b="1" i="1" dirty="0">
                <a:latin typeface="Montserrat"/>
                <a:hlinkClick r:id="rId8"/>
              </a:rPr>
              <a:t>Power relations</a:t>
            </a:r>
            <a:endParaRPr lang="en-GB" sz="3400" b="1" dirty="0">
              <a:latin typeface="Montserrat"/>
            </a:endParaRPr>
          </a:p>
          <a:p>
            <a:pPr marL="1314450" lvl="2" indent="-342900"/>
            <a:r>
              <a:rPr lang="en-GB" sz="3400" b="1" dirty="0">
                <a:latin typeface="Montserrat"/>
                <a:hlinkClick r:id="rId9"/>
              </a:rPr>
              <a:t>Social roles</a:t>
            </a:r>
            <a:endParaRPr lang="en-GB" sz="3400" b="1" dirty="0">
              <a:latin typeface="Montserrat"/>
            </a:endParaRPr>
          </a:p>
          <a:p>
            <a:pPr marL="400050">
              <a:buFont typeface="+mj-lt"/>
              <a:buAutoNum type="arabicPeriod"/>
            </a:pPr>
            <a:r>
              <a:rPr lang="en-GB" sz="3500" b="1" spc="100" dirty="0">
                <a:solidFill>
                  <a:schemeClr val="tx2"/>
                </a:solidFill>
                <a:latin typeface="Montserrat" charset="0"/>
                <a:ea typeface="Montserrat" charset="0"/>
                <a:cs typeface="Montserrat" charset="0"/>
                <a:hlinkClick r:id="rId10"/>
              </a:rPr>
              <a:t>Deconstruction</a:t>
            </a:r>
            <a:r>
              <a:rPr lang="en-GB" sz="3500" b="1" spc="100" dirty="0">
                <a:solidFill>
                  <a:schemeClr val="tx2"/>
                </a:solidFill>
                <a:latin typeface="Montserrat" charset="0"/>
                <a:ea typeface="Montserrat" charset="0"/>
                <a:cs typeface="Montserrat" charset="0"/>
              </a:rPr>
              <a:t>: </a:t>
            </a:r>
          </a:p>
          <a:p>
            <a:pPr marL="857250" lvl="1" indent="-342900"/>
            <a:r>
              <a:rPr lang="en-GB" sz="3400" dirty="0">
                <a:latin typeface="Montserrat"/>
              </a:rPr>
              <a:t>There is no a unique analysis of the text because </a:t>
            </a:r>
            <a:r>
              <a:rPr lang="en-GB" sz="3400" b="1" dirty="0">
                <a:latin typeface="Montserrat"/>
              </a:rPr>
              <a:t>literary language </a:t>
            </a:r>
            <a:r>
              <a:rPr lang="en-GB" sz="3400" dirty="0">
                <a:latin typeface="Montserrat"/>
              </a:rPr>
              <a:t>is </a:t>
            </a:r>
            <a:r>
              <a:rPr lang="en-GB" sz="3400" b="1" dirty="0">
                <a:latin typeface="Montserrat"/>
              </a:rPr>
              <a:t>ambiguous</a:t>
            </a:r>
            <a:r>
              <a:rPr lang="en-GB" sz="3400" dirty="0">
                <a:latin typeface="Montserrat"/>
              </a:rPr>
              <a:t>.</a:t>
            </a:r>
          </a:p>
          <a:p>
            <a:endParaRPr lang="es-ES" dirty="0"/>
          </a:p>
        </p:txBody>
      </p:sp>
      <p:sp>
        <p:nvSpPr>
          <p:cNvPr id="4" name="CuadroTexto 3"/>
          <p:cNvSpPr txBox="1"/>
          <p:nvPr/>
        </p:nvSpPr>
        <p:spPr>
          <a:xfrm>
            <a:off x="8178085" y="6491674"/>
            <a:ext cx="4119932" cy="400110"/>
          </a:xfrm>
          <a:prstGeom prst="rect">
            <a:avLst/>
          </a:prstGeom>
          <a:noFill/>
        </p:spPr>
        <p:txBody>
          <a:bodyPr wrap="square" rtlCol="0">
            <a:spAutoFit/>
          </a:bodyPr>
          <a:lstStyle/>
          <a:p>
            <a:pPr algn="r"/>
            <a:r>
              <a:rPr lang="es-ES" sz="1000" dirty="0"/>
              <a:t>Source: </a:t>
            </a:r>
          </a:p>
          <a:p>
            <a:r>
              <a:rPr lang="es-ES" sz="1000" dirty="0">
                <a:hlinkClick r:id="rId11"/>
              </a:rPr>
              <a:t>https://courses.lumenlearning.com/suny-britlit1/chapter/literary-criticism/</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9" name="Imagen 8">
            <a:extLst>
              <a:ext uri="{FF2B5EF4-FFF2-40B4-BE49-F238E27FC236}">
                <a16:creationId xmlns:a16="http://schemas.microsoft.com/office/drawing/2014/main" id="{4D348CDF-9418-43CB-BED2-7DC3ABD5DEBB}"/>
              </a:ext>
            </a:extLst>
          </p:cNvPr>
          <p:cNvPicPr>
            <a:picLocks noChangeAspect="1"/>
          </p:cNvPicPr>
          <p:nvPr/>
        </p:nvPicPr>
        <p:blipFill>
          <a:blip r:embed="rId12"/>
          <a:stretch>
            <a:fillRect/>
          </a:stretch>
        </p:blipFill>
        <p:spPr>
          <a:xfrm>
            <a:off x="-21081" y="6567874"/>
            <a:ext cx="841321" cy="292633"/>
          </a:xfrm>
          <a:prstGeom prst="rect">
            <a:avLst/>
          </a:prstGeom>
        </p:spPr>
      </p:pic>
    </p:spTree>
    <p:extLst>
      <p:ext uri="{BB962C8B-B14F-4D97-AF65-F5344CB8AC3E}">
        <p14:creationId xmlns:p14="http://schemas.microsoft.com/office/powerpoint/2010/main" val="129374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497" y="208170"/>
            <a:ext cx="10515600" cy="936797"/>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Direction</a:t>
            </a:r>
          </a:p>
        </p:txBody>
      </p:sp>
      <p:sp>
        <p:nvSpPr>
          <p:cNvPr id="3" name="Marcador de contenido 2"/>
          <p:cNvSpPr>
            <a:spLocks noGrp="1"/>
          </p:cNvSpPr>
          <p:nvPr>
            <p:ph idx="1"/>
          </p:nvPr>
        </p:nvSpPr>
        <p:spPr>
          <a:xfrm>
            <a:off x="257576" y="1351907"/>
            <a:ext cx="11590987" cy="5139767"/>
          </a:xfrm>
        </p:spPr>
        <p:txBody>
          <a:bodyPr>
            <a:normAutofit/>
          </a:bodyPr>
          <a:lstStyle/>
          <a:p>
            <a:pPr marL="400050">
              <a:buFont typeface="+mj-lt"/>
              <a:buAutoNum type="arabicPeriod"/>
            </a:pPr>
            <a:r>
              <a:rPr lang="en-GB" sz="1400" b="1" spc="100" dirty="0">
                <a:solidFill>
                  <a:schemeClr val="tx2"/>
                </a:solidFill>
                <a:latin typeface="Montserrat" charset="0"/>
                <a:ea typeface="Montserrat" charset="0"/>
                <a:cs typeface="Montserrat" charset="0"/>
              </a:rPr>
              <a:t>Direction: </a:t>
            </a:r>
          </a:p>
          <a:p>
            <a:pPr marL="800100" lvl="1"/>
            <a:r>
              <a:rPr lang="en-US" sz="1600" dirty="0">
                <a:latin typeface="Montserrat"/>
              </a:rPr>
              <a:t>His work begins with a literary script, which s/he will transform into a technical script with the necessary plans to shoot.</a:t>
            </a:r>
          </a:p>
          <a:p>
            <a:pPr marL="800100" lvl="1"/>
            <a:r>
              <a:rPr lang="en-US" sz="1600" dirty="0">
                <a:latin typeface="Montserrat"/>
              </a:rPr>
              <a:t>Then he will search for the locations. </a:t>
            </a:r>
          </a:p>
          <a:p>
            <a:pPr marL="800100" lvl="1"/>
            <a:r>
              <a:rPr lang="en-US" sz="1600" dirty="0">
                <a:latin typeface="Montserrat"/>
              </a:rPr>
              <a:t>Then he plans the budget and makes decision on it. </a:t>
            </a:r>
          </a:p>
          <a:p>
            <a:pPr marL="800100" lvl="1"/>
            <a:r>
              <a:rPr lang="en-US" sz="1600" dirty="0">
                <a:latin typeface="Montserrat"/>
              </a:rPr>
              <a:t>During filming, the director must guide the actors and decide where the camera is placed at all times</a:t>
            </a:r>
          </a:p>
          <a:p>
            <a:pPr marL="800100" lvl="1"/>
            <a:r>
              <a:rPr lang="en-US" sz="1600" dirty="0">
                <a:latin typeface="Montserrat"/>
              </a:rPr>
              <a:t>Subdirectors: </a:t>
            </a:r>
          </a:p>
          <a:p>
            <a:pPr marL="1257300" lvl="2"/>
            <a:r>
              <a:rPr lang="en-US" sz="1600" dirty="0">
                <a:latin typeface="Montserrat"/>
              </a:rPr>
              <a:t>Production director: Report and detail the budget to the producer.</a:t>
            </a:r>
          </a:p>
          <a:p>
            <a:pPr marL="1257300" lvl="2"/>
            <a:r>
              <a:rPr lang="en-US" sz="1600" dirty="0">
                <a:latin typeface="Montserrat"/>
              </a:rPr>
              <a:t>Casting director: choose the actors. </a:t>
            </a:r>
          </a:p>
          <a:p>
            <a:pPr marL="1257300" lvl="2"/>
            <a:r>
              <a:rPr lang="en-US" sz="1600" dirty="0">
                <a:latin typeface="Montserrat"/>
              </a:rPr>
              <a:t>Art director: decide on the aesthetic aspects of the film. </a:t>
            </a:r>
          </a:p>
          <a:p>
            <a:pPr marL="800100" lvl="1"/>
            <a:r>
              <a:rPr lang="en-US" sz="1600" dirty="0">
                <a:latin typeface="Montserrat"/>
              </a:rPr>
              <a:t>When the role of director and scriptwriter are developed by the same person, it is called auteur cinema:</a:t>
            </a:r>
          </a:p>
          <a:p>
            <a:pPr marL="1257300" lvl="2"/>
            <a:r>
              <a:rPr lang="en-US" sz="1600" dirty="0">
                <a:latin typeface="Montserrat"/>
                <a:hlinkClick r:id="rId2"/>
              </a:rPr>
              <a:t>Alfred Hitcock</a:t>
            </a:r>
            <a:endParaRPr lang="en-US" sz="1600" dirty="0">
              <a:latin typeface="Montserrat"/>
            </a:endParaRPr>
          </a:p>
          <a:p>
            <a:pPr marL="1257300" lvl="2"/>
            <a:r>
              <a:rPr lang="en-US" sz="1600" dirty="0">
                <a:latin typeface="Montserrat"/>
                <a:hlinkClick r:id="rId3"/>
              </a:rPr>
              <a:t>David Lean</a:t>
            </a:r>
            <a:endParaRPr lang="en-US" sz="1600" dirty="0">
              <a:latin typeface="Montserrat"/>
            </a:endParaRPr>
          </a:p>
          <a:p>
            <a:pPr marL="1257300" lvl="2"/>
            <a:r>
              <a:rPr lang="en-GB" sz="1600" i="1" dirty="0">
                <a:latin typeface="Montserrat"/>
                <a:hlinkClick r:id="rId4"/>
              </a:rPr>
              <a:t>Bill Douglas</a:t>
            </a:r>
            <a:endParaRPr lang="en-GB" sz="1600" i="1" dirty="0">
              <a:latin typeface="Montserrat"/>
            </a:endParaRPr>
          </a:p>
          <a:p>
            <a:pPr marL="1257300" lvl="2"/>
            <a:r>
              <a:rPr lang="en-GB" sz="1600" i="1" dirty="0">
                <a:latin typeface="Montserrat"/>
                <a:hlinkClick r:id="rId5"/>
              </a:rPr>
              <a:t>Ken Loach</a:t>
            </a:r>
            <a:endParaRPr lang="en-GB" sz="1600" i="1" dirty="0">
              <a:latin typeface="Montserrat"/>
            </a:endParaRPr>
          </a:p>
          <a:p>
            <a:pPr marL="1257300" lvl="2"/>
            <a:r>
              <a:rPr lang="en-GB" sz="1600" i="1" dirty="0">
                <a:latin typeface="Montserrat"/>
                <a:hlinkClick r:id="rId6"/>
              </a:rPr>
              <a:t>Stephen </a:t>
            </a:r>
            <a:r>
              <a:rPr lang="en-GB" sz="1600" i="1" dirty="0" err="1">
                <a:latin typeface="Montserrat"/>
                <a:hlinkClick r:id="rId6"/>
              </a:rPr>
              <a:t>Frears</a:t>
            </a:r>
            <a:r>
              <a:rPr lang="en-GB" sz="1600" i="1" dirty="0">
                <a:latin typeface="Montserrat"/>
                <a:hlinkClick r:id="rId6"/>
              </a:rPr>
              <a:t> </a:t>
            </a:r>
            <a:endParaRPr lang="en-GB" sz="1600" i="1" dirty="0">
              <a:latin typeface="Montserrat"/>
            </a:endParaRPr>
          </a:p>
          <a:p>
            <a:pPr marL="1257300" lvl="2"/>
            <a:r>
              <a:rPr lang="en-GB" sz="1600" i="1" dirty="0">
                <a:latin typeface="Montserrat"/>
                <a:hlinkClick r:id="rId7"/>
              </a:rPr>
              <a:t>Mike Leigh</a:t>
            </a:r>
            <a:endParaRPr lang="en-GB" sz="1600" i="1" dirty="0">
              <a:latin typeface="Montserrat"/>
            </a:endParaRPr>
          </a:p>
        </p:txBody>
      </p:sp>
      <p:sp>
        <p:nvSpPr>
          <p:cNvPr id="4" name="CuadroTexto 3"/>
          <p:cNvSpPr txBox="1"/>
          <p:nvPr/>
        </p:nvSpPr>
        <p:spPr>
          <a:xfrm>
            <a:off x="8178085" y="6491674"/>
            <a:ext cx="4119932" cy="400110"/>
          </a:xfrm>
          <a:prstGeom prst="rect">
            <a:avLst/>
          </a:prstGeom>
          <a:noFill/>
        </p:spPr>
        <p:txBody>
          <a:bodyPr wrap="square" rtlCol="0">
            <a:spAutoFit/>
          </a:bodyPr>
          <a:lstStyle/>
          <a:p>
            <a:pPr algn="r"/>
            <a:r>
              <a:rPr lang="es-ES" sz="1000" dirty="0"/>
              <a:t>Source: </a:t>
            </a:r>
          </a:p>
          <a:p>
            <a:r>
              <a:rPr lang="es-ES" sz="1000" dirty="0">
                <a:hlinkClick r:id="rId8"/>
              </a:rPr>
              <a:t>https://courses.lumenlearning.com/suny-britlit1/chapter/literary-criticism/</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B5459FCD-FD9F-4D01-926A-C2A0159ABFC9}"/>
              </a:ext>
            </a:extLst>
          </p:cNvPr>
          <p:cNvPicPr>
            <a:picLocks noChangeAspect="1"/>
          </p:cNvPicPr>
          <p:nvPr/>
        </p:nvPicPr>
        <p:blipFill>
          <a:blip r:embed="rId9"/>
          <a:stretch>
            <a:fillRect/>
          </a:stretch>
        </p:blipFill>
        <p:spPr>
          <a:xfrm>
            <a:off x="0" y="6581855"/>
            <a:ext cx="841321" cy="292633"/>
          </a:xfrm>
          <a:prstGeom prst="rect">
            <a:avLst/>
          </a:prstGeom>
        </p:spPr>
      </p:pic>
    </p:spTree>
    <p:extLst>
      <p:ext uri="{BB962C8B-B14F-4D97-AF65-F5344CB8AC3E}">
        <p14:creationId xmlns:p14="http://schemas.microsoft.com/office/powerpoint/2010/main" val="133957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497" y="208170"/>
            <a:ext cx="10515600" cy="936797"/>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The Script</a:t>
            </a:r>
          </a:p>
        </p:txBody>
      </p:sp>
      <p:sp>
        <p:nvSpPr>
          <p:cNvPr id="3" name="Marcador de contenido 2"/>
          <p:cNvSpPr>
            <a:spLocks noGrp="1"/>
          </p:cNvSpPr>
          <p:nvPr>
            <p:ph idx="1"/>
          </p:nvPr>
        </p:nvSpPr>
        <p:spPr>
          <a:xfrm>
            <a:off x="257576" y="1351907"/>
            <a:ext cx="11590987" cy="5139767"/>
          </a:xfrm>
        </p:spPr>
        <p:txBody>
          <a:bodyPr>
            <a:normAutofit/>
          </a:bodyPr>
          <a:lstStyle/>
          <a:p>
            <a:pPr marL="457200" indent="-342900">
              <a:buFont typeface="+mj-lt"/>
              <a:buAutoNum type="arabicPeriod"/>
            </a:pPr>
            <a:r>
              <a:rPr lang="en-GB" sz="1600" b="1" spc="100" dirty="0">
                <a:solidFill>
                  <a:schemeClr val="tx2"/>
                </a:solidFill>
                <a:latin typeface="Montserrat" charset="0"/>
                <a:ea typeface="Montserrat" charset="0"/>
                <a:cs typeface="Montserrat" charset="0"/>
              </a:rPr>
              <a:t>It is made of 3 elements</a:t>
            </a:r>
            <a:r>
              <a:rPr lang="es-ES" sz="1600" dirty="0"/>
              <a:t> (Donoso y Barra, 2008: 144) </a:t>
            </a:r>
            <a:r>
              <a:rPr lang="en-GB" sz="1600" b="1" spc="100" dirty="0">
                <a:solidFill>
                  <a:schemeClr val="tx2"/>
                </a:solidFill>
                <a:latin typeface="Montserrat" charset="0"/>
                <a:ea typeface="Montserrat" charset="0"/>
                <a:cs typeface="Montserrat" charset="0"/>
              </a:rPr>
              <a:t>: </a:t>
            </a:r>
          </a:p>
          <a:p>
            <a:pPr marL="1257300" lvl="2">
              <a:lnSpc>
                <a:spcPct val="100000"/>
              </a:lnSpc>
            </a:pPr>
            <a:r>
              <a:rPr lang="en-US" sz="1600" dirty="0">
                <a:latin typeface="Montserrat"/>
              </a:rPr>
              <a:t>Logos: speech supported by the word or verbal disposition of the script.</a:t>
            </a:r>
          </a:p>
          <a:p>
            <a:pPr marL="1257300" lvl="2">
              <a:lnSpc>
                <a:spcPct val="100000"/>
              </a:lnSpc>
            </a:pPr>
            <a:r>
              <a:rPr lang="en-US" sz="1600" dirty="0">
                <a:latin typeface="Montserrat"/>
              </a:rPr>
              <a:t>Pathos: action turned into conflict and that generates events.</a:t>
            </a:r>
          </a:p>
          <a:p>
            <a:pPr marL="1257300" lvl="2">
              <a:lnSpc>
                <a:spcPct val="100000"/>
              </a:lnSpc>
            </a:pPr>
            <a:r>
              <a:rPr lang="en-US" sz="1600" dirty="0">
                <a:latin typeface="Montserrat"/>
              </a:rPr>
              <a:t>Ethos: ultimate meaning of the story, reason for writing, questions and answers.</a:t>
            </a:r>
          </a:p>
          <a:p>
            <a:pPr marL="571500" indent="-457200">
              <a:lnSpc>
                <a:spcPct val="100000"/>
              </a:lnSpc>
              <a:buFont typeface="+mj-lt"/>
              <a:buAutoNum type="arabicPeriod"/>
            </a:pPr>
            <a:r>
              <a:rPr lang="en-US" sz="1600" b="1" spc="100" dirty="0">
                <a:solidFill>
                  <a:schemeClr val="tx2"/>
                </a:solidFill>
                <a:latin typeface="Montserrat" charset="0"/>
                <a:ea typeface="Montserrat" charset="0"/>
                <a:cs typeface="Montserrat" charset="0"/>
              </a:rPr>
              <a:t>The structure of the script: </a:t>
            </a:r>
          </a:p>
          <a:p>
            <a:pPr marL="1028700" lvl="1" indent="-457200">
              <a:lnSpc>
                <a:spcPct val="100000"/>
              </a:lnSpc>
            </a:pPr>
            <a:r>
              <a:rPr lang="en-GB" sz="1600" dirty="0">
                <a:latin typeface="Montserrat"/>
              </a:rPr>
              <a:t>The beginning: general information on the protagonist and his or her conflict. </a:t>
            </a:r>
          </a:p>
          <a:p>
            <a:pPr marL="1028700" lvl="1" indent="-457200">
              <a:lnSpc>
                <a:spcPct val="100000"/>
              </a:lnSpc>
            </a:pPr>
            <a:r>
              <a:rPr lang="en-GB" sz="1600" dirty="0">
                <a:latin typeface="Montserrat"/>
              </a:rPr>
              <a:t>The action: a challenging moment which affects directly the protagonist giving</a:t>
            </a:r>
            <a:r>
              <a:rPr lang="en-US" sz="1600" dirty="0">
                <a:latin typeface="Montserrat"/>
              </a:rPr>
              <a:t> a new perspective and forcing the protagonist to move on.</a:t>
            </a:r>
          </a:p>
          <a:p>
            <a:pPr marL="1028700" lvl="1" indent="-457200">
              <a:lnSpc>
                <a:spcPct val="100000"/>
              </a:lnSpc>
            </a:pPr>
            <a:r>
              <a:rPr lang="en-US" sz="1600" dirty="0">
                <a:latin typeface="Montserrat"/>
              </a:rPr>
              <a:t>The end: its main goal is to give a sort of explanation to the story reinforcing the coherence of it. </a:t>
            </a:r>
            <a:endParaRPr lang="en-GB" sz="1600" dirty="0">
              <a:latin typeface="Montserrat"/>
            </a:endParaRPr>
          </a:p>
        </p:txBody>
      </p:sp>
      <p:sp>
        <p:nvSpPr>
          <p:cNvPr id="4" name="CuadroTexto 3"/>
          <p:cNvSpPr txBox="1"/>
          <p:nvPr/>
        </p:nvSpPr>
        <p:spPr>
          <a:xfrm>
            <a:off x="8178085" y="6491674"/>
            <a:ext cx="4119932" cy="400110"/>
          </a:xfrm>
          <a:prstGeom prst="rect">
            <a:avLst/>
          </a:prstGeom>
          <a:noFill/>
        </p:spPr>
        <p:txBody>
          <a:bodyPr wrap="square" rtlCol="0">
            <a:spAutoFit/>
          </a:bodyPr>
          <a:lstStyle/>
          <a:p>
            <a:pPr algn="r"/>
            <a:r>
              <a:rPr lang="es-ES" sz="1000" dirty="0"/>
              <a:t>Source: </a:t>
            </a:r>
          </a:p>
          <a:p>
            <a:r>
              <a:rPr lang="es-ES" sz="1000" dirty="0">
                <a:hlinkClick r:id="rId2"/>
              </a:rPr>
              <a:t>https://courses.lumenlearning.com/suny-britlit1/chapter/literary-criticism/</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1028" name="Picture 4" descr="File:Freytags pyramid.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087" y="3921790"/>
            <a:ext cx="3295963" cy="219593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335628" y="5908846"/>
            <a:ext cx="6336406" cy="246221"/>
          </a:xfrm>
          <a:prstGeom prst="rect">
            <a:avLst/>
          </a:prstGeom>
          <a:noFill/>
        </p:spPr>
        <p:txBody>
          <a:bodyPr wrap="square" rtlCol="0">
            <a:spAutoFit/>
          </a:bodyPr>
          <a:lstStyle/>
          <a:p>
            <a:r>
              <a:rPr lang="es-ES" sz="1000" dirty="0" err="1"/>
              <a:t>Freytags</a:t>
            </a:r>
            <a:r>
              <a:rPr lang="es-ES" sz="1000" dirty="0"/>
              <a:t> </a:t>
            </a:r>
            <a:r>
              <a:rPr lang="es-ES" sz="1000" dirty="0" err="1"/>
              <a:t>pyramid</a:t>
            </a:r>
            <a:r>
              <a:rPr lang="es-ES" sz="1000" dirty="0"/>
              <a:t>. S.f. Wikipedia. Recuperado de: </a:t>
            </a:r>
            <a:r>
              <a:rPr lang="es-ES" sz="1000" dirty="0">
                <a:hlinkClick r:id="rId4"/>
              </a:rPr>
              <a:t>https://commons.wikimedia.org/wiki/File:Freytags_pyramid.svg</a:t>
            </a:r>
            <a:r>
              <a:rPr lang="es-ES" sz="1000" dirty="0"/>
              <a:t> </a:t>
            </a:r>
          </a:p>
        </p:txBody>
      </p:sp>
      <p:pic>
        <p:nvPicPr>
          <p:cNvPr id="8" name="Imagen 7">
            <a:extLst>
              <a:ext uri="{FF2B5EF4-FFF2-40B4-BE49-F238E27FC236}">
                <a16:creationId xmlns:a16="http://schemas.microsoft.com/office/drawing/2014/main" id="{8DFDE884-4399-4A0A-9F0F-EF9FE8A99D57}"/>
              </a:ext>
            </a:extLst>
          </p:cNvPr>
          <p:cNvPicPr>
            <a:picLocks noChangeAspect="1"/>
          </p:cNvPicPr>
          <p:nvPr/>
        </p:nvPicPr>
        <p:blipFill>
          <a:blip r:embed="rId5"/>
          <a:stretch>
            <a:fillRect/>
          </a:stretch>
        </p:blipFill>
        <p:spPr>
          <a:xfrm>
            <a:off x="0" y="6599151"/>
            <a:ext cx="841321" cy="292633"/>
          </a:xfrm>
          <a:prstGeom prst="rect">
            <a:avLst/>
          </a:prstGeom>
        </p:spPr>
      </p:pic>
    </p:spTree>
    <p:extLst>
      <p:ext uri="{BB962C8B-B14F-4D97-AF65-F5344CB8AC3E}">
        <p14:creationId xmlns:p14="http://schemas.microsoft.com/office/powerpoint/2010/main" val="297853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497" y="208170"/>
            <a:ext cx="10515600" cy="936797"/>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types of Shots</a:t>
            </a:r>
          </a:p>
        </p:txBody>
      </p:sp>
      <p:sp>
        <p:nvSpPr>
          <p:cNvPr id="3" name="Marcador de contenido 2"/>
          <p:cNvSpPr>
            <a:spLocks noGrp="1"/>
          </p:cNvSpPr>
          <p:nvPr>
            <p:ph idx="1"/>
          </p:nvPr>
        </p:nvSpPr>
        <p:spPr>
          <a:xfrm>
            <a:off x="257576" y="1351907"/>
            <a:ext cx="11590987" cy="5139767"/>
          </a:xfrm>
        </p:spPr>
        <p:txBody>
          <a:bodyPr>
            <a:normAutofit fontScale="85000" lnSpcReduction="20000"/>
          </a:bodyPr>
          <a:lstStyle/>
          <a:p>
            <a:pPr marL="457200" indent="-342900">
              <a:buFont typeface="+mj-lt"/>
              <a:buAutoNum type="arabicPeriod"/>
            </a:pPr>
            <a:r>
              <a:rPr lang="en-GB" sz="1600" b="1" spc="100" dirty="0">
                <a:solidFill>
                  <a:schemeClr val="tx2"/>
                </a:solidFill>
                <a:latin typeface="Montserrat" charset="0"/>
                <a:hlinkClick r:id="rId2"/>
              </a:rPr>
              <a:t>The Extreme Wide Shot</a:t>
            </a:r>
            <a:r>
              <a:rPr lang="en-GB" sz="1600" b="1" spc="100" dirty="0">
                <a:solidFill>
                  <a:schemeClr val="tx2"/>
                </a:solidFill>
                <a:latin typeface="Montserrat" charset="0"/>
              </a:rPr>
              <a:t>: </a:t>
            </a:r>
          </a:p>
          <a:p>
            <a:pPr marL="914400" lvl="1" indent="-342900">
              <a:buFont typeface="+mj-lt"/>
              <a:buAutoNum type="arabicPeriod"/>
            </a:pPr>
            <a:r>
              <a:rPr lang="en-GB" sz="1600" dirty="0">
                <a:latin typeface="Montserrat"/>
              </a:rPr>
              <a:t>Used </a:t>
            </a:r>
            <a:r>
              <a:rPr lang="en-US" sz="1600" dirty="0">
                <a:latin typeface="Montserrat"/>
              </a:rPr>
              <a:t>when the director gives more relevance to the setting more than to a specific detail. </a:t>
            </a:r>
          </a:p>
          <a:p>
            <a:pPr marL="914400" lvl="1" indent="-342900">
              <a:buFont typeface="+mj-lt"/>
              <a:buAutoNum type="arabicPeriod"/>
            </a:pPr>
            <a:r>
              <a:rPr lang="en-US" sz="1600" dirty="0">
                <a:latin typeface="Montserrat"/>
              </a:rPr>
              <a:t>Shown at the beginning of the film so the audience get an idea of the time and the place of the film they are about to watch in the next two hours. </a:t>
            </a:r>
          </a:p>
          <a:p>
            <a:pPr marL="457200" indent="-342900">
              <a:buFont typeface="+mj-lt"/>
              <a:buAutoNum type="arabicPeriod"/>
            </a:pPr>
            <a:r>
              <a:rPr lang="en-US" sz="1600" b="1" spc="100" dirty="0">
                <a:solidFill>
                  <a:schemeClr val="tx2"/>
                </a:solidFill>
                <a:latin typeface="Montserrat" charset="0"/>
                <a:hlinkClick r:id="rId3"/>
              </a:rPr>
              <a:t>A wide shot</a:t>
            </a:r>
            <a:r>
              <a:rPr lang="en-US" sz="1600" b="1" spc="100" dirty="0">
                <a:solidFill>
                  <a:schemeClr val="tx2"/>
                </a:solidFill>
                <a:latin typeface="Montserrat" charset="0"/>
              </a:rPr>
              <a:t>:</a:t>
            </a:r>
          </a:p>
          <a:p>
            <a:pPr marL="914400" lvl="1" indent="-342900">
              <a:buFont typeface="+mj-lt"/>
              <a:buAutoNum type="arabicPeriod"/>
            </a:pPr>
            <a:r>
              <a:rPr lang="en-US" sz="1600" dirty="0">
                <a:latin typeface="Montserrat"/>
              </a:rPr>
              <a:t> When the director wants the characters to be seen from head to toe in relation to the location.</a:t>
            </a:r>
          </a:p>
          <a:p>
            <a:pPr marL="914400" lvl="1" indent="-342900">
              <a:buFont typeface="+mj-lt"/>
              <a:buAutoNum type="arabicPeriod"/>
            </a:pPr>
            <a:r>
              <a:rPr lang="en-US" sz="1600" dirty="0">
                <a:latin typeface="Montserrat"/>
              </a:rPr>
              <a:t>Used to give the audience a sense of geography and so understanding where is each character.</a:t>
            </a:r>
          </a:p>
          <a:p>
            <a:pPr marL="457200" indent="-342900">
              <a:buFont typeface="+mj-lt"/>
              <a:buAutoNum type="arabicPeriod"/>
            </a:pPr>
            <a:r>
              <a:rPr lang="en-US" sz="1600" b="1" spc="100" dirty="0">
                <a:solidFill>
                  <a:schemeClr val="tx2"/>
                </a:solidFill>
                <a:latin typeface="Montserrat" charset="0"/>
                <a:hlinkClick r:id="rId4"/>
              </a:rPr>
              <a:t>A full shot</a:t>
            </a:r>
            <a:r>
              <a:rPr lang="en-US" sz="1600" b="1" spc="100" dirty="0">
                <a:solidFill>
                  <a:schemeClr val="tx2"/>
                </a:solidFill>
                <a:latin typeface="Montserrat" charset="0"/>
              </a:rPr>
              <a:t>:</a:t>
            </a:r>
          </a:p>
          <a:p>
            <a:pPr marL="914400" lvl="1" indent="-342900">
              <a:buFont typeface="+mj-lt"/>
              <a:buAutoNum type="arabicPeriod"/>
            </a:pPr>
            <a:r>
              <a:rPr lang="en-US" sz="1600" dirty="0">
                <a:latin typeface="Montserrat"/>
              </a:rPr>
              <a:t>It focuses on the character’s body, from head to toes.  </a:t>
            </a:r>
          </a:p>
          <a:p>
            <a:pPr marL="914400" lvl="1" indent="-342900">
              <a:buFont typeface="+mj-lt"/>
              <a:buAutoNum type="arabicPeriod"/>
            </a:pPr>
            <a:r>
              <a:rPr lang="en-US" sz="1600" dirty="0">
                <a:latin typeface="Montserrat"/>
              </a:rPr>
              <a:t>Used to convey some information about the character: how she/he dresses or how she/he moves. </a:t>
            </a:r>
          </a:p>
          <a:p>
            <a:pPr marL="914400" lvl="1" indent="-342900">
              <a:buFont typeface="+mj-lt"/>
              <a:buAutoNum type="arabicPeriod"/>
            </a:pPr>
            <a:r>
              <a:rPr lang="en-US" sz="1600" dirty="0">
                <a:latin typeface="Montserrat"/>
              </a:rPr>
              <a:t>Some information about the character is revealed but not all.</a:t>
            </a:r>
          </a:p>
          <a:p>
            <a:pPr marL="457200" indent="-342900">
              <a:buFont typeface="+mj-lt"/>
              <a:buAutoNum type="arabicPeriod"/>
            </a:pPr>
            <a:r>
              <a:rPr lang="en-GB" sz="1600" b="1" spc="100" dirty="0">
                <a:solidFill>
                  <a:schemeClr val="tx2"/>
                </a:solidFill>
                <a:latin typeface="Montserrat" charset="0"/>
                <a:hlinkClick r:id="rId5"/>
              </a:rPr>
              <a:t>Medium shot:</a:t>
            </a:r>
            <a:endParaRPr lang="en-GB" sz="1600" b="1" spc="100" dirty="0">
              <a:solidFill>
                <a:schemeClr val="tx2"/>
              </a:solidFill>
              <a:latin typeface="Montserrat" charset="0"/>
            </a:endParaRPr>
          </a:p>
          <a:p>
            <a:pPr marL="914400" lvl="1" indent="-342900">
              <a:buFont typeface="+mj-lt"/>
              <a:buAutoNum type="arabicPeriod"/>
            </a:pPr>
            <a:r>
              <a:rPr lang="en-GB" sz="1600" dirty="0">
                <a:latin typeface="Montserrat"/>
              </a:rPr>
              <a:t>Showing the character from waist to head. </a:t>
            </a:r>
          </a:p>
          <a:p>
            <a:pPr marL="914400" lvl="1" indent="-342900">
              <a:buFont typeface="+mj-lt"/>
              <a:buAutoNum type="arabicPeriod"/>
            </a:pPr>
            <a:r>
              <a:rPr lang="en-US" sz="1600" dirty="0">
                <a:latin typeface="Montserrat"/>
              </a:rPr>
              <a:t>Used in dialog scenes. </a:t>
            </a:r>
          </a:p>
          <a:p>
            <a:pPr marL="914400" lvl="1" indent="-342900">
              <a:buFont typeface="+mj-lt"/>
              <a:buAutoNum type="arabicPeriod"/>
            </a:pPr>
            <a:r>
              <a:rPr lang="en-US" sz="1600" dirty="0">
                <a:latin typeface="Montserrat"/>
              </a:rPr>
              <a:t>Used to make the audience aware of the body language of the characters. </a:t>
            </a:r>
          </a:p>
          <a:p>
            <a:pPr marL="457200" indent="-342900">
              <a:buFont typeface="+mj-lt"/>
              <a:buAutoNum type="arabicPeriod"/>
            </a:pPr>
            <a:r>
              <a:rPr lang="en-US" sz="1600" b="1" spc="100" dirty="0">
                <a:solidFill>
                  <a:schemeClr val="tx2"/>
                </a:solidFill>
                <a:latin typeface="Montserrat" charset="0"/>
                <a:hlinkClick r:id="rId6"/>
              </a:rPr>
              <a:t>Close-up shot</a:t>
            </a:r>
            <a:r>
              <a:rPr lang="en-US" sz="1600" b="1" spc="100" dirty="0">
                <a:solidFill>
                  <a:schemeClr val="tx2"/>
                </a:solidFill>
                <a:latin typeface="Montserrat" charset="0"/>
              </a:rPr>
              <a:t>: </a:t>
            </a:r>
          </a:p>
          <a:p>
            <a:pPr marL="914400" lvl="1" indent="-342900">
              <a:buFont typeface="+mj-lt"/>
              <a:buAutoNum type="arabicPeriod"/>
            </a:pPr>
            <a:r>
              <a:rPr lang="en-US" sz="1600" dirty="0">
                <a:latin typeface="Montserrat"/>
              </a:rPr>
              <a:t>Shows the character’s feelings. </a:t>
            </a:r>
          </a:p>
          <a:p>
            <a:pPr marL="914400" lvl="1" indent="-342900">
              <a:buFont typeface="+mj-lt"/>
              <a:buAutoNum type="arabicPeriod"/>
            </a:pPr>
            <a:r>
              <a:rPr lang="en-US" sz="1600" dirty="0">
                <a:latin typeface="Montserrat"/>
              </a:rPr>
              <a:t>It focuses on emotional clues like eyes, forehead, smile…</a:t>
            </a:r>
          </a:p>
          <a:p>
            <a:pPr marL="914400" lvl="1" indent="-342900">
              <a:buFont typeface="+mj-lt"/>
              <a:buAutoNum type="arabicPeriod"/>
            </a:pPr>
            <a:r>
              <a:rPr lang="en-US" sz="1600" dirty="0">
                <a:latin typeface="Montserrat"/>
              </a:rPr>
              <a:t>The shot is more intimate and wants the audience to experience the same feeling as the character is experimenting. </a:t>
            </a:r>
          </a:p>
          <a:p>
            <a:pPr marL="457200" indent="-342900">
              <a:buFont typeface="+mj-lt"/>
              <a:buAutoNum type="arabicPeriod"/>
            </a:pPr>
            <a:r>
              <a:rPr lang="en-US" sz="1600" b="1" spc="100" dirty="0">
                <a:solidFill>
                  <a:schemeClr val="tx2"/>
                </a:solidFill>
                <a:latin typeface="Montserrat" charset="0"/>
                <a:hlinkClick r:id="rId7"/>
              </a:rPr>
              <a:t>Extreme Close-up shot</a:t>
            </a:r>
            <a:r>
              <a:rPr lang="en-US" sz="1600" b="1" spc="100" dirty="0">
                <a:solidFill>
                  <a:schemeClr val="tx2"/>
                </a:solidFill>
                <a:latin typeface="Montserrat" charset="0"/>
              </a:rPr>
              <a:t>: </a:t>
            </a:r>
          </a:p>
          <a:p>
            <a:pPr marL="914400" lvl="1" indent="-342900">
              <a:buFont typeface="+mj-lt"/>
              <a:buAutoNum type="arabicPeriod"/>
            </a:pPr>
            <a:r>
              <a:rPr lang="en-US" sz="1600" dirty="0">
                <a:latin typeface="Montserrat"/>
              </a:rPr>
              <a:t>Focuses on a specific facial feature.</a:t>
            </a:r>
          </a:p>
          <a:p>
            <a:pPr marL="914400" lvl="1" indent="-342900">
              <a:buFont typeface="+mj-lt"/>
              <a:buAutoNum type="arabicPeriod"/>
            </a:pPr>
            <a:r>
              <a:rPr lang="en-US" sz="1600" dirty="0">
                <a:latin typeface="Montserrat"/>
              </a:rPr>
              <a:t>It is an uncomfortable close and it is made to make the viewer understand what the actor wants to transmit. </a:t>
            </a:r>
            <a:endParaRPr lang="en-GB" sz="1600" dirty="0">
              <a:latin typeface="Montserrat"/>
            </a:endParaRPr>
          </a:p>
        </p:txBody>
      </p:sp>
      <p:sp>
        <p:nvSpPr>
          <p:cNvPr id="4" name="CuadroTexto 3"/>
          <p:cNvSpPr txBox="1"/>
          <p:nvPr/>
        </p:nvSpPr>
        <p:spPr>
          <a:xfrm>
            <a:off x="9223513" y="6491674"/>
            <a:ext cx="3074504" cy="400110"/>
          </a:xfrm>
          <a:prstGeom prst="rect">
            <a:avLst/>
          </a:prstGeom>
          <a:noFill/>
        </p:spPr>
        <p:txBody>
          <a:bodyPr wrap="square" rtlCol="0">
            <a:spAutoFit/>
          </a:bodyPr>
          <a:lstStyle/>
          <a:p>
            <a:pPr algn="r"/>
            <a:r>
              <a:rPr lang="es-ES" sz="1000" dirty="0"/>
              <a:t>Source: </a:t>
            </a:r>
          </a:p>
          <a:p>
            <a:r>
              <a:rPr lang="es-ES" sz="1000" dirty="0">
                <a:hlinkClick r:id="rId8"/>
              </a:rPr>
              <a:t>https://www.careersinfilm.com/types-of-shots-in-film/</a:t>
            </a:r>
            <a:r>
              <a:rPr lang="es-ES" sz="1000" dirty="0"/>
              <a:t> </a:t>
            </a:r>
            <a:endParaRPr lang="en-GB" sz="1000" dirty="0"/>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96007522-8EAA-4334-B123-317E97E1E67D}"/>
              </a:ext>
            </a:extLst>
          </p:cNvPr>
          <p:cNvPicPr>
            <a:picLocks noChangeAspect="1"/>
          </p:cNvPicPr>
          <p:nvPr/>
        </p:nvPicPr>
        <p:blipFill>
          <a:blip r:embed="rId9"/>
          <a:stretch>
            <a:fillRect/>
          </a:stretch>
        </p:blipFill>
        <p:spPr>
          <a:xfrm>
            <a:off x="0" y="6588558"/>
            <a:ext cx="841321" cy="292633"/>
          </a:xfrm>
          <a:prstGeom prst="rect">
            <a:avLst/>
          </a:prstGeom>
        </p:spPr>
      </p:pic>
    </p:spTree>
    <p:extLst>
      <p:ext uri="{BB962C8B-B14F-4D97-AF65-F5344CB8AC3E}">
        <p14:creationId xmlns:p14="http://schemas.microsoft.com/office/powerpoint/2010/main" val="405421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497" y="208170"/>
            <a:ext cx="10515600" cy="936797"/>
          </a:xfrm>
        </p:spPr>
        <p:txBody>
          <a:bodyPr>
            <a:normAutofit/>
          </a:bodyPr>
          <a:lstStyle/>
          <a:p>
            <a:pPr>
              <a:lnSpc>
                <a:spcPts val="3530"/>
              </a:lnSpc>
            </a:pPr>
            <a:r>
              <a:rPr lang="en-US" sz="2800" b="1" spc="100" dirty="0">
                <a:solidFill>
                  <a:schemeClr val="tx2"/>
                </a:solidFill>
                <a:latin typeface="Montserrat" charset="0"/>
                <a:ea typeface="Montserrat" charset="0"/>
                <a:cs typeface="Montserrat" charset="0"/>
              </a:rPr>
              <a:t>Technical aspects of cinema: Light</a:t>
            </a:r>
          </a:p>
        </p:txBody>
      </p:sp>
      <p:sp>
        <p:nvSpPr>
          <p:cNvPr id="3" name="Marcador de contenido 2"/>
          <p:cNvSpPr>
            <a:spLocks noGrp="1"/>
          </p:cNvSpPr>
          <p:nvPr>
            <p:ph idx="1"/>
          </p:nvPr>
        </p:nvSpPr>
        <p:spPr>
          <a:xfrm>
            <a:off x="257576" y="1351907"/>
            <a:ext cx="11590987" cy="5139767"/>
          </a:xfrm>
        </p:spPr>
        <p:txBody>
          <a:bodyPr>
            <a:normAutofit/>
          </a:bodyPr>
          <a:lstStyle/>
          <a:p>
            <a:pPr marL="457200" indent="-342900">
              <a:buFont typeface="+mj-lt"/>
              <a:buAutoNum type="arabicPeriod"/>
            </a:pPr>
            <a:r>
              <a:rPr lang="en-US" sz="1600" b="1" spc="100" dirty="0">
                <a:solidFill>
                  <a:schemeClr val="tx2"/>
                </a:solidFill>
                <a:latin typeface="Montserrat" charset="0"/>
              </a:rPr>
              <a:t>The light is used:</a:t>
            </a:r>
          </a:p>
          <a:p>
            <a:pPr marL="914400" lvl="1" indent="-342900">
              <a:buFont typeface="+mj-lt"/>
              <a:buAutoNum type="arabicPeriod"/>
            </a:pPr>
            <a:r>
              <a:rPr lang="en-US" sz="1600" dirty="0">
                <a:latin typeface="Montserrat"/>
              </a:rPr>
              <a:t>to express feelings. </a:t>
            </a:r>
          </a:p>
          <a:p>
            <a:pPr marL="914400" lvl="1" indent="-342900">
              <a:buFont typeface="+mj-lt"/>
              <a:buAutoNum type="arabicPeriod"/>
            </a:pPr>
            <a:r>
              <a:rPr lang="en-US" sz="1600" dirty="0">
                <a:latin typeface="Montserrat"/>
              </a:rPr>
              <a:t>to create an atmosphere.</a:t>
            </a:r>
          </a:p>
          <a:p>
            <a:pPr marL="914400" lvl="1" indent="-342900">
              <a:buFont typeface="+mj-lt"/>
              <a:buAutoNum type="arabicPeriod"/>
            </a:pPr>
            <a:r>
              <a:rPr lang="en-US" sz="1600" dirty="0">
                <a:latin typeface="Montserrat"/>
              </a:rPr>
              <a:t>In the same scene, establish different frames</a:t>
            </a:r>
          </a:p>
          <a:p>
            <a:pPr marL="914400" lvl="1" indent="-342900">
              <a:buFont typeface="+mj-lt"/>
              <a:buAutoNum type="arabicPeriod"/>
            </a:pPr>
            <a:r>
              <a:rPr lang="en-US" sz="1600" dirty="0">
                <a:latin typeface="Montserrat"/>
              </a:rPr>
              <a:t>To Highlight the depth of the scene.</a:t>
            </a:r>
          </a:p>
          <a:p>
            <a:pPr marL="457200" indent="-342900">
              <a:buFont typeface="+mj-lt"/>
              <a:buAutoNum type="arabicPeriod"/>
            </a:pPr>
            <a:endParaRPr lang="en-US" sz="1600" b="1" spc="100" dirty="0">
              <a:solidFill>
                <a:schemeClr val="tx2"/>
              </a:solidFill>
              <a:latin typeface="Montserrat" charset="0"/>
            </a:endParaRPr>
          </a:p>
          <a:p>
            <a:pPr marL="457200" indent="-342900">
              <a:buFont typeface="+mj-lt"/>
              <a:buAutoNum type="arabicPeriod"/>
            </a:pPr>
            <a:r>
              <a:rPr lang="en-US" sz="1600" b="1" spc="100" dirty="0">
                <a:solidFill>
                  <a:schemeClr val="tx2"/>
                </a:solidFill>
                <a:latin typeface="Montserrat" charset="0"/>
              </a:rPr>
              <a:t>Lighting can be: </a:t>
            </a:r>
          </a:p>
          <a:p>
            <a:pPr marL="914400" lvl="1" indent="-342900">
              <a:buFont typeface="+mj-lt"/>
              <a:buAutoNum type="arabicPeriod"/>
            </a:pPr>
            <a:r>
              <a:rPr lang="en-US" sz="1600" dirty="0">
                <a:latin typeface="Montserrat"/>
              </a:rPr>
              <a:t>Natural light</a:t>
            </a:r>
          </a:p>
          <a:p>
            <a:pPr marL="914400" lvl="1" indent="-342900">
              <a:buFont typeface="+mj-lt"/>
              <a:buAutoNum type="arabicPeriod"/>
            </a:pPr>
            <a:r>
              <a:rPr lang="en-US" sz="1600" dirty="0">
                <a:latin typeface="Montserrat"/>
              </a:rPr>
              <a:t>Artificial light</a:t>
            </a:r>
          </a:p>
          <a:p>
            <a:pPr marL="914400" lvl="1" indent="-342900">
              <a:buFont typeface="+mj-lt"/>
              <a:buAutoNum type="arabicPeriod"/>
            </a:pPr>
            <a:r>
              <a:rPr lang="en-US" sz="1600" dirty="0">
                <a:latin typeface="Montserrat"/>
              </a:rPr>
              <a:t>Hard light</a:t>
            </a:r>
          </a:p>
          <a:p>
            <a:pPr marL="914400" lvl="1" indent="-342900">
              <a:buFont typeface="+mj-lt"/>
              <a:buAutoNum type="arabicPeriod"/>
            </a:pPr>
            <a:r>
              <a:rPr lang="en-US" sz="1600" dirty="0">
                <a:latin typeface="Montserrat"/>
              </a:rPr>
              <a:t>Soft light</a:t>
            </a:r>
          </a:p>
          <a:p>
            <a:pPr marL="914400" lvl="1" indent="-342900">
              <a:buFont typeface="+mj-lt"/>
              <a:buAutoNum type="arabicPeriod"/>
            </a:pPr>
            <a:endParaRPr lang="en-US" sz="1600" dirty="0">
              <a:latin typeface="Montserrat"/>
            </a:endParaRPr>
          </a:p>
          <a:p>
            <a:pPr marL="457200" indent="-342900">
              <a:buFont typeface="+mj-lt"/>
              <a:buAutoNum type="arabicPeriod"/>
            </a:pPr>
            <a:r>
              <a:rPr lang="en-US" sz="1600" b="1" spc="100" dirty="0">
                <a:solidFill>
                  <a:schemeClr val="tx2"/>
                </a:solidFill>
                <a:latin typeface="Montserrat" charset="0"/>
              </a:rPr>
              <a:t>Analyze the following </a:t>
            </a:r>
            <a:r>
              <a:rPr lang="en-US" sz="1600" b="1" spc="100" dirty="0">
                <a:solidFill>
                  <a:schemeClr val="tx2"/>
                </a:solidFill>
                <a:latin typeface="Montserrat" charset="0"/>
                <a:hlinkClick r:id="rId2"/>
              </a:rPr>
              <a:t>scene</a:t>
            </a:r>
            <a:r>
              <a:rPr lang="en-US" sz="1600" b="1" spc="100" dirty="0">
                <a:solidFill>
                  <a:schemeClr val="tx2"/>
                </a:solidFill>
                <a:latin typeface="Montserrat" charset="0"/>
              </a:rPr>
              <a:t>:</a:t>
            </a:r>
          </a:p>
          <a:p>
            <a:pPr marL="914400" lvl="1" indent="-342900">
              <a:buFont typeface="+mj-lt"/>
              <a:buAutoNum type="arabicPeriod"/>
            </a:pPr>
            <a:r>
              <a:rPr lang="en-GB" sz="1600" dirty="0">
                <a:latin typeface="Montserrat"/>
              </a:rPr>
              <a:t>H</a:t>
            </a:r>
            <a:r>
              <a:rPr lang="en-US" sz="1600" dirty="0">
                <a:latin typeface="Montserrat"/>
              </a:rPr>
              <a:t>ow is light dealt in the scene? </a:t>
            </a:r>
          </a:p>
          <a:p>
            <a:pPr marL="1371600" lvl="2" indent="-342900">
              <a:buFont typeface="+mj-lt"/>
              <a:buAutoNum type="arabicPeriod"/>
            </a:pPr>
            <a:r>
              <a:rPr lang="en-US" sz="1600" i="1" dirty="0">
                <a:latin typeface="Montserrat"/>
              </a:rPr>
              <a:t>Bright? gloomy and dark? Combined? with light contrasts? Why?</a:t>
            </a:r>
          </a:p>
          <a:p>
            <a:pPr marL="1371600" lvl="2" indent="-342900">
              <a:buFont typeface="+mj-lt"/>
              <a:buAutoNum type="arabicPeriod"/>
            </a:pPr>
            <a:r>
              <a:rPr lang="en-US" sz="1600" i="1" dirty="0">
                <a:latin typeface="Montserrat"/>
              </a:rPr>
              <a:t>Is he setting achieved? Is it natural, artificial? Does it fit the story being told?</a:t>
            </a:r>
            <a:endParaRPr lang="en-GB" sz="1600" i="1" dirty="0">
              <a:latin typeface="Montserrat"/>
            </a:endParaRPr>
          </a:p>
        </p:txBody>
      </p:sp>
      <p:sp>
        <p:nvSpPr>
          <p:cNvPr id="4" name="CuadroTexto 3"/>
          <p:cNvSpPr txBox="1"/>
          <p:nvPr/>
        </p:nvSpPr>
        <p:spPr>
          <a:xfrm>
            <a:off x="8706677" y="6491674"/>
            <a:ext cx="3591339" cy="400110"/>
          </a:xfrm>
          <a:prstGeom prst="rect">
            <a:avLst/>
          </a:prstGeom>
          <a:noFill/>
        </p:spPr>
        <p:txBody>
          <a:bodyPr wrap="square" rtlCol="0">
            <a:spAutoFit/>
          </a:bodyPr>
          <a:lstStyle/>
          <a:p>
            <a:pPr algn="r"/>
            <a:r>
              <a:rPr lang="es-ES" sz="1000" dirty="0" err="1"/>
              <a:t>Source</a:t>
            </a:r>
            <a:r>
              <a:rPr lang="es-ES" sz="1000" dirty="0"/>
              <a:t>:</a:t>
            </a:r>
          </a:p>
          <a:p>
            <a:pPr algn="r"/>
            <a:r>
              <a:rPr lang="es-ES" sz="1000" dirty="0">
                <a:hlinkClick r:id="rId3"/>
              </a:rPr>
              <a:t>https://es.slideshare.net/ampalagolo60/aspectos-tcnicos-del-cine</a:t>
            </a:r>
            <a:r>
              <a:rPr lang="es-ES" sz="1000" dirty="0"/>
              <a:t>  </a:t>
            </a:r>
          </a:p>
        </p:txBody>
      </p:sp>
      <p:cxnSp>
        <p:nvCxnSpPr>
          <p:cNvPr id="5" name="Straight Connector 7"/>
          <p:cNvCxnSpPr/>
          <p:nvPr/>
        </p:nvCxnSpPr>
        <p:spPr>
          <a:xfrm>
            <a:off x="2522906" y="1015299"/>
            <a:ext cx="11406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909949" y="1149166"/>
            <a:ext cx="11406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hape 2588"/>
          <p:cNvSpPr/>
          <p:nvPr/>
        </p:nvSpPr>
        <p:spPr>
          <a:xfrm>
            <a:off x="540912" y="54959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8" name="Imagen 7">
            <a:extLst>
              <a:ext uri="{FF2B5EF4-FFF2-40B4-BE49-F238E27FC236}">
                <a16:creationId xmlns:a16="http://schemas.microsoft.com/office/drawing/2014/main" id="{45280A5C-EF69-4446-917F-811E560CD1DE}"/>
              </a:ext>
            </a:extLst>
          </p:cNvPr>
          <p:cNvPicPr>
            <a:picLocks noChangeAspect="1"/>
          </p:cNvPicPr>
          <p:nvPr/>
        </p:nvPicPr>
        <p:blipFill>
          <a:blip r:embed="rId4"/>
          <a:stretch>
            <a:fillRect/>
          </a:stretch>
        </p:blipFill>
        <p:spPr>
          <a:xfrm>
            <a:off x="0" y="6565367"/>
            <a:ext cx="841321" cy="292633"/>
          </a:xfrm>
          <a:prstGeom prst="rect">
            <a:avLst/>
          </a:prstGeom>
        </p:spPr>
      </p:pic>
    </p:spTree>
    <p:extLst>
      <p:ext uri="{BB962C8B-B14F-4D97-AF65-F5344CB8AC3E}">
        <p14:creationId xmlns:p14="http://schemas.microsoft.com/office/powerpoint/2010/main" val="6230015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3161</Words>
  <Application>Microsoft Office PowerPoint</Application>
  <PresentationFormat>Panorámica</PresentationFormat>
  <Paragraphs>276</Paragraphs>
  <Slides>18</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18</vt:i4>
      </vt:variant>
    </vt:vector>
  </HeadingPairs>
  <TitlesOfParts>
    <vt:vector size="30" baseType="lpstr">
      <vt:lpstr>Arial</vt:lpstr>
      <vt:lpstr>Bebas Neue</vt:lpstr>
      <vt:lpstr>Calibri</vt:lpstr>
      <vt:lpstr>Calibri Light</vt:lpstr>
      <vt:lpstr>Gill Sans</vt:lpstr>
      <vt:lpstr>Montserrat</vt:lpstr>
      <vt:lpstr>Montserrat Light</vt:lpstr>
      <vt:lpstr>Source Sans Pro</vt:lpstr>
      <vt:lpstr>Source Sans Pro Light</vt:lpstr>
      <vt:lpstr>Times New Roman</vt:lpstr>
      <vt:lpstr>Tema de Office</vt:lpstr>
      <vt:lpstr>Diseño personalizado</vt:lpstr>
      <vt:lpstr>Presentación de PowerPoint</vt:lpstr>
      <vt:lpstr>Presentación de PowerPoint</vt:lpstr>
      <vt:lpstr>Presentación de PowerPoint</vt:lpstr>
      <vt:lpstr>Another type of criticism from the Press point of view.</vt:lpstr>
      <vt:lpstr>Film criticism</vt:lpstr>
      <vt:lpstr>Technical aspects of cinema: Direction</vt:lpstr>
      <vt:lpstr>Technical aspects of cinema: The Script</vt:lpstr>
      <vt:lpstr>Technical aspects of cinema: types of Shots</vt:lpstr>
      <vt:lpstr>Technical aspects of cinema: Light</vt:lpstr>
      <vt:lpstr>Technical aspects of cinema: The Clothing</vt:lpstr>
      <vt:lpstr>Technical aspects of cinema: The Sound</vt:lpstr>
      <vt:lpstr>Technical aspects of cinema: The Sound</vt:lpstr>
      <vt:lpstr>Technical aspects of cinema: The Scenery</vt:lpstr>
      <vt:lpstr>Technical aspects of cinema: Types of acting Ways</vt:lpstr>
      <vt:lpstr>Technical aspects of cinema: Putting together the film</vt:lpstr>
      <vt:lpstr>Practice</vt:lpstr>
      <vt:lpstr>Practice</vt:lpstr>
      <vt:lpstr>Anónimo. 2016. Aspectos técnicos del cine. Slideshare. Recuperado de: https://es.slideshare.net/ampalagolo60/aspectos-tcnicos-del-cine Anónimo. s.f. Como hacer una critica de cine. Foerderverein. Recuperado de: https://www.foerderverein-filmkultur.de/content/uploads/filmkritik_spanisch1.pdf  Anónimo. s.f. El cine, el mundo y los derechos humanos. cineddhh. Recuperado de: http://www.cineddhh.org/guias-didacticas/como-ver-una-pelicula-educacion-primaria/2-las-imagenes-y-el-sonido/2b-el-montaje/#g  Anónimo. s.f. Literary Criticism. ERservices. Recuperado de: https://courses.lumenlearning.com/suny-britlit1/chapter/literary-criticism/   Burton Kuspit, Donald. 2021. Art criticism. Britanica. Recuperado de: https://www.britannica.com/art/art-criticism  Calhoun, Dave y de Semlyen, Phil Friday. 2021. The 100 best British movies. TimeOut. Recuperado de: https://www.timeout.com/film/100-best-british-films  Contis, Eva. 2019. Types of Shots in a Film: The First Tools to Building a Shot List. Careers in Film. Recuperado de: https://www.careersinfilm.com/types-of-shots-in-film/  Green, Willow. 2021. The 100 Best British Films. Empire. Recuperado de: https://www.empireonline.com/movies/features/best-british-films/  Hoyle, Brian. 2006. British Art Cinema 1975-2000: Context and Practice. B.A. University of Hull. Recuperado de: https://core.ac.uk/download/pdf/8821052.pdf Loach, Ken. 2009. The Observer Film Quarterly's best British films of the last 25 years. The Guardian. Recuperado de: https://www.theguardian.com/film/gallery/2009/aug/30/best-british-films-25-years Roddick, Chloe. The 12 Classic British Directors You Need to Know About 2015. MoreliaFilmFestival.  Recuperado de: https://moreliafilmfest.com/en/los-12-directores-britanicos-clasicos-que-necesitas-conocer/ Selter, Emily. 2020. 22 Quintessentially British Movies to Cheer You Up. Town and Country. Recuperado de: https://www.townandcountrymag.com/leisure/arts-and-culture/g9139292/best-british-movies-films/  Solar Elgueta, Dariolette. 2016. escritura de críticas de cine en séptimo año: representaciones sociales en torno a la ficción y la realidad. Universidad de Concepción. Recuperado de: http://repositorio.udec.cl/bitstream/11594/2405/3/Tesis_Escritura_de_criticas_de_cine_en_septimo_a%C3%B1o.pdf Verano Esqueda, Lourdes y Noguera Tajadura, María. S.f. El papel de la crítica cinematográfica en el panorama audiovisual contemporáneo. Universidad de Navarra. Recuperado de: https://dadun.unav.edu/bitstream/10171/20597/1/El%20papel%20de%20la%20cr%C3%ADtica%20cinematogr%C3%A1fica.pdf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IGNACIO JAVIER ORTEGA GARCIA</cp:lastModifiedBy>
  <cp:revision>85</cp:revision>
  <dcterms:created xsi:type="dcterms:W3CDTF">2021-09-08T10:03:39Z</dcterms:created>
  <dcterms:modified xsi:type="dcterms:W3CDTF">2022-03-24T09:09:08Z</dcterms:modified>
</cp:coreProperties>
</file>