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9"/>
  </p:notesMasterIdLst>
  <p:sldIdLst>
    <p:sldId id="256" r:id="rId3"/>
    <p:sldId id="268" r:id="rId4"/>
    <p:sldId id="270" r:id="rId5"/>
    <p:sldId id="257" r:id="rId6"/>
    <p:sldId id="258" r:id="rId7"/>
    <p:sldId id="259" r:id="rId8"/>
    <p:sldId id="271" r:id="rId9"/>
    <p:sldId id="272" r:id="rId10"/>
    <p:sldId id="260" r:id="rId11"/>
    <p:sldId id="261" r:id="rId12"/>
    <p:sldId id="262" r:id="rId13"/>
    <p:sldId id="264" r:id="rId14"/>
    <p:sldId id="265" r:id="rId15"/>
    <p:sldId id="266" r:id="rId16"/>
    <p:sldId id="267" r:id="rId17"/>
    <p:sldId id="273" r:id="rId18"/>
    <p:sldId id="274" r:id="rId19"/>
    <p:sldId id="276" r:id="rId20"/>
    <p:sldId id="277" r:id="rId21"/>
    <p:sldId id="278" r:id="rId22"/>
    <p:sldId id="279" r:id="rId23"/>
    <p:sldId id="280" r:id="rId24"/>
    <p:sldId id="281" r:id="rId25"/>
    <p:sldId id="282" r:id="rId26"/>
    <p:sldId id="302" r:id="rId27"/>
    <p:sldId id="283" r:id="rId28"/>
    <p:sldId id="284" r:id="rId29"/>
    <p:sldId id="285" r:id="rId30"/>
    <p:sldId id="286" r:id="rId31"/>
    <p:sldId id="287" r:id="rId32"/>
    <p:sldId id="288" r:id="rId33"/>
    <p:sldId id="289" r:id="rId34"/>
    <p:sldId id="303" r:id="rId35"/>
    <p:sldId id="292" r:id="rId36"/>
    <p:sldId id="290" r:id="rId37"/>
    <p:sldId id="293" r:id="rId38"/>
    <p:sldId id="291" r:id="rId39"/>
    <p:sldId id="294" r:id="rId40"/>
    <p:sldId id="295" r:id="rId41"/>
    <p:sldId id="296" r:id="rId42"/>
    <p:sldId id="297" r:id="rId43"/>
    <p:sldId id="298" r:id="rId44"/>
    <p:sldId id="299" r:id="rId45"/>
    <p:sldId id="300" r:id="rId46"/>
    <p:sldId id="301"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8" r:id="rId60"/>
    <p:sldId id="316" r:id="rId61"/>
    <p:sldId id="317" r:id="rId62"/>
    <p:sldId id="319" r:id="rId63"/>
    <p:sldId id="320" r:id="rId64"/>
    <p:sldId id="321" r:id="rId65"/>
    <p:sldId id="322" r:id="rId66"/>
    <p:sldId id="323" r:id="rId67"/>
    <p:sldId id="324" r:id="rId6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21211-84AD-4A54-B22C-E2DA6C4C5218}" type="datetimeFigureOut">
              <a:rPr lang="es-ES" smtClean="0"/>
              <a:t>02/02/2022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72762-F1CF-4E6A-B21A-3C075BEFFEC4}" type="slidenum">
              <a:rPr lang="es-ES" smtClean="0"/>
              <a:t>‹Nº›</a:t>
            </a:fld>
            <a:endParaRPr lang="es-ES"/>
          </a:p>
        </p:txBody>
      </p:sp>
    </p:spTree>
    <p:extLst>
      <p:ext uri="{BB962C8B-B14F-4D97-AF65-F5344CB8AC3E}">
        <p14:creationId xmlns:p14="http://schemas.microsoft.com/office/powerpoint/2010/main" val="155146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Nunca nada hizo avanzar tan rápidamente a las telecomunicaciones como la COVID</a:t>
            </a:r>
          </a:p>
        </p:txBody>
      </p:sp>
      <p:sp>
        <p:nvSpPr>
          <p:cNvPr id="4" name="Marcador de número de diapositiva 3"/>
          <p:cNvSpPr>
            <a:spLocks noGrp="1"/>
          </p:cNvSpPr>
          <p:nvPr>
            <p:ph type="sldNum" sz="quarter" idx="5"/>
          </p:nvPr>
        </p:nvSpPr>
        <p:spPr/>
        <p:txBody>
          <a:bodyPr/>
          <a:lstStyle/>
          <a:p>
            <a:fld id="{9D872762-F1CF-4E6A-B21A-3C075BEFFEC4}" type="slidenum">
              <a:rPr lang="es-ES" smtClean="0"/>
              <a:t>4</a:t>
            </a:fld>
            <a:endParaRPr lang="es-ES"/>
          </a:p>
        </p:txBody>
      </p:sp>
    </p:spTree>
    <p:extLst>
      <p:ext uri="{BB962C8B-B14F-4D97-AF65-F5344CB8AC3E}">
        <p14:creationId xmlns:p14="http://schemas.microsoft.com/office/powerpoint/2010/main" val="366776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2DA4DE-EF16-4B70-8BE0-43F2FEB24A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F5583A-2B7A-46B5-86A3-C446C705DD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CF6155-206C-4806-8773-0A30B5B4F4B3}"/>
              </a:ext>
            </a:extLst>
          </p:cNvPr>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Marcador de pie de página 4">
            <a:extLst>
              <a:ext uri="{FF2B5EF4-FFF2-40B4-BE49-F238E27FC236}">
                <a16:creationId xmlns:a16="http://schemas.microsoft.com/office/drawing/2014/main" id="{8F0C5231-B03E-4CC1-9937-600BAE6AD1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26675CB-0C31-4487-9BF3-1CD371DB8781}"/>
              </a:ext>
            </a:extLst>
          </p:cNvPr>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102980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212954-1AB8-4BA2-9699-3A2C3FBFE19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CA3CC8E-823A-4B53-A269-681A28F6036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DDE8BA-0A3C-4621-8300-7F1EA95C52F9}"/>
              </a:ext>
            </a:extLst>
          </p:cNvPr>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Marcador de pie de página 4">
            <a:extLst>
              <a:ext uri="{FF2B5EF4-FFF2-40B4-BE49-F238E27FC236}">
                <a16:creationId xmlns:a16="http://schemas.microsoft.com/office/drawing/2014/main" id="{855CFABC-3E6B-4A51-AC71-098E14F943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2BC622-E4C8-4D06-81A8-D1064224A092}"/>
              </a:ext>
            </a:extLst>
          </p:cNvPr>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355699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189AFD-3843-4DDC-A970-18177297E2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AE351CB-11DF-4F87-9B54-8B178D225A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6AD031-6DA8-4B67-BE52-B0C1C213E3E8}"/>
              </a:ext>
            </a:extLst>
          </p:cNvPr>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Marcador de pie de página 4">
            <a:extLst>
              <a:ext uri="{FF2B5EF4-FFF2-40B4-BE49-F238E27FC236}">
                <a16:creationId xmlns:a16="http://schemas.microsoft.com/office/drawing/2014/main" id="{2F1E0CB6-7AE4-441D-B3CE-4C0867F04E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DF059C-BEF9-48B7-9851-1E064BF2FEFC}"/>
              </a:ext>
            </a:extLst>
          </p:cNvPr>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1206433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3628072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3280749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2370981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C677151-7D33-4595-8C37-0DDC14D27BE3}" type="datetimeFigureOut">
              <a:rPr lang="es-ES" smtClean="0"/>
              <a:t>02/02/2022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514734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C677151-7D33-4595-8C37-0DDC14D27BE3}" type="datetimeFigureOut">
              <a:rPr lang="es-ES" smtClean="0"/>
              <a:t>02/02/2022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1459189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C677151-7D33-4595-8C37-0DDC14D27BE3}" type="datetimeFigureOut">
              <a:rPr lang="es-ES" smtClean="0"/>
              <a:t>02/02/2022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1394206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77151-7D33-4595-8C37-0DDC14D27BE3}" type="datetimeFigureOut">
              <a:rPr lang="es-ES" smtClean="0"/>
              <a:t>02/02/2022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605205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C677151-7D33-4595-8C37-0DDC14D27BE3}" type="datetimeFigureOut">
              <a:rPr lang="es-ES" smtClean="0"/>
              <a:t>02/02/2022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147339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06635-58D2-419F-BB8A-9758D1E65D8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F17F49D-7C61-4B8F-A69B-5E8CBB43DDE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A963154-7D35-4363-B921-EE8C3FC9E0F4}"/>
              </a:ext>
            </a:extLst>
          </p:cNvPr>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Marcador de pie de página 4">
            <a:extLst>
              <a:ext uri="{FF2B5EF4-FFF2-40B4-BE49-F238E27FC236}">
                <a16:creationId xmlns:a16="http://schemas.microsoft.com/office/drawing/2014/main" id="{44895C53-B3C1-4629-9ED1-1BF0A25D02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764029-367D-4B6F-B107-961872E4DCB5}"/>
              </a:ext>
            </a:extLst>
          </p:cNvPr>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4031012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C677151-7D33-4595-8C37-0DDC14D27BE3}" type="datetimeFigureOut">
              <a:rPr lang="es-ES" smtClean="0"/>
              <a:t>02/02/2022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2213530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1146569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E54D39-95C4-4220-9C32-5642B4759562}"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75167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41914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E54D39-95C4-4220-9C32-5642B4759562}"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5368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1513904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2974811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129320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5ADAA7-9E18-4E91-826F-9FBC447D0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65D1BF3-1649-4EC9-9726-086E82C45A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F4F4D0-AE15-4D27-9F16-1D0AE58D0840}"/>
              </a:ext>
            </a:extLst>
          </p:cNvPr>
          <p:cNvSpPr>
            <a:spLocks noGrp="1"/>
          </p:cNvSpPr>
          <p:nvPr>
            <p:ph type="dt" sz="half" idx="10"/>
          </p:nvPr>
        </p:nvSpPr>
        <p:spPr/>
        <p:txBody>
          <a:bodyPr/>
          <a:lstStyle/>
          <a:p>
            <a:fld id="{7C677151-7D33-4595-8C37-0DDC14D27BE3}" type="datetimeFigureOut">
              <a:rPr lang="es-ES" smtClean="0"/>
              <a:t>02/02/2022</a:t>
            </a:fld>
            <a:endParaRPr lang="es-ES"/>
          </a:p>
        </p:txBody>
      </p:sp>
      <p:sp>
        <p:nvSpPr>
          <p:cNvPr id="5" name="Marcador de pie de página 4">
            <a:extLst>
              <a:ext uri="{FF2B5EF4-FFF2-40B4-BE49-F238E27FC236}">
                <a16:creationId xmlns:a16="http://schemas.microsoft.com/office/drawing/2014/main" id="{A5526191-8956-450B-B50A-6B7E240C53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57291D-3B7E-418A-A642-E24F7D886D94}"/>
              </a:ext>
            </a:extLst>
          </p:cNvPr>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117445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09A696-5EF8-466B-A44D-D62D19F8A79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4AD709-CCD5-4C11-87FE-CF383213DD6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F025E61-C4A8-4EDD-A2C7-A95A8311DB8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033E8A2-2EA0-4564-88EB-106BCDB46212}"/>
              </a:ext>
            </a:extLst>
          </p:cNvPr>
          <p:cNvSpPr>
            <a:spLocks noGrp="1"/>
          </p:cNvSpPr>
          <p:nvPr>
            <p:ph type="dt" sz="half" idx="10"/>
          </p:nvPr>
        </p:nvSpPr>
        <p:spPr/>
        <p:txBody>
          <a:bodyPr/>
          <a:lstStyle/>
          <a:p>
            <a:fld id="{7C677151-7D33-4595-8C37-0DDC14D27BE3}" type="datetimeFigureOut">
              <a:rPr lang="es-ES" smtClean="0"/>
              <a:t>02/02/2022</a:t>
            </a:fld>
            <a:endParaRPr lang="es-ES"/>
          </a:p>
        </p:txBody>
      </p:sp>
      <p:sp>
        <p:nvSpPr>
          <p:cNvPr id="6" name="Marcador de pie de página 5">
            <a:extLst>
              <a:ext uri="{FF2B5EF4-FFF2-40B4-BE49-F238E27FC236}">
                <a16:creationId xmlns:a16="http://schemas.microsoft.com/office/drawing/2014/main" id="{549EF217-FFBE-4604-A43C-A1833CC8778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25273A-4095-4459-B698-9AF76131A76A}"/>
              </a:ext>
            </a:extLst>
          </p:cNvPr>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275892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5AB49-FC77-4A8E-996F-391509DF12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3EB3A0-8EA8-49A2-8BD3-A5DE88CEFF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D5EE24B-211E-4013-B123-F663F2D201B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C6A9AF-A902-45F0-93AF-CD5F44D8B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517386C-D4C9-426D-9599-32C7B817D2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B5297E0-3C95-418C-A039-EE2828952AF2}"/>
              </a:ext>
            </a:extLst>
          </p:cNvPr>
          <p:cNvSpPr>
            <a:spLocks noGrp="1"/>
          </p:cNvSpPr>
          <p:nvPr>
            <p:ph type="dt" sz="half" idx="10"/>
          </p:nvPr>
        </p:nvSpPr>
        <p:spPr/>
        <p:txBody>
          <a:bodyPr/>
          <a:lstStyle/>
          <a:p>
            <a:fld id="{7C677151-7D33-4595-8C37-0DDC14D27BE3}" type="datetimeFigureOut">
              <a:rPr lang="es-ES" smtClean="0"/>
              <a:t>02/02/2022</a:t>
            </a:fld>
            <a:endParaRPr lang="es-ES"/>
          </a:p>
        </p:txBody>
      </p:sp>
      <p:sp>
        <p:nvSpPr>
          <p:cNvPr id="8" name="Marcador de pie de página 7">
            <a:extLst>
              <a:ext uri="{FF2B5EF4-FFF2-40B4-BE49-F238E27FC236}">
                <a16:creationId xmlns:a16="http://schemas.microsoft.com/office/drawing/2014/main" id="{2C7A8B15-FAA4-4540-A38B-B645CBF2033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631037D-CECE-4C08-9995-DEEE702A01AC}"/>
              </a:ext>
            </a:extLst>
          </p:cNvPr>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71700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6769D-14E1-4949-AEFA-BEFC5E6E58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A6D2EB-1670-4ECF-B338-1D4AD6E202D2}"/>
              </a:ext>
            </a:extLst>
          </p:cNvPr>
          <p:cNvSpPr>
            <a:spLocks noGrp="1"/>
          </p:cNvSpPr>
          <p:nvPr>
            <p:ph type="dt" sz="half" idx="10"/>
          </p:nvPr>
        </p:nvSpPr>
        <p:spPr/>
        <p:txBody>
          <a:bodyPr/>
          <a:lstStyle/>
          <a:p>
            <a:fld id="{7C677151-7D33-4595-8C37-0DDC14D27BE3}" type="datetimeFigureOut">
              <a:rPr lang="es-ES" smtClean="0"/>
              <a:t>02/02/2022</a:t>
            </a:fld>
            <a:endParaRPr lang="es-ES"/>
          </a:p>
        </p:txBody>
      </p:sp>
      <p:sp>
        <p:nvSpPr>
          <p:cNvPr id="4" name="Marcador de pie de página 3">
            <a:extLst>
              <a:ext uri="{FF2B5EF4-FFF2-40B4-BE49-F238E27FC236}">
                <a16:creationId xmlns:a16="http://schemas.microsoft.com/office/drawing/2014/main" id="{8CA813F1-5A13-45D6-8A6A-2AE8A8EFF79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001B373-A0E1-402B-8064-423346584495}"/>
              </a:ext>
            </a:extLst>
          </p:cNvPr>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217441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873931F-01F9-42B7-960B-28FB6CABE876}"/>
              </a:ext>
            </a:extLst>
          </p:cNvPr>
          <p:cNvSpPr>
            <a:spLocks noGrp="1"/>
          </p:cNvSpPr>
          <p:nvPr>
            <p:ph type="dt" sz="half" idx="10"/>
          </p:nvPr>
        </p:nvSpPr>
        <p:spPr/>
        <p:txBody>
          <a:bodyPr/>
          <a:lstStyle/>
          <a:p>
            <a:fld id="{7C677151-7D33-4595-8C37-0DDC14D27BE3}" type="datetimeFigureOut">
              <a:rPr lang="es-ES" smtClean="0"/>
              <a:t>02/02/2022</a:t>
            </a:fld>
            <a:endParaRPr lang="es-ES"/>
          </a:p>
        </p:txBody>
      </p:sp>
      <p:sp>
        <p:nvSpPr>
          <p:cNvPr id="3" name="Marcador de pie de página 2">
            <a:extLst>
              <a:ext uri="{FF2B5EF4-FFF2-40B4-BE49-F238E27FC236}">
                <a16:creationId xmlns:a16="http://schemas.microsoft.com/office/drawing/2014/main" id="{C310A604-059C-4DEE-A6CC-F4A85666E2A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7C9963-D39A-4B7D-BAC1-102856F74D85}"/>
              </a:ext>
            </a:extLst>
          </p:cNvPr>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100356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69FE2-5A4F-43F9-A9EB-AE370DAD2A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B4C8FC-0451-4DC8-8EA7-E04A66264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8A1CBF7-6468-4C02-A7D0-386466F00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148445-833E-499B-8255-B216B58951A6}"/>
              </a:ext>
            </a:extLst>
          </p:cNvPr>
          <p:cNvSpPr>
            <a:spLocks noGrp="1"/>
          </p:cNvSpPr>
          <p:nvPr>
            <p:ph type="dt" sz="half" idx="10"/>
          </p:nvPr>
        </p:nvSpPr>
        <p:spPr/>
        <p:txBody>
          <a:bodyPr/>
          <a:lstStyle/>
          <a:p>
            <a:fld id="{7C677151-7D33-4595-8C37-0DDC14D27BE3}" type="datetimeFigureOut">
              <a:rPr lang="es-ES" smtClean="0"/>
              <a:t>02/02/2022</a:t>
            </a:fld>
            <a:endParaRPr lang="es-ES"/>
          </a:p>
        </p:txBody>
      </p:sp>
      <p:sp>
        <p:nvSpPr>
          <p:cNvPr id="6" name="Marcador de pie de página 5">
            <a:extLst>
              <a:ext uri="{FF2B5EF4-FFF2-40B4-BE49-F238E27FC236}">
                <a16:creationId xmlns:a16="http://schemas.microsoft.com/office/drawing/2014/main" id="{36C67398-E461-4BCF-B9CB-10C74E87D9C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A02FCE-F1FA-41BA-A55D-CE07406A9BF1}"/>
              </a:ext>
            </a:extLst>
          </p:cNvPr>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389845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6391A1-993B-4E05-A6D3-84CC2E77EA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86D43B-9654-46B7-8A8B-9375C9205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BC3966-41DD-44C4-9227-11BB67C46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4EBA18-F7E1-4F8C-AB2D-5919EBF8B426}"/>
              </a:ext>
            </a:extLst>
          </p:cNvPr>
          <p:cNvSpPr>
            <a:spLocks noGrp="1"/>
          </p:cNvSpPr>
          <p:nvPr>
            <p:ph type="dt" sz="half" idx="10"/>
          </p:nvPr>
        </p:nvSpPr>
        <p:spPr/>
        <p:txBody>
          <a:bodyPr/>
          <a:lstStyle/>
          <a:p>
            <a:fld id="{7C677151-7D33-4595-8C37-0DDC14D27BE3}" type="datetimeFigureOut">
              <a:rPr lang="es-ES" smtClean="0"/>
              <a:t>02/02/2022</a:t>
            </a:fld>
            <a:endParaRPr lang="es-ES"/>
          </a:p>
        </p:txBody>
      </p:sp>
      <p:sp>
        <p:nvSpPr>
          <p:cNvPr id="6" name="Marcador de pie de página 5">
            <a:extLst>
              <a:ext uri="{FF2B5EF4-FFF2-40B4-BE49-F238E27FC236}">
                <a16:creationId xmlns:a16="http://schemas.microsoft.com/office/drawing/2014/main" id="{FE748BD9-64D7-413B-9B01-20F5DC7A6A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4C43EE-81FC-4128-844C-65510AFBD270}"/>
              </a:ext>
            </a:extLst>
          </p:cNvPr>
          <p:cNvSpPr>
            <a:spLocks noGrp="1"/>
          </p:cNvSpPr>
          <p:nvPr>
            <p:ph type="sldNum" sz="quarter" idx="12"/>
          </p:nvPr>
        </p:nvSpPr>
        <p:spPr/>
        <p:txBody>
          <a:bodyPr/>
          <a:lstStyle/>
          <a:p>
            <a:fld id="{0AE54D39-95C4-4220-9C32-5642B4759562}" type="slidenum">
              <a:rPr lang="es-ES" smtClean="0"/>
              <a:t>‹Nº›</a:t>
            </a:fld>
            <a:endParaRPr lang="es-ES"/>
          </a:p>
        </p:txBody>
      </p:sp>
    </p:spTree>
    <p:extLst>
      <p:ext uri="{BB962C8B-B14F-4D97-AF65-F5344CB8AC3E}">
        <p14:creationId xmlns:p14="http://schemas.microsoft.com/office/powerpoint/2010/main" val="46455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4DA5257-6878-463D-A7EF-09C701C84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39DADF-1EF8-42A0-B590-0D4DC465C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54142F-FF52-43EC-8EBA-DC02C98D7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77151-7D33-4595-8C37-0DDC14D27BE3}" type="datetimeFigureOut">
              <a:rPr lang="es-ES" smtClean="0"/>
              <a:t>02/02/2022</a:t>
            </a:fld>
            <a:endParaRPr lang="es-ES"/>
          </a:p>
        </p:txBody>
      </p:sp>
      <p:sp>
        <p:nvSpPr>
          <p:cNvPr id="5" name="Marcador de pie de página 4">
            <a:extLst>
              <a:ext uri="{FF2B5EF4-FFF2-40B4-BE49-F238E27FC236}">
                <a16:creationId xmlns:a16="http://schemas.microsoft.com/office/drawing/2014/main" id="{B73D7A73-13D4-4606-893F-5C7752433E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4D6F8C6-69D7-4D73-9A25-EE0FC9FE7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54D39-95C4-4220-9C32-5642B4759562}" type="slidenum">
              <a:rPr lang="es-ES" smtClean="0"/>
              <a:t>‹Nº›</a:t>
            </a:fld>
            <a:endParaRPr lang="es-ES"/>
          </a:p>
        </p:txBody>
      </p:sp>
    </p:spTree>
    <p:extLst>
      <p:ext uri="{BB962C8B-B14F-4D97-AF65-F5344CB8AC3E}">
        <p14:creationId xmlns:p14="http://schemas.microsoft.com/office/powerpoint/2010/main" val="192592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677151-7D33-4595-8C37-0DDC14D27BE3}" type="datetimeFigureOut">
              <a:rPr lang="es-ES" smtClean="0"/>
              <a:t>02/02/2022</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AE54D39-95C4-4220-9C32-5642B4759562}" type="slidenum">
              <a:rPr lang="es-ES" smtClean="0"/>
              <a:t>‹Nº›</a:t>
            </a:fld>
            <a:endParaRPr lang="es-ES"/>
          </a:p>
        </p:txBody>
      </p:sp>
    </p:spTree>
    <p:extLst>
      <p:ext uri="{BB962C8B-B14F-4D97-AF65-F5344CB8AC3E}">
        <p14:creationId xmlns:p14="http://schemas.microsoft.com/office/powerpoint/2010/main" val="2991666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www.xataka.com/basics/kahoot-que-es-para-que-sirve-y-como-funciona" TargetMode="External"/><Relationship Id="rId3" Type="http://schemas.openxmlformats.org/officeDocument/2006/relationships/hyperlink" Target="https://www.youtube.com/watch?v=KbPUSs0u7ew&amp;ab_channel=FernandoMuro" TargetMode="External"/><Relationship Id="rId7" Type="http://schemas.openxmlformats.org/officeDocument/2006/relationships/hyperlink" Target="https://www.youtube.com/watch?v=yqOqugj5oKQ&amp;ab_channel=ProfeSergioCM-Matem%C3%A1ticaenCasa" TargetMode="External"/><Relationship Id="rId2" Type="http://schemas.openxmlformats.org/officeDocument/2006/relationships/hyperlink" Target="https://www.educa.jcyl.es/crol/es/recursos-educativos/herramientas-evaluacion" TargetMode="External"/><Relationship Id="rId1" Type="http://schemas.openxmlformats.org/officeDocument/2006/relationships/slideLayout" Target="../slideLayouts/slideLayout2.xml"/><Relationship Id="rId6" Type="http://schemas.openxmlformats.org/officeDocument/2006/relationships/hyperlink" Target="https://www.youtube.com/watch?v=VnzznosaXqw&amp;ab_channel=Tutorials4Everyone" TargetMode="External"/><Relationship Id="rId5" Type="http://schemas.openxmlformats.org/officeDocument/2006/relationships/hyperlink" Target="https://www.youtube.com/watch?v=kRMqD_fWsYo&amp;ab_channel=FranPeinadoRocamora" TargetMode="External"/><Relationship Id="rId10" Type="http://schemas.openxmlformats.org/officeDocument/2006/relationships/hyperlink" Target="https://www.educaciontrespuntocero.com/recursos/trucos-kahoot/" TargetMode="External"/><Relationship Id="rId4" Type="http://schemas.openxmlformats.org/officeDocument/2006/relationships/hyperlink" Target="https://www.youtube.com/watch?v=dZtuhk3ahqk&amp;ab_channel=LuisCostaOrdo%C3%B1ez" TargetMode="External"/><Relationship Id="rId9" Type="http://schemas.openxmlformats.org/officeDocument/2006/relationships/hyperlink" Target="https://www.youtube.com/watch?v=hxqcO0ihtkA&amp;ab_channel=FernandoMuro"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youtube.com/playlist?list=PLjat_vQW5qWpLjjjk_HNo9ybhQRhkvpWA" TargetMode="External"/><Relationship Id="rId3" Type="http://schemas.openxmlformats.org/officeDocument/2006/relationships/hyperlink" Target="https://www.youtube.com/watch?v=PrnH8qLuf1Y&amp;ab_channel=SaberProgramas" TargetMode="External"/><Relationship Id="rId7" Type="http://schemas.openxmlformats.org/officeDocument/2006/relationships/hyperlink" Target="https://youtube.com/playlist?list=PLjat_vQW5qWqfzMpJuXf42gk0ukt-Uarg" TargetMode="External"/><Relationship Id="rId12" Type="http://schemas.openxmlformats.org/officeDocument/2006/relationships/hyperlink" Target="https://www.xataka.com/basics/to-do-microsoft-trucos-funciones-para-aprovechar-al-maximo-al-sustituto-wunderlist" TargetMode="External"/><Relationship Id="rId2" Type="http://schemas.openxmlformats.org/officeDocument/2006/relationships/hyperlink" Target="https://www.google.es/intl/es/forms/about/" TargetMode="External"/><Relationship Id="rId1" Type="http://schemas.openxmlformats.org/officeDocument/2006/relationships/slideLayout" Target="../slideLayouts/slideLayout2.xml"/><Relationship Id="rId6" Type="http://schemas.openxmlformats.org/officeDocument/2006/relationships/hyperlink" Target="https://www.xataka.com/otros/7-plataformas-que-ayudan-a-plantear-sistemas-elearning-educacion-a-distancia" TargetMode="External"/><Relationship Id="rId11" Type="http://schemas.openxmlformats.org/officeDocument/2006/relationships/hyperlink" Target="https://www.microsoft.com/cms/api/am/binary/RWKhtt" TargetMode="External"/><Relationship Id="rId5" Type="http://schemas.openxmlformats.org/officeDocument/2006/relationships/hyperlink" Target="https://www.youtube.com/watch?v=6O7u1oORuF0&amp;ab_channel=FernandoMuro" TargetMode="External"/><Relationship Id="rId10" Type="http://schemas.openxmlformats.org/officeDocument/2006/relationships/hyperlink" Target="https://www.xataka.com/basics/programas-gratis-profesores-detecten-plagios-trabajos-alumnos" TargetMode="External"/><Relationship Id="rId4" Type="http://schemas.openxmlformats.org/officeDocument/2006/relationships/hyperlink" Target="https://www.youtube.com/watch?v=PnbXqWAhek8&amp;ab_channel=JoseMariaRegalado" TargetMode="External"/><Relationship Id="rId9" Type="http://schemas.openxmlformats.org/officeDocument/2006/relationships/hyperlink" Target="https://www.youtube.com/watch?v=_E4B8HfKlpg&amp;ab_channel=Bio%5BESO%5Dsfer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475AECB-BA59-4685-8074-31218531B74D}"/>
              </a:ext>
            </a:extLst>
          </p:cNvPr>
          <p:cNvSpPr>
            <a:spLocks noGrp="1"/>
          </p:cNvSpPr>
          <p:nvPr>
            <p:ph type="ctrTitle"/>
          </p:nvPr>
        </p:nvSpPr>
        <p:spPr>
          <a:xfrm>
            <a:off x="1524003" y="1999615"/>
            <a:ext cx="9144000" cy="2764028"/>
          </a:xfrm>
        </p:spPr>
        <p:txBody>
          <a:bodyPr anchor="ctr">
            <a:normAutofit/>
          </a:bodyPr>
          <a:lstStyle/>
          <a:p>
            <a:r>
              <a:rPr lang="es-ES" sz="6100" dirty="0"/>
              <a:t>HERRAMIENTAS PARA IMPLEMENTAR LA EVALUACIÓN TELEMÁTICA</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5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400EF08-4E1C-4FF0-983A-13B891F4682F}"/>
              </a:ext>
            </a:extLst>
          </p:cNvPr>
          <p:cNvSpPr>
            <a:spLocks noGrp="1"/>
          </p:cNvSpPr>
          <p:nvPr>
            <p:ph type="title"/>
          </p:nvPr>
        </p:nvSpPr>
        <p:spPr>
          <a:xfrm>
            <a:off x="5299116" y="759262"/>
            <a:ext cx="5852711" cy="1597228"/>
          </a:xfrm>
          <a:prstGeom prst="roundRect">
            <a:avLst/>
          </a:prstGeom>
        </p:spPr>
        <p:txBody>
          <a:bodyPr>
            <a:normAutofit/>
          </a:bodyPr>
          <a:lstStyle/>
          <a:p>
            <a:r>
              <a:rPr lang="es-ES" sz="6000" b="1" dirty="0"/>
              <a:t>1. SOCRATIVE</a:t>
            </a:r>
          </a:p>
        </p:txBody>
      </p:sp>
      <p:pic>
        <p:nvPicPr>
          <p:cNvPr id="3074" name="Picture 2" descr="Socrative – Psicología SUAyED">
            <a:extLst>
              <a:ext uri="{FF2B5EF4-FFF2-40B4-BE49-F238E27FC236}">
                <a16:creationId xmlns:a16="http://schemas.microsoft.com/office/drawing/2014/main" id="{9123B3E9-98C9-415D-88E6-0937746C70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3357" y="1700588"/>
            <a:ext cx="3533985" cy="353398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CEAD82F7-4C5E-44C3-991B-AD9038EFECFF}"/>
              </a:ext>
            </a:extLst>
          </p:cNvPr>
          <p:cNvSpPr>
            <a:spLocks noGrp="1"/>
          </p:cNvSpPr>
          <p:nvPr>
            <p:ph idx="1"/>
          </p:nvPr>
        </p:nvSpPr>
        <p:spPr>
          <a:xfrm>
            <a:off x="5255260" y="2168013"/>
            <a:ext cx="4428236" cy="3858449"/>
          </a:xfrm>
        </p:spPr>
        <p:txBody>
          <a:bodyPr anchor="t">
            <a:normAutofit lnSpcReduction="10000"/>
          </a:bodyPr>
          <a:lstStyle/>
          <a:p>
            <a:r>
              <a:rPr lang="es-ES" sz="2400" dirty="0"/>
              <a:t>El único requisito para crear una cuenta es tener una dirección de correo electrónico</a:t>
            </a:r>
          </a:p>
          <a:p>
            <a:r>
              <a:rPr lang="es-ES" sz="2400" dirty="0"/>
              <a:t>El docente debe crearse una cuenta mientras que los alumnos se unen a sus clases sin necesidad de crearla</a:t>
            </a:r>
          </a:p>
          <a:p>
            <a:r>
              <a:rPr lang="es-ES" sz="2400" dirty="0"/>
              <a:t>Para aquellos que crean que van a darle mucho uso existen planes premium de pago que incluyen mejores prestaciones</a:t>
            </a:r>
          </a:p>
        </p:txBody>
      </p:sp>
    </p:spTree>
    <p:extLst>
      <p:ext uri="{BB962C8B-B14F-4D97-AF65-F5344CB8AC3E}">
        <p14:creationId xmlns:p14="http://schemas.microsoft.com/office/powerpoint/2010/main" val="477547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85DF9-576C-42B7-8221-A120C11F088E}"/>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158AA078-B2DA-4904-8361-44E1B1DB3212}"/>
              </a:ext>
            </a:extLst>
          </p:cNvPr>
          <p:cNvSpPr>
            <a:spLocks noGrp="1"/>
          </p:cNvSpPr>
          <p:nvPr>
            <p:ph idx="1"/>
          </p:nvPr>
        </p:nvSpPr>
        <p:spPr/>
        <p:txBody>
          <a:bodyPr/>
          <a:lstStyle/>
          <a:p>
            <a:endParaRPr lang="es-ES"/>
          </a:p>
        </p:txBody>
      </p:sp>
      <p:pic>
        <p:nvPicPr>
          <p:cNvPr id="8" name="Imagen 7">
            <a:extLst>
              <a:ext uri="{FF2B5EF4-FFF2-40B4-BE49-F238E27FC236}">
                <a16:creationId xmlns:a16="http://schemas.microsoft.com/office/drawing/2014/main" id="{D3DFB702-7B46-4AB8-B1C7-63760DE72F5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9906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400EF08-4E1C-4FF0-983A-13B891F4682F}"/>
              </a:ext>
            </a:extLst>
          </p:cNvPr>
          <p:cNvSpPr>
            <a:spLocks noGrp="1"/>
          </p:cNvSpPr>
          <p:nvPr>
            <p:ph type="title"/>
          </p:nvPr>
        </p:nvSpPr>
        <p:spPr>
          <a:xfrm>
            <a:off x="5417492" y="685409"/>
            <a:ext cx="5852711" cy="1597228"/>
          </a:xfrm>
          <a:prstGeom prst="roundRect">
            <a:avLst/>
          </a:prstGeom>
        </p:spPr>
        <p:txBody>
          <a:bodyPr>
            <a:normAutofit/>
          </a:bodyPr>
          <a:lstStyle/>
          <a:p>
            <a:r>
              <a:rPr lang="es-ES" sz="6000" b="1"/>
              <a:t>1. SOCRATIVE</a:t>
            </a:r>
            <a:endParaRPr lang="es-ES" sz="6000" b="1" dirty="0"/>
          </a:p>
        </p:txBody>
      </p:sp>
      <p:pic>
        <p:nvPicPr>
          <p:cNvPr id="3074" name="Picture 2" descr="Socrative – Psicología SUAyED">
            <a:extLst>
              <a:ext uri="{FF2B5EF4-FFF2-40B4-BE49-F238E27FC236}">
                <a16:creationId xmlns:a16="http://schemas.microsoft.com/office/drawing/2014/main" id="{9123B3E9-98C9-415D-88E6-0937746C70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3357" y="1700588"/>
            <a:ext cx="3533985" cy="353398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CEAD82F7-4C5E-44C3-991B-AD9038EFECFF}"/>
              </a:ext>
            </a:extLst>
          </p:cNvPr>
          <p:cNvSpPr>
            <a:spLocks noGrp="1"/>
          </p:cNvSpPr>
          <p:nvPr>
            <p:ph idx="1"/>
          </p:nvPr>
        </p:nvSpPr>
        <p:spPr>
          <a:xfrm>
            <a:off x="5255260" y="1961535"/>
            <a:ext cx="4428236" cy="4160197"/>
          </a:xfrm>
        </p:spPr>
        <p:txBody>
          <a:bodyPr anchor="t">
            <a:normAutofit/>
          </a:bodyPr>
          <a:lstStyle/>
          <a:p>
            <a:r>
              <a:rPr lang="es-ES" sz="2000"/>
              <a:t>Esta aplicación dispone de diferentes opciones de evaluación:</a:t>
            </a:r>
          </a:p>
          <a:p>
            <a:pPr lvl="1"/>
            <a:r>
              <a:rPr lang="es-ES" sz="2000"/>
              <a:t>Quiz: un cuestionario estándar</a:t>
            </a:r>
          </a:p>
          <a:p>
            <a:pPr lvl="1"/>
            <a:r>
              <a:rPr lang="es-ES" sz="2000"/>
              <a:t>Space race: cuestionario con límite de tiempo</a:t>
            </a:r>
          </a:p>
          <a:p>
            <a:pPr lvl="1"/>
            <a:r>
              <a:rPr lang="es-ES" sz="2000"/>
              <a:t>Exit ticket: cuestionario con ránking de resultados</a:t>
            </a:r>
          </a:p>
          <a:p>
            <a:r>
              <a:rPr lang="es-ES" sz="2000"/>
              <a:t>El profesor puede seguir en directo y revisarlos posteriormente en los reportes que almacena la aplicación</a:t>
            </a:r>
          </a:p>
          <a:p>
            <a:r>
              <a:rPr lang="es-ES" sz="2000"/>
              <a:t>Las preguntas que se incluyen son de respuesta múltiple, verdadero o falso y pregunta corta</a:t>
            </a:r>
            <a:endParaRPr lang="es-ES" sz="2000" dirty="0"/>
          </a:p>
        </p:txBody>
      </p:sp>
    </p:spTree>
    <p:extLst>
      <p:ext uri="{BB962C8B-B14F-4D97-AF65-F5344CB8AC3E}">
        <p14:creationId xmlns:p14="http://schemas.microsoft.com/office/powerpoint/2010/main" val="163238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Freeform: Shape 7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Socrative – Psicología SUAyED">
            <a:extLst>
              <a:ext uri="{FF2B5EF4-FFF2-40B4-BE49-F238E27FC236}">
                <a16:creationId xmlns:a16="http://schemas.microsoft.com/office/drawing/2014/main" id="{9123B3E9-98C9-415D-88E6-0937746C70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9072" y="2521974"/>
            <a:ext cx="3209362" cy="320936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076" name="Arc 7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400EF08-4E1C-4FF0-983A-13B891F4682F}"/>
              </a:ext>
            </a:extLst>
          </p:cNvPr>
          <p:cNvSpPr>
            <a:spLocks noGrp="1"/>
          </p:cNvSpPr>
          <p:nvPr>
            <p:ph type="title"/>
          </p:nvPr>
        </p:nvSpPr>
        <p:spPr>
          <a:xfrm>
            <a:off x="8054324" y="376980"/>
            <a:ext cx="3673300" cy="1325563"/>
          </a:xfrm>
          <a:prstGeom prst="roundRect">
            <a:avLst/>
          </a:prstGeom>
        </p:spPr>
        <p:txBody>
          <a:bodyPr>
            <a:normAutofit/>
          </a:bodyPr>
          <a:lstStyle/>
          <a:p>
            <a:pPr algn="ctr"/>
            <a:r>
              <a:rPr lang="es-ES" b="1" dirty="0"/>
              <a:t>1. SOCRATIVE</a:t>
            </a:r>
          </a:p>
        </p:txBody>
      </p:sp>
      <p:sp>
        <p:nvSpPr>
          <p:cNvPr id="3" name="Marcador de contenido 2">
            <a:extLst>
              <a:ext uri="{FF2B5EF4-FFF2-40B4-BE49-F238E27FC236}">
                <a16:creationId xmlns:a16="http://schemas.microsoft.com/office/drawing/2014/main" id="{CEAD82F7-4C5E-44C3-991B-AD9038EFECFF}"/>
              </a:ext>
            </a:extLst>
          </p:cNvPr>
          <p:cNvSpPr>
            <a:spLocks noGrp="1"/>
          </p:cNvSpPr>
          <p:nvPr>
            <p:ph idx="1"/>
          </p:nvPr>
        </p:nvSpPr>
        <p:spPr>
          <a:xfrm>
            <a:off x="464376" y="823123"/>
            <a:ext cx="5257800" cy="5629872"/>
          </a:xfrm>
        </p:spPr>
        <p:txBody>
          <a:bodyPr>
            <a:noAutofit/>
          </a:bodyPr>
          <a:lstStyle/>
          <a:p>
            <a:r>
              <a:rPr lang="es-ES" sz="2000" dirty="0"/>
              <a:t>Socrative permite:</a:t>
            </a:r>
          </a:p>
          <a:p>
            <a:pPr lvl="1"/>
            <a:r>
              <a:rPr lang="es-ES" sz="2000" b="1" dirty="0"/>
              <a:t>Feedback instantáneo</a:t>
            </a:r>
            <a:r>
              <a:rPr lang="es-ES" sz="2000" dirty="0"/>
              <a:t>: permite conocer en pocos segundos cómo está yendo la clase ya sea física o virtual</a:t>
            </a:r>
          </a:p>
          <a:p>
            <a:pPr lvl="1"/>
            <a:r>
              <a:rPr lang="es-ES" sz="2000" b="1" dirty="0"/>
              <a:t>Evaluación previa: </a:t>
            </a:r>
            <a:r>
              <a:rPr lang="es-ES" sz="2000" dirty="0"/>
              <a:t>los cuestionarios pueden ser utilizados antes de clase para conocer de dónde se parte, entender si los estudiantes han revisado algún material y lo han entendido, </a:t>
            </a:r>
            <a:r>
              <a:rPr lang="es-ES" sz="2000" dirty="0" err="1"/>
              <a:t>etc</a:t>
            </a:r>
            <a:endParaRPr lang="es-ES" sz="2000" dirty="0"/>
          </a:p>
          <a:p>
            <a:pPr lvl="1"/>
            <a:r>
              <a:rPr lang="es-ES" sz="2000" b="1" dirty="0"/>
              <a:t>Evaluación continua</a:t>
            </a:r>
            <a:r>
              <a:rPr lang="es-ES" sz="2000" dirty="0"/>
              <a:t>: Socrative permite conocer de forma reiterada a lo largo de la clase o del curso los conocimientos de la clase</a:t>
            </a:r>
          </a:p>
          <a:p>
            <a:pPr lvl="1"/>
            <a:r>
              <a:rPr lang="es-ES" sz="2000" b="1" dirty="0"/>
              <a:t>Motivación</a:t>
            </a:r>
            <a:r>
              <a:rPr lang="es-ES" sz="2000" dirty="0"/>
              <a:t>: el uso de estos dispositivos que usa de manera habitual el alumnado facilita la motivación extra para responder.</a:t>
            </a:r>
          </a:p>
          <a:p>
            <a:pPr lvl="1"/>
            <a:r>
              <a:rPr lang="es-ES" sz="2000" b="1" dirty="0"/>
              <a:t>Participación</a:t>
            </a:r>
            <a:r>
              <a:rPr lang="es-ES" sz="2000" dirty="0"/>
              <a:t>: compartir en la aplicación favorece que todos puedan tener accesible la participación, sea cual sea sus capacidades de comunicación</a:t>
            </a:r>
          </a:p>
        </p:txBody>
      </p:sp>
    </p:spTree>
    <p:extLst>
      <p:ext uri="{BB962C8B-B14F-4D97-AF65-F5344CB8AC3E}">
        <p14:creationId xmlns:p14="http://schemas.microsoft.com/office/powerpoint/2010/main" val="2445591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Arc 7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400EF08-4E1C-4FF0-983A-13B891F4682F}"/>
              </a:ext>
            </a:extLst>
          </p:cNvPr>
          <p:cNvSpPr>
            <a:spLocks noGrp="1"/>
          </p:cNvSpPr>
          <p:nvPr>
            <p:ph type="title"/>
          </p:nvPr>
        </p:nvSpPr>
        <p:spPr>
          <a:xfrm>
            <a:off x="350621" y="210283"/>
            <a:ext cx="3638548" cy="1325563"/>
          </a:xfrm>
          <a:prstGeom prst="roundRect">
            <a:avLst/>
          </a:prstGeom>
        </p:spPr>
        <p:txBody>
          <a:bodyPr>
            <a:normAutofit/>
          </a:bodyPr>
          <a:lstStyle/>
          <a:p>
            <a:pPr algn="ctr"/>
            <a:r>
              <a:rPr lang="es-ES" b="1" dirty="0"/>
              <a:t>1. SOCRATIVE</a:t>
            </a:r>
          </a:p>
        </p:txBody>
      </p:sp>
      <p:sp>
        <p:nvSpPr>
          <p:cNvPr id="3076" name="Freeform: Shape 7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Socrative – Psicología SUAyED">
            <a:extLst>
              <a:ext uri="{FF2B5EF4-FFF2-40B4-BE49-F238E27FC236}">
                <a16:creationId xmlns:a16="http://schemas.microsoft.com/office/drawing/2014/main" id="{9123B3E9-98C9-415D-88E6-0937746C70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9796" y="1609726"/>
            <a:ext cx="3638548" cy="363854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CEAD82F7-4C5E-44C3-991B-AD9038EFECFF}"/>
              </a:ext>
            </a:extLst>
          </p:cNvPr>
          <p:cNvSpPr>
            <a:spLocks noGrp="1"/>
          </p:cNvSpPr>
          <p:nvPr>
            <p:ph idx="1"/>
          </p:nvPr>
        </p:nvSpPr>
        <p:spPr>
          <a:xfrm>
            <a:off x="4446953" y="839497"/>
            <a:ext cx="6856648" cy="6004906"/>
          </a:xfrm>
        </p:spPr>
        <p:txBody>
          <a:bodyPr>
            <a:normAutofit/>
          </a:bodyPr>
          <a:lstStyle/>
          <a:p>
            <a:r>
              <a:rPr lang="es-ES" sz="1600" dirty="0"/>
              <a:t>Socrative se utiliza de manera regular en el aula por multitud de docentes. Algunos de los usos son:</a:t>
            </a:r>
          </a:p>
          <a:p>
            <a:pPr lvl="1"/>
            <a:r>
              <a:rPr lang="es-ES" sz="1600" b="1" dirty="0"/>
              <a:t>¿qué sabemos de…?: </a:t>
            </a:r>
            <a:r>
              <a:rPr lang="es-ES" sz="1600" dirty="0"/>
              <a:t>se puede realizar un quiz inicial para conocer qué saben los estudiantes del tema en el que van a trabajar ese día.</a:t>
            </a:r>
          </a:p>
          <a:p>
            <a:pPr lvl="1"/>
            <a:r>
              <a:rPr lang="es-ES" sz="1600" b="1" dirty="0"/>
              <a:t>#hoyheaprendido</a:t>
            </a:r>
            <a:r>
              <a:rPr lang="es-ES" sz="1600" dirty="0"/>
              <a:t>: finalizar con una pregunta corta donde cuenten qué han aprendido.</a:t>
            </a:r>
          </a:p>
          <a:p>
            <a:pPr lvl="1"/>
            <a:r>
              <a:rPr lang="es-ES" sz="1600" b="1" dirty="0"/>
              <a:t>Compresión lectora</a:t>
            </a:r>
            <a:r>
              <a:rPr lang="es-ES" sz="1600" dirty="0"/>
              <a:t>: las preguntas de verdadero o falso pueden servir para evaluar la compresión lectora del enunciado, no solo un conocimiento concreto.</a:t>
            </a:r>
          </a:p>
          <a:p>
            <a:pPr lvl="1"/>
            <a:r>
              <a:rPr lang="es-ES" sz="1600" b="1" dirty="0"/>
              <a:t>Opinión y debate</a:t>
            </a:r>
            <a:r>
              <a:rPr lang="es-ES" sz="1600" dirty="0"/>
              <a:t>: a través de preguntas breves los estudiantes pueden expresar su opinión ante un tema de debate, pero también como ejercicio de ensayo o comentario de texto.</a:t>
            </a:r>
          </a:p>
          <a:p>
            <a:pPr lvl="1"/>
            <a:r>
              <a:rPr lang="es-ES" sz="1600" b="1" dirty="0"/>
              <a:t>Desarrollo de identidad digital</a:t>
            </a:r>
            <a:r>
              <a:rPr lang="es-ES" sz="1600" dirty="0"/>
              <a:t>: utilizar una herramienta como Socrative donde los estudiantes participan en grupo permite trabajar la identidad digital, el respeto a los demás en los comentarios, la privacidad, uso responsable del anonimato, etc.</a:t>
            </a:r>
          </a:p>
          <a:p>
            <a:pPr lvl="1"/>
            <a:r>
              <a:rPr lang="es-ES" sz="1600" b="1" dirty="0"/>
              <a:t>Ranking para hacer…:</a:t>
            </a:r>
            <a:r>
              <a:rPr lang="es-ES" sz="1600" dirty="0"/>
              <a:t> en el aula pueden existir tareas para realizar en grupo, por lo que los ranking pueden ser utilizados como motivación o enganche para que puedan esforzarse y realizar cada tarea.</a:t>
            </a:r>
          </a:p>
          <a:p>
            <a:pPr lvl="1"/>
            <a:r>
              <a:rPr lang="es-ES" sz="1600" b="1" dirty="0"/>
              <a:t>Cambio de roles</a:t>
            </a:r>
            <a:r>
              <a:rPr lang="es-ES" sz="1600" dirty="0"/>
              <a:t>: ¿y si cada día es un estudiante quien pregunta al resto? Puede ser una herramienta extra de responsabilidad, para el alumno que ejerce de docente, y de respeto para el resto de los estudiantes.</a:t>
            </a:r>
          </a:p>
        </p:txBody>
      </p:sp>
    </p:spTree>
    <p:extLst>
      <p:ext uri="{BB962C8B-B14F-4D97-AF65-F5344CB8AC3E}">
        <p14:creationId xmlns:p14="http://schemas.microsoft.com/office/powerpoint/2010/main" val="18361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645064" y="525982"/>
            <a:ext cx="4282983" cy="1200361"/>
          </a:xfrm>
          <a:prstGeom prst="roundRect">
            <a:avLst/>
          </a:prstGeom>
        </p:spPr>
        <p:txBody>
          <a:bodyPr anchor="b">
            <a:normAutofit/>
          </a:bodyPr>
          <a:lstStyle/>
          <a:p>
            <a:r>
              <a:rPr lang="es-ES" sz="3600" b="1"/>
              <a:t>1. SOCRATIVE</a:t>
            </a:r>
          </a:p>
        </p:txBody>
      </p:sp>
      <p:sp>
        <p:nvSpPr>
          <p:cNvPr id="21"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645066" y="2031101"/>
            <a:ext cx="4282984" cy="3511943"/>
          </a:xfrm>
        </p:spPr>
        <p:txBody>
          <a:bodyPr anchor="ctr">
            <a:normAutofit/>
          </a:bodyPr>
          <a:lstStyle/>
          <a:p>
            <a:r>
              <a:rPr lang="es-ES" sz="2400" dirty="0"/>
              <a:t>El feedback inmediato, la participación y la evaluación continua son tres elementos clave de Socrative que permiten de manera sencilla y gratuita conocer más a los estudiantes</a:t>
            </a:r>
          </a:p>
        </p:txBody>
      </p:sp>
      <p:sp>
        <p:nvSpPr>
          <p:cNvPr id="22"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6995C375-E900-40FE-86F6-10B4DFCD778B}"/>
              </a:ext>
            </a:extLst>
          </p:cNvPr>
          <p:cNvPicPr>
            <a:picLocks noChangeAspect="1"/>
          </p:cNvPicPr>
          <p:nvPr/>
        </p:nvPicPr>
        <p:blipFill>
          <a:blip r:embed="rId2"/>
          <a:stretch>
            <a:fillRect/>
          </a:stretch>
        </p:blipFill>
        <p:spPr>
          <a:xfrm>
            <a:off x="7271056" y="650494"/>
            <a:ext cx="3061381" cy="5324142"/>
          </a:xfrm>
          <a:prstGeom prst="rect">
            <a:avLst/>
          </a:prstGeom>
        </p:spPr>
      </p:pic>
    </p:spTree>
    <p:extLst>
      <p:ext uri="{BB962C8B-B14F-4D97-AF65-F5344CB8AC3E}">
        <p14:creationId xmlns:p14="http://schemas.microsoft.com/office/powerpoint/2010/main" val="73521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2. QUIZIZZ</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90719" y="2330505"/>
            <a:ext cx="4559425" cy="3979585"/>
          </a:xfrm>
        </p:spPr>
        <p:txBody>
          <a:bodyPr anchor="ctr">
            <a:normAutofit/>
          </a:bodyPr>
          <a:lstStyle/>
          <a:p>
            <a:r>
              <a:rPr lang="es-ES" sz="2000"/>
              <a:t>Es una herramienta de gamificación que permite evaluar a los estudiantes mientras se divierten</a:t>
            </a:r>
          </a:p>
          <a:p>
            <a:r>
              <a:rPr lang="es-ES" sz="2000"/>
              <a:t>Similar a Kahoot</a:t>
            </a:r>
          </a:p>
          <a:p>
            <a:r>
              <a:rPr lang="es-ES" sz="2000"/>
              <a:t>Plataforma colaborativa, puedes usar pruebas previamente creadas y compartir las que tú crees</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1098CA3E-2C6F-40FD-9F18-1C240E6F29C9}"/>
              </a:ext>
            </a:extLst>
          </p:cNvPr>
          <p:cNvPicPr>
            <a:picLocks noChangeAspect="1"/>
          </p:cNvPicPr>
          <p:nvPr/>
        </p:nvPicPr>
        <p:blipFill rotWithShape="1">
          <a:blip r:embed="rId2"/>
          <a:srcRect t="1427" b="5270"/>
          <a:stretch/>
        </p:blipFill>
        <p:spPr>
          <a:xfrm>
            <a:off x="5977788" y="799352"/>
            <a:ext cx="5425410" cy="5259296"/>
          </a:xfrm>
          <a:prstGeom prst="rect">
            <a:avLst/>
          </a:prstGeom>
        </p:spPr>
      </p:pic>
    </p:spTree>
    <p:extLst>
      <p:ext uri="{BB962C8B-B14F-4D97-AF65-F5344CB8AC3E}">
        <p14:creationId xmlns:p14="http://schemas.microsoft.com/office/powerpoint/2010/main" val="330711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56E75C-3A25-4F39-99CC-1ECFA7DC2734}"/>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98395DE-DF65-4E85-9A6A-7B21D83CBC48}"/>
              </a:ext>
            </a:extLst>
          </p:cNvPr>
          <p:cNvSpPr>
            <a:spLocks noGrp="1"/>
          </p:cNvSpPr>
          <p:nvPr>
            <p:ph idx="1"/>
          </p:nvPr>
        </p:nvSpPr>
        <p:spPr/>
        <p:txBody>
          <a:bodyPr/>
          <a:lstStyle/>
          <a:p>
            <a:endParaRPr lang="es-ES"/>
          </a:p>
        </p:txBody>
      </p:sp>
      <p:pic>
        <p:nvPicPr>
          <p:cNvPr id="6" name="Imagen 5">
            <a:extLst>
              <a:ext uri="{FF2B5EF4-FFF2-40B4-BE49-F238E27FC236}">
                <a16:creationId xmlns:a16="http://schemas.microsoft.com/office/drawing/2014/main" id="{0DE16D5E-1705-4A39-B04F-518D2C39A18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55955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2. QUIZIZZ</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87363" y="2330505"/>
            <a:ext cx="5306469" cy="4394760"/>
          </a:xfrm>
        </p:spPr>
        <p:txBody>
          <a:bodyPr anchor="ctr">
            <a:normAutofit fontScale="77500" lnSpcReduction="20000"/>
          </a:bodyPr>
          <a:lstStyle/>
          <a:p>
            <a:r>
              <a:rPr lang="es-ES" sz="2200" dirty="0"/>
              <a:t>Registro con una cuenta de correo</a:t>
            </a:r>
          </a:p>
          <a:p>
            <a:r>
              <a:rPr lang="es-ES" sz="2200" dirty="0"/>
              <a:t>5 tipos de cuestionarios disponibles:</a:t>
            </a:r>
          </a:p>
          <a:p>
            <a:pPr lvl="1"/>
            <a:r>
              <a:rPr lang="es-ES" sz="2200" b="1" dirty="0">
                <a:latin typeface="Calibri" panose="020F0502020204030204" pitchFamily="34" charset="0"/>
                <a:ea typeface="Calibri" panose="020F0502020204030204" pitchFamily="34" charset="0"/>
                <a:cs typeface="Times New Roman" panose="02020603050405020304" pitchFamily="18" charset="0"/>
              </a:rPr>
              <a:t>Respuesta múltiple</a:t>
            </a:r>
            <a:r>
              <a:rPr lang="es-ES" sz="2200" dirty="0">
                <a:latin typeface="Calibri" panose="020F0502020204030204" pitchFamily="34" charset="0"/>
                <a:ea typeface="Calibri" panose="020F0502020204030204" pitchFamily="34" charset="0"/>
                <a:cs typeface="Times New Roman" panose="02020603050405020304" pitchFamily="18" charset="0"/>
              </a:rPr>
              <a:t>: una única respuesta es la correcta.</a:t>
            </a:r>
          </a:p>
          <a:p>
            <a:pPr lvl="1"/>
            <a:r>
              <a:rPr lang="es-ES" sz="2200" b="1" dirty="0">
                <a:latin typeface="Calibri" panose="020F0502020204030204" pitchFamily="34" charset="0"/>
                <a:cs typeface="Times New Roman" panose="02020603050405020304" pitchFamily="18" charset="0"/>
              </a:rPr>
              <a:t>Casilla de verificación</a:t>
            </a:r>
            <a:r>
              <a:rPr lang="es-ES" sz="2200" dirty="0">
                <a:latin typeface="Calibri" panose="020F0502020204030204" pitchFamily="34" charset="0"/>
                <a:cs typeface="Times New Roman" panose="02020603050405020304" pitchFamily="18" charset="0"/>
              </a:rPr>
              <a:t>: el estudiante tiene que marcar varias opciones que se consideran correctas.</a:t>
            </a:r>
          </a:p>
          <a:p>
            <a:pPr lvl="1"/>
            <a:r>
              <a:rPr lang="es-ES" sz="2200" b="1" dirty="0">
                <a:latin typeface="Calibri" panose="020F0502020204030204" pitchFamily="34" charset="0"/>
                <a:cs typeface="Times New Roman" panose="02020603050405020304" pitchFamily="18" charset="0"/>
              </a:rPr>
              <a:t>Completar el espacio ‘en blanco’</a:t>
            </a:r>
            <a:r>
              <a:rPr lang="es-ES" sz="2200" dirty="0">
                <a:latin typeface="Calibri" panose="020F0502020204030204" pitchFamily="34" charset="0"/>
                <a:cs typeface="Times New Roman" panose="02020603050405020304" pitchFamily="18" charset="0"/>
              </a:rPr>
              <a:t>: el alumnado tiene que escribir la respuesta en el espacio habilitado para ello. Permite un máximo de 160 caracteres.</a:t>
            </a:r>
          </a:p>
          <a:p>
            <a:pPr lvl="1"/>
            <a:r>
              <a:rPr lang="es-ES" sz="2200" b="1" dirty="0">
                <a:latin typeface="Calibri" panose="020F0502020204030204" pitchFamily="34" charset="0"/>
                <a:cs typeface="Times New Roman" panose="02020603050405020304" pitchFamily="18" charset="0"/>
              </a:rPr>
              <a:t>Respuesta ‘abierta’: </a:t>
            </a:r>
            <a:r>
              <a:rPr lang="es-ES" sz="2200" dirty="0">
                <a:latin typeface="Calibri" panose="020F0502020204030204" pitchFamily="34" charset="0"/>
                <a:cs typeface="Times New Roman" panose="02020603050405020304" pitchFamily="18" charset="0"/>
              </a:rPr>
              <a:t>habilitada para un máximo de 1.000 caracteres, estas respuestas no se califican y resultan útiles para responder a una pregunta en la que se necesita que el estudiante desarrolle y argumente la respuesta.</a:t>
            </a:r>
          </a:p>
          <a:p>
            <a:pPr lvl="1"/>
            <a:r>
              <a:rPr lang="es-ES" sz="2200" b="1" dirty="0">
                <a:latin typeface="Calibri" panose="020F0502020204030204" pitchFamily="34" charset="0"/>
                <a:cs typeface="Times New Roman" panose="02020603050405020304" pitchFamily="18" charset="0"/>
              </a:rPr>
              <a:t>Encuesta</a:t>
            </a:r>
            <a:r>
              <a:rPr lang="es-ES" sz="2200" dirty="0">
                <a:latin typeface="Calibri" panose="020F0502020204030204" pitchFamily="34" charset="0"/>
                <a:cs typeface="Times New Roman" panose="02020603050405020304" pitchFamily="18" charset="0"/>
              </a:rPr>
              <a:t>: se puede configurar para que el estudiante solo marque una opción o varias. Con ellas se pueden conocer los gustos del alumnado sobre un tema determinado (literatura, cine…)</a:t>
            </a:r>
          </a:p>
          <a:p>
            <a:pPr lvl="1"/>
            <a:endParaRPr lang="es-ES" sz="13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1098CA3E-2C6F-40FD-9F18-1C240E6F29C9}"/>
              </a:ext>
            </a:extLst>
          </p:cNvPr>
          <p:cNvPicPr>
            <a:picLocks noChangeAspect="1"/>
          </p:cNvPicPr>
          <p:nvPr/>
        </p:nvPicPr>
        <p:blipFill rotWithShape="1">
          <a:blip r:embed="rId2"/>
          <a:srcRect t="1427" b="5270"/>
          <a:stretch/>
        </p:blipFill>
        <p:spPr>
          <a:xfrm>
            <a:off x="7131515" y="1770958"/>
            <a:ext cx="3420166" cy="3315448"/>
          </a:xfrm>
          <a:prstGeom prst="rect">
            <a:avLst/>
          </a:prstGeom>
        </p:spPr>
      </p:pic>
    </p:spTree>
    <p:extLst>
      <p:ext uri="{BB962C8B-B14F-4D97-AF65-F5344CB8AC3E}">
        <p14:creationId xmlns:p14="http://schemas.microsoft.com/office/powerpoint/2010/main" val="321229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dirty="0"/>
              <a:t>2. QUIZIZZ</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355197" y="2330505"/>
            <a:ext cx="4833790" cy="4335766"/>
          </a:xfrm>
        </p:spPr>
        <p:txBody>
          <a:bodyPr anchor="ctr">
            <a:normAutofit/>
          </a:bodyPr>
          <a:lstStyle/>
          <a:p>
            <a:r>
              <a:rPr lang="es-ES" sz="1800" dirty="0"/>
              <a:t>Permite dos modalidades de trabajo:</a:t>
            </a:r>
          </a:p>
          <a:p>
            <a:pPr lvl="1"/>
            <a:r>
              <a:rPr lang="es-ES" sz="1800" b="1" dirty="0"/>
              <a:t>‘En directo’: </a:t>
            </a:r>
            <a:r>
              <a:rPr lang="es-ES" sz="1800" dirty="0"/>
              <a:t>los estudiantes juegan en tiempo real ofreciendo la posibilidad de jugar en ‘clásico’, con el que el alumnado progresa a su propio ritmo y el docente puede ver los resultados en el momento; o ‘a ritmo del instructor’, con el que el docente puede controlar el ritmo para que todos avancen juntos en cada una de las preguntas.</a:t>
            </a:r>
          </a:p>
          <a:p>
            <a:pPr lvl="1"/>
            <a:r>
              <a:rPr lang="es-ES" sz="1800" b="1" dirty="0"/>
              <a:t>Como tarea:</a:t>
            </a:r>
            <a:r>
              <a:rPr lang="es-ES" sz="1800" dirty="0"/>
              <a:t> son pruebas creadas para que el estudiante las haga en casa, con una fecha y hora de entrega. En este caso, los resultados de la prueba los recibe el docente. </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1098CA3E-2C6F-40FD-9F18-1C240E6F29C9}"/>
              </a:ext>
            </a:extLst>
          </p:cNvPr>
          <p:cNvPicPr>
            <a:picLocks noChangeAspect="1"/>
          </p:cNvPicPr>
          <p:nvPr/>
        </p:nvPicPr>
        <p:blipFill rotWithShape="1">
          <a:blip r:embed="rId2"/>
          <a:srcRect t="1427" b="5270"/>
          <a:stretch/>
        </p:blipFill>
        <p:spPr>
          <a:xfrm>
            <a:off x="7005640" y="1756944"/>
            <a:ext cx="3465808" cy="3359693"/>
          </a:xfrm>
          <a:prstGeom prst="rect">
            <a:avLst/>
          </a:prstGeom>
        </p:spPr>
      </p:pic>
    </p:spTree>
    <p:extLst>
      <p:ext uri="{BB962C8B-B14F-4D97-AF65-F5344CB8AC3E}">
        <p14:creationId xmlns:p14="http://schemas.microsoft.com/office/powerpoint/2010/main" val="279607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descr="Logotipo&#10;&#10;Descripción generada automáticamente">
            <a:extLst>
              <a:ext uri="{FF2B5EF4-FFF2-40B4-BE49-F238E27FC236}">
                <a16:creationId xmlns:a16="http://schemas.microsoft.com/office/drawing/2014/main" id="{DB3C6CF4-3EBB-4C3F-B069-97432A2EE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1667367"/>
            <a:ext cx="3517119" cy="3517119"/>
          </a:xfrm>
          <a:prstGeom prst="rect">
            <a:avLst/>
          </a:prstGeom>
        </p:spPr>
      </p:pic>
      <p:cxnSp>
        <p:nvCxnSpPr>
          <p:cNvPr id="14" name="Straight Connector 13">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Imagen 4" descr="Imagen que contiene Diagrama&#10;&#10;Descripción generada automáticamente">
            <a:extLst>
              <a:ext uri="{FF2B5EF4-FFF2-40B4-BE49-F238E27FC236}">
                <a16:creationId xmlns:a16="http://schemas.microsoft.com/office/drawing/2014/main" id="{CC57EE73-752C-4EC4-A097-25C811F57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676" y="2222970"/>
            <a:ext cx="3537345" cy="2405914"/>
          </a:xfrm>
          <a:prstGeom prst="rect">
            <a:avLst/>
          </a:prstGeom>
        </p:spPr>
      </p:pic>
      <p:cxnSp>
        <p:nvCxnSpPr>
          <p:cNvPr id="16" name="Straight Connector 15">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interior, juguete, pequeño, niño&#10;&#10;Descripción generada automáticamente">
            <a:extLst>
              <a:ext uri="{FF2B5EF4-FFF2-40B4-BE49-F238E27FC236}">
                <a16:creationId xmlns:a16="http://schemas.microsoft.com/office/drawing/2014/main" id="{EFFD61B8-5D22-475B-8694-AF8C159A7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2336" y="1989771"/>
            <a:ext cx="3517120" cy="2872314"/>
          </a:xfrm>
          <a:prstGeom prst="rect">
            <a:avLst/>
          </a:prstGeom>
        </p:spPr>
      </p:pic>
    </p:spTree>
    <p:extLst>
      <p:ext uri="{BB962C8B-B14F-4D97-AF65-F5344CB8AC3E}">
        <p14:creationId xmlns:p14="http://schemas.microsoft.com/office/powerpoint/2010/main" val="332388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665085" y="856180"/>
            <a:ext cx="4560584" cy="1128068"/>
          </a:xfrm>
          <a:prstGeom prst="roundRect">
            <a:avLst/>
          </a:prstGeom>
        </p:spPr>
        <p:txBody>
          <a:bodyPr anchor="ctr">
            <a:normAutofit/>
          </a:bodyPr>
          <a:lstStyle/>
          <a:p>
            <a:r>
              <a:rPr lang="es-ES" sz="4000" b="1" dirty="0"/>
              <a:t>2. QUIZIZZ</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0" y="2330505"/>
            <a:ext cx="5412657" cy="4295650"/>
          </a:xfrm>
        </p:spPr>
        <p:txBody>
          <a:bodyPr anchor="ctr">
            <a:normAutofit/>
          </a:bodyPr>
          <a:lstStyle/>
          <a:p>
            <a:r>
              <a:rPr lang="es-ES" sz="1600" dirty="0"/>
              <a:t>Además de crear cuestionarios desde cero, la aplicación tiene también otras funcionalidades:</a:t>
            </a:r>
          </a:p>
          <a:p>
            <a:pPr lvl="1"/>
            <a:r>
              <a:rPr lang="es-ES" sz="1600" b="1" dirty="0"/>
              <a:t>Encuentra una prueba</a:t>
            </a:r>
            <a:r>
              <a:rPr lang="es-ES" sz="1600" dirty="0"/>
              <a:t>: en este apartado, el docente puede buscar directamente cuestionarios o pruebas ya existentes en la plataforma, pudiéndolos adaptar al contenido de la materia y el nivel educativo de los estudiantes. </a:t>
            </a:r>
          </a:p>
          <a:p>
            <a:pPr lvl="1"/>
            <a:r>
              <a:rPr lang="es-ES" sz="1600" b="1" dirty="0"/>
              <a:t>Colecciones</a:t>
            </a:r>
            <a:r>
              <a:rPr lang="es-ES" sz="1600" dirty="0"/>
              <a:t>: todas las pruebas se pueden organizar por colecciones, así es más sencillo visualizar todos los cuestionarios de una ojeada.</a:t>
            </a:r>
          </a:p>
          <a:p>
            <a:pPr lvl="1"/>
            <a:r>
              <a:rPr lang="es-ES" sz="1600" b="1" dirty="0"/>
              <a:t>Informes</a:t>
            </a:r>
            <a:r>
              <a:rPr lang="es-ES" sz="1600" dirty="0"/>
              <a:t>: ofrece todos los resultados en tiempo real del alumnado (respuestas correctas e incorrectas o el tiempo que han empleado en cada una de ellas, entre otras cuestiones). De este modo, se puede reforzar el contenido que más se falle, por ejemplo. </a:t>
            </a:r>
          </a:p>
          <a:p>
            <a:pPr lvl="1"/>
            <a:r>
              <a:rPr lang="es-ES" sz="1600" b="1" dirty="0"/>
              <a:t>Creación de memes</a:t>
            </a:r>
            <a:r>
              <a:rPr lang="es-ES" sz="1600" dirty="0"/>
              <a:t>: es una manera de personalizar las pruebas con ‘memes’ divertidos cuando el alumnado acierta o falla.</a:t>
            </a:r>
          </a:p>
          <a:p>
            <a:endParaRPr lang="es-ES" sz="13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1098CA3E-2C6F-40FD-9F18-1C240E6F29C9}"/>
              </a:ext>
            </a:extLst>
          </p:cNvPr>
          <p:cNvPicPr>
            <a:picLocks noChangeAspect="1"/>
          </p:cNvPicPr>
          <p:nvPr/>
        </p:nvPicPr>
        <p:blipFill rotWithShape="1">
          <a:blip r:embed="rId2"/>
          <a:srcRect t="1427" b="5270"/>
          <a:stretch/>
        </p:blipFill>
        <p:spPr>
          <a:xfrm>
            <a:off x="6953589" y="1939558"/>
            <a:ext cx="3557093" cy="3448183"/>
          </a:xfrm>
          <a:prstGeom prst="rect">
            <a:avLst/>
          </a:prstGeom>
        </p:spPr>
      </p:pic>
    </p:spTree>
    <p:extLst>
      <p:ext uri="{BB962C8B-B14F-4D97-AF65-F5344CB8AC3E}">
        <p14:creationId xmlns:p14="http://schemas.microsoft.com/office/powerpoint/2010/main" val="2032419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630936" y="640080"/>
            <a:ext cx="4818888" cy="1481328"/>
          </a:xfrm>
          <a:prstGeom prst="roundRect">
            <a:avLst/>
          </a:prstGeom>
        </p:spPr>
        <p:txBody>
          <a:bodyPr anchor="b">
            <a:normAutofit/>
          </a:bodyPr>
          <a:lstStyle/>
          <a:p>
            <a:r>
              <a:rPr lang="es-ES" sz="5400" b="1"/>
              <a:t>3. KAHOOT!</a:t>
            </a: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176981" y="2660904"/>
            <a:ext cx="5663380" cy="4197096"/>
          </a:xfrm>
        </p:spPr>
        <p:txBody>
          <a:bodyPr anchor="t">
            <a:normAutofit lnSpcReduction="10000"/>
          </a:bodyPr>
          <a:lstStyle/>
          <a:p>
            <a:r>
              <a:rPr lang="es-ES" sz="2400" dirty="0"/>
              <a:t>Consta de dos accesos diferenciados: uno para profesores, donde generan los cuestionarios, y otro para alumnos, donde solo pueden acceder con las claves generadas por el profesor para realizar las actividades</a:t>
            </a:r>
          </a:p>
          <a:p>
            <a:r>
              <a:rPr lang="es-ES" sz="2400" dirty="0"/>
              <a:t>Además de emplear colecciones de preguntas y respuestas ya creadas, esta herramienta de gamificación contempla la posibilidad de crear cuestionarios personalizados en los que el propio docente puede incluir las preguntas más adecuadas para su grupo de alumnos</a:t>
            </a:r>
          </a:p>
        </p:txBody>
      </p:sp>
      <p:pic>
        <p:nvPicPr>
          <p:cNvPr id="2050" name="Picture 2" descr="Como crear un Kahoot! paso a paso | idDOCENTE">
            <a:extLst>
              <a:ext uri="{FF2B5EF4-FFF2-40B4-BE49-F238E27FC236}">
                <a16:creationId xmlns:a16="http://schemas.microsoft.com/office/drawing/2014/main" id="{50948573-886E-4962-9F79-E8DA664CF0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3460" y="2372868"/>
            <a:ext cx="5458968" cy="259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9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640080" y="329184"/>
            <a:ext cx="6894576" cy="1783080"/>
          </a:xfrm>
          <a:prstGeom prst="roundRect">
            <a:avLst/>
          </a:prstGeom>
        </p:spPr>
        <p:txBody>
          <a:bodyPr anchor="b">
            <a:normAutofit/>
          </a:bodyPr>
          <a:lstStyle/>
          <a:p>
            <a:r>
              <a:rPr lang="es-ES" sz="5400" b="1" dirty="0"/>
              <a:t>3. KAHOOT!</a:t>
            </a:r>
          </a:p>
        </p:txBody>
      </p:sp>
      <p:sp>
        <p:nvSpPr>
          <p:cNvPr id="13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640080" y="2706624"/>
            <a:ext cx="6894576" cy="3483864"/>
          </a:xfrm>
        </p:spPr>
        <p:txBody>
          <a:bodyPr>
            <a:normAutofit/>
          </a:bodyPr>
          <a:lstStyle/>
          <a:p>
            <a:r>
              <a:rPr lang="es-ES" sz="2200" dirty="0"/>
              <a:t>Yolanda Nieves de la Vega señala en su libro “El ágora de la neuroeducación” que el uso de herramientas como Kahoot produce placer y satisfacción; estimula la curiosidad; alimenta el afán de superación, de reto y la autoconfianza; supone una oportunidad de expresar los sentimientos; favorece la interiorización de pautas y normas de comportamiento social; y por último, estimula el desarrollo de funciones físicas, psíquicas, afectivas y sociales.</a:t>
            </a:r>
          </a:p>
        </p:txBody>
      </p:sp>
      <p:pic>
        <p:nvPicPr>
          <p:cNvPr id="3074" name="Picture 2" descr="El ágora de la neuroeducación de de la Vega Louzado, Iolanda Nieves; Lluch  Molins, Laia: New (2020) | AG Library">
            <a:extLst>
              <a:ext uri="{FF2B5EF4-FFF2-40B4-BE49-F238E27FC236}">
                <a16:creationId xmlns:a16="http://schemas.microsoft.com/office/drawing/2014/main" id="{F7FB11F1-6861-4256-9557-3FFEC104F2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44734" y="329183"/>
            <a:ext cx="2452427" cy="34299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mo crear un Kahoot! paso a paso | idDOCENTE">
            <a:extLst>
              <a:ext uri="{FF2B5EF4-FFF2-40B4-BE49-F238E27FC236}">
                <a16:creationId xmlns:a16="http://schemas.microsoft.com/office/drawing/2014/main" id="{50948573-886E-4962-9F79-E8DA664CF0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840" y="4218296"/>
            <a:ext cx="3995928" cy="189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82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630936" y="640080"/>
            <a:ext cx="4818888" cy="1481328"/>
          </a:xfrm>
          <a:prstGeom prst="roundRect">
            <a:avLst/>
          </a:prstGeom>
        </p:spPr>
        <p:txBody>
          <a:bodyPr anchor="b">
            <a:normAutofit/>
          </a:bodyPr>
          <a:lstStyle/>
          <a:p>
            <a:r>
              <a:rPr lang="es-ES" sz="5400" b="1"/>
              <a:t>3. KAHOOT!</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206477" y="2660903"/>
            <a:ext cx="5243347" cy="4005367"/>
          </a:xfrm>
        </p:spPr>
        <p:txBody>
          <a:bodyPr anchor="t">
            <a:normAutofit fontScale="92500"/>
          </a:bodyPr>
          <a:lstStyle/>
          <a:p>
            <a:r>
              <a:rPr lang="es-ES" sz="2400" dirty="0"/>
              <a:t>Kahoot permite obtener una serie de beneficios: </a:t>
            </a:r>
          </a:p>
          <a:p>
            <a:pPr lvl="1"/>
            <a:r>
              <a:rPr lang="es-ES" dirty="0"/>
              <a:t>Fomentar el aprendizaje cooperativo</a:t>
            </a:r>
          </a:p>
          <a:p>
            <a:pPr lvl="1"/>
            <a:r>
              <a:rPr lang="es-ES" dirty="0"/>
              <a:t>Los estudiantes toman una actitud más participativa</a:t>
            </a:r>
          </a:p>
          <a:p>
            <a:pPr lvl="1"/>
            <a:r>
              <a:rPr lang="es-ES" dirty="0"/>
              <a:t>Herramienta adecuada para comprobar los conocimientos previos o si se ha entendido un tema trabajado en clase</a:t>
            </a:r>
          </a:p>
          <a:p>
            <a:pPr lvl="1"/>
            <a:r>
              <a:rPr lang="es-ES" dirty="0"/>
              <a:t>El feedback se obtiene de forma inmediata, facilitando el análisis de los resultados por parte del docente</a:t>
            </a:r>
          </a:p>
        </p:txBody>
      </p:sp>
      <p:pic>
        <p:nvPicPr>
          <p:cNvPr id="2050" name="Picture 2" descr="Como crear un Kahoot! paso a paso | idDOCENTE">
            <a:extLst>
              <a:ext uri="{FF2B5EF4-FFF2-40B4-BE49-F238E27FC236}">
                <a16:creationId xmlns:a16="http://schemas.microsoft.com/office/drawing/2014/main" id="{50948573-886E-4962-9F79-E8DA664CF0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2132495"/>
            <a:ext cx="5458968" cy="259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08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640080" y="325369"/>
            <a:ext cx="4368602" cy="1956841"/>
          </a:xfrm>
          <a:prstGeom prst="roundRect">
            <a:avLst/>
          </a:prstGeom>
        </p:spPr>
        <p:txBody>
          <a:bodyPr anchor="b">
            <a:normAutofit/>
          </a:bodyPr>
          <a:lstStyle/>
          <a:p>
            <a:r>
              <a:rPr lang="es-ES" sz="5400" b="1" dirty="0"/>
              <a:t>3. KAHOOT!</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255645" y="3429000"/>
            <a:ext cx="4243589" cy="3320668"/>
          </a:xfrm>
        </p:spPr>
        <p:txBody>
          <a:bodyPr>
            <a:normAutofit fontScale="92500" lnSpcReduction="20000"/>
          </a:bodyPr>
          <a:lstStyle/>
          <a:p>
            <a:r>
              <a:rPr lang="es-ES" sz="2400" dirty="0"/>
              <a:t>Algunas recomendaciones y trucos para crear un buen Kahoot son:</a:t>
            </a:r>
          </a:p>
          <a:p>
            <a:pPr lvl="1"/>
            <a:r>
              <a:rPr lang="es-ES" dirty="0"/>
              <a:t>Empleo de la herramienta como refuerzo</a:t>
            </a:r>
          </a:p>
          <a:p>
            <a:pPr lvl="1"/>
            <a:r>
              <a:rPr lang="es-ES" dirty="0"/>
              <a:t>Versatilidad</a:t>
            </a:r>
          </a:p>
          <a:p>
            <a:pPr lvl="1"/>
            <a:r>
              <a:rPr lang="es-ES" dirty="0"/>
              <a:t>20 preguntas como máximo</a:t>
            </a:r>
          </a:p>
          <a:p>
            <a:pPr lvl="1"/>
            <a:r>
              <a:rPr lang="es-ES" dirty="0"/>
              <a:t>Uso de los recursos multimedia que permite insertar</a:t>
            </a:r>
          </a:p>
          <a:p>
            <a:pPr lvl="1"/>
            <a:r>
              <a:rPr lang="es-ES" dirty="0"/>
              <a:t>Comunidad </a:t>
            </a:r>
          </a:p>
        </p:txBody>
      </p:sp>
      <p:pic>
        <p:nvPicPr>
          <p:cNvPr id="4098" name="Picture 2" descr="Paso a paso: cómo crear un Kahoot! | EDUCACIÓN 3.0">
            <a:extLst>
              <a:ext uri="{FF2B5EF4-FFF2-40B4-BE49-F238E27FC236}">
                <a16:creationId xmlns:a16="http://schemas.microsoft.com/office/drawing/2014/main" id="{E462D1E3-4182-4328-B151-8EDB33FDB4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70" r="1887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5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D15E8-ABD7-4C85-9535-6A2C1107C27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261E6868-68EB-46E7-A7DE-EBEDE088A091}"/>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49B2685D-31B0-472F-860F-62609187BDE7}"/>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054342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4. Google Forms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90719" y="2330505"/>
            <a:ext cx="4559425" cy="3979585"/>
          </a:xfrm>
        </p:spPr>
        <p:txBody>
          <a:bodyPr anchor="ctr">
            <a:normAutofit/>
          </a:bodyPr>
          <a:lstStyle/>
          <a:p>
            <a:r>
              <a:rPr lang="es-ES" sz="2000"/>
              <a:t>Es una aplicación de Google diseñada para la creación encuestas y formularios</a:t>
            </a:r>
          </a:p>
          <a:p>
            <a:r>
              <a:rPr lang="es-ES" sz="2000"/>
              <a:t>Recolecta información y permite interpretarla rápidamente </a:t>
            </a:r>
          </a:p>
          <a:p>
            <a:r>
              <a:rPr lang="es-ES" sz="2000"/>
              <a:t>En seguida se vieron sus aplicaciones para educación y se adaptaron para ser usada como herramienta de evaluación</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2BF43943-6D46-4B8E-B7DD-3A6163136444}"/>
              </a:ext>
            </a:extLst>
          </p:cNvPr>
          <p:cNvPicPr>
            <a:picLocks noChangeAspect="1"/>
          </p:cNvPicPr>
          <p:nvPr/>
        </p:nvPicPr>
        <p:blipFill rotWithShape="1">
          <a:blip r:embed="rId2"/>
          <a:srcRect t="6359" r="2" b="2"/>
          <a:stretch/>
        </p:blipFill>
        <p:spPr>
          <a:xfrm>
            <a:off x="6725297" y="1654887"/>
            <a:ext cx="3660295" cy="3548225"/>
          </a:xfrm>
          <a:prstGeom prst="rect">
            <a:avLst/>
          </a:prstGeom>
        </p:spPr>
      </p:pic>
    </p:spTree>
    <p:extLst>
      <p:ext uri="{BB962C8B-B14F-4D97-AF65-F5344CB8AC3E}">
        <p14:creationId xmlns:p14="http://schemas.microsoft.com/office/powerpoint/2010/main" val="612619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4. Google Forms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90719" y="2330505"/>
            <a:ext cx="4559425" cy="3979585"/>
          </a:xfrm>
        </p:spPr>
        <p:txBody>
          <a:bodyPr anchor="ctr">
            <a:normAutofit/>
          </a:bodyPr>
          <a:lstStyle/>
          <a:p>
            <a:r>
              <a:rPr lang="es-ES" sz="2000"/>
              <a:t>Necesaria para poder usar todo su potencial una cuenta Gmail</a:t>
            </a:r>
          </a:p>
          <a:p>
            <a:r>
              <a:rPr lang="es-ES" sz="2000"/>
              <a:t>Se empieza generando un formulario/cuestionario básico para ir incluyendo sus múltiples posibilidad para innovar y hacer más atractivos los cuestionarios</a:t>
            </a:r>
          </a:p>
          <a:p>
            <a:pPr lvl="1"/>
            <a:r>
              <a:rPr lang="es-ES" sz="2000"/>
              <a:t>Pueden estar en Drive, disponibles para cualquier lugar</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2BF43943-6D46-4B8E-B7DD-3A6163136444}"/>
              </a:ext>
            </a:extLst>
          </p:cNvPr>
          <p:cNvPicPr>
            <a:picLocks noChangeAspect="1"/>
          </p:cNvPicPr>
          <p:nvPr/>
        </p:nvPicPr>
        <p:blipFill rotWithShape="1">
          <a:blip r:embed="rId2"/>
          <a:srcRect t="6359" r="2" b="2"/>
          <a:stretch/>
        </p:blipFill>
        <p:spPr>
          <a:xfrm>
            <a:off x="6705240" y="1655759"/>
            <a:ext cx="3657840" cy="3545845"/>
          </a:xfrm>
          <a:prstGeom prst="rect">
            <a:avLst/>
          </a:prstGeom>
        </p:spPr>
      </p:pic>
    </p:spTree>
    <p:extLst>
      <p:ext uri="{BB962C8B-B14F-4D97-AF65-F5344CB8AC3E}">
        <p14:creationId xmlns:p14="http://schemas.microsoft.com/office/powerpoint/2010/main" val="1110813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4. Google Forms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159341" y="2330505"/>
            <a:ext cx="4990803" cy="4236657"/>
          </a:xfrm>
        </p:spPr>
        <p:txBody>
          <a:bodyPr anchor="ctr">
            <a:normAutofit/>
          </a:bodyPr>
          <a:lstStyle/>
          <a:p>
            <a:r>
              <a:rPr lang="es-ES" sz="1600" dirty="0"/>
              <a:t>La aplicación ofrece diferentes tipos de preguntas para hacer; empezando por señalar si son obligatorias o no de contestar para poder enviar el formulario</a:t>
            </a:r>
          </a:p>
          <a:p>
            <a:r>
              <a:rPr lang="es-ES" sz="1600" dirty="0"/>
              <a:t>Dentro de las modalidades de preguntas encontramos:</a:t>
            </a:r>
          </a:p>
          <a:p>
            <a:pPr lvl="1"/>
            <a:r>
              <a:rPr lang="es-ES" sz="1600" dirty="0"/>
              <a:t>Respuesta corta</a:t>
            </a:r>
          </a:p>
          <a:p>
            <a:pPr lvl="1"/>
            <a:r>
              <a:rPr lang="es-ES" sz="1600" dirty="0"/>
              <a:t>Respuesta larga</a:t>
            </a:r>
          </a:p>
          <a:p>
            <a:pPr lvl="1"/>
            <a:r>
              <a:rPr lang="es-ES" sz="1600" dirty="0"/>
              <a:t>Múltiple respuesta</a:t>
            </a:r>
          </a:p>
          <a:p>
            <a:pPr lvl="1"/>
            <a:r>
              <a:rPr lang="es-ES" sz="1600" dirty="0"/>
              <a:t>Casillas de verificación</a:t>
            </a:r>
          </a:p>
          <a:p>
            <a:pPr lvl="1"/>
            <a:r>
              <a:rPr lang="es-ES" sz="1600" dirty="0"/>
              <a:t>Lista desplegable</a:t>
            </a:r>
          </a:p>
          <a:p>
            <a:pPr lvl="1"/>
            <a:r>
              <a:rPr lang="es-ES" sz="1600" dirty="0"/>
              <a:t>Escala</a:t>
            </a:r>
          </a:p>
          <a:p>
            <a:pPr lvl="1"/>
            <a:r>
              <a:rPr lang="es-ES" sz="1600" dirty="0"/>
              <a:t>Cuadrícula</a:t>
            </a:r>
          </a:p>
          <a:p>
            <a:pPr lvl="1"/>
            <a:r>
              <a:rPr lang="es-ES" sz="1600" dirty="0"/>
              <a:t>Subida de archivos por los encuestados</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2BF43943-6D46-4B8E-B7DD-3A6163136444}"/>
              </a:ext>
            </a:extLst>
          </p:cNvPr>
          <p:cNvPicPr>
            <a:picLocks noChangeAspect="1"/>
          </p:cNvPicPr>
          <p:nvPr/>
        </p:nvPicPr>
        <p:blipFill rotWithShape="1">
          <a:blip r:embed="rId2"/>
          <a:srcRect t="6359" r="2" b="2"/>
          <a:stretch/>
        </p:blipFill>
        <p:spPr>
          <a:xfrm>
            <a:off x="7318031" y="2014306"/>
            <a:ext cx="2918097" cy="2828751"/>
          </a:xfrm>
          <a:prstGeom prst="rect">
            <a:avLst/>
          </a:prstGeom>
        </p:spPr>
      </p:pic>
    </p:spTree>
    <p:extLst>
      <p:ext uri="{BB962C8B-B14F-4D97-AF65-F5344CB8AC3E}">
        <p14:creationId xmlns:p14="http://schemas.microsoft.com/office/powerpoint/2010/main" val="2356037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4. Google Forms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159341" y="2251755"/>
            <a:ext cx="5179575" cy="4495882"/>
          </a:xfrm>
        </p:spPr>
        <p:txBody>
          <a:bodyPr anchor="ctr">
            <a:normAutofit fontScale="92500" lnSpcReduction="10000"/>
          </a:bodyPr>
          <a:lstStyle/>
          <a:p>
            <a:r>
              <a:rPr lang="es-ES" sz="1800" dirty="0"/>
              <a:t>Además de usar distintos tipos de pregunta, Forms ofrece múltiples elementos que permiten potenciar la herramienta:</a:t>
            </a:r>
          </a:p>
          <a:p>
            <a:pPr marL="914400" lvl="1" indent="-457200">
              <a:buFont typeface="+mj-lt"/>
              <a:buAutoNum type="arabicPeriod"/>
            </a:pPr>
            <a:r>
              <a:rPr lang="es-ES" sz="1800" dirty="0"/>
              <a:t>Dividir en secciones</a:t>
            </a:r>
          </a:p>
          <a:p>
            <a:pPr lvl="2"/>
            <a:r>
              <a:rPr lang="es-ES" sz="1800" dirty="0"/>
              <a:t>Organiza la encuesta y la vuelve más clara.</a:t>
            </a:r>
          </a:p>
          <a:p>
            <a:pPr lvl="2"/>
            <a:r>
              <a:rPr lang="es-ES" sz="1800" dirty="0"/>
              <a:t>La fragmentación de la información ayuda a alumnos con dificultades lectoras.</a:t>
            </a:r>
          </a:p>
          <a:p>
            <a:pPr lvl="2"/>
            <a:r>
              <a:rPr lang="es-ES" sz="1800" dirty="0"/>
              <a:t>Muestra el progreso motivando a quién responde la encuesta.</a:t>
            </a:r>
          </a:p>
          <a:p>
            <a:pPr marL="914400" lvl="1" indent="-457200">
              <a:buFont typeface="+mj-lt"/>
              <a:buAutoNum type="arabicPeriod"/>
            </a:pPr>
            <a:r>
              <a:rPr lang="es-ES" sz="1800" dirty="0"/>
              <a:t>Hacer preguntas obligatorias</a:t>
            </a:r>
          </a:p>
          <a:p>
            <a:pPr lvl="2"/>
            <a:r>
              <a:rPr lang="es-ES" sz="1800" dirty="0"/>
              <a:t>Ayuda a que no se envíe por accidente la encuesta sin terminar.</a:t>
            </a:r>
          </a:p>
          <a:p>
            <a:pPr lvl="2"/>
            <a:r>
              <a:rPr lang="es-ES" sz="1800" dirty="0"/>
              <a:t>Colabora con el hábito de revisión de lo realizado (en particular en los grados más chicos)</a:t>
            </a:r>
          </a:p>
          <a:p>
            <a:pPr lvl="2"/>
            <a:r>
              <a:rPr lang="es-ES" sz="1800" dirty="0"/>
              <a:t>Permite al docente garantizar que ciertas preguntas sean respondidas por todos los estudiantes.</a:t>
            </a:r>
          </a:p>
          <a:p>
            <a:pPr lvl="1"/>
            <a:endParaRPr lang="es-ES" sz="13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2BF43943-6D46-4B8E-B7DD-3A6163136444}"/>
              </a:ext>
            </a:extLst>
          </p:cNvPr>
          <p:cNvPicPr>
            <a:picLocks noChangeAspect="1"/>
          </p:cNvPicPr>
          <p:nvPr/>
        </p:nvPicPr>
        <p:blipFill rotWithShape="1">
          <a:blip r:embed="rId2"/>
          <a:srcRect t="6359" r="2" b="2"/>
          <a:stretch/>
        </p:blipFill>
        <p:spPr>
          <a:xfrm>
            <a:off x="7241643" y="2135281"/>
            <a:ext cx="2897699" cy="2808978"/>
          </a:xfrm>
          <a:prstGeom prst="rect">
            <a:avLst/>
          </a:prstGeom>
        </p:spPr>
      </p:pic>
    </p:spTree>
    <p:extLst>
      <p:ext uri="{BB962C8B-B14F-4D97-AF65-F5344CB8AC3E}">
        <p14:creationId xmlns:p14="http://schemas.microsoft.com/office/powerpoint/2010/main" val="165271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D05FFB14-391E-4D3A-A89A-075F1090D4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9382" y="602673"/>
            <a:ext cx="3189683" cy="276615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1">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13" name="Freeform: Shape 12">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6" name="Freeform: Shape 15">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B1307368-AD2B-40BB-886E-7897339D82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4672" y="3462198"/>
            <a:ext cx="3759105" cy="249245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D44B31E2-EF69-480A-8369-904D94F30677}"/>
              </a:ext>
            </a:extLst>
          </p:cNvPr>
          <p:cNvSpPr>
            <a:spLocks noGrp="1"/>
          </p:cNvSpPr>
          <p:nvPr>
            <p:ph idx="1"/>
          </p:nvPr>
        </p:nvSpPr>
        <p:spPr>
          <a:xfrm>
            <a:off x="6090574" y="2421682"/>
            <a:ext cx="4977578" cy="3639289"/>
          </a:xfrm>
        </p:spPr>
        <p:txBody>
          <a:bodyPr anchor="ctr">
            <a:normAutofit/>
          </a:bodyPr>
          <a:lstStyle/>
          <a:p>
            <a:r>
              <a:rPr lang="es-ES" sz="1800">
                <a:solidFill>
                  <a:schemeClr val="tx2"/>
                </a:solidFill>
              </a:rPr>
              <a:t>TICs:</a:t>
            </a:r>
          </a:p>
          <a:p>
            <a:pPr lvl="1"/>
            <a:r>
              <a:rPr lang="es-ES" sz="1800">
                <a:solidFill>
                  <a:schemeClr val="tx2"/>
                </a:solidFill>
              </a:rPr>
              <a:t>Más completas</a:t>
            </a:r>
          </a:p>
          <a:p>
            <a:pPr lvl="1"/>
            <a:r>
              <a:rPr lang="es-ES" sz="1800">
                <a:solidFill>
                  <a:schemeClr val="tx2"/>
                </a:solidFill>
              </a:rPr>
              <a:t>Más flexibles</a:t>
            </a:r>
          </a:p>
          <a:p>
            <a:pPr lvl="1"/>
            <a:r>
              <a:rPr lang="es-ES" sz="1800">
                <a:solidFill>
                  <a:schemeClr val="tx2"/>
                </a:solidFill>
              </a:rPr>
              <a:t>Continuas</a:t>
            </a:r>
          </a:p>
          <a:p>
            <a:pPr lvl="1"/>
            <a:r>
              <a:rPr lang="es-ES" sz="1800">
                <a:solidFill>
                  <a:schemeClr val="tx2"/>
                </a:solidFill>
              </a:rPr>
              <a:t>Ajustadas a los diferentes ritmos de aprendizaje…</a:t>
            </a:r>
          </a:p>
          <a:p>
            <a:pPr lvl="1"/>
            <a:r>
              <a:rPr lang="es-ES" sz="1800">
                <a:solidFill>
                  <a:schemeClr val="tx2"/>
                </a:solidFill>
              </a:rPr>
              <a:t>… obligados por una imperiosa necesidad</a:t>
            </a:r>
          </a:p>
        </p:txBody>
      </p:sp>
    </p:spTree>
    <p:extLst>
      <p:ext uri="{BB962C8B-B14F-4D97-AF65-F5344CB8AC3E}">
        <p14:creationId xmlns:p14="http://schemas.microsoft.com/office/powerpoint/2010/main" val="248925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4. Google Forms</a:t>
            </a:r>
          </a:p>
        </p:txBody>
      </p:sp>
      <p:grpSp>
        <p:nvGrpSpPr>
          <p:cNvPr id="19"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159341" y="2330505"/>
            <a:ext cx="4990803" cy="4307404"/>
          </a:xfrm>
        </p:spPr>
        <p:txBody>
          <a:bodyPr anchor="ctr">
            <a:normAutofit lnSpcReduction="10000"/>
          </a:bodyPr>
          <a:lstStyle/>
          <a:p>
            <a:r>
              <a:rPr lang="es-ES" sz="1800" dirty="0"/>
              <a:t>Además de usar distintos tipos de pregunta, Forms ofrece múltiples elementos que permiten potenciar la herramienta:</a:t>
            </a:r>
          </a:p>
          <a:p>
            <a:pPr marL="914400" lvl="1" indent="-457200">
              <a:buFont typeface="+mj-lt"/>
              <a:buAutoNum type="arabicPeriod" startAt="3"/>
            </a:pPr>
            <a:r>
              <a:rPr lang="es-ES" sz="1800" dirty="0"/>
              <a:t>Usar imágenes</a:t>
            </a:r>
          </a:p>
          <a:p>
            <a:pPr lvl="2"/>
            <a:r>
              <a:rPr lang="es-ES" sz="1800" dirty="0"/>
              <a:t>Está habilitado en todos los tipos de pregunta.</a:t>
            </a:r>
          </a:p>
          <a:p>
            <a:pPr lvl="2"/>
            <a:r>
              <a:rPr lang="es-ES" sz="1800" dirty="0"/>
              <a:t>Se pueden cargar tanto en el enunciado como en las opciones.</a:t>
            </a:r>
          </a:p>
          <a:p>
            <a:pPr lvl="2"/>
            <a:r>
              <a:rPr lang="es-ES" sz="1800" dirty="0"/>
              <a:t>Permite buscar imágenes en la web directamente desde el formulario.</a:t>
            </a:r>
          </a:p>
          <a:p>
            <a:pPr lvl="2"/>
            <a:r>
              <a:rPr lang="es-ES" sz="1800" dirty="0"/>
              <a:t>Permite usar una imagen para cada opción en las preguntas de opciones múltiples.</a:t>
            </a:r>
          </a:p>
          <a:p>
            <a:pPr lvl="2"/>
            <a:r>
              <a:rPr lang="es-ES" sz="1800" dirty="0"/>
              <a:t>Ayuda a los alumnos que no están alfabetizados.</a:t>
            </a:r>
          </a:p>
          <a:p>
            <a:pPr marL="914400" lvl="1" indent="-457200">
              <a:buFont typeface="+mj-lt"/>
              <a:buAutoNum type="arabicPeriod" startAt="4"/>
            </a:pPr>
            <a:r>
              <a:rPr lang="es-ES" sz="1800" dirty="0"/>
              <a:t>Crear pruebas adaptables y personalizadas</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n 20">
            <a:extLst>
              <a:ext uri="{FF2B5EF4-FFF2-40B4-BE49-F238E27FC236}">
                <a16:creationId xmlns:a16="http://schemas.microsoft.com/office/drawing/2014/main" id="{8930DB13-1C55-4269-8FF2-274D326EB9A7}"/>
              </a:ext>
            </a:extLst>
          </p:cNvPr>
          <p:cNvPicPr>
            <a:picLocks noChangeAspect="1"/>
          </p:cNvPicPr>
          <p:nvPr/>
        </p:nvPicPr>
        <p:blipFill rotWithShape="1">
          <a:blip r:embed="rId2"/>
          <a:srcRect t="6359" r="2" b="2"/>
          <a:stretch/>
        </p:blipFill>
        <p:spPr>
          <a:xfrm>
            <a:off x="7241643" y="2135281"/>
            <a:ext cx="2897699" cy="2808978"/>
          </a:xfrm>
          <a:prstGeom prst="rect">
            <a:avLst/>
          </a:prstGeom>
        </p:spPr>
      </p:pic>
    </p:spTree>
    <p:extLst>
      <p:ext uri="{BB962C8B-B14F-4D97-AF65-F5344CB8AC3E}">
        <p14:creationId xmlns:p14="http://schemas.microsoft.com/office/powerpoint/2010/main" val="2825781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4. Google Forms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159341" y="2330505"/>
            <a:ext cx="4990803" cy="4409508"/>
          </a:xfrm>
        </p:spPr>
        <p:txBody>
          <a:bodyPr anchor="ctr">
            <a:normAutofit/>
          </a:bodyPr>
          <a:lstStyle/>
          <a:p>
            <a:r>
              <a:rPr lang="es-ES" sz="1800" dirty="0"/>
              <a:t>Además de usar distintos tipos de pregunta, Forms ofrece múltiples elementos que permiten potenciar la herramienta:</a:t>
            </a:r>
          </a:p>
          <a:p>
            <a:pPr marL="914400" lvl="1" indent="-457200">
              <a:buFont typeface="+mj-lt"/>
              <a:buAutoNum type="arabicPeriod" startAt="5"/>
            </a:pPr>
            <a:r>
              <a:rPr lang="es-ES" sz="1800" dirty="0"/>
              <a:t>Incluir videos</a:t>
            </a:r>
          </a:p>
          <a:p>
            <a:pPr lvl="1"/>
            <a:r>
              <a:rPr lang="es-ES" sz="1800" dirty="0"/>
              <a:t>Pueden usarse como disparador de una consigna: ilustrar una problemática, plantear un debate, etc.</a:t>
            </a:r>
          </a:p>
          <a:p>
            <a:pPr lvl="1"/>
            <a:r>
              <a:rPr lang="es-ES" sz="1800" dirty="0"/>
              <a:t>Permiten incluir explicaciones orientadoras sobre algún tema.</a:t>
            </a:r>
          </a:p>
          <a:p>
            <a:pPr lvl="1"/>
            <a:r>
              <a:rPr lang="es-ES" sz="1800" dirty="0"/>
              <a:t>Sirven para reemplazar los audios cuando un alumno tiene dificultades lectoras o requiere de explicaciones extra. (Se precisan auriculares si son varios alumnos)</a:t>
            </a:r>
          </a:p>
          <a:p>
            <a:pPr lvl="1"/>
            <a:r>
              <a:rPr lang="es-ES" sz="1800" dirty="0"/>
              <a:t>Ayudan a los alumnos que no están alfabetizados.</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n 12">
            <a:extLst>
              <a:ext uri="{FF2B5EF4-FFF2-40B4-BE49-F238E27FC236}">
                <a16:creationId xmlns:a16="http://schemas.microsoft.com/office/drawing/2014/main" id="{B4124E50-429D-4F4B-8D0A-F74300F8012C}"/>
              </a:ext>
            </a:extLst>
          </p:cNvPr>
          <p:cNvPicPr>
            <a:picLocks noChangeAspect="1"/>
          </p:cNvPicPr>
          <p:nvPr/>
        </p:nvPicPr>
        <p:blipFill rotWithShape="1">
          <a:blip r:embed="rId2"/>
          <a:srcRect t="6359" r="2" b="2"/>
          <a:stretch/>
        </p:blipFill>
        <p:spPr>
          <a:xfrm>
            <a:off x="7241643" y="2135281"/>
            <a:ext cx="2897699" cy="2808978"/>
          </a:xfrm>
          <a:prstGeom prst="rect">
            <a:avLst/>
          </a:prstGeom>
        </p:spPr>
      </p:pic>
    </p:spTree>
    <p:extLst>
      <p:ext uri="{BB962C8B-B14F-4D97-AF65-F5344CB8AC3E}">
        <p14:creationId xmlns:p14="http://schemas.microsoft.com/office/powerpoint/2010/main" val="4002712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4. Google Forms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159341" y="2251755"/>
            <a:ext cx="5268065" cy="4401832"/>
          </a:xfrm>
        </p:spPr>
        <p:txBody>
          <a:bodyPr anchor="ctr">
            <a:normAutofit fontScale="92500"/>
          </a:bodyPr>
          <a:lstStyle/>
          <a:p>
            <a:r>
              <a:rPr lang="es-ES" sz="1600" dirty="0"/>
              <a:t>Además de usar distintos tipos de pregunta, Forms ofrece múltiples elementos que permiten potenciar la herramienta:</a:t>
            </a:r>
          </a:p>
          <a:p>
            <a:pPr marL="971550" lvl="1" indent="-514350">
              <a:buFont typeface="+mj-lt"/>
              <a:buAutoNum type="arabicPeriod" startAt="6"/>
            </a:pPr>
            <a:r>
              <a:rPr lang="es-ES" sz="1600" dirty="0"/>
              <a:t>Calificar y ofrecer feedback a los alumnos</a:t>
            </a:r>
          </a:p>
          <a:p>
            <a:pPr lvl="2"/>
            <a:r>
              <a:rPr lang="es-ES" sz="1600" dirty="0"/>
              <a:t>Para usar este recurso es necesario convertir el formulario en un test de autoevaluación. Para ver cómo hacerlo consultar: Crear y evaluar un test</a:t>
            </a:r>
          </a:p>
          <a:p>
            <a:pPr lvl="2"/>
            <a:r>
              <a:rPr lang="es-ES" sz="1600" dirty="0"/>
              <a:t>Genera instancias de medición que comunican con claridad el avance de cada alumno y el logro de los objetivos propuestos.</a:t>
            </a:r>
          </a:p>
          <a:p>
            <a:pPr lvl="2"/>
            <a:r>
              <a:rPr lang="es-ES" sz="1600" dirty="0"/>
              <a:t>Permite asignar puntaje a las preguntas y calificar el test.</a:t>
            </a:r>
          </a:p>
          <a:p>
            <a:pPr lvl="2"/>
            <a:r>
              <a:rPr lang="es-ES" sz="1600" dirty="0"/>
              <a:t>Permite dar feedback personalizado a los alumnos.</a:t>
            </a:r>
          </a:p>
          <a:p>
            <a:pPr lvl="2"/>
            <a:r>
              <a:rPr lang="es-ES" sz="1600" dirty="0"/>
              <a:t>Reduce los tiempos de corrección sin perder calidad en la devolución.</a:t>
            </a:r>
          </a:p>
          <a:p>
            <a:pPr lvl="2"/>
            <a:r>
              <a:rPr lang="es-ES" sz="1600" dirty="0"/>
              <a:t>Estas características posibilitan generar instancias de medición más periódicas teniendo un seguimiento en tiempo real del grupo y de cada alumno.</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n 12">
            <a:extLst>
              <a:ext uri="{FF2B5EF4-FFF2-40B4-BE49-F238E27FC236}">
                <a16:creationId xmlns:a16="http://schemas.microsoft.com/office/drawing/2014/main" id="{CF04B4F7-9910-4C7F-8348-5367AD9B5DFD}"/>
              </a:ext>
            </a:extLst>
          </p:cNvPr>
          <p:cNvPicPr>
            <a:picLocks noChangeAspect="1"/>
          </p:cNvPicPr>
          <p:nvPr/>
        </p:nvPicPr>
        <p:blipFill rotWithShape="1">
          <a:blip r:embed="rId2"/>
          <a:srcRect t="6359" r="2" b="2"/>
          <a:stretch/>
        </p:blipFill>
        <p:spPr>
          <a:xfrm>
            <a:off x="7241643" y="2135281"/>
            <a:ext cx="2897699" cy="2808978"/>
          </a:xfrm>
          <a:prstGeom prst="rect">
            <a:avLst/>
          </a:prstGeom>
        </p:spPr>
      </p:pic>
    </p:spTree>
    <p:extLst>
      <p:ext uri="{BB962C8B-B14F-4D97-AF65-F5344CB8AC3E}">
        <p14:creationId xmlns:p14="http://schemas.microsoft.com/office/powerpoint/2010/main" val="4269643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04D78-1443-4B1A-BDD7-B4AFC327CC34}"/>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96EC4B1C-A12E-49E4-8EF6-B7E113B754D8}"/>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E8A5A1A6-ED60-4D80-BD64-0EA21E7FDAC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214191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5. Microsoft Teams</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90719" y="2330505"/>
            <a:ext cx="4559425" cy="3979585"/>
          </a:xfrm>
        </p:spPr>
        <p:txBody>
          <a:bodyPr anchor="ctr">
            <a:normAutofit/>
          </a:bodyPr>
          <a:lstStyle/>
          <a:p>
            <a:r>
              <a:rPr lang="es-ES" sz="1700"/>
              <a:t>Crear grupos personalizados, dar clase por videoconferencia, asignar tareas, preguntar dudas al profesor</a:t>
            </a:r>
          </a:p>
          <a:p>
            <a:r>
              <a:rPr lang="es-ES" sz="1700"/>
              <a:t>En estos días los centros escolares se han visto obligados a replantearse en muy poco tiempo la forma de mantener las clases y reuniones. </a:t>
            </a:r>
          </a:p>
          <a:p>
            <a:r>
              <a:rPr lang="es-ES" sz="1700"/>
              <a:t>Si bien existen multitud de programas para hacer videoconferencias, y multitud de plataformas de organización del trabajo, en Teams encontramos la combinación de ambas cosas, con lo que los estudiantes tienen en un solo lugar todo lo que necesitan para su correcto aprendizaje.</a:t>
            </a:r>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1475BEA6-89D6-45D0-86B5-59AB78D1F5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6" r="4" b="40"/>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00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5. Microsoft Teams</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90719" y="2330505"/>
            <a:ext cx="4559425" cy="3979585"/>
          </a:xfrm>
        </p:spPr>
        <p:txBody>
          <a:bodyPr anchor="ctr">
            <a:normAutofit/>
          </a:bodyPr>
          <a:lstStyle/>
          <a:p>
            <a:r>
              <a:rPr lang="es-ES" sz="1600"/>
              <a:t>El poder asignar tareas a cada clase, grupo de estudiantes, o alumnos individuales, y la facilidad que supone para ellos realizar y devolver la tarea al docente le dan a Teams un valor añadido que otras plataformas de videoconferencias no tienen. Además, compartir páginas web o aplicaciones dentro de cada grupo también ayuda mucho a que los alumnos se pierdan menos.</a:t>
            </a:r>
          </a:p>
          <a:p>
            <a:r>
              <a:rPr lang="es-ES" sz="1600"/>
              <a:t>En resumen, con esta herramienta pueden mirar y hacer sus tareas, hablar con los compañeros, preguntar dudas al profesor, ver o asistir a sus clases, leer los recursos adicionales, etc.</a:t>
            </a:r>
          </a:p>
          <a:p>
            <a:r>
              <a:rPr lang="es-ES" sz="1600"/>
              <a:t>Añado, la capacidad de integrar otras aplicaciones en esta propia interfaz</a:t>
            </a:r>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1475BEA6-89D6-45D0-86B5-59AB78D1F5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6" r="4" b="40"/>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21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F8B89-04DA-40F3-A294-9619F96C857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E6BC15DD-A86F-4890-A342-60C2E7D2490D}"/>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EF441872-D53E-4F8C-80AA-4839E57ADC1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822634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5. Microsoft Forms</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90719" y="2330505"/>
            <a:ext cx="4559425" cy="3979585"/>
          </a:xfrm>
        </p:spPr>
        <p:txBody>
          <a:bodyPr anchor="ctr">
            <a:normAutofit/>
          </a:bodyPr>
          <a:lstStyle/>
          <a:p>
            <a:r>
              <a:rPr lang="es-ES" sz="1400"/>
              <a:t>Use Microsoft Forms para evaluar a los alumnos, recopilar comentarios de los padres y colaborar con otros profesores.  </a:t>
            </a:r>
          </a:p>
          <a:p>
            <a:pPr lvl="1"/>
            <a:r>
              <a:rPr lang="es-ES" sz="1400"/>
              <a:t>Cree encuestas, cuestionarios y sondeos, y vea fácilmente los resultados a medida que los reciba.</a:t>
            </a:r>
          </a:p>
          <a:p>
            <a:pPr lvl="1"/>
            <a:r>
              <a:rPr lang="es-ES" sz="1400"/>
              <a:t>Comparta cuestionarios con los alumnos con cualquier explorador web, incluso en dispositivos móviles.</a:t>
            </a:r>
          </a:p>
          <a:p>
            <a:pPr lvl="1"/>
            <a:r>
              <a:rPr lang="es-ES" sz="1400"/>
              <a:t>Cree las evaluaciones de formación con bifurcación.</a:t>
            </a:r>
          </a:p>
          <a:p>
            <a:pPr lvl="1"/>
            <a:r>
              <a:rPr lang="es-ES" sz="1400"/>
              <a:t>Use los análisis integrados para evaluar los resultados del cuestionario de los alumnos.</a:t>
            </a:r>
          </a:p>
          <a:p>
            <a:pPr lvl="1"/>
            <a:r>
              <a:rPr lang="es-ES" sz="1400"/>
              <a:t>Cree evaluaciones de equipo compartiendo un borrador de cuestionario con otros profesores.</a:t>
            </a:r>
          </a:p>
          <a:p>
            <a:pPr lvl="1"/>
            <a:r>
              <a:rPr lang="es-ES" sz="1400"/>
              <a:t>Exporte datos, como los resultados de cuestionarios, a Excel para realizar análisis adicionales o asignar notas.</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C688013-31B9-47BB-BBA6-BFC9FBC04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25" r="13427"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34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013C7-AC50-418D-A04C-0A939C808D9A}"/>
              </a:ext>
            </a:extLst>
          </p:cNvPr>
          <p:cNvSpPr>
            <a:spLocks noGrp="1"/>
          </p:cNvSpPr>
          <p:nvPr>
            <p:ph type="title"/>
          </p:nvPr>
        </p:nvSpPr>
        <p:spPr/>
        <p:txBody>
          <a:bodyPr/>
          <a:lstStyle/>
          <a:p>
            <a:r>
              <a:rPr lang="es-ES" dirty="0"/>
              <a:t>º</a:t>
            </a:r>
          </a:p>
        </p:txBody>
      </p:sp>
      <p:sp>
        <p:nvSpPr>
          <p:cNvPr id="3" name="Marcador de contenido 2">
            <a:extLst>
              <a:ext uri="{FF2B5EF4-FFF2-40B4-BE49-F238E27FC236}">
                <a16:creationId xmlns:a16="http://schemas.microsoft.com/office/drawing/2014/main" id="{5FA61A69-8902-4D05-81E5-0E54AFB9C056}"/>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E5CD9232-EE5F-47BE-BAF5-E1B7AF4D3550}"/>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091895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72493" y="238539"/>
            <a:ext cx="11018520" cy="1434415"/>
          </a:xfrm>
          <a:prstGeom prst="roundRect">
            <a:avLst/>
          </a:prstGeom>
        </p:spPr>
        <p:txBody>
          <a:bodyPr anchor="b">
            <a:normAutofit/>
          </a:bodyPr>
          <a:lstStyle/>
          <a:p>
            <a:r>
              <a:rPr lang="es-ES" sz="5400" b="1"/>
              <a:t>6. Edmodo</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72493" y="2071316"/>
            <a:ext cx="6713552" cy="4119172"/>
          </a:xfrm>
        </p:spPr>
        <p:txBody>
          <a:bodyPr anchor="t">
            <a:normAutofit/>
          </a:bodyPr>
          <a:lstStyle/>
          <a:p>
            <a:r>
              <a:rPr lang="es-ES" sz="2200"/>
              <a:t>Una de las plataformas de aprendizaje más conocidas del mundo: crear clases virtuales en las que los alumnos participen, colaboren y dialoguen, todo a través de un mero navegador</a:t>
            </a:r>
          </a:p>
          <a:p>
            <a:r>
              <a:rPr lang="es-ES" sz="2200"/>
              <a:t>Edmodo es la plataforma de educación líder en el mundo permitiendo de forma completamente gratuita la gestión de aulas y grupos de trabajo. Y lo mejor de todo: tanto profesores como alumnos y también padres pueden formar parte de ella</a:t>
            </a:r>
          </a:p>
          <a:p>
            <a:endParaRPr lang="es-ES" sz="2200"/>
          </a:p>
        </p:txBody>
      </p:sp>
      <p:pic>
        <p:nvPicPr>
          <p:cNvPr id="3074" name="Picture 2" descr="Edmodo - Aplicaciones en Google Play">
            <a:extLst>
              <a:ext uri="{FF2B5EF4-FFF2-40B4-BE49-F238E27FC236}">
                <a16:creationId xmlns:a16="http://schemas.microsoft.com/office/drawing/2014/main" id="{F2393718-BB02-4E8A-A58C-D3839F6BCF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1" r="3081"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DDCC93B-4E6F-460B-BFB2-875E717E5711}"/>
              </a:ext>
            </a:extLst>
          </p:cNvPr>
          <p:cNvSpPr>
            <a:spLocks noGrp="1"/>
          </p:cNvSpPr>
          <p:nvPr>
            <p:ph idx="1"/>
          </p:nvPr>
        </p:nvSpPr>
        <p:spPr>
          <a:xfrm>
            <a:off x="7271322" y="1095375"/>
            <a:ext cx="4347949" cy="4667250"/>
          </a:xfrm>
        </p:spPr>
        <p:txBody>
          <a:bodyPr anchor="ctr"/>
          <a:lstStyle/>
          <a:p>
            <a:r>
              <a:rPr lang="es-ES" dirty="0"/>
              <a:t>Multitud de herramientas de teletrabajo</a:t>
            </a:r>
          </a:p>
          <a:p>
            <a:endParaRPr lang="es-ES" dirty="0"/>
          </a:p>
          <a:p>
            <a:r>
              <a:rPr lang="es-ES" dirty="0"/>
              <a:t>Multitud de plataformas de vídeo</a:t>
            </a:r>
          </a:p>
          <a:p>
            <a:endParaRPr lang="es-ES" dirty="0"/>
          </a:p>
          <a:p>
            <a:r>
              <a:rPr lang="es-ES" dirty="0"/>
              <a:t>Multitud de herramientas de evaluación telemática</a:t>
            </a:r>
          </a:p>
        </p:txBody>
      </p:sp>
      <p:pic>
        <p:nvPicPr>
          <p:cNvPr id="1026" name="Picture 2" descr="Preguntas comunes acerca del brote de COVID-19">
            <a:extLst>
              <a:ext uri="{FF2B5EF4-FFF2-40B4-BE49-F238E27FC236}">
                <a16:creationId xmlns:a16="http://schemas.microsoft.com/office/drawing/2014/main" id="{3D44F855-0888-45FD-9CE5-1F6406D77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29" y="2033943"/>
            <a:ext cx="5002477" cy="27901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F44B7214-F3C4-42DE-B9AD-85798D729A55}"/>
              </a:ext>
            </a:extLst>
          </p:cNvPr>
          <p:cNvCxnSpPr/>
          <p:nvPr/>
        </p:nvCxnSpPr>
        <p:spPr>
          <a:xfrm>
            <a:off x="5958348" y="3429000"/>
            <a:ext cx="11356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ángulo: esquinas redondeadas 5">
            <a:extLst>
              <a:ext uri="{FF2B5EF4-FFF2-40B4-BE49-F238E27FC236}">
                <a16:creationId xmlns:a16="http://schemas.microsoft.com/office/drawing/2014/main" id="{EEB4A7C8-26ED-40AB-8411-3D2DBAE4AAE2}"/>
              </a:ext>
            </a:extLst>
          </p:cNvPr>
          <p:cNvSpPr/>
          <p:nvPr/>
        </p:nvSpPr>
        <p:spPr>
          <a:xfrm>
            <a:off x="7271322" y="4322611"/>
            <a:ext cx="4055439" cy="100289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0793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72493" y="238539"/>
            <a:ext cx="11018520" cy="1434415"/>
          </a:xfrm>
          <a:prstGeom prst="roundRect">
            <a:avLst/>
          </a:prstGeom>
        </p:spPr>
        <p:txBody>
          <a:bodyPr anchor="b">
            <a:normAutofit/>
          </a:bodyPr>
          <a:lstStyle/>
          <a:p>
            <a:r>
              <a:rPr lang="es-ES" sz="5400" b="1"/>
              <a:t>6. Edmodo</a:t>
            </a:r>
          </a:p>
        </p:txBody>
      </p:sp>
      <p:sp>
        <p:nvSpPr>
          <p:cNvPr id="30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72493" y="2071316"/>
            <a:ext cx="6713552" cy="4119172"/>
          </a:xfrm>
        </p:spPr>
        <p:txBody>
          <a:bodyPr anchor="t">
            <a:normAutofit/>
          </a:bodyPr>
          <a:lstStyle/>
          <a:p>
            <a:r>
              <a:rPr lang="es-ES" sz="2200"/>
              <a:t>A efectos prácticos con Edmodo puedes conseguir una experiencia parecida a la proporcionada por Facebook, pero en la que el profesor es quien lleva la batuta del aula virtual. Es precisamente el profesor quien puede crear en Edmodo en el aula virtual que desee.</a:t>
            </a:r>
          </a:p>
          <a:p>
            <a:r>
              <a:rPr lang="es-ES" sz="2200"/>
              <a:t>Cada alumno tiene sus aulas virtuales en su perfil, llamadas grupos, que funcionan de modo independiente las unas con las otras. Y en cada una de ellas se incluye un muro en el que compartir la información, comentarios para cada uno de los mensajes… y mucho más.</a:t>
            </a:r>
          </a:p>
          <a:p>
            <a:endParaRPr lang="es-ES" sz="2200"/>
          </a:p>
        </p:txBody>
      </p:sp>
      <p:pic>
        <p:nvPicPr>
          <p:cNvPr id="3074" name="Picture 2" descr="Edmodo - Aplicaciones en Google Play">
            <a:extLst>
              <a:ext uri="{FF2B5EF4-FFF2-40B4-BE49-F238E27FC236}">
                <a16:creationId xmlns:a16="http://schemas.microsoft.com/office/drawing/2014/main" id="{F2393718-BB02-4E8A-A58C-D3839F6BCF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1" r="3081"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91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72493" y="238539"/>
            <a:ext cx="11018520" cy="1434415"/>
          </a:xfrm>
          <a:prstGeom prst="roundRect">
            <a:avLst/>
          </a:prstGeom>
        </p:spPr>
        <p:txBody>
          <a:bodyPr anchor="b">
            <a:normAutofit/>
          </a:bodyPr>
          <a:lstStyle/>
          <a:p>
            <a:r>
              <a:rPr lang="es-ES" sz="5400" b="1"/>
              <a:t>6. Edmodo</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72493" y="2071316"/>
            <a:ext cx="6713552" cy="4119172"/>
          </a:xfrm>
        </p:spPr>
        <p:txBody>
          <a:bodyPr anchor="t">
            <a:normAutofit/>
          </a:bodyPr>
          <a:lstStyle/>
          <a:p>
            <a:r>
              <a:rPr lang="es-ES" sz="2000"/>
              <a:t>Hay que reconocer que muchos padres quieren estar informados al día de lo que hacen sus hijos en clase, y esta realidad puede ser posible en Edmodo. Los padres tienen perfil propio</a:t>
            </a:r>
          </a:p>
          <a:p>
            <a:r>
              <a:rPr lang="es-ES" sz="2000"/>
              <a:t>Los padres registrados pueden comprobar el progreso de los estudiantes a su cargo, de forma que pueden comprobar información relativa a ellos: noticias del profesor, actividad de estudiante, discusiones, notas o mensajes directos entre hijo/a y profesores, todo en tu pantalla. </a:t>
            </a:r>
          </a:p>
          <a:p>
            <a:r>
              <a:rPr lang="es-ES" sz="2000"/>
              <a:t>Desde el punto de vista del profesor esta herramienta es ideal para poder comunicarse directamente con los padres</a:t>
            </a:r>
          </a:p>
        </p:txBody>
      </p:sp>
      <p:pic>
        <p:nvPicPr>
          <p:cNvPr id="3074" name="Picture 2" descr="Edmodo - Aplicaciones en Google Play">
            <a:extLst>
              <a:ext uri="{FF2B5EF4-FFF2-40B4-BE49-F238E27FC236}">
                <a16:creationId xmlns:a16="http://schemas.microsoft.com/office/drawing/2014/main" id="{F2393718-BB02-4E8A-A58C-D3839F6BCF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1" r="3081"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143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22CEF9-E503-45D2-ADA5-C1CE337F135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427220A5-84DD-43FE-B6FB-FF28C02CA3F5}"/>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76B939E8-2575-41CA-9ADF-AAB28728C066}"/>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858837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72493" y="238539"/>
            <a:ext cx="11018520" cy="1434415"/>
          </a:xfrm>
          <a:prstGeom prst="roundRect">
            <a:avLst/>
          </a:prstGeom>
        </p:spPr>
        <p:txBody>
          <a:bodyPr anchor="b">
            <a:normAutofit/>
          </a:bodyPr>
          <a:lstStyle/>
          <a:p>
            <a:r>
              <a:rPr lang="es-ES" sz="5400" b="1"/>
              <a:t>7. Quizalize</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72493" y="2071316"/>
            <a:ext cx="6713552" cy="4119172"/>
          </a:xfrm>
        </p:spPr>
        <p:txBody>
          <a:bodyPr anchor="t">
            <a:normAutofit/>
          </a:bodyPr>
          <a:lstStyle/>
          <a:p>
            <a:r>
              <a:rPr lang="es-ES" sz="2200"/>
              <a:t>Desde sus PCs o dispositivos móviles, esta solución habilita la creación de exámenes online desde cero, o tomando alguno creado por terceros, con las preguntas que los alumnos deben responder (en el aula o en casa)</a:t>
            </a:r>
          </a:p>
          <a:p>
            <a:r>
              <a:rPr lang="es-ES" sz="2200"/>
              <a:t>El docente puede seguir el proceso en tiempo real a través del Panel del Profesor, entregando puntos a los estudiantes que responden correctamente las preguntas en primer lugar. La puntuación total se entrega cuando todos los participantes hayan concluido.</a:t>
            </a:r>
          </a:p>
        </p:txBody>
      </p:sp>
      <p:pic>
        <p:nvPicPr>
          <p:cNvPr id="4098" name="Picture 2" descr="Quizalize (@Quizalizeapp) / Twitter">
            <a:extLst>
              <a:ext uri="{FF2B5EF4-FFF2-40B4-BE49-F238E27FC236}">
                <a16:creationId xmlns:a16="http://schemas.microsoft.com/office/drawing/2014/main" id="{B680133D-AC4E-46D3-A4AB-F4A12480FE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5" r="2827"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874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72493" y="238539"/>
            <a:ext cx="11018520" cy="1434415"/>
          </a:xfrm>
          <a:prstGeom prst="roundRect">
            <a:avLst/>
          </a:prstGeom>
        </p:spPr>
        <p:txBody>
          <a:bodyPr anchor="b">
            <a:normAutofit/>
          </a:bodyPr>
          <a:lstStyle/>
          <a:p>
            <a:r>
              <a:rPr lang="es-ES" sz="5400" b="1"/>
              <a:t>7. Quizalize</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72493" y="2071316"/>
            <a:ext cx="6713552" cy="4119172"/>
          </a:xfrm>
        </p:spPr>
        <p:txBody>
          <a:bodyPr anchor="t">
            <a:normAutofit/>
          </a:bodyPr>
          <a:lstStyle/>
          <a:p>
            <a:r>
              <a:rPr lang="es-ES" sz="2000"/>
              <a:t>Quizalize es una aplicación en línea que le permite a los docentes tener acceso a evaluaciones didácticas y a crear las suyas de forma instantánea para que sus estudiantes puedan practicar cualquier tema en cualquier dispositivo de forma gratuita.</a:t>
            </a:r>
          </a:p>
          <a:p>
            <a:r>
              <a:rPr lang="es-ES" sz="2000"/>
              <a:t>Los estudiantes pueden hacer la prueba en cualquier dispositivo – ordenador, tableta o teléfono inteligente -con un navegador, sin necesidad de bajar programas o aplicaciones. El juego puede ser simultáneo en clase o para resolver de tarea, según prefiera el profesor.</a:t>
            </a:r>
          </a:p>
          <a:p>
            <a:r>
              <a:rPr lang="es-ES" sz="2000"/>
              <a:t>Usando Quizalize en clase permite a los docentes identificar en tiempo real cuales son los estudiantes que necesitan ayuda y en que precisamente.</a:t>
            </a:r>
          </a:p>
        </p:txBody>
      </p:sp>
      <p:pic>
        <p:nvPicPr>
          <p:cNvPr id="4098" name="Picture 2" descr="Quizalize (@Quizalizeapp) / Twitter">
            <a:extLst>
              <a:ext uri="{FF2B5EF4-FFF2-40B4-BE49-F238E27FC236}">
                <a16:creationId xmlns:a16="http://schemas.microsoft.com/office/drawing/2014/main" id="{B680133D-AC4E-46D3-A4AB-F4A12480FE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5" r="2827"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338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4446-BC3E-4056-9436-165DF9812E1A}"/>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62AB5535-D49D-4101-9067-72BA97866C83}"/>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0E124FA3-5A0C-4F98-8257-8D45288A9A96}"/>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491782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8. Additio</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90719" y="2330505"/>
            <a:ext cx="4559425" cy="3979585"/>
          </a:xfrm>
        </p:spPr>
        <p:txBody>
          <a:bodyPr anchor="ctr">
            <a:normAutofit/>
          </a:bodyPr>
          <a:lstStyle/>
          <a:p>
            <a:r>
              <a:rPr lang="es-ES" sz="1900"/>
              <a:t>Additio App es una aplicación que permite a los profesores planificar el curso escolar, controlar la asistencia de sus alumnos y llevar el seguimiento de sus notas</a:t>
            </a:r>
          </a:p>
          <a:p>
            <a:r>
              <a:rPr lang="es-ES" sz="1900"/>
              <a:t>En cuanto a las evaluaciones, la app cuenta con múltiples recursos desde positivos y negativos, hasta rúbricas y cálculos basados en la asistencia. La plataforma también es capaz de crear informes y estadísticas con gráficos, tablas y anotaciones, así como puede obtener las notas medias mediante columnas de cálculo y un generador de fórmulas.</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dditio logo « Additio">
            <a:extLst>
              <a:ext uri="{FF2B5EF4-FFF2-40B4-BE49-F238E27FC236}">
                <a16:creationId xmlns:a16="http://schemas.microsoft.com/office/drawing/2014/main" id="{C68B4494-D6ED-4366-B22C-519E0DE077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4" r="4" b="152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359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8. Additio</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90719" y="2330505"/>
            <a:ext cx="4559425" cy="3979585"/>
          </a:xfrm>
        </p:spPr>
        <p:txBody>
          <a:bodyPr anchor="ctr">
            <a:normAutofit/>
          </a:bodyPr>
          <a:lstStyle/>
          <a:p>
            <a:r>
              <a:rPr lang="es-ES" sz="1700"/>
              <a:t>Es posible importar el listado de alumnos desde los sistemas de gestión autonómicos educativos de cada comunidad. De esta manera, se puede crear diferentes planos para cada clase y visualizar la fotografía y el nombre de los alumnos</a:t>
            </a:r>
          </a:p>
          <a:p>
            <a:r>
              <a:rPr lang="es-ES" sz="1700"/>
              <a:t>El sistema permite también distribuir libremente los alumnos en el aula, crear grupos de trabajo y elegir a un estudiante al azar gracias a la opción ‘varita mágica’. Asimismo, se pueden adjuntar imágenes y documentos para trabajar en el aula y contactar con los alumnos y con sus padres por email</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dditio logo « Additio">
            <a:extLst>
              <a:ext uri="{FF2B5EF4-FFF2-40B4-BE49-F238E27FC236}">
                <a16:creationId xmlns:a16="http://schemas.microsoft.com/office/drawing/2014/main" id="{C68B4494-D6ED-4366-B22C-519E0DE077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4" r="4" b="152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1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3B84B-BC6B-411B-89B5-A9A3B072055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99C1AC3-17A7-4E76-BC87-94064D7D4A73}"/>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2E4528DD-5231-41A1-A20A-996B2E86B6D4}"/>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060033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9. iDoceo</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159341" y="2224323"/>
            <a:ext cx="5234491" cy="4633042"/>
          </a:xfrm>
        </p:spPr>
        <p:txBody>
          <a:bodyPr anchor="ctr">
            <a:normAutofit/>
          </a:bodyPr>
          <a:lstStyle/>
          <a:p>
            <a:r>
              <a:rPr lang="es-ES" sz="1800" dirty="0"/>
              <a:t>Esta es una de las apps indispensables para los profesores que utilicen el iPad en sus clases</a:t>
            </a:r>
          </a:p>
          <a:p>
            <a:r>
              <a:rPr lang="es-ES" sz="1800" dirty="0"/>
              <a:t>iDoceo es un cuaderno de notas muy potente que reúne todos los datos y anotaciones que se realizan de forma habitual en las diferentes asignaturas: registro de asistencia, resultados de pruebas y exámenes, dónde se sienta cada alumno con una foto para poder identificarles… </a:t>
            </a:r>
          </a:p>
          <a:p>
            <a:r>
              <a:rPr lang="es-ES" sz="1800" dirty="0"/>
              <a:t>También incluye un horario y un diario. De esta forma, se puede llevar un control absoluto de las clases, materias y alumnos, visualizándolos por periodos (trimestres, cuatrimestres…) o filtrando la información por estudiantes. Así, durante una tutoría o una reunión con sus padres se puede mostrar toda su información sin comprometer la de los demás alumnos, y es más fácil ver su progreso real</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Docentes (@idoceo_es) / Twitter">
            <a:extLst>
              <a:ext uri="{FF2B5EF4-FFF2-40B4-BE49-F238E27FC236}">
                <a16:creationId xmlns:a16="http://schemas.microsoft.com/office/drawing/2014/main" id="{D62C0C96-3E3B-4F95-82E0-1F2E4EF336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3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60C2D110-7DD6-4AC0-A5D3-3288E104D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79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A29E6-1AD1-4D46-A99F-B9E41D1163FD}"/>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80B18E44-31A2-4F7C-B3A6-94AA40329B6A}"/>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03512D3C-3D57-40B8-82E2-D631D3ADFD05}"/>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95298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10. Plickers</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90719" y="2330505"/>
            <a:ext cx="4559425" cy="3979585"/>
          </a:xfrm>
        </p:spPr>
        <p:txBody>
          <a:bodyPr anchor="ctr">
            <a:normAutofit/>
          </a:bodyPr>
          <a:lstStyle/>
          <a:p>
            <a:r>
              <a:rPr lang="es-ES" sz="1900"/>
              <a:t>Plickers genera un código QR para cada participante dado de alta (en realidad un número que corresponderá con el de la lista de la clase), y cuya “tarjeta” impresa, según sea su posición (cada lado indica una alternativa A-B-C-D, así como cada cara SÍ/NO), puede leer la cámara. </a:t>
            </a:r>
          </a:p>
          <a:p>
            <a:r>
              <a:rPr lang="es-ES" sz="1900"/>
              <a:t>Así, ante cada pregunta, el alumno pone la tarjeta en una posición, el profesor las escanea, y la aplicación le da los resultados. Esto permite llevar un control instantáneo del progreso de alumno de manera individual y de la clase en conjunto.</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Plickers » Recursos educativos digitales">
            <a:extLst>
              <a:ext uri="{FF2B5EF4-FFF2-40B4-BE49-F238E27FC236}">
                <a16:creationId xmlns:a16="http://schemas.microsoft.com/office/drawing/2014/main" id="{BE82C9C9-2B4C-4030-B74D-226FD881D2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2" r="4" b="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71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87E41-4524-4C53-8D2D-3695C793685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E6358D6-AB9E-4C87-A335-1D56466CB6C9}"/>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48708295-20F6-4B84-8DA0-1F2014558B78}"/>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433688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841248" y="548640"/>
            <a:ext cx="3600860" cy="5431536"/>
          </a:xfrm>
          <a:prstGeom prst="roundRect">
            <a:avLst/>
          </a:prstGeom>
        </p:spPr>
        <p:txBody>
          <a:bodyPr>
            <a:normAutofit/>
          </a:bodyPr>
          <a:lstStyle/>
          <a:p>
            <a:r>
              <a:rPr lang="es-ES" sz="5400" b="1"/>
              <a:t>11. Detectores de plagio</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126418" y="552091"/>
            <a:ext cx="6224335" cy="5431536"/>
          </a:xfrm>
        </p:spPr>
        <p:txBody>
          <a:bodyPr anchor="ctr">
            <a:normAutofit/>
          </a:bodyPr>
          <a:lstStyle/>
          <a:p>
            <a:r>
              <a:rPr lang="es-ES" sz="2200" dirty="0"/>
              <a:t>Destacan 12 programas gratis para detectar plagios en textos. Sin embargo, este tipo de soluciones suele ser siempre de pagos, aunque existen algunas alternativas que te permiten analizar trabajos de forma gratuita</a:t>
            </a:r>
          </a:p>
          <a:p>
            <a:r>
              <a:rPr lang="es-ES" sz="2200" dirty="0"/>
              <a:t>Puede que muchas de estas alternativas no se puedan comparar en opciones y potencia a las soluciones de pago, pero la mayoría de ellas pueden ayudar a los profesores a detectar plagios en los trabajos de sus alumnos, aunque sea con ciertos límites en la amplitud de los trabajos o en el número de revisiones que se pueden hacer sin tener que pasar por caja.</a:t>
            </a:r>
          </a:p>
        </p:txBody>
      </p:sp>
    </p:spTree>
    <p:extLst>
      <p:ext uri="{BB962C8B-B14F-4D97-AF65-F5344CB8AC3E}">
        <p14:creationId xmlns:p14="http://schemas.microsoft.com/office/powerpoint/2010/main" val="1523921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686834" y="1153572"/>
            <a:ext cx="3200400" cy="4461163"/>
          </a:xfrm>
          <a:prstGeom prst="roundRect">
            <a:avLst/>
          </a:prstGeom>
        </p:spPr>
        <p:txBody>
          <a:bodyPr>
            <a:normAutofit/>
          </a:bodyPr>
          <a:lstStyle/>
          <a:p>
            <a:r>
              <a:rPr lang="es-ES" b="1">
                <a:solidFill>
                  <a:srgbClr val="FFFFFF"/>
                </a:solidFill>
              </a:rPr>
              <a:t>11. Detectores de plagio</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4447308" y="591344"/>
            <a:ext cx="6906491" cy="5585619"/>
          </a:xfrm>
        </p:spPr>
        <p:txBody>
          <a:bodyPr numCol="2" anchor="ctr">
            <a:normAutofit/>
          </a:bodyPr>
          <a:lstStyle/>
          <a:p>
            <a:r>
              <a:rPr lang="es-ES" dirty="0"/>
              <a:t>1. Plag.es</a:t>
            </a:r>
          </a:p>
          <a:p>
            <a:r>
              <a:rPr lang="es-ES" dirty="0"/>
              <a:t>2. Viper</a:t>
            </a:r>
          </a:p>
          <a:p>
            <a:r>
              <a:rPr lang="es-ES" dirty="0"/>
              <a:t>3.WCopyfind</a:t>
            </a:r>
          </a:p>
          <a:p>
            <a:r>
              <a:rPr lang="es-ES" dirty="0"/>
              <a:t>4. </a:t>
            </a:r>
            <a:r>
              <a:rPr lang="es-ES" dirty="0" err="1"/>
              <a:t>Dupli</a:t>
            </a:r>
            <a:r>
              <a:rPr lang="es-ES" dirty="0"/>
              <a:t> </a:t>
            </a:r>
            <a:r>
              <a:rPr lang="es-ES" dirty="0" err="1"/>
              <a:t>Checker</a:t>
            </a:r>
            <a:endParaRPr lang="es-ES" dirty="0"/>
          </a:p>
          <a:p>
            <a:r>
              <a:rPr lang="es-ES" dirty="0"/>
              <a:t>5. </a:t>
            </a:r>
            <a:r>
              <a:rPr lang="es-ES" dirty="0" err="1"/>
              <a:t>PlagTracker</a:t>
            </a:r>
            <a:endParaRPr lang="es-ES" dirty="0"/>
          </a:p>
          <a:p>
            <a:r>
              <a:rPr lang="es-ES" dirty="0"/>
              <a:t>6. </a:t>
            </a:r>
            <a:r>
              <a:rPr lang="es-ES" dirty="0" err="1"/>
              <a:t>Copyleaks</a:t>
            </a:r>
            <a:endParaRPr lang="es-ES" dirty="0"/>
          </a:p>
          <a:p>
            <a:r>
              <a:rPr lang="es-ES" dirty="0"/>
              <a:t>7. </a:t>
            </a:r>
            <a:r>
              <a:rPr lang="es-ES" dirty="0" err="1"/>
              <a:t>Paper</a:t>
            </a:r>
            <a:r>
              <a:rPr lang="es-ES" dirty="0"/>
              <a:t> </a:t>
            </a:r>
            <a:r>
              <a:rPr lang="es-ES" dirty="0" err="1"/>
              <a:t>Rate</a:t>
            </a:r>
            <a:endParaRPr lang="es-ES" dirty="0"/>
          </a:p>
          <a:p>
            <a:r>
              <a:rPr lang="es-ES" dirty="0"/>
              <a:t>8. </a:t>
            </a:r>
            <a:r>
              <a:rPr lang="es-ES" dirty="0" err="1"/>
              <a:t>Quetext</a:t>
            </a:r>
            <a:r>
              <a:rPr lang="es-ES" dirty="0"/>
              <a:t> </a:t>
            </a:r>
            <a:r>
              <a:rPr lang="es-ES" dirty="0" err="1"/>
              <a:t>Plagiarism</a:t>
            </a:r>
            <a:r>
              <a:rPr lang="es-ES" dirty="0"/>
              <a:t> </a:t>
            </a:r>
            <a:r>
              <a:rPr lang="es-ES" dirty="0" err="1"/>
              <a:t>Checker</a:t>
            </a:r>
            <a:endParaRPr lang="es-ES" dirty="0"/>
          </a:p>
          <a:p>
            <a:r>
              <a:rPr lang="es-ES" dirty="0"/>
              <a:t>9. </a:t>
            </a:r>
            <a:r>
              <a:rPr lang="es-ES" dirty="0" err="1"/>
              <a:t>Plagiarisma</a:t>
            </a:r>
            <a:endParaRPr lang="es-ES" dirty="0"/>
          </a:p>
          <a:p>
            <a:r>
              <a:rPr lang="es-ES" dirty="0"/>
              <a:t>10. </a:t>
            </a:r>
            <a:r>
              <a:rPr lang="es-ES" dirty="0" err="1"/>
              <a:t>Edubirdie</a:t>
            </a:r>
            <a:endParaRPr lang="es-ES" dirty="0"/>
          </a:p>
          <a:p>
            <a:r>
              <a:rPr lang="es-ES" dirty="0"/>
              <a:t>11. </a:t>
            </a:r>
            <a:r>
              <a:rPr lang="es-ES" dirty="0" err="1"/>
              <a:t>Plagiarism</a:t>
            </a:r>
            <a:r>
              <a:rPr lang="es-ES" dirty="0"/>
              <a:t> Detector</a:t>
            </a:r>
          </a:p>
          <a:p>
            <a:r>
              <a:rPr lang="es-ES" dirty="0"/>
              <a:t>12. </a:t>
            </a:r>
            <a:r>
              <a:rPr lang="es-ES" dirty="0" err="1"/>
              <a:t>Plagius</a:t>
            </a:r>
            <a:endParaRPr lang="es-ES" dirty="0"/>
          </a:p>
        </p:txBody>
      </p:sp>
    </p:spTree>
    <p:extLst>
      <p:ext uri="{BB962C8B-B14F-4D97-AF65-F5344CB8AC3E}">
        <p14:creationId xmlns:p14="http://schemas.microsoft.com/office/powerpoint/2010/main" val="1444111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12. Microsoft To Do</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90719" y="2330505"/>
            <a:ext cx="4559425" cy="3979585"/>
          </a:xfrm>
        </p:spPr>
        <p:txBody>
          <a:bodyPr anchor="ctr">
            <a:normAutofit/>
          </a:bodyPr>
          <a:lstStyle/>
          <a:p>
            <a:r>
              <a:rPr lang="es-ES" sz="1600"/>
              <a:t>Una app de tareas es una enorme herramienta de la que nos podemos beneficiar si se utiliza correctamente. Un lugar donde depositar información para despejar la mente y poder organizarse correctamente. </a:t>
            </a:r>
          </a:p>
          <a:p>
            <a:r>
              <a:rPr lang="es-ES" sz="1600"/>
              <a:t>Las razones para escoger Microsoft To Do como app de tareas son varias. </a:t>
            </a:r>
          </a:p>
          <a:p>
            <a:pPr lvl="1"/>
            <a:r>
              <a:rPr lang="es-ES" sz="1600"/>
              <a:t>La principal de ellas es su simplicidad y cuidada interfaz que permite a cualquiera organizar una serie de listas de tareas pendientes en diferentes áreas y con sus respectivas subtareas si se requiere de ellas</a:t>
            </a:r>
          </a:p>
          <a:p>
            <a:pPr lvl="1"/>
            <a:r>
              <a:rPr lang="es-ES" sz="1600"/>
              <a:t>La curva de aprendizaje de To Do es mínima, por lo que es ideal para cualquiera persona que comience en el mundo de las apps de tareas y la organización personal</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Microsoft To Do: listas, tareas y avisos - Aplicaciones en Google Play">
            <a:extLst>
              <a:ext uri="{FF2B5EF4-FFF2-40B4-BE49-F238E27FC236}">
                <a16:creationId xmlns:a16="http://schemas.microsoft.com/office/drawing/2014/main" id="{4CC3391F-FC21-4C89-871D-12454AC12F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9" r="4" b="766"/>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969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A1E67-758B-4D0E-AE90-E1EA7C4DF6E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89AB682C-B47F-44DA-B24B-CD8C191240F7}"/>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4814682C-906C-495D-8B35-648FE9FB10B0}"/>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042862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793662" y="386930"/>
            <a:ext cx="10066122" cy="1298448"/>
          </a:xfrm>
          <a:prstGeom prst="roundRect">
            <a:avLst/>
          </a:prstGeom>
        </p:spPr>
        <p:txBody>
          <a:bodyPr anchor="b">
            <a:normAutofit/>
          </a:bodyPr>
          <a:lstStyle/>
          <a:p>
            <a:r>
              <a:rPr lang="es-ES" sz="4800" b="1"/>
              <a:t>13. Otras</a:t>
            </a:r>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793661" y="2599509"/>
            <a:ext cx="4530898" cy="3639450"/>
          </a:xfrm>
        </p:spPr>
        <p:txBody>
          <a:bodyPr anchor="ctr">
            <a:normAutofit/>
          </a:bodyPr>
          <a:lstStyle/>
          <a:p>
            <a:r>
              <a:rPr lang="es-ES" sz="2000"/>
              <a:t>Padlet: es una plataforma digital que permite crear murales colaborativos, ofreciendo la posibilidad de construir espacios donde se pueden presentar recursos multimedia, ya sea videos, audio, fotos o documentos. Estos recursos se agregan como notas adhesivas, como si fuesen “post-its”.</a:t>
            </a:r>
          </a:p>
        </p:txBody>
      </p:sp>
      <p:pic>
        <p:nvPicPr>
          <p:cNvPr id="1026" name="Picture 2" descr="Padlet, la aplicación de colaboración de contenido, al detalle – Educacion  IT">
            <a:extLst>
              <a:ext uri="{FF2B5EF4-FFF2-40B4-BE49-F238E27FC236}">
                <a16:creationId xmlns:a16="http://schemas.microsoft.com/office/drawing/2014/main" id="{46241C68-CEA3-446D-A6C7-E7645C8A7B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894476"/>
            <a:ext cx="5150277" cy="2893801"/>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188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2FA3D-3651-4C77-839D-80344DF2DFD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7AA48D4-BFEE-421D-819A-7DEF2ADE41C4}"/>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CA7CA7A3-025F-4FA4-A525-222BE1DE46A8}"/>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521997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630936" y="640080"/>
            <a:ext cx="4818888" cy="1481328"/>
          </a:xfrm>
          <a:prstGeom prst="roundRect">
            <a:avLst/>
          </a:prstGeom>
        </p:spPr>
        <p:txBody>
          <a:bodyPr anchor="b">
            <a:normAutofit/>
          </a:bodyPr>
          <a:lstStyle/>
          <a:p>
            <a:r>
              <a:rPr lang="es-ES" sz="5400" b="1"/>
              <a:t>13. Otras</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630936" y="2660904"/>
            <a:ext cx="4818888" cy="3547872"/>
          </a:xfrm>
        </p:spPr>
        <p:txBody>
          <a:bodyPr anchor="t">
            <a:normAutofit/>
          </a:bodyPr>
          <a:lstStyle/>
          <a:p>
            <a:r>
              <a:rPr lang="es-ES" sz="2200"/>
              <a:t>Canva: es una web de diseño gráfico y composición de imágenes para la comunicación fundada en 2012, y que ofrece herramientas online para crear tus propios diseños</a:t>
            </a:r>
          </a:p>
        </p:txBody>
      </p:sp>
      <p:pic>
        <p:nvPicPr>
          <p:cNvPr id="2050" name="Picture 2" descr="Canva: Design, Photo &amp;amp; Video en App Store">
            <a:extLst>
              <a:ext uri="{FF2B5EF4-FFF2-40B4-BE49-F238E27FC236}">
                <a16:creationId xmlns:a16="http://schemas.microsoft.com/office/drawing/2014/main" id="{36C19121-9F7C-4F1A-BD12-3227D6A022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996021"/>
            <a:ext cx="5458968" cy="286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9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35A2AA0-9999-4E28-8F60-7E975B07420E}"/>
              </a:ext>
            </a:extLst>
          </p:cNvPr>
          <p:cNvSpPr>
            <a:spLocks noGrp="1"/>
          </p:cNvSpPr>
          <p:nvPr>
            <p:ph idx="1"/>
          </p:nvPr>
        </p:nvSpPr>
        <p:spPr>
          <a:xfrm>
            <a:off x="2477114" y="162232"/>
            <a:ext cx="7846142" cy="6695768"/>
          </a:xfrm>
        </p:spPr>
        <p:txBody>
          <a:bodyPr numCol="1">
            <a:normAutofit/>
          </a:bodyPr>
          <a:lstStyle/>
          <a:p>
            <a:pPr algn="just">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Socrative</a:t>
            </a:r>
          </a:p>
          <a:p>
            <a:pPr algn="just">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Quizizz</a:t>
            </a:r>
          </a:p>
          <a:p>
            <a:pPr algn="just">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Kahoot!</a:t>
            </a:r>
          </a:p>
          <a:p>
            <a:pPr algn="just">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Google Forms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Edmodo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Quizalize</a:t>
            </a: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Microsoft Forms</a:t>
            </a:r>
          </a:p>
          <a:p>
            <a:pPr algn="just">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dirty="0"/>
              <a:t>Teams</a:t>
            </a:r>
          </a:p>
          <a:p>
            <a:pPr algn="just">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Additio</a:t>
            </a:r>
          </a:p>
          <a:p>
            <a:pPr algn="just">
              <a:lnSpc>
                <a:spcPct val="107000"/>
              </a:lnSpc>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iDoceo</a:t>
            </a:r>
          </a:p>
          <a:p>
            <a:endParaRPr lang="es-ES" dirty="0"/>
          </a:p>
        </p:txBody>
      </p:sp>
      <p:sp>
        <p:nvSpPr>
          <p:cNvPr id="4" name="CuadroTexto 3">
            <a:extLst>
              <a:ext uri="{FF2B5EF4-FFF2-40B4-BE49-F238E27FC236}">
                <a16:creationId xmlns:a16="http://schemas.microsoft.com/office/drawing/2014/main" id="{0EC4C19E-7C5B-4BDD-A72F-D33114409A9F}"/>
              </a:ext>
            </a:extLst>
          </p:cNvPr>
          <p:cNvSpPr txBox="1"/>
          <p:nvPr/>
        </p:nvSpPr>
        <p:spPr>
          <a:xfrm>
            <a:off x="6592529" y="1433192"/>
            <a:ext cx="3122357" cy="1292662"/>
          </a:xfrm>
          <a:prstGeom prst="rect">
            <a:avLst/>
          </a:prstGeom>
          <a:noFill/>
          <a:ln>
            <a:solidFill>
              <a:srgbClr val="00B050"/>
            </a:solidFill>
          </a:ln>
        </p:spPr>
        <p:txBody>
          <a:bodyPr wrap="square" rtlCol="0">
            <a:spAutoFit/>
          </a:bodyPr>
          <a:lstStyle/>
          <a:p>
            <a:pPr algn="ctr"/>
            <a:r>
              <a:rPr lang="es-ES" sz="2600" dirty="0"/>
              <a:t>Herramientas para la evaluación telemática</a:t>
            </a:r>
          </a:p>
        </p:txBody>
      </p:sp>
      <p:sp>
        <p:nvSpPr>
          <p:cNvPr id="5" name="Cerrar llave 4">
            <a:extLst>
              <a:ext uri="{FF2B5EF4-FFF2-40B4-BE49-F238E27FC236}">
                <a16:creationId xmlns:a16="http://schemas.microsoft.com/office/drawing/2014/main" id="{46D865BA-99EC-4EF5-BC2B-D72E085EB766}"/>
              </a:ext>
            </a:extLst>
          </p:cNvPr>
          <p:cNvSpPr/>
          <p:nvPr/>
        </p:nvSpPr>
        <p:spPr>
          <a:xfrm>
            <a:off x="5369643" y="162232"/>
            <a:ext cx="383458" cy="383458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Cerrar llave 5">
            <a:extLst>
              <a:ext uri="{FF2B5EF4-FFF2-40B4-BE49-F238E27FC236}">
                <a16:creationId xmlns:a16="http://schemas.microsoft.com/office/drawing/2014/main" id="{4059B9ED-1752-4C66-982C-D3F3B2E4C706}"/>
              </a:ext>
            </a:extLst>
          </p:cNvPr>
          <p:cNvSpPr/>
          <p:nvPr/>
        </p:nvSpPr>
        <p:spPr>
          <a:xfrm>
            <a:off x="3864077" y="4350775"/>
            <a:ext cx="460578" cy="1715111"/>
          </a:xfrm>
          <a:prstGeom prst="rightBrace">
            <a:avLst>
              <a:gd name="adj1" fmla="val 151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7" name="CuadroTexto 6">
            <a:extLst>
              <a:ext uri="{FF2B5EF4-FFF2-40B4-BE49-F238E27FC236}">
                <a16:creationId xmlns:a16="http://schemas.microsoft.com/office/drawing/2014/main" id="{5D2A35EC-FD27-47A8-A710-F3E80F030F70}"/>
              </a:ext>
            </a:extLst>
          </p:cNvPr>
          <p:cNvSpPr txBox="1"/>
          <p:nvPr/>
        </p:nvSpPr>
        <p:spPr>
          <a:xfrm>
            <a:off x="4797838" y="4762054"/>
            <a:ext cx="2886072" cy="892552"/>
          </a:xfrm>
          <a:prstGeom prst="rect">
            <a:avLst/>
          </a:prstGeom>
          <a:noFill/>
          <a:ln>
            <a:solidFill>
              <a:srgbClr val="00B050"/>
            </a:solidFill>
          </a:ln>
        </p:spPr>
        <p:txBody>
          <a:bodyPr wrap="square" rtlCol="0">
            <a:spAutoFit/>
          </a:bodyPr>
          <a:lstStyle/>
          <a:p>
            <a:pPr algn="ctr"/>
            <a:r>
              <a:rPr lang="es-ES" sz="2600" dirty="0"/>
              <a:t>Cuaderno del profesor digital</a:t>
            </a:r>
          </a:p>
        </p:txBody>
      </p:sp>
    </p:spTree>
    <p:extLst>
      <p:ext uri="{BB962C8B-B14F-4D97-AF65-F5344CB8AC3E}">
        <p14:creationId xmlns:p14="http://schemas.microsoft.com/office/powerpoint/2010/main" val="3304736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156BE-91CC-4DFA-9BD1-19C4AD17C87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1D5C2DF4-6597-4062-A733-3AF2A94E639D}"/>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E396DEAF-1C52-457B-BABB-14EB33FACC5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93186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1043631" y="873940"/>
            <a:ext cx="5052369" cy="1035781"/>
          </a:xfrm>
          <a:prstGeom prst="roundRect">
            <a:avLst/>
          </a:prstGeom>
        </p:spPr>
        <p:txBody>
          <a:bodyPr anchor="ctr">
            <a:normAutofit/>
          </a:bodyPr>
          <a:lstStyle/>
          <a:p>
            <a:r>
              <a:rPr lang="es-ES" sz="3600" b="1"/>
              <a:t>13. Otras</a:t>
            </a:r>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1045029" y="2524721"/>
            <a:ext cx="4991629" cy="3677123"/>
          </a:xfrm>
        </p:spPr>
        <p:txBody>
          <a:bodyPr anchor="ctr">
            <a:normAutofit/>
          </a:bodyPr>
          <a:lstStyle/>
          <a:p>
            <a:r>
              <a:rPr lang="es-ES" sz="1800"/>
              <a:t>LinkReader: es una App gratuita que transforma el contenido físico en experiencias digitales. Inicie interacciones dinámicas escaneando fotos, embalajes, folletos o cualquier otro contenido designado con el icono de las App, así como códigos QR.</a:t>
            </a:r>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AE2D1B2-5AF8-47F8-A04C-2C822AD1CDD8}"/>
              </a:ext>
            </a:extLst>
          </p:cNvPr>
          <p:cNvPicPr>
            <a:picLocks noChangeAspect="1"/>
          </p:cNvPicPr>
          <p:nvPr/>
        </p:nvPicPr>
        <p:blipFill>
          <a:blip r:embed="rId2"/>
          <a:stretch>
            <a:fillRect/>
          </a:stretch>
        </p:blipFill>
        <p:spPr>
          <a:xfrm>
            <a:off x="6930493" y="1056693"/>
            <a:ext cx="4223252" cy="4804897"/>
          </a:xfrm>
          <a:prstGeom prst="rect">
            <a:avLst/>
          </a:prstGeom>
        </p:spPr>
      </p:pic>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153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8DD7E2-326F-4283-8189-5F8F91DCECD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AD6028CB-1DBC-42F6-88BB-D8721C326A6E}"/>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E1F360B7-EED6-41BD-9F0B-17FA9BD5509D}"/>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880335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a:extLst>
              <a:ext uri="{FF2B5EF4-FFF2-40B4-BE49-F238E27FC236}">
                <a16:creationId xmlns:a16="http://schemas.microsoft.com/office/drawing/2014/main" id="{C3825B81-BDCF-460C-BD39-613D8C5B5E16}"/>
              </a:ext>
            </a:extLst>
          </p:cNvPr>
          <p:cNvSpPr>
            <a:spLocks noGrp="1"/>
          </p:cNvSpPr>
          <p:nvPr>
            <p:ph type="title"/>
          </p:nvPr>
        </p:nvSpPr>
        <p:spPr>
          <a:xfrm>
            <a:off x="589560" y="856180"/>
            <a:ext cx="4560584" cy="1128068"/>
          </a:xfrm>
          <a:prstGeom prst="roundRect">
            <a:avLst/>
          </a:prstGeom>
        </p:spPr>
        <p:txBody>
          <a:bodyPr anchor="ctr">
            <a:normAutofit/>
          </a:bodyPr>
          <a:lstStyle/>
          <a:p>
            <a:r>
              <a:rPr lang="es-ES" sz="4000" b="1"/>
              <a:t>13. Otras</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2">
            <a:extLst>
              <a:ext uri="{FF2B5EF4-FFF2-40B4-BE49-F238E27FC236}">
                <a16:creationId xmlns:a16="http://schemas.microsoft.com/office/drawing/2014/main" id="{A5AD2C00-0E7E-4CF1-9EAA-357A07F34DB1}"/>
              </a:ext>
            </a:extLst>
          </p:cNvPr>
          <p:cNvSpPr>
            <a:spLocks noGrp="1"/>
          </p:cNvSpPr>
          <p:nvPr>
            <p:ph idx="1"/>
          </p:nvPr>
        </p:nvSpPr>
        <p:spPr>
          <a:xfrm>
            <a:off x="590719" y="2330505"/>
            <a:ext cx="4559425" cy="3979585"/>
          </a:xfrm>
        </p:spPr>
        <p:txBody>
          <a:bodyPr anchor="ctr">
            <a:normAutofit/>
          </a:bodyPr>
          <a:lstStyle/>
          <a:p>
            <a:r>
              <a:rPr lang="es-ES" sz="2000"/>
              <a:t>Genially: motivar no siempre es fácil. Genially es la herramienta que usan los centros educativos para enseñar y aprender con contenidos interactivos. La transformación digital ya está aquí, para todas las etapas educativas y todos los estudiantes. </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nially - en español - Home | Facebook">
            <a:extLst>
              <a:ext uri="{FF2B5EF4-FFF2-40B4-BE49-F238E27FC236}">
                <a16:creationId xmlns:a16="http://schemas.microsoft.com/office/drawing/2014/main" id="{F0D1DEC2-96DC-4E98-9A79-E5B6DD1956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29" b="123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2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83104E-069E-4797-B23E-27FA773D586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EF2D7BE0-0A5F-4787-B007-4052C6493FF3}"/>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8E17354D-CC4B-4671-9961-45B9ACC2908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35360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AB103B5-F9F1-4F72-9E3A-045F0EBDB403}"/>
              </a:ext>
            </a:extLst>
          </p:cNvPr>
          <p:cNvSpPr>
            <a:spLocks noGrp="1"/>
          </p:cNvSpPr>
          <p:nvPr>
            <p:ph type="title"/>
          </p:nvPr>
        </p:nvSpPr>
        <p:spPr>
          <a:xfrm>
            <a:off x="838200" y="365125"/>
            <a:ext cx="10515600" cy="1325563"/>
          </a:xfrm>
          <a:prstGeom prst="roundRect">
            <a:avLst/>
          </a:prstGeom>
        </p:spPr>
        <p:txBody>
          <a:bodyPr>
            <a:normAutofit/>
          </a:bodyPr>
          <a:lstStyle/>
          <a:p>
            <a:r>
              <a:rPr lang="es-ES" sz="5400"/>
              <a:t>Bibliografía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D047F3D-442E-4DFD-8305-A7F732DC6EC8}"/>
              </a:ext>
            </a:extLst>
          </p:cNvPr>
          <p:cNvSpPr>
            <a:spLocks noGrp="1"/>
          </p:cNvSpPr>
          <p:nvPr>
            <p:ph idx="1"/>
          </p:nvPr>
        </p:nvSpPr>
        <p:spPr>
          <a:xfrm>
            <a:off x="838200" y="1929384"/>
            <a:ext cx="10515600" cy="4251960"/>
          </a:xfrm>
        </p:spPr>
        <p:txBody>
          <a:bodyPr>
            <a:normAutofit/>
          </a:bodyPr>
          <a:lstStyle/>
          <a:p>
            <a:r>
              <a:rPr lang="es-ES" sz="1700" u="sng">
                <a:effectLst/>
                <a:latin typeface="Calibri" panose="020F0502020204030204" pitchFamily="34" charset="0"/>
                <a:ea typeface="Calibri" panose="020F0502020204030204" pitchFamily="34" charset="0"/>
                <a:cs typeface="Times New Roman" panose="02020603050405020304" pitchFamily="18" charset="0"/>
                <a:hlinkClick r:id="rId2"/>
              </a:rPr>
              <a:t>- Portal de Educación de la Junta de Castilla y León - Herramientas de evaluación (jcyl.es)</a:t>
            </a:r>
            <a:endParaRPr lang="es-ES" sz="17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700" u="sng">
                <a:effectLst/>
                <a:latin typeface="Segoe UI Emoji" panose="020B0502040204020203" pitchFamily="34" charset="0"/>
                <a:ea typeface="Calibri" panose="020F0502020204030204" pitchFamily="34" charset="0"/>
                <a:cs typeface="Segoe UI Emoji" panose="020B0502040204020203" pitchFamily="34" charset="0"/>
                <a:hlinkClick r:id="rId3"/>
              </a:rPr>
              <a:t>🚀</a:t>
            </a:r>
            <a:r>
              <a:rPr lang="es-ES" sz="1700" u="sng">
                <a:effectLst/>
                <a:latin typeface="Calibri" panose="020F0502020204030204" pitchFamily="34" charset="0"/>
                <a:ea typeface="Calibri" panose="020F0502020204030204" pitchFamily="34" charset="0"/>
                <a:cs typeface="Times New Roman" panose="02020603050405020304" pitchFamily="18" charset="0"/>
                <a:hlinkClick r:id="rId3"/>
              </a:rPr>
              <a:t> Como utilizar [SOCRATIVE] Tutorial Español 2021 - YouTube</a:t>
            </a:r>
            <a:endParaRPr lang="es-ES" sz="17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700" u="sng">
                <a:effectLst/>
                <a:latin typeface="Calibri" panose="020F0502020204030204" pitchFamily="34" charset="0"/>
                <a:ea typeface="Calibri" panose="020F0502020204030204" pitchFamily="34" charset="0"/>
                <a:cs typeface="Times New Roman" panose="02020603050405020304" pitchFamily="18" charset="0"/>
                <a:hlinkClick r:id="rId4"/>
              </a:rPr>
              <a:t>TALLER GRATUITO DE SOCRATIVE PARA DOCENTES - YouTube</a:t>
            </a:r>
            <a:endParaRPr lang="es-ES" sz="17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700" u="sng">
                <a:effectLst/>
                <a:latin typeface="Calibri" panose="020F0502020204030204" pitchFamily="34" charset="0"/>
                <a:ea typeface="Calibri" panose="020F0502020204030204" pitchFamily="34" charset="0"/>
                <a:cs typeface="Times New Roman" panose="02020603050405020304" pitchFamily="18" charset="0"/>
                <a:hlinkClick r:id="rId5"/>
              </a:rPr>
              <a:t>TUTORIAL QUIZIZZ EN ESPAÑOL. - YouTube</a:t>
            </a:r>
            <a:endParaRPr lang="es-ES" sz="17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700" u="sng">
                <a:effectLst/>
                <a:latin typeface="Calibri" panose="020F0502020204030204" pitchFamily="34" charset="0"/>
                <a:ea typeface="Calibri" panose="020F0502020204030204" pitchFamily="34" charset="0"/>
                <a:cs typeface="Times New Roman" panose="02020603050405020304" pitchFamily="18" charset="0"/>
                <a:hlinkClick r:id="rId6"/>
              </a:rPr>
              <a:t>QUIZIZZ TUTORIAL en ESPAÑOL </a:t>
            </a:r>
            <a:r>
              <a:rPr lang="es-ES" sz="1700" u="sng">
                <a:effectLst/>
                <a:latin typeface="Segoe UI Emoji" panose="020B0502040204020203" pitchFamily="34" charset="0"/>
                <a:ea typeface="Calibri" panose="020F0502020204030204" pitchFamily="34" charset="0"/>
                <a:cs typeface="Segoe UI Emoji" panose="020B0502040204020203" pitchFamily="34" charset="0"/>
                <a:hlinkClick r:id="rId6"/>
              </a:rPr>
              <a:t>📚</a:t>
            </a:r>
            <a:r>
              <a:rPr lang="es-ES" sz="1700" u="sng">
                <a:effectLst/>
                <a:latin typeface="Calibri" panose="020F0502020204030204" pitchFamily="34" charset="0"/>
                <a:ea typeface="Calibri" panose="020F0502020204030204" pitchFamily="34" charset="0"/>
                <a:cs typeface="Times New Roman" panose="02020603050405020304" pitchFamily="18" charset="0"/>
                <a:hlinkClick r:id="rId6"/>
              </a:rPr>
              <a:t> Como USAR QUIZIZZ PARA PROFESORES 2022 - YouTube</a:t>
            </a:r>
            <a:endParaRPr lang="es-ES" sz="17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700" u="sng">
                <a:effectLst/>
                <a:latin typeface="Calibri" panose="020F0502020204030204" pitchFamily="34" charset="0"/>
                <a:ea typeface="Calibri" panose="020F0502020204030204" pitchFamily="34" charset="0"/>
                <a:cs typeface="Times New Roman" panose="02020603050405020304" pitchFamily="18" charset="0"/>
                <a:hlinkClick r:id="rId7"/>
              </a:rPr>
              <a:t>Tutorial Quizizz para docentes súper fácil [Videos actualizados 2021 en la descripción] - YouTube</a:t>
            </a:r>
            <a:endParaRPr lang="es-ES" sz="17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700" u="sng">
                <a:effectLst/>
                <a:latin typeface="Calibri" panose="020F0502020204030204" pitchFamily="34" charset="0"/>
                <a:ea typeface="Calibri" panose="020F0502020204030204" pitchFamily="34" charset="0"/>
                <a:cs typeface="Times New Roman" panose="02020603050405020304" pitchFamily="18" charset="0"/>
                <a:hlinkClick r:id="rId8"/>
              </a:rPr>
              <a:t>Kahoot!: qué es, para qué sirve y cómo funciona (xataka.com)</a:t>
            </a:r>
            <a:endParaRPr lang="es-ES" sz="17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700" u="sng">
                <a:effectLst/>
                <a:latin typeface="Segoe UI Emoji" panose="020B0502040204020203" pitchFamily="34" charset="0"/>
                <a:ea typeface="Calibri" panose="020F0502020204030204" pitchFamily="34" charset="0"/>
                <a:cs typeface="Segoe UI Emoji" panose="020B0502040204020203" pitchFamily="34" charset="0"/>
                <a:hlinkClick r:id="rId9"/>
              </a:rPr>
              <a:t>🚀</a:t>
            </a:r>
            <a:r>
              <a:rPr lang="es-ES" sz="1700" u="sng">
                <a:effectLst/>
                <a:latin typeface="Calibri" panose="020F0502020204030204" pitchFamily="34" charset="0"/>
                <a:ea typeface="Calibri" panose="020F0502020204030204" pitchFamily="34" charset="0"/>
                <a:cs typeface="Times New Roman" panose="02020603050405020304" pitchFamily="18" charset="0"/>
                <a:hlinkClick r:id="rId9"/>
              </a:rPr>
              <a:t>Cómo Usar Kahoot |TUTORIAL En Español 2022 - YouTube</a:t>
            </a:r>
            <a:endParaRPr lang="es-ES" sz="17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700" u="sng">
                <a:effectLst/>
                <a:latin typeface="Calibri" panose="020F0502020204030204" pitchFamily="34" charset="0"/>
                <a:ea typeface="Calibri" panose="020F0502020204030204" pitchFamily="34" charset="0"/>
                <a:cs typeface="Times New Roman" panose="02020603050405020304" pitchFamily="18" charset="0"/>
                <a:hlinkClick r:id="rId10"/>
              </a:rPr>
              <a:t>Kahoot!: trucos para mejorar su calidad en el aula | EDUCACIÓN 3.0 (educaciontrespuntocero.com)</a:t>
            </a:r>
            <a:endParaRPr lang="es-ES" sz="1700">
              <a:effectLst/>
              <a:latin typeface="Calibri" panose="020F0502020204030204" pitchFamily="34" charset="0"/>
              <a:ea typeface="Calibri" panose="020F0502020204030204" pitchFamily="34" charset="0"/>
              <a:cs typeface="Times New Roman" panose="02020603050405020304" pitchFamily="18" charset="0"/>
            </a:endParaRPr>
          </a:p>
          <a:p>
            <a:endParaRPr lang="es-ES" sz="1700"/>
          </a:p>
        </p:txBody>
      </p:sp>
    </p:spTree>
    <p:extLst>
      <p:ext uri="{BB962C8B-B14F-4D97-AF65-F5344CB8AC3E}">
        <p14:creationId xmlns:p14="http://schemas.microsoft.com/office/powerpoint/2010/main" val="2456826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AB103B5-F9F1-4F72-9E3A-045F0EBDB403}"/>
              </a:ext>
            </a:extLst>
          </p:cNvPr>
          <p:cNvSpPr>
            <a:spLocks noGrp="1"/>
          </p:cNvSpPr>
          <p:nvPr>
            <p:ph type="title"/>
          </p:nvPr>
        </p:nvSpPr>
        <p:spPr>
          <a:xfrm>
            <a:off x="838200" y="365125"/>
            <a:ext cx="10515600" cy="1325563"/>
          </a:xfrm>
          <a:prstGeom prst="roundRect">
            <a:avLst/>
          </a:prstGeom>
        </p:spPr>
        <p:txBody>
          <a:bodyPr>
            <a:normAutofit/>
          </a:bodyPr>
          <a:lstStyle/>
          <a:p>
            <a:r>
              <a:rPr lang="es-ES" sz="5400"/>
              <a:t>Bibliografía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D047F3D-442E-4DFD-8305-A7F732DC6EC8}"/>
              </a:ext>
            </a:extLst>
          </p:cNvPr>
          <p:cNvSpPr>
            <a:spLocks noGrp="1"/>
          </p:cNvSpPr>
          <p:nvPr>
            <p:ph idx="1"/>
          </p:nvPr>
        </p:nvSpPr>
        <p:spPr>
          <a:xfrm>
            <a:off x="838200" y="1929384"/>
            <a:ext cx="10515600" cy="4251960"/>
          </a:xfrm>
        </p:spPr>
        <p:txBody>
          <a:bodyPr>
            <a:normAutofit/>
          </a:bodyPr>
          <a:lstStyle/>
          <a:p>
            <a:pPr>
              <a:spcAft>
                <a:spcPts val="800"/>
              </a:spcAft>
            </a:pPr>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2"/>
              </a:rPr>
              <a:t>Formularios de Google: crea y analiza encuestas de forma gratuita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500" u="sng">
                <a:effectLst/>
                <a:latin typeface="Segoe UI Emoji" panose="020B0502040204020203" pitchFamily="34" charset="0"/>
                <a:ea typeface="Calibri" panose="020F0502020204030204" pitchFamily="34" charset="0"/>
                <a:cs typeface="Segoe UI Emoji" panose="020B0502040204020203" pitchFamily="34" charset="0"/>
                <a:hlinkClick r:id="rId3"/>
              </a:rPr>
              <a:t>🟣</a:t>
            </a:r>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3"/>
              </a:rPr>
              <a:t> Cómo usar GOOGLE FORMS [ formularios paso a paso ] </a:t>
            </a:r>
            <a:r>
              <a:rPr lang="es-ES" sz="1500" u="sng">
                <a:effectLst/>
                <a:latin typeface="Segoe UI Emoji" panose="020B0502040204020203" pitchFamily="34" charset="0"/>
                <a:ea typeface="Calibri" panose="020F0502020204030204" pitchFamily="34" charset="0"/>
                <a:cs typeface="Segoe UI Emoji" panose="020B0502040204020203" pitchFamily="34" charset="0"/>
                <a:hlinkClick r:id="rId3"/>
              </a:rPr>
              <a:t>📋</a:t>
            </a:r>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3"/>
              </a:rPr>
              <a:t> - YouTube</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p>
            <a:r>
              <a:rPr lang="es-ES" sz="1500" u="sng">
                <a:effectLst/>
                <a:latin typeface="Segoe UI Emoji" panose="020B0502040204020203" pitchFamily="34" charset="0"/>
                <a:ea typeface="Calibri" panose="020F0502020204030204" pitchFamily="34" charset="0"/>
                <a:cs typeface="Segoe UI Emoji" panose="020B0502040204020203" pitchFamily="34" charset="0"/>
                <a:hlinkClick r:id="rId4"/>
              </a:rPr>
              <a:t>📊</a:t>
            </a:r>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4"/>
              </a:rPr>
              <a:t> Tutorial FORMULARIOS de Microsoft 365 (</a:t>
            </a:r>
            <a:r>
              <a:rPr lang="es-ES" sz="1500" u="sng">
                <a:effectLst/>
                <a:latin typeface="Segoe UI Emoji" panose="020B0502040204020203" pitchFamily="34" charset="0"/>
                <a:ea typeface="Calibri" panose="020F0502020204030204" pitchFamily="34" charset="0"/>
                <a:cs typeface="Segoe UI Emoji" panose="020B0502040204020203" pitchFamily="34" charset="0"/>
                <a:hlinkClick r:id="rId4"/>
              </a:rPr>
              <a:t>💯</a:t>
            </a:r>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4"/>
              </a:rPr>
              <a:t> completo) - YouTube</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500" u="sng">
                <a:effectLst/>
                <a:latin typeface="Segoe UI Emoji" panose="020B0502040204020203" pitchFamily="34" charset="0"/>
                <a:ea typeface="Calibri" panose="020F0502020204030204" pitchFamily="34" charset="0"/>
                <a:cs typeface="Segoe UI Emoji" panose="020B0502040204020203" pitchFamily="34" charset="0"/>
                <a:hlinkClick r:id="rId5"/>
              </a:rPr>
              <a:t>🚀</a:t>
            </a:r>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5"/>
              </a:rPr>
              <a:t>Cómo Usar Edmodo | TUTORIAL EN ESPAÑOL - YouTube</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6"/>
              </a:rPr>
              <a:t>7 plataformas que ayudan a plantear sistemas de eLearning y educación a distancia (xataka.com)</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p>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7"/>
              </a:rPr>
              <a:t>https://youtube.com/playlist?list=PLjat_vQW5qWqfzMpJuXf42gk0ukt-Uarg</a:t>
            </a:r>
            <a:r>
              <a:rPr lang="es-ES" sz="1500">
                <a:effectLst/>
                <a:latin typeface="Calibri" panose="020F0502020204030204" pitchFamily="34" charset="0"/>
                <a:ea typeface="Calibri" panose="020F0502020204030204" pitchFamily="34" charset="0"/>
                <a:cs typeface="Times New Roman" panose="02020603050405020304" pitchFamily="18" charset="0"/>
              </a:rPr>
              <a:t> </a:t>
            </a:r>
          </a:p>
          <a:p>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8"/>
              </a:rPr>
              <a:t>https://youtube.com/playlist?list=PLjat_vQW5qWpLjjjk_HNo9ybhQRhkvpWA</a:t>
            </a:r>
            <a:r>
              <a:rPr lang="es-ES" sz="1500">
                <a:effectLst/>
                <a:latin typeface="Calibri" panose="020F0502020204030204" pitchFamily="34" charset="0"/>
                <a:ea typeface="Calibri" panose="020F0502020204030204" pitchFamily="34" charset="0"/>
                <a:cs typeface="Times New Roman" panose="02020603050405020304" pitchFamily="18" charset="0"/>
              </a:rPr>
              <a:t> </a:t>
            </a:r>
          </a:p>
          <a:p>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9"/>
              </a:rPr>
              <a:t>Herramientas docentes: TUTORIAL Plickers - Bio[ESO]sfera - YouTube</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p>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10"/>
              </a:rPr>
              <a:t>11 programas gratis para que los profesores detecten plagios en los trabajos de los alumnos (xataka.com)</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p>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11"/>
              </a:rPr>
              <a:t>RWKhtt (microsoft.com)</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p>
            <a:r>
              <a:rPr lang="es-ES" sz="1500" u="sng">
                <a:effectLst/>
                <a:latin typeface="Calibri" panose="020F0502020204030204" pitchFamily="34" charset="0"/>
                <a:ea typeface="Calibri" panose="020F0502020204030204" pitchFamily="34" charset="0"/>
                <a:cs typeface="Times New Roman" panose="02020603050405020304" pitchFamily="18" charset="0"/>
                <a:hlinkClick r:id="rId12"/>
              </a:rPr>
              <a:t>To Do de Microsoft: 21 trucos y funciones para aprovechar al máximo al sustituto de Wunderlist (xataka.com)</a:t>
            </a:r>
            <a:endParaRPr lang="es-ES" sz="1500"/>
          </a:p>
        </p:txBody>
      </p:sp>
    </p:spTree>
    <p:extLst>
      <p:ext uri="{BB962C8B-B14F-4D97-AF65-F5344CB8AC3E}">
        <p14:creationId xmlns:p14="http://schemas.microsoft.com/office/powerpoint/2010/main" val="45347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EBAE5CA-0FE6-488A-A5BA-EC069DA01B48}"/>
              </a:ext>
            </a:extLst>
          </p:cNvPr>
          <p:cNvSpPr>
            <a:spLocks noGrp="1"/>
          </p:cNvSpPr>
          <p:nvPr>
            <p:ph idx="1"/>
          </p:nvPr>
        </p:nvSpPr>
        <p:spPr/>
        <p:txBody>
          <a:bodyPr/>
          <a:lstStyle/>
          <a:p>
            <a:r>
              <a:rPr lang="es-ES" dirty="0"/>
              <a:t>Otros</a:t>
            </a:r>
          </a:p>
          <a:p>
            <a:pPr lvl="1"/>
            <a:r>
              <a:rPr lang="es-ES" dirty="0"/>
              <a:t>Genially</a:t>
            </a:r>
          </a:p>
          <a:p>
            <a:pPr lvl="1"/>
            <a:r>
              <a:rPr lang="es-ES" dirty="0"/>
              <a:t>Microsoft </a:t>
            </a:r>
            <a:r>
              <a:rPr lang="es-ES" dirty="0" err="1"/>
              <a:t>To</a:t>
            </a:r>
            <a:r>
              <a:rPr lang="es-ES" dirty="0"/>
              <a:t> Do</a:t>
            </a:r>
          </a:p>
          <a:p>
            <a:pPr lvl="1"/>
            <a:r>
              <a:rPr lang="es-ES" dirty="0" err="1"/>
              <a:t>Padlet</a:t>
            </a:r>
            <a:endParaRPr lang="es-ES" dirty="0"/>
          </a:p>
          <a:p>
            <a:pPr lvl="1"/>
            <a:r>
              <a:rPr lang="es-ES" dirty="0" err="1"/>
              <a:t>Canva</a:t>
            </a:r>
            <a:endParaRPr lang="es-ES" dirty="0"/>
          </a:p>
          <a:p>
            <a:pPr lvl="1"/>
            <a:r>
              <a:rPr lang="es-ES" dirty="0" err="1"/>
              <a:t>LinkReader</a:t>
            </a:r>
            <a:endParaRPr lang="es-ES" dirty="0"/>
          </a:p>
        </p:txBody>
      </p:sp>
      <p:sp>
        <p:nvSpPr>
          <p:cNvPr id="4" name="Cerrar llave 3">
            <a:extLst>
              <a:ext uri="{FF2B5EF4-FFF2-40B4-BE49-F238E27FC236}">
                <a16:creationId xmlns:a16="http://schemas.microsoft.com/office/drawing/2014/main" id="{1A9AE4A0-1708-44F4-9F2A-EE02A4B4D312}"/>
              </a:ext>
            </a:extLst>
          </p:cNvPr>
          <p:cNvSpPr/>
          <p:nvPr/>
        </p:nvSpPr>
        <p:spPr>
          <a:xfrm>
            <a:off x="3259392" y="2242014"/>
            <a:ext cx="383458" cy="226292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CuadroTexto 4">
            <a:extLst>
              <a:ext uri="{FF2B5EF4-FFF2-40B4-BE49-F238E27FC236}">
                <a16:creationId xmlns:a16="http://schemas.microsoft.com/office/drawing/2014/main" id="{5F18658F-76EA-4087-9688-69A7BEF506D9}"/>
              </a:ext>
            </a:extLst>
          </p:cNvPr>
          <p:cNvSpPr txBox="1"/>
          <p:nvPr/>
        </p:nvSpPr>
        <p:spPr>
          <a:xfrm>
            <a:off x="4474768" y="2727147"/>
            <a:ext cx="3967316" cy="1692771"/>
          </a:xfrm>
          <a:prstGeom prst="rect">
            <a:avLst/>
          </a:prstGeom>
          <a:noFill/>
          <a:ln>
            <a:solidFill>
              <a:srgbClr val="00B050"/>
            </a:solidFill>
          </a:ln>
        </p:spPr>
        <p:txBody>
          <a:bodyPr wrap="square" rtlCol="0">
            <a:spAutoFit/>
          </a:bodyPr>
          <a:lstStyle/>
          <a:p>
            <a:pPr algn="ctr"/>
            <a:r>
              <a:rPr lang="es-ES" sz="2600" dirty="0"/>
              <a:t>Herramientas para mejorar la enseñanza a distancia</a:t>
            </a:r>
          </a:p>
          <a:p>
            <a:pPr algn="ctr"/>
            <a:r>
              <a:rPr lang="es-ES" sz="2600" dirty="0"/>
              <a:t>y/o proyectos digitales</a:t>
            </a:r>
          </a:p>
        </p:txBody>
      </p:sp>
    </p:spTree>
    <p:extLst>
      <p:ext uri="{BB962C8B-B14F-4D97-AF65-F5344CB8AC3E}">
        <p14:creationId xmlns:p14="http://schemas.microsoft.com/office/powerpoint/2010/main" val="408613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B22B833-F4D0-4C1B-A1EA-0E85E5E6321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4863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7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400EF08-4E1C-4FF0-983A-13B891F4682F}"/>
              </a:ext>
            </a:extLst>
          </p:cNvPr>
          <p:cNvSpPr>
            <a:spLocks noGrp="1"/>
          </p:cNvSpPr>
          <p:nvPr>
            <p:ph type="title"/>
          </p:nvPr>
        </p:nvSpPr>
        <p:spPr>
          <a:xfrm>
            <a:off x="5255261" y="1188637"/>
            <a:ext cx="4891630" cy="1182798"/>
          </a:xfrm>
          <a:prstGeom prst="roundRect">
            <a:avLst/>
          </a:prstGeom>
        </p:spPr>
        <p:txBody>
          <a:bodyPr>
            <a:normAutofit/>
          </a:bodyPr>
          <a:lstStyle/>
          <a:p>
            <a:r>
              <a:rPr lang="es-ES" sz="6000" b="1" dirty="0"/>
              <a:t>1. SOCRATIVE</a:t>
            </a:r>
          </a:p>
        </p:txBody>
      </p:sp>
      <p:pic>
        <p:nvPicPr>
          <p:cNvPr id="3074" name="Picture 2" descr="Socrative – Psicología SUAyED">
            <a:extLst>
              <a:ext uri="{FF2B5EF4-FFF2-40B4-BE49-F238E27FC236}">
                <a16:creationId xmlns:a16="http://schemas.microsoft.com/office/drawing/2014/main" id="{9123B3E9-98C9-415D-88E6-0937746C70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3357" y="1700588"/>
            <a:ext cx="3533985" cy="353398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CEAD82F7-4C5E-44C3-991B-AD9038EFECFF}"/>
              </a:ext>
            </a:extLst>
          </p:cNvPr>
          <p:cNvSpPr>
            <a:spLocks noGrp="1"/>
          </p:cNvSpPr>
          <p:nvPr>
            <p:ph idx="1"/>
          </p:nvPr>
        </p:nvSpPr>
        <p:spPr>
          <a:xfrm>
            <a:off x="5255260" y="2371435"/>
            <a:ext cx="4428236" cy="3355041"/>
          </a:xfrm>
        </p:spPr>
        <p:txBody>
          <a:bodyPr anchor="t">
            <a:normAutofit lnSpcReduction="10000"/>
          </a:bodyPr>
          <a:lstStyle/>
          <a:p>
            <a:r>
              <a:rPr lang="es-ES" sz="2400" dirty="0"/>
              <a:t>App nacida en 2010 de la mano de un profesor del MIT que quería incluir los smartphones en la educación en vez de luchar contra su uso en el aula</a:t>
            </a:r>
          </a:p>
          <a:p>
            <a:r>
              <a:rPr lang="es-ES" sz="2400" dirty="0"/>
              <a:t>La aplicación es un gestor de la participación de los estudiantes en el aula en tiempo real; disponible para todas las plataformas</a:t>
            </a:r>
          </a:p>
        </p:txBody>
      </p:sp>
    </p:spTree>
    <p:extLst>
      <p:ext uri="{BB962C8B-B14F-4D97-AF65-F5344CB8AC3E}">
        <p14:creationId xmlns:p14="http://schemas.microsoft.com/office/powerpoint/2010/main" val="36186812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TM02900688[[fn=Faceta]]</Template>
  <TotalTime>474</TotalTime>
  <Words>3880</Words>
  <Application>Microsoft Office PowerPoint</Application>
  <PresentationFormat>Panorámica</PresentationFormat>
  <Paragraphs>259</Paragraphs>
  <Slides>66</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66</vt:i4>
      </vt:variant>
    </vt:vector>
  </HeadingPairs>
  <TitlesOfParts>
    <vt:vector size="74" baseType="lpstr">
      <vt:lpstr>Arial</vt:lpstr>
      <vt:lpstr>Calibri</vt:lpstr>
      <vt:lpstr>Calibri Light</vt:lpstr>
      <vt:lpstr>Segoe UI Emoji</vt:lpstr>
      <vt:lpstr>Trebuchet MS</vt:lpstr>
      <vt:lpstr>Wingdings 3</vt:lpstr>
      <vt:lpstr>Tema de Office</vt:lpstr>
      <vt:lpstr>Faceta</vt:lpstr>
      <vt:lpstr>HERRAMIENTAS PARA IMPLEMENTAR LA EVALUACIÓN TELEMÁTICA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SOCRATIVE</vt:lpstr>
      <vt:lpstr>1. SOCRATIVE</vt:lpstr>
      <vt:lpstr>Presentación de PowerPoint</vt:lpstr>
      <vt:lpstr>1. SOCRATIVE</vt:lpstr>
      <vt:lpstr>1. SOCRATIVE</vt:lpstr>
      <vt:lpstr>1. SOCRATIVE</vt:lpstr>
      <vt:lpstr>1. SOCRATIVE</vt:lpstr>
      <vt:lpstr>2. QUIZIZZ</vt:lpstr>
      <vt:lpstr>Presentación de PowerPoint</vt:lpstr>
      <vt:lpstr>2. QUIZIZZ</vt:lpstr>
      <vt:lpstr>2. QUIZIZZ</vt:lpstr>
      <vt:lpstr>2. QUIZIZZ</vt:lpstr>
      <vt:lpstr>3. KAHOOT!</vt:lpstr>
      <vt:lpstr>3. KAHOOT!</vt:lpstr>
      <vt:lpstr>3. KAHOOT!</vt:lpstr>
      <vt:lpstr>3. KAHOOT!</vt:lpstr>
      <vt:lpstr>Presentación de PowerPoint</vt:lpstr>
      <vt:lpstr>4. Google Forms</vt:lpstr>
      <vt:lpstr>4. Google Forms</vt:lpstr>
      <vt:lpstr>4. Google Forms</vt:lpstr>
      <vt:lpstr>4. Google Forms</vt:lpstr>
      <vt:lpstr>4. Google Forms</vt:lpstr>
      <vt:lpstr>4. Google Forms</vt:lpstr>
      <vt:lpstr>4. Google Forms</vt:lpstr>
      <vt:lpstr>Presentación de PowerPoint</vt:lpstr>
      <vt:lpstr>5. Microsoft Teams</vt:lpstr>
      <vt:lpstr>5. Microsoft Teams</vt:lpstr>
      <vt:lpstr>Presentación de PowerPoint</vt:lpstr>
      <vt:lpstr>5. Microsoft Forms</vt:lpstr>
      <vt:lpstr>º</vt:lpstr>
      <vt:lpstr>6. Edmodo</vt:lpstr>
      <vt:lpstr>6. Edmodo</vt:lpstr>
      <vt:lpstr>6. Edmodo</vt:lpstr>
      <vt:lpstr>Presentación de PowerPoint</vt:lpstr>
      <vt:lpstr>7. Quizalize</vt:lpstr>
      <vt:lpstr>7. Quizalize</vt:lpstr>
      <vt:lpstr>Presentación de PowerPoint</vt:lpstr>
      <vt:lpstr>8. Additio</vt:lpstr>
      <vt:lpstr>8. Additio</vt:lpstr>
      <vt:lpstr>Presentación de PowerPoint</vt:lpstr>
      <vt:lpstr>9. iDoceo</vt:lpstr>
      <vt:lpstr>Presentación de PowerPoint</vt:lpstr>
      <vt:lpstr>10. Plickers</vt:lpstr>
      <vt:lpstr>Presentación de PowerPoint</vt:lpstr>
      <vt:lpstr>11. Detectores de plagio</vt:lpstr>
      <vt:lpstr>11. Detectores de plagio</vt:lpstr>
      <vt:lpstr>12. Microsoft To Do</vt:lpstr>
      <vt:lpstr>Presentación de PowerPoint</vt:lpstr>
      <vt:lpstr>13. Otras</vt:lpstr>
      <vt:lpstr>Presentación de PowerPoint</vt:lpstr>
      <vt:lpstr>13. Otras</vt:lpstr>
      <vt:lpstr>Presentación de PowerPoint</vt:lpstr>
      <vt:lpstr>13. Otras</vt:lpstr>
      <vt:lpstr>Presentación de PowerPoint</vt:lpstr>
      <vt:lpstr>13. Otras</vt:lpstr>
      <vt:lpstr>Presentación de PowerPoint</vt:lpstr>
      <vt:lpstr>Bibliografía</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HERRAMIENTAS PARA IMPLEMENTAR LA EVALUACIÓN TELEMÁTICA</dc:title>
  <dc:creator>Jaime Felipe Ballestero</dc:creator>
  <cp:lastModifiedBy>Jaime Felipe Ballestero</cp:lastModifiedBy>
  <cp:revision>86</cp:revision>
  <dcterms:created xsi:type="dcterms:W3CDTF">2022-01-07T08:37:32Z</dcterms:created>
  <dcterms:modified xsi:type="dcterms:W3CDTF">2022-02-02T17:31:58Z</dcterms:modified>
</cp:coreProperties>
</file>