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7"/>
  </p:notesMasterIdLst>
  <p:sldIdLst>
    <p:sldId id="281" r:id="rId5"/>
    <p:sldId id="256" r:id="rId6"/>
    <p:sldId id="258" r:id="rId7"/>
    <p:sldId id="272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68" r:id="rId16"/>
    <p:sldId id="265" r:id="rId17"/>
    <p:sldId id="270" r:id="rId18"/>
    <p:sldId id="273" r:id="rId19"/>
    <p:sldId id="274" r:id="rId20"/>
    <p:sldId id="271" r:id="rId21"/>
    <p:sldId id="275" r:id="rId22"/>
    <p:sldId id="276" r:id="rId23"/>
    <p:sldId id="278" r:id="rId24"/>
    <p:sldId id="279" r:id="rId25"/>
    <p:sldId id="280" r:id="rId26"/>
    <p:sldId id="282" r:id="rId27"/>
    <p:sldId id="283" r:id="rId28"/>
    <p:sldId id="295" r:id="rId29"/>
    <p:sldId id="284" r:id="rId30"/>
    <p:sldId id="290" r:id="rId31"/>
    <p:sldId id="291" r:id="rId32"/>
    <p:sldId id="289" r:id="rId33"/>
    <p:sldId id="292" r:id="rId34"/>
    <p:sldId id="285" r:id="rId35"/>
    <p:sldId id="293" r:id="rId36"/>
    <p:sldId id="294" r:id="rId37"/>
    <p:sldId id="286" r:id="rId38"/>
    <p:sldId id="296" r:id="rId39"/>
    <p:sldId id="297" r:id="rId40"/>
    <p:sldId id="300" r:id="rId41"/>
    <p:sldId id="301" r:id="rId42"/>
    <p:sldId id="302" r:id="rId43"/>
    <p:sldId id="303" r:id="rId44"/>
    <p:sldId id="304" r:id="rId45"/>
    <p:sldId id="298" r:id="rId46"/>
    <p:sldId id="305" r:id="rId47"/>
    <p:sldId id="306" r:id="rId48"/>
    <p:sldId id="307" r:id="rId49"/>
    <p:sldId id="315" r:id="rId50"/>
    <p:sldId id="308" r:id="rId51"/>
    <p:sldId id="309" r:id="rId52"/>
    <p:sldId id="310" r:id="rId53"/>
    <p:sldId id="311" r:id="rId54"/>
    <p:sldId id="314" r:id="rId55"/>
    <p:sldId id="312" r:id="rId56"/>
    <p:sldId id="313" r:id="rId57"/>
    <p:sldId id="316" r:id="rId58"/>
    <p:sldId id="317" r:id="rId59"/>
    <p:sldId id="319" r:id="rId60"/>
    <p:sldId id="320" r:id="rId61"/>
    <p:sldId id="321" r:id="rId62"/>
    <p:sldId id="322" r:id="rId63"/>
    <p:sldId id="323" r:id="rId64"/>
    <p:sldId id="288" r:id="rId65"/>
    <p:sldId id="287" r:id="rId6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21E89-C396-490B-8290-1957EEF0C682}" v="33" dt="2024-05-06T15:04:03.7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68708-2053-4EAC-BED4-F3116C83186C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 phldr="1"/>
      <dgm:spPr/>
    </dgm:pt>
    <dgm:pt modelId="{6A819688-2F06-49BE-98BA-8E99399460A1}">
      <dgm:prSet phldrT="[Texto]"/>
      <dgm:spPr/>
      <dgm:t>
        <a:bodyPr/>
        <a:lstStyle/>
        <a:p>
          <a:r>
            <a:rPr lang="es-ES" dirty="0"/>
            <a:t>SABER</a:t>
          </a:r>
        </a:p>
      </dgm:t>
    </dgm:pt>
    <dgm:pt modelId="{E4578334-D9C9-44C1-A691-0299C20ACBF6}" type="parTrans" cxnId="{CC2560CE-F70A-4C03-9D40-9FC25B5A75B2}">
      <dgm:prSet/>
      <dgm:spPr/>
      <dgm:t>
        <a:bodyPr/>
        <a:lstStyle/>
        <a:p>
          <a:endParaRPr lang="es-ES"/>
        </a:p>
      </dgm:t>
    </dgm:pt>
    <dgm:pt modelId="{7835426C-73D2-479F-8BF9-158A84A95B60}" type="sibTrans" cxnId="{CC2560CE-F70A-4C03-9D40-9FC25B5A75B2}">
      <dgm:prSet/>
      <dgm:spPr/>
      <dgm:t>
        <a:bodyPr/>
        <a:lstStyle/>
        <a:p>
          <a:endParaRPr lang="es-ES"/>
        </a:p>
      </dgm:t>
    </dgm:pt>
    <dgm:pt modelId="{D195F077-25E0-4288-9058-32A559B70A27}">
      <dgm:prSet phldrT="[Texto]"/>
      <dgm:spPr/>
      <dgm:t>
        <a:bodyPr/>
        <a:lstStyle/>
        <a:p>
          <a:r>
            <a:rPr lang="es-ES" dirty="0"/>
            <a:t>HACER</a:t>
          </a:r>
        </a:p>
      </dgm:t>
    </dgm:pt>
    <dgm:pt modelId="{F71E986D-37E5-4EF3-B896-2A4E2A5C9781}" type="parTrans" cxnId="{A5C061DF-ECC8-4A23-AE30-2DBD3B19CCC0}">
      <dgm:prSet/>
      <dgm:spPr/>
      <dgm:t>
        <a:bodyPr/>
        <a:lstStyle/>
        <a:p>
          <a:endParaRPr lang="es-ES"/>
        </a:p>
      </dgm:t>
    </dgm:pt>
    <dgm:pt modelId="{CD4FD0DC-B65E-455D-83B3-49B1779E41B2}" type="sibTrans" cxnId="{A5C061DF-ECC8-4A23-AE30-2DBD3B19CCC0}">
      <dgm:prSet/>
      <dgm:spPr/>
      <dgm:t>
        <a:bodyPr/>
        <a:lstStyle/>
        <a:p>
          <a:endParaRPr lang="es-ES"/>
        </a:p>
      </dgm:t>
    </dgm:pt>
    <dgm:pt modelId="{92A64441-4C3B-4A86-9505-389903CBF063}">
      <dgm:prSet phldrT="[Texto]"/>
      <dgm:spPr/>
      <dgm:t>
        <a:bodyPr/>
        <a:lstStyle/>
        <a:p>
          <a:r>
            <a:rPr lang="es-ES" dirty="0"/>
            <a:t>QUERER</a:t>
          </a:r>
        </a:p>
      </dgm:t>
    </dgm:pt>
    <dgm:pt modelId="{8E9D17A7-27A2-4666-90E1-ADCAA56A59AD}" type="parTrans" cxnId="{4ACF4C06-1879-46C4-886E-CB572D06BA2E}">
      <dgm:prSet/>
      <dgm:spPr/>
      <dgm:t>
        <a:bodyPr/>
        <a:lstStyle/>
        <a:p>
          <a:endParaRPr lang="es-ES"/>
        </a:p>
      </dgm:t>
    </dgm:pt>
    <dgm:pt modelId="{BC1D4E90-6328-48B6-8B60-BC81F33ADE42}" type="sibTrans" cxnId="{4ACF4C06-1879-46C4-886E-CB572D06BA2E}">
      <dgm:prSet/>
      <dgm:spPr/>
      <dgm:t>
        <a:bodyPr/>
        <a:lstStyle/>
        <a:p>
          <a:endParaRPr lang="es-ES"/>
        </a:p>
      </dgm:t>
    </dgm:pt>
    <dgm:pt modelId="{D2BE350A-762A-4F4E-AA88-2FC2805868FE}" type="pres">
      <dgm:prSet presAssocID="{1CE68708-2053-4EAC-BED4-F3116C83186C}" presName="CompostProcess" presStyleCnt="0">
        <dgm:presLayoutVars>
          <dgm:dir/>
          <dgm:resizeHandles val="exact"/>
        </dgm:presLayoutVars>
      </dgm:prSet>
      <dgm:spPr/>
    </dgm:pt>
    <dgm:pt modelId="{2F42BC33-D4C5-4F2C-8219-F1BA406EA452}" type="pres">
      <dgm:prSet presAssocID="{1CE68708-2053-4EAC-BED4-F3116C83186C}" presName="arrow" presStyleLbl="bgShp" presStyleIdx="0" presStyleCnt="1"/>
      <dgm:spPr/>
    </dgm:pt>
    <dgm:pt modelId="{98B1C0F2-7193-45B1-9516-38C6530A0E28}" type="pres">
      <dgm:prSet presAssocID="{1CE68708-2053-4EAC-BED4-F3116C83186C}" presName="linearProcess" presStyleCnt="0"/>
      <dgm:spPr/>
    </dgm:pt>
    <dgm:pt modelId="{1E84C301-F8C5-4910-9E03-0FAAFF254B98}" type="pres">
      <dgm:prSet presAssocID="{6A819688-2F06-49BE-98BA-8E99399460A1}" presName="textNode" presStyleLbl="node1" presStyleIdx="0" presStyleCnt="3">
        <dgm:presLayoutVars>
          <dgm:bulletEnabled val="1"/>
        </dgm:presLayoutVars>
      </dgm:prSet>
      <dgm:spPr/>
    </dgm:pt>
    <dgm:pt modelId="{F61AFD6E-3605-4E48-8CC3-75036B9E4614}" type="pres">
      <dgm:prSet presAssocID="{7835426C-73D2-479F-8BF9-158A84A95B60}" presName="sibTrans" presStyleCnt="0"/>
      <dgm:spPr/>
    </dgm:pt>
    <dgm:pt modelId="{2C3D8F01-8A1B-4D44-A163-7847BF9DB86C}" type="pres">
      <dgm:prSet presAssocID="{D195F077-25E0-4288-9058-32A559B70A27}" presName="textNode" presStyleLbl="node1" presStyleIdx="1" presStyleCnt="3">
        <dgm:presLayoutVars>
          <dgm:bulletEnabled val="1"/>
        </dgm:presLayoutVars>
      </dgm:prSet>
      <dgm:spPr/>
    </dgm:pt>
    <dgm:pt modelId="{932767C2-AA68-429C-996A-5389CE92C2D7}" type="pres">
      <dgm:prSet presAssocID="{CD4FD0DC-B65E-455D-83B3-49B1779E41B2}" presName="sibTrans" presStyleCnt="0"/>
      <dgm:spPr/>
    </dgm:pt>
    <dgm:pt modelId="{93AF133A-2734-48AA-9559-E488C5B59D56}" type="pres">
      <dgm:prSet presAssocID="{92A64441-4C3B-4A86-9505-389903CBF06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ACF4C06-1879-46C4-886E-CB572D06BA2E}" srcId="{1CE68708-2053-4EAC-BED4-F3116C83186C}" destId="{92A64441-4C3B-4A86-9505-389903CBF063}" srcOrd="2" destOrd="0" parTransId="{8E9D17A7-27A2-4666-90E1-ADCAA56A59AD}" sibTransId="{BC1D4E90-6328-48B6-8B60-BC81F33ADE42}"/>
    <dgm:cxn modelId="{3DD4E81F-A443-4AD7-AFA3-556AB45AD1F3}" type="presOf" srcId="{D195F077-25E0-4288-9058-32A559B70A27}" destId="{2C3D8F01-8A1B-4D44-A163-7847BF9DB86C}" srcOrd="0" destOrd="0" presId="urn:microsoft.com/office/officeart/2005/8/layout/hProcess9"/>
    <dgm:cxn modelId="{179FB832-2316-4EE0-9760-92A67D7553D9}" type="presOf" srcId="{1CE68708-2053-4EAC-BED4-F3116C83186C}" destId="{D2BE350A-762A-4F4E-AA88-2FC2805868FE}" srcOrd="0" destOrd="0" presId="urn:microsoft.com/office/officeart/2005/8/layout/hProcess9"/>
    <dgm:cxn modelId="{187F9288-6B60-487E-A48A-065D0FCDB46E}" type="presOf" srcId="{6A819688-2F06-49BE-98BA-8E99399460A1}" destId="{1E84C301-F8C5-4910-9E03-0FAAFF254B98}" srcOrd="0" destOrd="0" presId="urn:microsoft.com/office/officeart/2005/8/layout/hProcess9"/>
    <dgm:cxn modelId="{12615899-987D-4D29-92E0-14B8252ED401}" type="presOf" srcId="{92A64441-4C3B-4A86-9505-389903CBF063}" destId="{93AF133A-2734-48AA-9559-E488C5B59D56}" srcOrd="0" destOrd="0" presId="urn:microsoft.com/office/officeart/2005/8/layout/hProcess9"/>
    <dgm:cxn modelId="{CC2560CE-F70A-4C03-9D40-9FC25B5A75B2}" srcId="{1CE68708-2053-4EAC-BED4-F3116C83186C}" destId="{6A819688-2F06-49BE-98BA-8E99399460A1}" srcOrd="0" destOrd="0" parTransId="{E4578334-D9C9-44C1-A691-0299C20ACBF6}" sibTransId="{7835426C-73D2-479F-8BF9-158A84A95B60}"/>
    <dgm:cxn modelId="{A5C061DF-ECC8-4A23-AE30-2DBD3B19CCC0}" srcId="{1CE68708-2053-4EAC-BED4-F3116C83186C}" destId="{D195F077-25E0-4288-9058-32A559B70A27}" srcOrd="1" destOrd="0" parTransId="{F71E986D-37E5-4EF3-B896-2A4E2A5C9781}" sibTransId="{CD4FD0DC-B65E-455D-83B3-49B1779E41B2}"/>
    <dgm:cxn modelId="{60B06B0F-0210-4D0A-89B2-FFB5EDAAA417}" type="presParOf" srcId="{D2BE350A-762A-4F4E-AA88-2FC2805868FE}" destId="{2F42BC33-D4C5-4F2C-8219-F1BA406EA452}" srcOrd="0" destOrd="0" presId="urn:microsoft.com/office/officeart/2005/8/layout/hProcess9"/>
    <dgm:cxn modelId="{D1B6191D-7E78-47E8-BF94-A9EDA983E968}" type="presParOf" srcId="{D2BE350A-762A-4F4E-AA88-2FC2805868FE}" destId="{98B1C0F2-7193-45B1-9516-38C6530A0E28}" srcOrd="1" destOrd="0" presId="urn:microsoft.com/office/officeart/2005/8/layout/hProcess9"/>
    <dgm:cxn modelId="{B72CAADE-4D0E-45E7-A859-098CD9701D74}" type="presParOf" srcId="{98B1C0F2-7193-45B1-9516-38C6530A0E28}" destId="{1E84C301-F8C5-4910-9E03-0FAAFF254B98}" srcOrd="0" destOrd="0" presId="urn:microsoft.com/office/officeart/2005/8/layout/hProcess9"/>
    <dgm:cxn modelId="{C6FE214F-BA89-47C8-A113-34D3FE73FFD0}" type="presParOf" srcId="{98B1C0F2-7193-45B1-9516-38C6530A0E28}" destId="{F61AFD6E-3605-4E48-8CC3-75036B9E4614}" srcOrd="1" destOrd="0" presId="urn:microsoft.com/office/officeart/2005/8/layout/hProcess9"/>
    <dgm:cxn modelId="{CA316AC8-A663-4CFE-9A4D-C416C0CB2B44}" type="presParOf" srcId="{98B1C0F2-7193-45B1-9516-38C6530A0E28}" destId="{2C3D8F01-8A1B-4D44-A163-7847BF9DB86C}" srcOrd="2" destOrd="0" presId="urn:microsoft.com/office/officeart/2005/8/layout/hProcess9"/>
    <dgm:cxn modelId="{16BFDE1B-7DD5-4410-B660-2B8D064FFF6B}" type="presParOf" srcId="{98B1C0F2-7193-45B1-9516-38C6530A0E28}" destId="{932767C2-AA68-429C-996A-5389CE92C2D7}" srcOrd="3" destOrd="0" presId="urn:microsoft.com/office/officeart/2005/8/layout/hProcess9"/>
    <dgm:cxn modelId="{B2D90248-B33D-4AB6-9942-D3C3E4B8AC7F}" type="presParOf" srcId="{98B1C0F2-7193-45B1-9516-38C6530A0E28}" destId="{93AF133A-2734-48AA-9559-E488C5B59D5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900AFF-A993-43DD-95F0-E8D829A08822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CF555C9-A0DA-4DEE-9383-E750DE4B5BFE}">
      <dgm:prSet phldrT="[Texto]"/>
      <dgm:spPr/>
      <dgm:t>
        <a:bodyPr/>
        <a:lstStyle/>
        <a:p>
          <a:r>
            <a:rPr lang="es-ES" dirty="0"/>
            <a:t>CP</a:t>
          </a:r>
        </a:p>
      </dgm:t>
    </dgm:pt>
    <dgm:pt modelId="{3A420017-BD56-4859-9924-AABB77C414E2}" type="parTrans" cxnId="{DE1261BB-0542-49DD-8D88-A306C09CD2CA}">
      <dgm:prSet/>
      <dgm:spPr/>
      <dgm:t>
        <a:bodyPr/>
        <a:lstStyle/>
        <a:p>
          <a:endParaRPr lang="es-ES"/>
        </a:p>
      </dgm:t>
    </dgm:pt>
    <dgm:pt modelId="{0DDE2112-F62C-42C6-8016-3CB07E85A5BA}" type="sibTrans" cxnId="{DE1261BB-0542-49DD-8D88-A306C09CD2CA}">
      <dgm:prSet/>
      <dgm:spPr/>
      <dgm:t>
        <a:bodyPr/>
        <a:lstStyle/>
        <a:p>
          <a:r>
            <a:rPr lang="es-ES" dirty="0"/>
            <a:t>CCL</a:t>
          </a:r>
        </a:p>
      </dgm:t>
    </dgm:pt>
    <dgm:pt modelId="{9853CA20-BA4C-46B4-8F9C-3275535AD0D8}">
      <dgm:prSet phldrT="[Texto]"/>
      <dgm:spPr/>
      <dgm:t>
        <a:bodyPr/>
        <a:lstStyle/>
        <a:p>
          <a:r>
            <a:rPr lang="es-ES" dirty="0"/>
            <a:t>STEM</a:t>
          </a:r>
        </a:p>
      </dgm:t>
    </dgm:pt>
    <dgm:pt modelId="{01C6E38B-1393-4FE3-B8CE-B669011F7416}" type="parTrans" cxnId="{169B857E-7352-4A62-BFA6-49D547327E89}">
      <dgm:prSet/>
      <dgm:spPr/>
      <dgm:t>
        <a:bodyPr/>
        <a:lstStyle/>
        <a:p>
          <a:endParaRPr lang="es-ES"/>
        </a:p>
      </dgm:t>
    </dgm:pt>
    <dgm:pt modelId="{5E4A2098-01C4-4A14-ABF1-250A8CE89A0C}" type="sibTrans" cxnId="{169B857E-7352-4A62-BFA6-49D547327E89}">
      <dgm:prSet/>
      <dgm:spPr/>
      <dgm:t>
        <a:bodyPr/>
        <a:lstStyle/>
        <a:p>
          <a:r>
            <a:rPr lang="es-ES" dirty="0"/>
            <a:t>CD</a:t>
          </a:r>
        </a:p>
      </dgm:t>
    </dgm:pt>
    <dgm:pt modelId="{49D1A097-65D0-463E-B175-BD22EFBAF8D2}">
      <dgm:prSet phldrT="[Texto]"/>
      <dgm:spPr/>
      <dgm:t>
        <a:bodyPr/>
        <a:lstStyle/>
        <a:p>
          <a:r>
            <a:rPr lang="es-ES" dirty="0"/>
            <a:t>CC</a:t>
          </a:r>
        </a:p>
      </dgm:t>
    </dgm:pt>
    <dgm:pt modelId="{4AEF49E1-95AF-4C9F-A128-14987CBA381C}" type="parTrans" cxnId="{2664CF76-3C27-43AE-A1D4-17601002A539}">
      <dgm:prSet/>
      <dgm:spPr/>
      <dgm:t>
        <a:bodyPr/>
        <a:lstStyle/>
        <a:p>
          <a:endParaRPr lang="es-ES"/>
        </a:p>
      </dgm:t>
    </dgm:pt>
    <dgm:pt modelId="{27D7812F-2453-4B42-842D-C3659777AF3C}" type="sibTrans" cxnId="{2664CF76-3C27-43AE-A1D4-17601002A539}">
      <dgm:prSet/>
      <dgm:spPr/>
      <dgm:t>
        <a:bodyPr/>
        <a:lstStyle/>
        <a:p>
          <a:r>
            <a:rPr lang="es-ES" dirty="0"/>
            <a:t>CPSAA</a:t>
          </a:r>
        </a:p>
      </dgm:t>
    </dgm:pt>
    <dgm:pt modelId="{960F6586-A614-4D0B-AD06-23F8F6330032}">
      <dgm:prSet/>
      <dgm:spPr/>
      <dgm:t>
        <a:bodyPr/>
        <a:lstStyle/>
        <a:p>
          <a:r>
            <a:rPr lang="es-ES" dirty="0"/>
            <a:t>CE</a:t>
          </a:r>
        </a:p>
      </dgm:t>
    </dgm:pt>
    <dgm:pt modelId="{F3C8012C-0C37-41DF-914F-D4765E7E23E6}" type="parTrans" cxnId="{EAC3D25A-0F93-4BEB-9425-3239955B0E1C}">
      <dgm:prSet/>
      <dgm:spPr/>
      <dgm:t>
        <a:bodyPr/>
        <a:lstStyle/>
        <a:p>
          <a:endParaRPr lang="es-ES"/>
        </a:p>
      </dgm:t>
    </dgm:pt>
    <dgm:pt modelId="{552ED42D-F881-40A1-94D6-CF458EC66C6D}" type="sibTrans" cxnId="{EAC3D25A-0F93-4BEB-9425-3239955B0E1C}">
      <dgm:prSet/>
      <dgm:spPr/>
      <dgm:t>
        <a:bodyPr/>
        <a:lstStyle/>
        <a:p>
          <a:r>
            <a:rPr lang="es-ES" dirty="0"/>
            <a:t>CCEC</a:t>
          </a:r>
        </a:p>
      </dgm:t>
    </dgm:pt>
    <dgm:pt modelId="{B8FC951B-A4B4-4143-A640-234B807E432A}" type="pres">
      <dgm:prSet presAssocID="{67900AFF-A993-43DD-95F0-E8D829A08822}" presName="Name0" presStyleCnt="0">
        <dgm:presLayoutVars>
          <dgm:chMax/>
          <dgm:chPref/>
          <dgm:dir/>
          <dgm:animLvl val="lvl"/>
        </dgm:presLayoutVars>
      </dgm:prSet>
      <dgm:spPr/>
    </dgm:pt>
    <dgm:pt modelId="{0D1BB5D1-FF9E-4BE0-A1B6-77869BCEFD2D}" type="pres">
      <dgm:prSet presAssocID="{1CF555C9-A0DA-4DEE-9383-E750DE4B5BFE}" presName="composite" presStyleCnt="0"/>
      <dgm:spPr/>
    </dgm:pt>
    <dgm:pt modelId="{5FAA243D-C1F0-4EE5-8273-959674C1C466}" type="pres">
      <dgm:prSet presAssocID="{1CF555C9-A0DA-4DEE-9383-E750DE4B5BFE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F41C830F-1A7D-449B-9B5E-DBD2DEF93DB5}" type="pres">
      <dgm:prSet presAssocID="{1CF555C9-A0DA-4DEE-9383-E750DE4B5BFE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24CE0B9-5EC1-48FF-A3C5-4A69D5B39DA5}" type="pres">
      <dgm:prSet presAssocID="{1CF555C9-A0DA-4DEE-9383-E750DE4B5BFE}" presName="BalanceSpacing" presStyleCnt="0"/>
      <dgm:spPr/>
    </dgm:pt>
    <dgm:pt modelId="{51632A4F-3042-46FA-AAB3-75253522FF34}" type="pres">
      <dgm:prSet presAssocID="{1CF555C9-A0DA-4DEE-9383-E750DE4B5BFE}" presName="BalanceSpacing1" presStyleCnt="0"/>
      <dgm:spPr/>
    </dgm:pt>
    <dgm:pt modelId="{3F1E573C-275F-4703-B91D-46FF63BFD681}" type="pres">
      <dgm:prSet presAssocID="{0DDE2112-F62C-42C6-8016-3CB07E85A5BA}" presName="Accent1Text" presStyleLbl="node1" presStyleIdx="1" presStyleCnt="8"/>
      <dgm:spPr/>
    </dgm:pt>
    <dgm:pt modelId="{7668A73D-07FB-47AF-A7EE-06ABB4D5567A}" type="pres">
      <dgm:prSet presAssocID="{0DDE2112-F62C-42C6-8016-3CB07E85A5BA}" presName="spaceBetweenRectangles" presStyleCnt="0"/>
      <dgm:spPr/>
    </dgm:pt>
    <dgm:pt modelId="{5837F010-F6F2-476A-BD05-F5E35521BB3A}" type="pres">
      <dgm:prSet presAssocID="{9853CA20-BA4C-46B4-8F9C-3275535AD0D8}" presName="composite" presStyleCnt="0"/>
      <dgm:spPr/>
    </dgm:pt>
    <dgm:pt modelId="{505CBD96-517A-45D2-9AB7-15DC1E046C43}" type="pres">
      <dgm:prSet presAssocID="{9853CA20-BA4C-46B4-8F9C-3275535AD0D8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6DB82A21-9681-4E45-A884-8ED9DD0EB9D4}" type="pres">
      <dgm:prSet presAssocID="{9853CA20-BA4C-46B4-8F9C-3275535AD0D8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CE236768-A935-4680-B74D-202210791FD7}" type="pres">
      <dgm:prSet presAssocID="{9853CA20-BA4C-46B4-8F9C-3275535AD0D8}" presName="BalanceSpacing" presStyleCnt="0"/>
      <dgm:spPr/>
    </dgm:pt>
    <dgm:pt modelId="{149AA2C6-3616-4085-8167-FB7E2F6EAAAC}" type="pres">
      <dgm:prSet presAssocID="{9853CA20-BA4C-46B4-8F9C-3275535AD0D8}" presName="BalanceSpacing1" presStyleCnt="0"/>
      <dgm:spPr/>
    </dgm:pt>
    <dgm:pt modelId="{A18D2806-44E8-44FE-A353-681CA5823A1A}" type="pres">
      <dgm:prSet presAssocID="{5E4A2098-01C4-4A14-ABF1-250A8CE89A0C}" presName="Accent1Text" presStyleLbl="node1" presStyleIdx="3" presStyleCnt="8"/>
      <dgm:spPr/>
    </dgm:pt>
    <dgm:pt modelId="{89AB9DB5-DDE0-408A-A0FC-D92244E38BA5}" type="pres">
      <dgm:prSet presAssocID="{5E4A2098-01C4-4A14-ABF1-250A8CE89A0C}" presName="spaceBetweenRectangles" presStyleCnt="0"/>
      <dgm:spPr/>
    </dgm:pt>
    <dgm:pt modelId="{75584151-7BC1-4C03-8AB1-523D41A23097}" type="pres">
      <dgm:prSet presAssocID="{49D1A097-65D0-463E-B175-BD22EFBAF8D2}" presName="composite" presStyleCnt="0"/>
      <dgm:spPr/>
    </dgm:pt>
    <dgm:pt modelId="{F8FEB642-5DCA-4529-8080-45BFCEE24EDF}" type="pres">
      <dgm:prSet presAssocID="{49D1A097-65D0-463E-B175-BD22EFBAF8D2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</dgm:pt>
    <dgm:pt modelId="{951DE7B2-28A3-4E47-A6AF-DBEB9836E06C}" type="pres">
      <dgm:prSet presAssocID="{49D1A097-65D0-463E-B175-BD22EFBAF8D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1900F5B-A67D-41CA-845E-A9AC72B1EE71}" type="pres">
      <dgm:prSet presAssocID="{49D1A097-65D0-463E-B175-BD22EFBAF8D2}" presName="BalanceSpacing" presStyleCnt="0"/>
      <dgm:spPr/>
    </dgm:pt>
    <dgm:pt modelId="{DCB1EFC5-5ABA-40C2-B015-F9A01DD54979}" type="pres">
      <dgm:prSet presAssocID="{49D1A097-65D0-463E-B175-BD22EFBAF8D2}" presName="BalanceSpacing1" presStyleCnt="0"/>
      <dgm:spPr/>
    </dgm:pt>
    <dgm:pt modelId="{84AFE1D5-2EAD-4277-AA11-29EEEF557B52}" type="pres">
      <dgm:prSet presAssocID="{27D7812F-2453-4B42-842D-C3659777AF3C}" presName="Accent1Text" presStyleLbl="node1" presStyleIdx="5" presStyleCnt="8"/>
      <dgm:spPr/>
    </dgm:pt>
    <dgm:pt modelId="{E3CD870E-644B-4FC8-BE9F-E08F6E79C0C8}" type="pres">
      <dgm:prSet presAssocID="{27D7812F-2453-4B42-842D-C3659777AF3C}" presName="spaceBetweenRectangles" presStyleCnt="0"/>
      <dgm:spPr/>
    </dgm:pt>
    <dgm:pt modelId="{ACA84C49-602A-4381-B4E6-4A100E4B33DD}" type="pres">
      <dgm:prSet presAssocID="{960F6586-A614-4D0B-AD06-23F8F6330032}" presName="composite" presStyleCnt="0"/>
      <dgm:spPr/>
    </dgm:pt>
    <dgm:pt modelId="{F2A6042C-686F-4210-BFBF-34E2857537AD}" type="pres">
      <dgm:prSet presAssocID="{960F6586-A614-4D0B-AD06-23F8F6330032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</dgm:pt>
    <dgm:pt modelId="{B6A0685E-998B-445B-970C-0D5B02446C98}" type="pres">
      <dgm:prSet presAssocID="{960F6586-A614-4D0B-AD06-23F8F6330032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C82E87B0-04CE-4DF4-A1D8-0DA9EA821D60}" type="pres">
      <dgm:prSet presAssocID="{960F6586-A614-4D0B-AD06-23F8F6330032}" presName="BalanceSpacing" presStyleCnt="0"/>
      <dgm:spPr/>
    </dgm:pt>
    <dgm:pt modelId="{0E0CC62B-EFEA-459F-9F95-AF4F3B91917E}" type="pres">
      <dgm:prSet presAssocID="{960F6586-A614-4D0B-AD06-23F8F6330032}" presName="BalanceSpacing1" presStyleCnt="0"/>
      <dgm:spPr/>
    </dgm:pt>
    <dgm:pt modelId="{F567A04F-D1CF-497F-8E67-1FE82CEFEE9E}" type="pres">
      <dgm:prSet presAssocID="{552ED42D-F881-40A1-94D6-CF458EC66C6D}" presName="Accent1Text" presStyleLbl="node1" presStyleIdx="7" presStyleCnt="8"/>
      <dgm:spPr/>
    </dgm:pt>
  </dgm:ptLst>
  <dgm:cxnLst>
    <dgm:cxn modelId="{0CE10701-2D62-453B-B3F7-EC4A29EB27B5}" type="presOf" srcId="{0DDE2112-F62C-42C6-8016-3CB07E85A5BA}" destId="{3F1E573C-275F-4703-B91D-46FF63BFD681}" srcOrd="0" destOrd="0" presId="urn:microsoft.com/office/officeart/2008/layout/AlternatingHexagons"/>
    <dgm:cxn modelId="{CEFB0702-E98A-4D47-896A-6825999DDB14}" type="presOf" srcId="{27D7812F-2453-4B42-842D-C3659777AF3C}" destId="{84AFE1D5-2EAD-4277-AA11-29EEEF557B52}" srcOrd="0" destOrd="0" presId="urn:microsoft.com/office/officeart/2008/layout/AlternatingHexagons"/>
    <dgm:cxn modelId="{699BA317-36BA-4E39-B625-78EE520E3C6F}" type="presOf" srcId="{960F6586-A614-4D0B-AD06-23F8F6330032}" destId="{F2A6042C-686F-4210-BFBF-34E2857537AD}" srcOrd="0" destOrd="0" presId="urn:microsoft.com/office/officeart/2008/layout/AlternatingHexagons"/>
    <dgm:cxn modelId="{5924272C-3976-4CB5-8696-7E12862A75B1}" type="presOf" srcId="{67900AFF-A993-43DD-95F0-E8D829A08822}" destId="{B8FC951B-A4B4-4143-A640-234B807E432A}" srcOrd="0" destOrd="0" presId="urn:microsoft.com/office/officeart/2008/layout/AlternatingHexagons"/>
    <dgm:cxn modelId="{F292F836-102B-4305-833B-186CD1643B6D}" type="presOf" srcId="{5E4A2098-01C4-4A14-ABF1-250A8CE89A0C}" destId="{A18D2806-44E8-44FE-A353-681CA5823A1A}" srcOrd="0" destOrd="0" presId="urn:microsoft.com/office/officeart/2008/layout/AlternatingHexagons"/>
    <dgm:cxn modelId="{2664CF76-3C27-43AE-A1D4-17601002A539}" srcId="{67900AFF-A993-43DD-95F0-E8D829A08822}" destId="{49D1A097-65D0-463E-B175-BD22EFBAF8D2}" srcOrd="2" destOrd="0" parTransId="{4AEF49E1-95AF-4C9F-A128-14987CBA381C}" sibTransId="{27D7812F-2453-4B42-842D-C3659777AF3C}"/>
    <dgm:cxn modelId="{EAC3D25A-0F93-4BEB-9425-3239955B0E1C}" srcId="{67900AFF-A993-43DD-95F0-E8D829A08822}" destId="{960F6586-A614-4D0B-AD06-23F8F6330032}" srcOrd="3" destOrd="0" parTransId="{F3C8012C-0C37-41DF-914F-D4765E7E23E6}" sibTransId="{552ED42D-F881-40A1-94D6-CF458EC66C6D}"/>
    <dgm:cxn modelId="{169B857E-7352-4A62-BFA6-49D547327E89}" srcId="{67900AFF-A993-43DD-95F0-E8D829A08822}" destId="{9853CA20-BA4C-46B4-8F9C-3275535AD0D8}" srcOrd="1" destOrd="0" parTransId="{01C6E38B-1393-4FE3-B8CE-B669011F7416}" sibTransId="{5E4A2098-01C4-4A14-ABF1-250A8CE89A0C}"/>
    <dgm:cxn modelId="{52059D93-DE02-4DE5-9FFC-61806CE2FD6B}" type="presOf" srcId="{49D1A097-65D0-463E-B175-BD22EFBAF8D2}" destId="{F8FEB642-5DCA-4529-8080-45BFCEE24EDF}" srcOrd="0" destOrd="0" presId="urn:microsoft.com/office/officeart/2008/layout/AlternatingHexagons"/>
    <dgm:cxn modelId="{DE1261BB-0542-49DD-8D88-A306C09CD2CA}" srcId="{67900AFF-A993-43DD-95F0-E8D829A08822}" destId="{1CF555C9-A0DA-4DEE-9383-E750DE4B5BFE}" srcOrd="0" destOrd="0" parTransId="{3A420017-BD56-4859-9924-AABB77C414E2}" sibTransId="{0DDE2112-F62C-42C6-8016-3CB07E85A5BA}"/>
    <dgm:cxn modelId="{0B37F5F7-4DD3-4871-B33E-312D54529C1E}" type="presOf" srcId="{9853CA20-BA4C-46B4-8F9C-3275535AD0D8}" destId="{505CBD96-517A-45D2-9AB7-15DC1E046C43}" srcOrd="0" destOrd="0" presId="urn:microsoft.com/office/officeart/2008/layout/AlternatingHexagons"/>
    <dgm:cxn modelId="{F8B8F5FC-C40C-44C1-BEAF-F1BEFFD41015}" type="presOf" srcId="{552ED42D-F881-40A1-94D6-CF458EC66C6D}" destId="{F567A04F-D1CF-497F-8E67-1FE82CEFEE9E}" srcOrd="0" destOrd="0" presId="urn:microsoft.com/office/officeart/2008/layout/AlternatingHexagons"/>
    <dgm:cxn modelId="{FF0F27FD-75B8-471B-9C37-1296D4001303}" type="presOf" srcId="{1CF555C9-A0DA-4DEE-9383-E750DE4B5BFE}" destId="{5FAA243D-C1F0-4EE5-8273-959674C1C466}" srcOrd="0" destOrd="0" presId="urn:microsoft.com/office/officeart/2008/layout/AlternatingHexagons"/>
    <dgm:cxn modelId="{D6A2F814-8BD0-4C53-95CC-4382BF4060ED}" type="presParOf" srcId="{B8FC951B-A4B4-4143-A640-234B807E432A}" destId="{0D1BB5D1-FF9E-4BE0-A1B6-77869BCEFD2D}" srcOrd="0" destOrd="0" presId="urn:microsoft.com/office/officeart/2008/layout/AlternatingHexagons"/>
    <dgm:cxn modelId="{C5E92388-31BF-4B78-879C-BC5779A8EC31}" type="presParOf" srcId="{0D1BB5D1-FF9E-4BE0-A1B6-77869BCEFD2D}" destId="{5FAA243D-C1F0-4EE5-8273-959674C1C466}" srcOrd="0" destOrd="0" presId="urn:microsoft.com/office/officeart/2008/layout/AlternatingHexagons"/>
    <dgm:cxn modelId="{04180268-B79D-40E9-822F-D001BEC3AC19}" type="presParOf" srcId="{0D1BB5D1-FF9E-4BE0-A1B6-77869BCEFD2D}" destId="{F41C830F-1A7D-449B-9B5E-DBD2DEF93DB5}" srcOrd="1" destOrd="0" presId="urn:microsoft.com/office/officeart/2008/layout/AlternatingHexagons"/>
    <dgm:cxn modelId="{60DBD978-5958-46E7-80CE-C6D6E6661530}" type="presParOf" srcId="{0D1BB5D1-FF9E-4BE0-A1B6-77869BCEFD2D}" destId="{024CE0B9-5EC1-48FF-A3C5-4A69D5B39DA5}" srcOrd="2" destOrd="0" presId="urn:microsoft.com/office/officeart/2008/layout/AlternatingHexagons"/>
    <dgm:cxn modelId="{AB75123F-5AC3-4242-8147-9ABA16B354C5}" type="presParOf" srcId="{0D1BB5D1-FF9E-4BE0-A1B6-77869BCEFD2D}" destId="{51632A4F-3042-46FA-AAB3-75253522FF34}" srcOrd="3" destOrd="0" presId="urn:microsoft.com/office/officeart/2008/layout/AlternatingHexagons"/>
    <dgm:cxn modelId="{90955E7C-3614-414B-810E-2175625A7190}" type="presParOf" srcId="{0D1BB5D1-FF9E-4BE0-A1B6-77869BCEFD2D}" destId="{3F1E573C-275F-4703-B91D-46FF63BFD681}" srcOrd="4" destOrd="0" presId="urn:microsoft.com/office/officeart/2008/layout/AlternatingHexagons"/>
    <dgm:cxn modelId="{61BB8D98-8CB0-4147-801A-A6E9D5E21E72}" type="presParOf" srcId="{B8FC951B-A4B4-4143-A640-234B807E432A}" destId="{7668A73D-07FB-47AF-A7EE-06ABB4D5567A}" srcOrd="1" destOrd="0" presId="urn:microsoft.com/office/officeart/2008/layout/AlternatingHexagons"/>
    <dgm:cxn modelId="{82A051A1-BAF0-462C-89B2-91631AF740C9}" type="presParOf" srcId="{B8FC951B-A4B4-4143-A640-234B807E432A}" destId="{5837F010-F6F2-476A-BD05-F5E35521BB3A}" srcOrd="2" destOrd="0" presId="urn:microsoft.com/office/officeart/2008/layout/AlternatingHexagons"/>
    <dgm:cxn modelId="{483AEA4B-C8DA-4A38-89F6-15F35BCB62EC}" type="presParOf" srcId="{5837F010-F6F2-476A-BD05-F5E35521BB3A}" destId="{505CBD96-517A-45D2-9AB7-15DC1E046C43}" srcOrd="0" destOrd="0" presId="urn:microsoft.com/office/officeart/2008/layout/AlternatingHexagons"/>
    <dgm:cxn modelId="{98D65B0E-5038-482B-A98E-CF3EFF2258A9}" type="presParOf" srcId="{5837F010-F6F2-476A-BD05-F5E35521BB3A}" destId="{6DB82A21-9681-4E45-A884-8ED9DD0EB9D4}" srcOrd="1" destOrd="0" presId="urn:microsoft.com/office/officeart/2008/layout/AlternatingHexagons"/>
    <dgm:cxn modelId="{9929B59E-E3F1-4CCD-AA6A-CE2E6B24CA7A}" type="presParOf" srcId="{5837F010-F6F2-476A-BD05-F5E35521BB3A}" destId="{CE236768-A935-4680-B74D-202210791FD7}" srcOrd="2" destOrd="0" presId="urn:microsoft.com/office/officeart/2008/layout/AlternatingHexagons"/>
    <dgm:cxn modelId="{42F3A2CB-4CCA-4FD9-92CE-39D5B8B6005E}" type="presParOf" srcId="{5837F010-F6F2-476A-BD05-F5E35521BB3A}" destId="{149AA2C6-3616-4085-8167-FB7E2F6EAAAC}" srcOrd="3" destOrd="0" presId="urn:microsoft.com/office/officeart/2008/layout/AlternatingHexagons"/>
    <dgm:cxn modelId="{ED24EB48-173B-4457-85B5-4515ED54D6A4}" type="presParOf" srcId="{5837F010-F6F2-476A-BD05-F5E35521BB3A}" destId="{A18D2806-44E8-44FE-A353-681CA5823A1A}" srcOrd="4" destOrd="0" presId="urn:microsoft.com/office/officeart/2008/layout/AlternatingHexagons"/>
    <dgm:cxn modelId="{DB5A50F5-F4EE-4888-9068-660FC8132AAE}" type="presParOf" srcId="{B8FC951B-A4B4-4143-A640-234B807E432A}" destId="{89AB9DB5-DDE0-408A-A0FC-D92244E38BA5}" srcOrd="3" destOrd="0" presId="urn:microsoft.com/office/officeart/2008/layout/AlternatingHexagons"/>
    <dgm:cxn modelId="{1F6CC7F1-1C81-4244-A92E-F4584E83A266}" type="presParOf" srcId="{B8FC951B-A4B4-4143-A640-234B807E432A}" destId="{75584151-7BC1-4C03-8AB1-523D41A23097}" srcOrd="4" destOrd="0" presId="urn:microsoft.com/office/officeart/2008/layout/AlternatingHexagons"/>
    <dgm:cxn modelId="{A061DD1C-47F9-4F97-82E6-E1239CBAA1C7}" type="presParOf" srcId="{75584151-7BC1-4C03-8AB1-523D41A23097}" destId="{F8FEB642-5DCA-4529-8080-45BFCEE24EDF}" srcOrd="0" destOrd="0" presId="urn:microsoft.com/office/officeart/2008/layout/AlternatingHexagons"/>
    <dgm:cxn modelId="{F2470292-BABA-4B1B-AAB6-D9E69AF4B175}" type="presParOf" srcId="{75584151-7BC1-4C03-8AB1-523D41A23097}" destId="{951DE7B2-28A3-4E47-A6AF-DBEB9836E06C}" srcOrd="1" destOrd="0" presId="urn:microsoft.com/office/officeart/2008/layout/AlternatingHexagons"/>
    <dgm:cxn modelId="{FF0330F7-D6B5-41F9-9AB1-ABE9C67F52F4}" type="presParOf" srcId="{75584151-7BC1-4C03-8AB1-523D41A23097}" destId="{91900F5B-A67D-41CA-845E-A9AC72B1EE71}" srcOrd="2" destOrd="0" presId="urn:microsoft.com/office/officeart/2008/layout/AlternatingHexagons"/>
    <dgm:cxn modelId="{58233672-7F52-47B9-B855-BE3618DE4DE6}" type="presParOf" srcId="{75584151-7BC1-4C03-8AB1-523D41A23097}" destId="{DCB1EFC5-5ABA-40C2-B015-F9A01DD54979}" srcOrd="3" destOrd="0" presId="urn:microsoft.com/office/officeart/2008/layout/AlternatingHexagons"/>
    <dgm:cxn modelId="{6C5CB76B-A01A-4940-BAF1-DBD9EE68BE9C}" type="presParOf" srcId="{75584151-7BC1-4C03-8AB1-523D41A23097}" destId="{84AFE1D5-2EAD-4277-AA11-29EEEF557B52}" srcOrd="4" destOrd="0" presId="urn:microsoft.com/office/officeart/2008/layout/AlternatingHexagons"/>
    <dgm:cxn modelId="{212708E2-AD27-473F-A50C-B52D358143C0}" type="presParOf" srcId="{B8FC951B-A4B4-4143-A640-234B807E432A}" destId="{E3CD870E-644B-4FC8-BE9F-E08F6E79C0C8}" srcOrd="5" destOrd="0" presId="urn:microsoft.com/office/officeart/2008/layout/AlternatingHexagons"/>
    <dgm:cxn modelId="{04E933AD-B2AD-43B6-A241-57C13F264BF1}" type="presParOf" srcId="{B8FC951B-A4B4-4143-A640-234B807E432A}" destId="{ACA84C49-602A-4381-B4E6-4A100E4B33DD}" srcOrd="6" destOrd="0" presId="urn:microsoft.com/office/officeart/2008/layout/AlternatingHexagons"/>
    <dgm:cxn modelId="{72A41B39-641E-421A-B0DA-712E38928DC3}" type="presParOf" srcId="{ACA84C49-602A-4381-B4E6-4A100E4B33DD}" destId="{F2A6042C-686F-4210-BFBF-34E2857537AD}" srcOrd="0" destOrd="0" presId="urn:microsoft.com/office/officeart/2008/layout/AlternatingHexagons"/>
    <dgm:cxn modelId="{37F21F50-B177-4817-A099-3F4DC9F4E0D1}" type="presParOf" srcId="{ACA84C49-602A-4381-B4E6-4A100E4B33DD}" destId="{B6A0685E-998B-445B-970C-0D5B02446C98}" srcOrd="1" destOrd="0" presId="urn:microsoft.com/office/officeart/2008/layout/AlternatingHexagons"/>
    <dgm:cxn modelId="{B97F3EAD-B617-42E7-A28D-2862F58064B6}" type="presParOf" srcId="{ACA84C49-602A-4381-B4E6-4A100E4B33DD}" destId="{C82E87B0-04CE-4DF4-A1D8-0DA9EA821D60}" srcOrd="2" destOrd="0" presId="urn:microsoft.com/office/officeart/2008/layout/AlternatingHexagons"/>
    <dgm:cxn modelId="{3B05C325-E206-443D-9900-9C27501AA90E}" type="presParOf" srcId="{ACA84C49-602A-4381-B4E6-4A100E4B33DD}" destId="{0E0CC62B-EFEA-459F-9F95-AF4F3B91917E}" srcOrd="3" destOrd="0" presId="urn:microsoft.com/office/officeart/2008/layout/AlternatingHexagons"/>
    <dgm:cxn modelId="{7D828F78-E487-433A-B6AB-094F678D34D3}" type="presParOf" srcId="{ACA84C49-602A-4381-B4E6-4A100E4B33DD}" destId="{F567A04F-D1CF-497F-8E67-1FE82CEFEE9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42BC33-D4C5-4F2C-8219-F1BA406EA452}">
      <dsp:nvSpPr>
        <dsp:cNvPr id="0" name=""/>
        <dsp:cNvSpPr/>
      </dsp:nvSpPr>
      <dsp:spPr>
        <a:xfrm>
          <a:off x="272377" y="0"/>
          <a:ext cx="3086940" cy="1916629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4C301-F8C5-4910-9E03-0FAAFF254B98}">
      <dsp:nvSpPr>
        <dsp:cNvPr id="0" name=""/>
        <dsp:cNvSpPr/>
      </dsp:nvSpPr>
      <dsp:spPr>
        <a:xfrm>
          <a:off x="775" y="574988"/>
          <a:ext cx="1163055" cy="766651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SABER</a:t>
          </a:r>
        </a:p>
      </dsp:txBody>
      <dsp:txXfrm>
        <a:off x="38200" y="612413"/>
        <a:ext cx="1088205" cy="691801"/>
      </dsp:txXfrm>
    </dsp:sp>
    <dsp:sp modelId="{2C3D8F01-8A1B-4D44-A163-7847BF9DB86C}">
      <dsp:nvSpPr>
        <dsp:cNvPr id="0" name=""/>
        <dsp:cNvSpPr/>
      </dsp:nvSpPr>
      <dsp:spPr>
        <a:xfrm>
          <a:off x="1234319" y="574988"/>
          <a:ext cx="1163055" cy="766651"/>
        </a:xfrm>
        <a:prstGeom prst="roundRect">
          <a:avLst/>
        </a:prstGeom>
        <a:solidFill>
          <a:schemeClr val="accent3">
            <a:shade val="80000"/>
            <a:hueOff val="-128999"/>
            <a:satOff val="-26493"/>
            <a:lumOff val="198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HACER</a:t>
          </a:r>
        </a:p>
      </dsp:txBody>
      <dsp:txXfrm>
        <a:off x="1271744" y="612413"/>
        <a:ext cx="1088205" cy="691801"/>
      </dsp:txXfrm>
    </dsp:sp>
    <dsp:sp modelId="{93AF133A-2734-48AA-9559-E488C5B59D56}">
      <dsp:nvSpPr>
        <dsp:cNvPr id="0" name=""/>
        <dsp:cNvSpPr/>
      </dsp:nvSpPr>
      <dsp:spPr>
        <a:xfrm>
          <a:off x="2467863" y="574988"/>
          <a:ext cx="1163055" cy="766651"/>
        </a:xfrm>
        <a:prstGeom prst="roundRect">
          <a:avLst/>
        </a:prstGeom>
        <a:solidFill>
          <a:schemeClr val="accent3">
            <a:shade val="80000"/>
            <a:hueOff val="-257998"/>
            <a:satOff val="-52986"/>
            <a:lumOff val="397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QUERER</a:t>
          </a:r>
        </a:p>
      </dsp:txBody>
      <dsp:txXfrm>
        <a:off x="2505288" y="612413"/>
        <a:ext cx="1088205" cy="6918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A243D-C1F0-4EE5-8273-959674C1C466}">
      <dsp:nvSpPr>
        <dsp:cNvPr id="0" name=""/>
        <dsp:cNvSpPr/>
      </dsp:nvSpPr>
      <dsp:spPr>
        <a:xfrm rot="5400000">
          <a:off x="3467831" y="103634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CP</a:t>
          </a:r>
        </a:p>
      </dsp:txBody>
      <dsp:txXfrm rot="-5400000">
        <a:off x="3783992" y="246812"/>
        <a:ext cx="943951" cy="1085001"/>
      </dsp:txXfrm>
    </dsp:sp>
    <dsp:sp modelId="{F41C830F-1A7D-449B-9B5E-DBD2DEF93DB5}">
      <dsp:nvSpPr>
        <dsp:cNvPr id="0" name=""/>
        <dsp:cNvSpPr/>
      </dsp:nvSpPr>
      <dsp:spPr>
        <a:xfrm>
          <a:off x="4983260" y="316431"/>
          <a:ext cx="1759120" cy="94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E573C-275F-4703-B91D-46FF63BFD681}">
      <dsp:nvSpPr>
        <dsp:cNvPr id="0" name=""/>
        <dsp:cNvSpPr/>
      </dsp:nvSpPr>
      <dsp:spPr>
        <a:xfrm rot="5400000">
          <a:off x="1986765" y="103634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920516"/>
                <a:satOff val="-2642"/>
                <a:lumOff val="-4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20516"/>
                <a:satOff val="-2642"/>
                <a:lumOff val="-4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20516"/>
                <a:satOff val="-2642"/>
                <a:lumOff val="-4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CCL</a:t>
          </a:r>
        </a:p>
      </dsp:txBody>
      <dsp:txXfrm rot="-5400000">
        <a:off x="2302926" y="246812"/>
        <a:ext cx="943951" cy="1085001"/>
      </dsp:txXfrm>
    </dsp:sp>
    <dsp:sp modelId="{505CBD96-517A-45D2-9AB7-15DC1E046C43}">
      <dsp:nvSpPr>
        <dsp:cNvPr id="0" name=""/>
        <dsp:cNvSpPr/>
      </dsp:nvSpPr>
      <dsp:spPr>
        <a:xfrm rot="5400000">
          <a:off x="2724460" y="1441574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1841033"/>
                <a:satOff val="-5284"/>
                <a:lumOff val="-84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41033"/>
                <a:satOff val="-5284"/>
                <a:lumOff val="-84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41033"/>
                <a:satOff val="-5284"/>
                <a:lumOff val="-84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STEM</a:t>
          </a:r>
        </a:p>
      </dsp:txBody>
      <dsp:txXfrm rot="-5400000">
        <a:off x="3040621" y="1584752"/>
        <a:ext cx="943951" cy="1085001"/>
      </dsp:txXfrm>
    </dsp:sp>
    <dsp:sp modelId="{6DB82A21-9681-4E45-A884-8ED9DD0EB9D4}">
      <dsp:nvSpPr>
        <dsp:cNvPr id="0" name=""/>
        <dsp:cNvSpPr/>
      </dsp:nvSpPr>
      <dsp:spPr>
        <a:xfrm>
          <a:off x="1067797" y="1654371"/>
          <a:ext cx="1702374" cy="94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D2806-44E8-44FE-A353-681CA5823A1A}">
      <dsp:nvSpPr>
        <dsp:cNvPr id="0" name=""/>
        <dsp:cNvSpPr/>
      </dsp:nvSpPr>
      <dsp:spPr>
        <a:xfrm rot="5400000">
          <a:off x="4205527" y="1441574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2761549"/>
                <a:satOff val="-7926"/>
                <a:lumOff val="-126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1549"/>
                <a:satOff val="-7926"/>
                <a:lumOff val="-126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1549"/>
                <a:satOff val="-7926"/>
                <a:lumOff val="-126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kern="1200" dirty="0"/>
            <a:t>CD</a:t>
          </a:r>
        </a:p>
      </dsp:txBody>
      <dsp:txXfrm rot="-5400000">
        <a:off x="4521688" y="1584752"/>
        <a:ext cx="943951" cy="1085001"/>
      </dsp:txXfrm>
    </dsp:sp>
    <dsp:sp modelId="{F8FEB642-5DCA-4529-8080-45BFCEE24EDF}">
      <dsp:nvSpPr>
        <dsp:cNvPr id="0" name=""/>
        <dsp:cNvSpPr/>
      </dsp:nvSpPr>
      <dsp:spPr>
        <a:xfrm rot="5400000">
          <a:off x="3467831" y="2779515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3682065"/>
                <a:satOff val="-10567"/>
                <a:lumOff val="-169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82065"/>
                <a:satOff val="-10567"/>
                <a:lumOff val="-169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82065"/>
                <a:satOff val="-10567"/>
                <a:lumOff val="-169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CC</a:t>
          </a:r>
        </a:p>
      </dsp:txBody>
      <dsp:txXfrm rot="-5400000">
        <a:off x="3783992" y="2922693"/>
        <a:ext cx="943951" cy="1085001"/>
      </dsp:txXfrm>
    </dsp:sp>
    <dsp:sp modelId="{951DE7B2-28A3-4E47-A6AF-DBEB9836E06C}">
      <dsp:nvSpPr>
        <dsp:cNvPr id="0" name=""/>
        <dsp:cNvSpPr/>
      </dsp:nvSpPr>
      <dsp:spPr>
        <a:xfrm>
          <a:off x="4983260" y="2992312"/>
          <a:ext cx="1759120" cy="94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AFE1D5-2EAD-4277-AA11-29EEEF557B52}">
      <dsp:nvSpPr>
        <dsp:cNvPr id="0" name=""/>
        <dsp:cNvSpPr/>
      </dsp:nvSpPr>
      <dsp:spPr>
        <a:xfrm rot="5400000">
          <a:off x="1986765" y="2779515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4602581"/>
                <a:satOff val="-13209"/>
                <a:lumOff val="-211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602581"/>
                <a:satOff val="-13209"/>
                <a:lumOff val="-211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602581"/>
                <a:satOff val="-13209"/>
                <a:lumOff val="-211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CPSAA</a:t>
          </a:r>
        </a:p>
      </dsp:txBody>
      <dsp:txXfrm rot="-5400000">
        <a:off x="2302926" y="2922693"/>
        <a:ext cx="943951" cy="1085001"/>
      </dsp:txXfrm>
    </dsp:sp>
    <dsp:sp modelId="{F2A6042C-686F-4210-BFBF-34E2857537AD}">
      <dsp:nvSpPr>
        <dsp:cNvPr id="0" name=""/>
        <dsp:cNvSpPr/>
      </dsp:nvSpPr>
      <dsp:spPr>
        <a:xfrm rot="5400000">
          <a:off x="2724460" y="4117456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5523098"/>
                <a:satOff val="-15851"/>
                <a:lumOff val="-25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3098"/>
                <a:satOff val="-15851"/>
                <a:lumOff val="-25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3098"/>
                <a:satOff val="-15851"/>
                <a:lumOff val="-25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CE</a:t>
          </a:r>
        </a:p>
      </dsp:txBody>
      <dsp:txXfrm rot="-5400000">
        <a:off x="3040621" y="4260634"/>
        <a:ext cx="943951" cy="1085001"/>
      </dsp:txXfrm>
    </dsp:sp>
    <dsp:sp modelId="{B6A0685E-998B-445B-970C-0D5B02446C98}">
      <dsp:nvSpPr>
        <dsp:cNvPr id="0" name=""/>
        <dsp:cNvSpPr/>
      </dsp:nvSpPr>
      <dsp:spPr>
        <a:xfrm>
          <a:off x="1067797" y="4330252"/>
          <a:ext cx="1702374" cy="94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7A04F-D1CF-497F-8E67-1FE82CEFEE9E}">
      <dsp:nvSpPr>
        <dsp:cNvPr id="0" name=""/>
        <dsp:cNvSpPr/>
      </dsp:nvSpPr>
      <dsp:spPr>
        <a:xfrm rot="5400000">
          <a:off x="4205527" y="4117456"/>
          <a:ext cx="1576273" cy="1371357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/>
            <a:t>CCEC</a:t>
          </a:r>
        </a:p>
      </dsp:txBody>
      <dsp:txXfrm rot="-5400000">
        <a:off x="4521688" y="4260634"/>
        <a:ext cx="943951" cy="1085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4-15T11:02:26.5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1,'848'0,"-825"0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3CD76-1207-464B-8D02-C25143FAA7FE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B79B8-DA21-4081-B82B-6186232D31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134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102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778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878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0104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804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92169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623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4893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3038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1267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530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10338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79526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6363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8459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9689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30805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9723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946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42497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2465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45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986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45351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7633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7642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49221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59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6477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053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373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3208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34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913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73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B79B8-DA21-4081-B82B-6186232D3175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032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B837D-9225-B4B8-48B8-B2D6375A7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14FD87-53E8-EDA1-398B-4FF67E9C8C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70D3C8-C654-5605-70B6-8BA025A0C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F89378-2D3A-9CB7-266C-8F3F7982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F48290-B47B-14F9-582A-0BD7C4763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392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A73155-7A18-BDE4-FB09-72581109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6B6C59-ABC8-6D47-2A50-F46A92423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D252B4-8082-AABB-D210-3A7497C00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76A796-73D1-E129-9C70-C4B6E4CD6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55FD3C-81E8-B5C3-5C25-1F807D60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022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97FDCD6-29B6-DD84-3918-DC89AC070C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C788BF-E583-EDF5-9245-40911CD55C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801E94-692F-E602-A327-9BF6C7710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C32128-BCD3-A8A9-5887-EF23E5943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B66C71-06FF-B276-E118-8EE363C63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7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92596F-F25C-4591-C67D-840E9E7EA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4D9D5F-6FAF-D0A0-F315-DA6F2A77F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29359-0EF7-294A-14CD-7062E7D6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BD418A-5979-097A-CAE8-9BF04FAD3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AE316-A250-58F6-08E3-F99F645B5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94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1AFEF-75DD-F015-8BF3-81D27E14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2E2BC50-44BE-C70A-6E46-E94068925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D0CB3B-E2CB-1B63-653C-07CE78DB7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227CAA-2FD9-BEEF-21B1-01255B3A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37EDF-B1A7-59EC-A8F0-78532E54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75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96718-1B07-FB40-A5B5-BE6FE99B6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8366A2-5626-CDE8-836F-734C18C24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318690-E800-CC66-D9AC-3ED0AF0EC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5D49C5-063E-ECAB-4565-C24FE747D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2127BF-EC25-CE84-4843-72F47BDB8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3A40B7-E9F3-C9CA-024A-CA7B2F18A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02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106C5-66B6-050B-4054-1E1DB8FDF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4F3B2C-BBC7-E102-1C46-6CAFDE16E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889195-B18C-5E97-E3AE-584AAC02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39B13B-A1EC-E407-AE86-53A7AC6ED5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10E9DF-850B-CE4C-9F37-F1950E672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258B59E-1D3D-097D-9EE6-BAC6C077F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0EC46C5-7116-3E55-01A4-EF1785C59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001454D-1B62-96BB-A83A-B7C1AA9C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80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5B4577-CC39-E59C-6C5C-9A70E96E1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36E-6C49-AE18-C70F-9BB06A2C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EE29FA-D591-9E3A-A514-255DEF2C4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FCC267-7172-C5FB-FB1F-E7D55642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24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003083-A2DB-2664-464E-15176FB8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E3F356-88FE-B76D-7166-10A49028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D1BDB0-9846-9684-A17F-41EC3F90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058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22B189-E903-6A74-A0E1-806A7B61C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4CAF0E-C45D-13A6-78C0-476DF7CC2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C6D963-6D41-947E-6200-C88ABCCA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F09E04-D39E-E5B9-C8C7-3A51B66B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61F8BC-C774-E1AF-D5C7-A79DB0562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4023A-7FE4-9FF5-AC2B-FA8303A4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96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354BF9-7034-E3EB-89D4-E50F3487C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4C913F6-7C48-4CE8-8D2E-A03D369D4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046E5B-BC75-752E-86A6-A601F53EE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A5A7A3A-2043-5B7F-D06B-080309AFA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592C613-5B55-37B6-001A-28369424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07A1CA-8E65-5C12-4971-F2880C933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7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53486BD-0E09-083F-0AC0-C43A2A582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05D93-D87E-FC8E-5510-59BAC0B87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C9BFB5-9E98-DD4D-F00C-FE97F633C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2FF6E9-FDD5-4FAF-9115-0B81E0BAC43D}" type="datetimeFigureOut">
              <a:rPr lang="es-ES" smtClean="0"/>
              <a:t>13/05/2024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91D747-0F97-A308-6E25-DD00DF33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0C92FF-6A5B-9F2E-E1D0-73DFFD3C4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C469D0-10F1-48CD-859D-A0062402F2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204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jcyl-my.sharepoint.com/:f:/g/personal/luis_gonpos_educa_jcyl_es/EjEggnlD7k1PqKgXVcEHsoIBlJ8SP3OnsNQkKiaYDrd80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99995590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scratch.mit.edu/projects/999148496" TargetMode="External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s://scratch.mit.edu/projects/707753252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ymakey.com/app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3.gobiernodecanarias.org/medusa/edublog/cprofesgrancanariasur/makey-makey/" TargetMode="Externa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3.gobiernodecanarias.org/medusa/edublog/cprofesgrancanariasur/makey-makey/" TargetMode="External"/><Relationship Id="rId4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3.gobiernodecanarias.org/medusa/edublog/cprofesgrancanariasur/makey-makey/" TargetMode="Externa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keymakey.com/" TargetMode="Externa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keymakey.com/" TargetMode="External"/><Relationship Id="rId4" Type="http://schemas.openxmlformats.org/officeDocument/2006/relationships/image" Target="../media/image39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scratch.mit.edu/projects/1009770983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40.png"/><Relationship Id="rId4" Type="http://schemas.openxmlformats.org/officeDocument/2006/relationships/hyperlink" Target="https://scratch.mit.edu/projects/1001409978" TargetMode="External"/><Relationship Id="rId9" Type="http://schemas.openxmlformats.org/officeDocument/2006/relationships/hyperlink" Target="https://makeymakey.com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0713942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0234051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1001430367" TargetMode="Externa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hyperlink" Target="https://www.youtube.com/watch?v=BNEI9wop1KM&amp;ab_channel=Cibermitanios" TargetMode="External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scratch.mit.edu/projects/1001430367" TargetMode="Externa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3.png"/><Relationship Id="rId4" Type="http://schemas.openxmlformats.org/officeDocument/2006/relationships/hyperlink" Target="https://code.intef.es/un-ejemplo-completo-midiendo-la-gravedad-con-makey-makey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spike.legoeducation.com/prime/start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hyperlink" Target="https://education.lego.com/es-es/downloads/spike-app/software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hyperlink" Target="https://spike.legoeducation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ike.legoeducation.com/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0.png"/><Relationship Id="rId7" Type="http://schemas.openxmlformats.org/officeDocument/2006/relationships/hyperlink" Target="https://spike.legoeducation.com/prime/models/blt9e7ffd6d4cc94c5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ike.legoeducation.com/prime/models/blte7efff9c7c96c9cb" TargetMode="External"/><Relationship Id="rId5" Type="http://schemas.openxmlformats.org/officeDocument/2006/relationships/hyperlink" Target="https://spike.legoeducation.com/prime/models/bltc58e302d70cf6530" TargetMode="External"/><Relationship Id="rId10" Type="http://schemas.openxmlformats.org/officeDocument/2006/relationships/hyperlink" Target="https://spike.legoeducation.com/" TargetMode="External"/><Relationship Id="rId4" Type="http://schemas.openxmlformats.org/officeDocument/2006/relationships/image" Target="../media/image61.png"/><Relationship Id="rId9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pike.legoeducation.com/" TargetMode="External"/><Relationship Id="rId5" Type="http://schemas.openxmlformats.org/officeDocument/2006/relationships/image" Target="../media/image64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nkercad.com/" TargetMode="External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6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6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jcyl-my.sharepoint.com/:f:/g/personal/luis_gonpos_educa_jcyl_es/EjEggnlD7k1PqKgXVcEHsoIBlJ8SP3OnsNQkKiaYDrd80Q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jcyl-my.sharepoint.com/:f:/g/personal/luis_gonpos_educa_jcyl_es/EjEggnlD7k1PqKgXVcEHsoIBlJ8SP3OnsNQkKiaYDrd80Q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jcyl-my.sharepoint.com/:f:/g/personal/luis_gonpos_educa_jcyl_es/EjEggnlD7k1PqKgXVcEHsoIBlJ8SP3OnsNQkKiaYDrd80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Mapa&#10;&#10;Descripción generada automáticamente">
            <a:extLst>
              <a:ext uri="{FF2B5EF4-FFF2-40B4-BE49-F238E27FC236}">
                <a16:creationId xmlns:a16="http://schemas.microsoft.com/office/drawing/2014/main" id="{4101A677-07F0-D0CE-EC4B-FC25F786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51" y="-140627"/>
            <a:ext cx="7168189" cy="716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448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240DA9-D63D-992E-1CA8-A0C26CFA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957" y="2266788"/>
            <a:ext cx="7868748" cy="2324424"/>
          </a:xfrm>
          <a:prstGeom prst="rect">
            <a:avLst/>
          </a:prstGeom>
        </p:spPr>
      </p:pic>
      <p:pic>
        <p:nvPicPr>
          <p:cNvPr id="7" name="Picture 2" descr="Excel - Iconos Social Media y Logos">
            <a:hlinkClick r:id="rId3"/>
            <a:extLst>
              <a:ext uri="{FF2B5EF4-FFF2-40B4-BE49-F238E27FC236}">
                <a16:creationId xmlns:a16="http://schemas.microsoft.com/office/drawing/2014/main" id="{1BC7701A-BFA9-F77F-EABB-682B3D9F1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9" y="435943"/>
            <a:ext cx="1559688" cy="1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542CA6E-C7B9-6DDE-F8B2-DCAE8F9059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478E630-CDA9-A708-31E7-8CA8A4274601}"/>
              </a:ext>
            </a:extLst>
          </p:cNvPr>
          <p:cNvSpPr/>
          <p:nvPr/>
        </p:nvSpPr>
        <p:spPr>
          <a:xfrm>
            <a:off x="10174405" y="2993910"/>
            <a:ext cx="306781" cy="1519096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108C90-937B-F198-2234-317CF0FDFAD8}"/>
              </a:ext>
            </a:extLst>
          </p:cNvPr>
          <p:cNvSpPr txBox="1"/>
          <p:nvPr/>
        </p:nvSpPr>
        <p:spPr>
          <a:xfrm>
            <a:off x="8534400" y="2784899"/>
            <a:ext cx="2021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</a:rPr>
              <a:t>CD1    CD2   CD3     CD4   CD5</a:t>
            </a:r>
          </a:p>
        </p:txBody>
      </p:sp>
    </p:spTree>
    <p:extLst>
      <p:ext uri="{BB962C8B-B14F-4D97-AF65-F5344CB8AC3E}">
        <p14:creationId xmlns:p14="http://schemas.microsoft.com/office/powerpoint/2010/main" val="1346988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42CA6E-C7B9-6DDE-F8B2-DCAE8F90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7A11285F-C94D-7910-5A52-906B508C83B8}"/>
              </a:ext>
            </a:extLst>
          </p:cNvPr>
          <p:cNvGrpSpPr/>
          <p:nvPr/>
        </p:nvGrpSpPr>
        <p:grpSpPr>
          <a:xfrm>
            <a:off x="2034664" y="2324358"/>
            <a:ext cx="9344970" cy="3582804"/>
            <a:chOff x="2034664" y="2324358"/>
            <a:chExt cx="9344970" cy="3582804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52A23F3-F488-267D-00AA-36AF6381ED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6726" y="3973317"/>
              <a:ext cx="9192908" cy="193384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B571D59-6AE3-50D3-D972-E858F948D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34664" y="2324358"/>
              <a:ext cx="9259592" cy="1771897"/>
            </a:xfrm>
            <a:prstGeom prst="rect">
              <a:avLst/>
            </a:prstGeom>
          </p:spPr>
        </p:pic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DB6E809-71C4-CF4C-C026-4E24E68A9A69}"/>
              </a:ext>
            </a:extLst>
          </p:cNvPr>
          <p:cNvSpPr txBox="1"/>
          <p:nvPr/>
        </p:nvSpPr>
        <p:spPr>
          <a:xfrm>
            <a:off x="1936341" y="590405"/>
            <a:ext cx="830887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¿Y LA ROBÓTICA?</a:t>
            </a:r>
            <a:endParaRPr lang="es-ES" b="1" dirty="0">
              <a:solidFill>
                <a:srgbClr val="C00000"/>
              </a:solidFill>
            </a:endParaRPr>
          </a:p>
          <a:p>
            <a:endParaRPr lang="es-ES" dirty="0"/>
          </a:p>
          <a:p>
            <a:r>
              <a:rPr lang="es-ES" b="1" dirty="0"/>
              <a:t>LOMLOE </a:t>
            </a:r>
            <a:r>
              <a:rPr lang="es-ES" b="1" dirty="0">
                <a:sym typeface="Wingdings" panose="05000000000000000000" pitchFamily="2" charset="2"/>
              </a:rPr>
              <a:t> D39/22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highlight>
                  <a:srgbClr val="FFFF00"/>
                </a:highlight>
                <a:sym typeface="Wingdings" panose="05000000000000000000" pitchFamily="2" charset="2"/>
              </a:rPr>
              <a:t>Anexo I.A: </a:t>
            </a:r>
            <a:r>
              <a:rPr lang="es-ES" b="1" dirty="0">
                <a:sym typeface="Wingdings" panose="05000000000000000000" pitchFamily="2" charset="2"/>
              </a:rPr>
              <a:t>Competencias Clave </a:t>
            </a:r>
            <a:r>
              <a:rPr lang="es-ES" dirty="0">
                <a:sym typeface="Wingdings" panose="05000000000000000000" pitchFamily="2" charset="2"/>
              </a:rPr>
              <a:t>en Educación Secundaria Obligatoria: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CD  </a:t>
            </a:r>
            <a:r>
              <a:rPr lang="es-ES" b="1" dirty="0">
                <a:highlight>
                  <a:srgbClr val="FFFF00"/>
                </a:highlight>
                <a:sym typeface="Wingdings" panose="05000000000000000000" pitchFamily="2" charset="2"/>
              </a:rPr>
              <a:t>CD5</a:t>
            </a:r>
          </a:p>
          <a:p>
            <a:pPr lvl="2"/>
            <a:endParaRPr lang="es-ES" dirty="0">
              <a:sym typeface="Wingdings" panose="05000000000000000000" pitchFamily="2" charset="2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0ABB14E-5CB2-C188-F3AC-697630D91EAA}"/>
              </a:ext>
            </a:extLst>
          </p:cNvPr>
          <p:cNvSpPr/>
          <p:nvPr/>
        </p:nvSpPr>
        <p:spPr>
          <a:xfrm>
            <a:off x="6774426" y="4096255"/>
            <a:ext cx="4395019" cy="1648960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Entrada de lápiz 4">
                <a:extLst>
                  <a:ext uri="{FF2B5EF4-FFF2-40B4-BE49-F238E27FC236}">
                    <a16:creationId xmlns:a16="http://schemas.microsoft.com/office/drawing/2014/main" id="{7B5EF295-EB8C-745F-6967-346ED44293EC}"/>
                  </a:ext>
                </a:extLst>
              </p14:cNvPr>
              <p14:cNvContentPartPr/>
              <p14:nvPr/>
            </p14:nvContentPartPr>
            <p14:xfrm>
              <a:off x="6863017" y="4247148"/>
              <a:ext cx="313560" cy="360"/>
            </p14:xfrm>
          </p:contentPart>
        </mc:Choice>
        <mc:Fallback xmlns="">
          <p:pic>
            <p:nvPicPr>
              <p:cNvPr id="5" name="Entrada de lápiz 4">
                <a:extLst>
                  <a:ext uri="{FF2B5EF4-FFF2-40B4-BE49-F238E27FC236}">
                    <a16:creationId xmlns:a16="http://schemas.microsoft.com/office/drawing/2014/main" id="{7B5EF295-EB8C-745F-6967-346ED44293E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09017" y="4139508"/>
                <a:ext cx="4212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00730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542CA6E-C7B9-6DDE-F8B2-DCAE8F905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DB6E809-71C4-CF4C-C026-4E24E68A9A69}"/>
              </a:ext>
            </a:extLst>
          </p:cNvPr>
          <p:cNvSpPr txBox="1"/>
          <p:nvPr/>
        </p:nvSpPr>
        <p:spPr>
          <a:xfrm>
            <a:off x="1936340" y="590405"/>
            <a:ext cx="9193775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¿Y LA ROBÓTICA?</a:t>
            </a:r>
            <a:endParaRPr lang="es-ES" b="1" dirty="0">
              <a:solidFill>
                <a:srgbClr val="C00000"/>
              </a:solidFill>
            </a:endParaRPr>
          </a:p>
          <a:p>
            <a:endParaRPr lang="es-ES" dirty="0"/>
          </a:p>
          <a:p>
            <a:r>
              <a:rPr lang="es-ES" b="1" dirty="0"/>
              <a:t>LOMLOE </a:t>
            </a:r>
            <a:r>
              <a:rPr lang="es-ES" b="1" dirty="0">
                <a:sym typeface="Wingdings" panose="05000000000000000000" pitchFamily="2" charset="2"/>
              </a:rPr>
              <a:t> D39/22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highlight>
                  <a:srgbClr val="FFFF00"/>
                </a:highlight>
                <a:sym typeface="Wingdings" panose="05000000000000000000" pitchFamily="2" charset="2"/>
              </a:rPr>
              <a:t>Anexo II.C</a:t>
            </a:r>
            <a:r>
              <a:rPr lang="es-ES" dirty="0">
                <a:sym typeface="Wingdings" panose="05000000000000000000" pitchFamily="2" charset="2"/>
              </a:rPr>
              <a:t>: </a:t>
            </a:r>
            <a:r>
              <a:rPr lang="es-ES" b="1" dirty="0">
                <a:sym typeface="Wingdings" panose="05000000000000000000" pitchFamily="2" charset="2"/>
              </a:rPr>
              <a:t>Orientaciones para el diseño de </a:t>
            </a:r>
            <a:r>
              <a:rPr lang="es-ES" b="1" dirty="0">
                <a:highlight>
                  <a:srgbClr val="FFFF00"/>
                </a:highlight>
                <a:sym typeface="Wingdings" panose="05000000000000000000" pitchFamily="2" charset="2"/>
              </a:rPr>
              <a:t>Situaciones de Aprendizaje </a:t>
            </a:r>
            <a:r>
              <a:rPr lang="es-ES" dirty="0">
                <a:sym typeface="Wingdings" panose="05000000000000000000" pitchFamily="2" charset="2"/>
              </a:rPr>
              <a:t>en Educación Secundaria Obligatoria:</a:t>
            </a:r>
          </a:p>
          <a:p>
            <a:pPr lvl="2"/>
            <a:endParaRPr lang="es-ES" dirty="0">
              <a:sym typeface="Wingdings" panose="05000000000000000000" pitchFamily="2" charset="2"/>
            </a:endParaRPr>
          </a:p>
          <a:p>
            <a:pPr lvl="1"/>
            <a:r>
              <a:rPr lang="es-ES" i="1" dirty="0">
                <a:sym typeface="Wingdings" panose="05000000000000000000" pitchFamily="2" charset="2"/>
              </a:rPr>
              <a:t>“Las situaciones de aprendizaje se conciben como </a:t>
            </a:r>
            <a:r>
              <a:rPr lang="es-ES" b="1" i="1" dirty="0">
                <a:sym typeface="Wingdings" panose="05000000000000000000" pitchFamily="2" charset="2"/>
              </a:rPr>
              <a:t>la herramienta imprescindible para que el alumnado adquiera en primer término las competencias específicas </a:t>
            </a:r>
            <a:r>
              <a:rPr lang="es-ES" i="1" dirty="0">
                <a:sym typeface="Wingdings" panose="05000000000000000000" pitchFamily="2" charset="2"/>
              </a:rPr>
              <a:t>de la materia o materias correspondientes, </a:t>
            </a:r>
            <a:r>
              <a:rPr lang="es-ES" b="1" i="1" dirty="0">
                <a:sym typeface="Wingdings" panose="05000000000000000000" pitchFamily="2" charset="2"/>
              </a:rPr>
              <a:t>como en definitiva las competencias clave del Perfil de salida y los objetivos de etapa</a:t>
            </a:r>
            <a:r>
              <a:rPr lang="es-ES" i="1" dirty="0">
                <a:sym typeface="Wingdings" panose="05000000000000000000" pitchFamily="2" charset="2"/>
              </a:rPr>
              <a:t>…</a:t>
            </a:r>
          </a:p>
          <a:p>
            <a:pPr lvl="1"/>
            <a:endParaRPr lang="es-ES" i="1" dirty="0">
              <a:sym typeface="Wingdings" panose="05000000000000000000" pitchFamily="2" charset="2"/>
            </a:endParaRPr>
          </a:p>
          <a:p>
            <a:pPr lvl="1"/>
            <a:r>
              <a:rPr lang="es-ES" i="1" dirty="0">
                <a:sym typeface="Wingdings" panose="05000000000000000000" pitchFamily="2" charset="2"/>
              </a:rPr>
              <a:t>… En el ámbito educativo, contextos como actividades del centro educativo,</a:t>
            </a:r>
          </a:p>
          <a:p>
            <a:pPr lvl="1"/>
            <a:r>
              <a:rPr lang="es-ES" i="1" dirty="0">
                <a:sym typeface="Wingdings" panose="05000000000000000000" pitchFamily="2" charset="2"/>
              </a:rPr>
              <a:t>la convivencia en el entorno escolar, la correspondencia entre iguales, el aprendizaje de las diferentes materias, </a:t>
            </a:r>
            <a:r>
              <a:rPr lang="es-ES" b="1" i="1" dirty="0">
                <a:highlight>
                  <a:srgbClr val="FFFF00"/>
                </a:highlight>
                <a:sym typeface="Wingdings" panose="05000000000000000000" pitchFamily="2" charset="2"/>
              </a:rPr>
              <a:t>la robótica, programación</a:t>
            </a:r>
            <a:r>
              <a:rPr lang="es-ES" i="1" dirty="0">
                <a:sym typeface="Wingdings" panose="05000000000000000000" pitchFamily="2" charset="2"/>
              </a:rPr>
              <a:t>, realidad virtual y aumentada o las actividades artísticas, las producciones escolares, la identidad digital profesional y la participación activa en plataformas virtuales, …”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lvl="2"/>
            <a:endParaRPr lang="es-ES" dirty="0">
              <a:sym typeface="Wingdings" panose="05000000000000000000" pitchFamily="2" charset="2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E5A9FA1-0651-EB6A-A3F5-46F3C5FBD320}"/>
              </a:ext>
            </a:extLst>
          </p:cNvPr>
          <p:cNvGrpSpPr/>
          <p:nvPr/>
        </p:nvGrpSpPr>
        <p:grpSpPr>
          <a:xfrm rot="2021747">
            <a:off x="10069067" y="590405"/>
            <a:ext cx="1368901" cy="1218730"/>
            <a:chOff x="10069067" y="590405"/>
            <a:chExt cx="1368901" cy="1218730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EE9ED27F-A83B-60C0-3544-1631AE3863BF}"/>
                </a:ext>
              </a:extLst>
            </p:cNvPr>
            <p:cNvSpPr/>
            <p:nvPr/>
          </p:nvSpPr>
          <p:spPr>
            <a:xfrm>
              <a:off x="10097729" y="590405"/>
              <a:ext cx="1218730" cy="121873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rgbClr val="C00000"/>
                </a:solidFill>
              </a:endParaRPr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C8DFC345-D32C-DA7A-F5FD-D24670AEA070}"/>
                </a:ext>
              </a:extLst>
            </p:cNvPr>
            <p:cNvSpPr txBox="1"/>
            <p:nvPr/>
          </p:nvSpPr>
          <p:spPr>
            <a:xfrm>
              <a:off x="10069067" y="907382"/>
              <a:ext cx="136890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3200" dirty="0">
                  <a:solidFill>
                    <a:srgbClr val="C00000"/>
                  </a:solidFill>
                </a:rPr>
                <a:t>SS.AA.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772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B9842E9-4251-6927-3B02-FDD5A2A3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895" y="-1180927"/>
            <a:ext cx="8564052" cy="856405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640DE4-BD4B-C5E5-6968-B92E3600FF3E}"/>
              </a:ext>
            </a:extLst>
          </p:cNvPr>
          <p:cNvSpPr txBox="1"/>
          <p:nvPr/>
        </p:nvSpPr>
        <p:spPr>
          <a:xfrm>
            <a:off x="2107281" y="503498"/>
            <a:ext cx="2972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CAMBIO SOCIAL: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89737E-CA74-0EF9-416B-51CB7183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DD1EFF5-3EED-2DCB-D3C2-5A6028684457}"/>
              </a:ext>
            </a:extLst>
          </p:cNvPr>
          <p:cNvSpPr txBox="1"/>
          <p:nvPr/>
        </p:nvSpPr>
        <p:spPr>
          <a:xfrm>
            <a:off x="1764175" y="3101099"/>
            <a:ext cx="225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Consumidor de contenidos</a:t>
            </a:r>
            <a:endParaRPr lang="es-ES" sz="14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ACC6F91-DAC5-6344-E7B0-02A1265027E3}"/>
              </a:ext>
            </a:extLst>
          </p:cNvPr>
          <p:cNvSpPr/>
          <p:nvPr/>
        </p:nvSpPr>
        <p:spPr>
          <a:xfrm>
            <a:off x="8368496" y="-694481"/>
            <a:ext cx="4884517" cy="8077606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98502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BB9842E9-4251-6927-3B02-FDD5A2A3E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052" y="-1582114"/>
            <a:ext cx="10687771" cy="1068777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DB0E89F-164E-AD2E-4E53-CE99AF5B7F9C}"/>
              </a:ext>
            </a:extLst>
          </p:cNvPr>
          <p:cNvSpPr/>
          <p:nvPr/>
        </p:nvSpPr>
        <p:spPr>
          <a:xfrm>
            <a:off x="-435541" y="-442935"/>
            <a:ext cx="4884517" cy="8077606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640DE4-BD4B-C5E5-6968-B92E3600FF3E}"/>
              </a:ext>
            </a:extLst>
          </p:cNvPr>
          <p:cNvSpPr txBox="1"/>
          <p:nvPr/>
        </p:nvSpPr>
        <p:spPr>
          <a:xfrm>
            <a:off x="2107281" y="503498"/>
            <a:ext cx="29725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CAMBIO SOCIAL: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89737E-CA74-0EF9-416B-51CB7183E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85FD02C-185B-6AE4-E4AA-652A9797E550}"/>
              </a:ext>
            </a:extLst>
          </p:cNvPr>
          <p:cNvSpPr txBox="1"/>
          <p:nvPr/>
        </p:nvSpPr>
        <p:spPr>
          <a:xfrm>
            <a:off x="9779644" y="3241925"/>
            <a:ext cx="2257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Generador de contenidos</a:t>
            </a:r>
            <a:endParaRPr lang="es-ES" sz="140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D60C076-7646-6FBE-A246-0F5438F17482}"/>
              </a:ext>
            </a:extLst>
          </p:cNvPr>
          <p:cNvSpPr txBox="1"/>
          <p:nvPr/>
        </p:nvSpPr>
        <p:spPr>
          <a:xfrm>
            <a:off x="9807616" y="4684428"/>
            <a:ext cx="2257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C00000"/>
                </a:solidFill>
              </a:rPr>
              <a:t>DESTREZAS</a:t>
            </a:r>
            <a:endParaRPr lang="es-ES" sz="1400" dirty="0">
              <a:solidFill>
                <a:srgbClr val="C00000"/>
              </a:solidFill>
            </a:endParaRP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E15E0D85-BE2F-A311-EF44-12BDC306E795}"/>
              </a:ext>
            </a:extLst>
          </p:cNvPr>
          <p:cNvSpPr/>
          <p:nvPr/>
        </p:nvSpPr>
        <p:spPr>
          <a:xfrm>
            <a:off x="10637134" y="3949810"/>
            <a:ext cx="497712" cy="734617"/>
          </a:xfrm>
          <a:prstGeom prst="downArrow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064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Índice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0B9B8A4-C0C5-AD3C-D771-360BE7B6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547"/>
          <a:stretch/>
        </p:blipFill>
        <p:spPr>
          <a:xfrm>
            <a:off x="3999447" y="254643"/>
            <a:ext cx="5920057" cy="63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170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0B9B8A4-C0C5-AD3C-D771-360BE7B6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547"/>
          <a:stretch/>
        </p:blipFill>
        <p:spPr>
          <a:xfrm>
            <a:off x="841093" y="-4273698"/>
            <a:ext cx="13600647" cy="145721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339060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DEFINICIÓN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640DE4-BD4B-C5E5-6968-B92E3600FF3E}"/>
              </a:ext>
            </a:extLst>
          </p:cNvPr>
          <p:cNvSpPr txBox="1"/>
          <p:nvPr/>
        </p:nvSpPr>
        <p:spPr>
          <a:xfrm>
            <a:off x="2408224" y="765812"/>
            <a:ext cx="921275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DEFINICIÓN DE P.C.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b="1" dirty="0"/>
              <a:t>Es un método para resolver problemas complejos, </a:t>
            </a:r>
            <a:r>
              <a:rPr lang="es-ES" dirty="0"/>
              <a:t>el cual se divide en cuatro etapas: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8299E3-7303-4FE8-A87D-06D1398E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" y="3859325"/>
            <a:ext cx="1579335" cy="52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614039D6-D6A4-3CAB-0935-494402C8277E}"/>
              </a:ext>
            </a:extLst>
          </p:cNvPr>
          <p:cNvSpPr/>
          <p:nvPr/>
        </p:nvSpPr>
        <p:spPr>
          <a:xfrm>
            <a:off x="2610735" y="2291787"/>
            <a:ext cx="803875" cy="1148392"/>
          </a:xfrm>
          <a:custGeom>
            <a:avLst/>
            <a:gdLst>
              <a:gd name="connsiteX0" fmla="*/ 0 w 1148391"/>
              <a:gd name="connsiteY0" fmla="*/ 0 h 803874"/>
              <a:gd name="connsiteX1" fmla="*/ 746454 w 1148391"/>
              <a:gd name="connsiteY1" fmla="*/ 0 h 803874"/>
              <a:gd name="connsiteX2" fmla="*/ 1148391 w 1148391"/>
              <a:gd name="connsiteY2" fmla="*/ 401937 h 803874"/>
              <a:gd name="connsiteX3" fmla="*/ 746454 w 1148391"/>
              <a:gd name="connsiteY3" fmla="*/ 803874 h 803874"/>
              <a:gd name="connsiteX4" fmla="*/ 0 w 1148391"/>
              <a:gd name="connsiteY4" fmla="*/ 803874 h 803874"/>
              <a:gd name="connsiteX5" fmla="*/ 401937 w 1148391"/>
              <a:gd name="connsiteY5" fmla="*/ 401937 h 803874"/>
              <a:gd name="connsiteX6" fmla="*/ 0 w 1148391"/>
              <a:gd name="connsiteY6" fmla="*/ 0 h 80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391" h="803874">
                <a:moveTo>
                  <a:pt x="1148390" y="0"/>
                </a:moveTo>
                <a:lnTo>
                  <a:pt x="1148390" y="522518"/>
                </a:lnTo>
                <a:lnTo>
                  <a:pt x="574196" y="803874"/>
                </a:lnTo>
                <a:lnTo>
                  <a:pt x="1" y="522518"/>
                </a:lnTo>
                <a:lnTo>
                  <a:pt x="1" y="0"/>
                </a:lnTo>
                <a:lnTo>
                  <a:pt x="574196" y="281356"/>
                </a:lnTo>
                <a:lnTo>
                  <a:pt x="114839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415907" rIns="13970" bIns="4159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200" b="1" kern="1200" dirty="0"/>
              <a:t>1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D8A5CC5C-26DF-5F44-5D1B-3440F279872A}"/>
              </a:ext>
            </a:extLst>
          </p:cNvPr>
          <p:cNvSpPr/>
          <p:nvPr/>
        </p:nvSpPr>
        <p:spPr>
          <a:xfrm>
            <a:off x="3414608" y="2294727"/>
            <a:ext cx="7324126" cy="746455"/>
          </a:xfrm>
          <a:custGeom>
            <a:avLst/>
            <a:gdLst>
              <a:gd name="connsiteX0" fmla="*/ 124411 w 746454"/>
              <a:gd name="connsiteY0" fmla="*/ 0 h 7324125"/>
              <a:gd name="connsiteX1" fmla="*/ 622043 w 746454"/>
              <a:gd name="connsiteY1" fmla="*/ 0 h 7324125"/>
              <a:gd name="connsiteX2" fmla="*/ 746454 w 746454"/>
              <a:gd name="connsiteY2" fmla="*/ 124411 h 7324125"/>
              <a:gd name="connsiteX3" fmla="*/ 746454 w 746454"/>
              <a:gd name="connsiteY3" fmla="*/ 7324125 h 7324125"/>
              <a:gd name="connsiteX4" fmla="*/ 746454 w 746454"/>
              <a:gd name="connsiteY4" fmla="*/ 7324125 h 7324125"/>
              <a:gd name="connsiteX5" fmla="*/ 0 w 746454"/>
              <a:gd name="connsiteY5" fmla="*/ 7324125 h 7324125"/>
              <a:gd name="connsiteX6" fmla="*/ 0 w 746454"/>
              <a:gd name="connsiteY6" fmla="*/ 7324125 h 7324125"/>
              <a:gd name="connsiteX7" fmla="*/ 0 w 746454"/>
              <a:gd name="connsiteY7" fmla="*/ 124411 h 7324125"/>
              <a:gd name="connsiteX8" fmla="*/ 124411 w 746454"/>
              <a:gd name="connsiteY8" fmla="*/ 0 h 73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454" h="7324125">
                <a:moveTo>
                  <a:pt x="746454" y="1220710"/>
                </a:moveTo>
                <a:lnTo>
                  <a:pt x="746454" y="6103415"/>
                </a:lnTo>
                <a:cubicBezTo>
                  <a:pt x="746454" y="6777589"/>
                  <a:pt x="740777" y="7324120"/>
                  <a:pt x="733774" y="7324120"/>
                </a:cubicBezTo>
                <a:lnTo>
                  <a:pt x="0" y="7324120"/>
                </a:lnTo>
                <a:lnTo>
                  <a:pt x="0" y="7324120"/>
                </a:lnTo>
                <a:lnTo>
                  <a:pt x="0" y="5"/>
                </a:lnTo>
                <a:lnTo>
                  <a:pt x="0" y="5"/>
                </a:lnTo>
                <a:lnTo>
                  <a:pt x="733774" y="5"/>
                </a:lnTo>
                <a:cubicBezTo>
                  <a:pt x="740777" y="5"/>
                  <a:pt x="746454" y="546536"/>
                  <a:pt x="746454" y="1220710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1044" rIns="51044" bIns="5104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2300" b="1" kern="1200" dirty="0"/>
              <a:t>Descomposición</a:t>
            </a:r>
            <a:r>
              <a:rPr lang="es-ES" sz="2300" kern="1200" dirty="0"/>
              <a:t>: Dividir el problema complejo en problemas </a:t>
            </a:r>
            <a:r>
              <a:rPr lang="es-ES" sz="2300" b="1" kern="1200" dirty="0"/>
              <a:t>más sencillos </a:t>
            </a:r>
            <a:r>
              <a:rPr lang="es-ES" sz="2300" kern="1200" dirty="0"/>
              <a:t>y manejables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6C34377-2A1F-C9AB-2A32-5D44DFACC1D3}"/>
              </a:ext>
            </a:extLst>
          </p:cNvPr>
          <p:cNvSpPr/>
          <p:nvPr/>
        </p:nvSpPr>
        <p:spPr>
          <a:xfrm>
            <a:off x="2610735" y="3295074"/>
            <a:ext cx="803875" cy="1148392"/>
          </a:xfrm>
          <a:custGeom>
            <a:avLst/>
            <a:gdLst>
              <a:gd name="connsiteX0" fmla="*/ 0 w 1148391"/>
              <a:gd name="connsiteY0" fmla="*/ 0 h 803874"/>
              <a:gd name="connsiteX1" fmla="*/ 746454 w 1148391"/>
              <a:gd name="connsiteY1" fmla="*/ 0 h 803874"/>
              <a:gd name="connsiteX2" fmla="*/ 1148391 w 1148391"/>
              <a:gd name="connsiteY2" fmla="*/ 401937 h 803874"/>
              <a:gd name="connsiteX3" fmla="*/ 746454 w 1148391"/>
              <a:gd name="connsiteY3" fmla="*/ 803874 h 803874"/>
              <a:gd name="connsiteX4" fmla="*/ 0 w 1148391"/>
              <a:gd name="connsiteY4" fmla="*/ 803874 h 803874"/>
              <a:gd name="connsiteX5" fmla="*/ 401937 w 1148391"/>
              <a:gd name="connsiteY5" fmla="*/ 401937 h 803874"/>
              <a:gd name="connsiteX6" fmla="*/ 0 w 1148391"/>
              <a:gd name="connsiteY6" fmla="*/ 0 h 80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391" h="803874">
                <a:moveTo>
                  <a:pt x="1148390" y="0"/>
                </a:moveTo>
                <a:lnTo>
                  <a:pt x="1148390" y="522518"/>
                </a:lnTo>
                <a:lnTo>
                  <a:pt x="574196" y="803874"/>
                </a:lnTo>
                <a:lnTo>
                  <a:pt x="1" y="522518"/>
                </a:lnTo>
                <a:lnTo>
                  <a:pt x="1" y="0"/>
                </a:lnTo>
                <a:lnTo>
                  <a:pt x="574196" y="281356"/>
                </a:lnTo>
                <a:lnTo>
                  <a:pt x="1148390" y="0"/>
                </a:lnTo>
                <a:close/>
              </a:path>
            </a:pathLst>
          </a:custGeom>
        </p:spPr>
        <p:style>
          <a:lnRef idx="2">
            <a:schemeClr val="accent2">
              <a:hueOff val="2147871"/>
              <a:satOff val="-6164"/>
              <a:lumOff val="-9870"/>
              <a:alphaOff val="0"/>
            </a:schemeClr>
          </a:lnRef>
          <a:fillRef idx="1">
            <a:schemeClr val="accent2">
              <a:hueOff val="2147871"/>
              <a:satOff val="-6164"/>
              <a:lumOff val="-9870"/>
              <a:alphaOff val="0"/>
            </a:schemeClr>
          </a:fillRef>
          <a:effectRef idx="0">
            <a:schemeClr val="accent2">
              <a:hueOff val="2147871"/>
              <a:satOff val="-6164"/>
              <a:lumOff val="-98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415907" rIns="13970" bIns="4159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200" b="1" kern="1200" dirty="0"/>
              <a:t>2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58548D54-8351-1A67-61A5-299F623832A8}"/>
              </a:ext>
            </a:extLst>
          </p:cNvPr>
          <p:cNvSpPr/>
          <p:nvPr/>
        </p:nvSpPr>
        <p:spPr>
          <a:xfrm>
            <a:off x="3414608" y="3295074"/>
            <a:ext cx="7324126" cy="746455"/>
          </a:xfrm>
          <a:custGeom>
            <a:avLst/>
            <a:gdLst>
              <a:gd name="connsiteX0" fmla="*/ 124411 w 746454"/>
              <a:gd name="connsiteY0" fmla="*/ 0 h 7324125"/>
              <a:gd name="connsiteX1" fmla="*/ 622043 w 746454"/>
              <a:gd name="connsiteY1" fmla="*/ 0 h 7324125"/>
              <a:gd name="connsiteX2" fmla="*/ 746454 w 746454"/>
              <a:gd name="connsiteY2" fmla="*/ 124411 h 7324125"/>
              <a:gd name="connsiteX3" fmla="*/ 746454 w 746454"/>
              <a:gd name="connsiteY3" fmla="*/ 7324125 h 7324125"/>
              <a:gd name="connsiteX4" fmla="*/ 746454 w 746454"/>
              <a:gd name="connsiteY4" fmla="*/ 7324125 h 7324125"/>
              <a:gd name="connsiteX5" fmla="*/ 0 w 746454"/>
              <a:gd name="connsiteY5" fmla="*/ 7324125 h 7324125"/>
              <a:gd name="connsiteX6" fmla="*/ 0 w 746454"/>
              <a:gd name="connsiteY6" fmla="*/ 7324125 h 7324125"/>
              <a:gd name="connsiteX7" fmla="*/ 0 w 746454"/>
              <a:gd name="connsiteY7" fmla="*/ 124411 h 7324125"/>
              <a:gd name="connsiteX8" fmla="*/ 124411 w 746454"/>
              <a:gd name="connsiteY8" fmla="*/ 0 h 73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454" h="7324125">
                <a:moveTo>
                  <a:pt x="746454" y="1220710"/>
                </a:moveTo>
                <a:lnTo>
                  <a:pt x="746454" y="6103415"/>
                </a:lnTo>
                <a:cubicBezTo>
                  <a:pt x="746454" y="6777589"/>
                  <a:pt x="740777" y="7324120"/>
                  <a:pt x="733774" y="7324120"/>
                </a:cubicBezTo>
                <a:lnTo>
                  <a:pt x="0" y="7324120"/>
                </a:lnTo>
                <a:lnTo>
                  <a:pt x="0" y="7324120"/>
                </a:lnTo>
                <a:lnTo>
                  <a:pt x="0" y="5"/>
                </a:lnTo>
                <a:lnTo>
                  <a:pt x="0" y="5"/>
                </a:lnTo>
                <a:lnTo>
                  <a:pt x="733774" y="5"/>
                </a:lnTo>
                <a:cubicBezTo>
                  <a:pt x="740777" y="5"/>
                  <a:pt x="746454" y="546536"/>
                  <a:pt x="746454" y="1220710"/>
                </a:cubicBezTo>
                <a:close/>
              </a:path>
            </a:pathLst>
          </a:custGeom>
        </p:spPr>
        <p:style>
          <a:lnRef idx="2">
            <a:schemeClr val="accent2">
              <a:hueOff val="2147871"/>
              <a:satOff val="-6164"/>
              <a:lumOff val="-98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1044" rIns="51044" bIns="5104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2300" b="1" kern="1200" dirty="0"/>
              <a:t>Abstracción</a:t>
            </a:r>
            <a:r>
              <a:rPr lang="es-ES" sz="2300" kern="1200" dirty="0"/>
              <a:t>: Extraer la </a:t>
            </a:r>
            <a:r>
              <a:rPr lang="es-ES" sz="2300" b="1" kern="1200" dirty="0"/>
              <a:t>información importante</a:t>
            </a:r>
            <a:r>
              <a:rPr lang="es-ES" sz="2300" kern="1200" dirty="0"/>
              <a:t>, e ignorar los datos irrelevantes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363E9F9-1233-ABDE-D390-299097A91BEE}"/>
              </a:ext>
            </a:extLst>
          </p:cNvPr>
          <p:cNvSpPr/>
          <p:nvPr/>
        </p:nvSpPr>
        <p:spPr>
          <a:xfrm>
            <a:off x="2610735" y="4295421"/>
            <a:ext cx="803875" cy="1148392"/>
          </a:xfrm>
          <a:custGeom>
            <a:avLst/>
            <a:gdLst>
              <a:gd name="connsiteX0" fmla="*/ 0 w 1148391"/>
              <a:gd name="connsiteY0" fmla="*/ 0 h 803874"/>
              <a:gd name="connsiteX1" fmla="*/ 746454 w 1148391"/>
              <a:gd name="connsiteY1" fmla="*/ 0 h 803874"/>
              <a:gd name="connsiteX2" fmla="*/ 1148391 w 1148391"/>
              <a:gd name="connsiteY2" fmla="*/ 401937 h 803874"/>
              <a:gd name="connsiteX3" fmla="*/ 746454 w 1148391"/>
              <a:gd name="connsiteY3" fmla="*/ 803874 h 803874"/>
              <a:gd name="connsiteX4" fmla="*/ 0 w 1148391"/>
              <a:gd name="connsiteY4" fmla="*/ 803874 h 803874"/>
              <a:gd name="connsiteX5" fmla="*/ 401937 w 1148391"/>
              <a:gd name="connsiteY5" fmla="*/ 401937 h 803874"/>
              <a:gd name="connsiteX6" fmla="*/ 0 w 1148391"/>
              <a:gd name="connsiteY6" fmla="*/ 0 h 80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391" h="803874">
                <a:moveTo>
                  <a:pt x="1148390" y="0"/>
                </a:moveTo>
                <a:lnTo>
                  <a:pt x="1148390" y="522518"/>
                </a:lnTo>
                <a:lnTo>
                  <a:pt x="574196" y="803874"/>
                </a:lnTo>
                <a:lnTo>
                  <a:pt x="1" y="522518"/>
                </a:lnTo>
                <a:lnTo>
                  <a:pt x="1" y="0"/>
                </a:lnTo>
                <a:lnTo>
                  <a:pt x="574196" y="281356"/>
                </a:lnTo>
                <a:lnTo>
                  <a:pt x="1148390" y="0"/>
                </a:lnTo>
                <a:close/>
              </a:path>
            </a:pathLst>
          </a:custGeom>
        </p:spPr>
        <p:style>
          <a:lnRef idx="2">
            <a:schemeClr val="accent2">
              <a:hueOff val="4295743"/>
              <a:satOff val="-12329"/>
              <a:lumOff val="-19739"/>
              <a:alphaOff val="0"/>
            </a:schemeClr>
          </a:lnRef>
          <a:fillRef idx="1">
            <a:schemeClr val="accent2">
              <a:hueOff val="4295743"/>
              <a:satOff val="-12329"/>
              <a:lumOff val="-19739"/>
              <a:alphaOff val="0"/>
            </a:schemeClr>
          </a:fillRef>
          <a:effectRef idx="0">
            <a:schemeClr val="accent2">
              <a:hueOff val="4295743"/>
              <a:satOff val="-12329"/>
              <a:lumOff val="-197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415907" rIns="13970" bIns="4159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200" b="1" kern="1200" dirty="0"/>
              <a:t>3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DE15050C-647C-347C-6204-94B825E2F8AF}"/>
              </a:ext>
            </a:extLst>
          </p:cNvPr>
          <p:cNvSpPr/>
          <p:nvPr/>
        </p:nvSpPr>
        <p:spPr>
          <a:xfrm>
            <a:off x="3414608" y="4295422"/>
            <a:ext cx="7324126" cy="746455"/>
          </a:xfrm>
          <a:custGeom>
            <a:avLst/>
            <a:gdLst>
              <a:gd name="connsiteX0" fmla="*/ 124411 w 746454"/>
              <a:gd name="connsiteY0" fmla="*/ 0 h 7324125"/>
              <a:gd name="connsiteX1" fmla="*/ 622043 w 746454"/>
              <a:gd name="connsiteY1" fmla="*/ 0 h 7324125"/>
              <a:gd name="connsiteX2" fmla="*/ 746454 w 746454"/>
              <a:gd name="connsiteY2" fmla="*/ 124411 h 7324125"/>
              <a:gd name="connsiteX3" fmla="*/ 746454 w 746454"/>
              <a:gd name="connsiteY3" fmla="*/ 7324125 h 7324125"/>
              <a:gd name="connsiteX4" fmla="*/ 746454 w 746454"/>
              <a:gd name="connsiteY4" fmla="*/ 7324125 h 7324125"/>
              <a:gd name="connsiteX5" fmla="*/ 0 w 746454"/>
              <a:gd name="connsiteY5" fmla="*/ 7324125 h 7324125"/>
              <a:gd name="connsiteX6" fmla="*/ 0 w 746454"/>
              <a:gd name="connsiteY6" fmla="*/ 7324125 h 7324125"/>
              <a:gd name="connsiteX7" fmla="*/ 0 w 746454"/>
              <a:gd name="connsiteY7" fmla="*/ 124411 h 7324125"/>
              <a:gd name="connsiteX8" fmla="*/ 124411 w 746454"/>
              <a:gd name="connsiteY8" fmla="*/ 0 h 73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454" h="7324125">
                <a:moveTo>
                  <a:pt x="746454" y="1220710"/>
                </a:moveTo>
                <a:lnTo>
                  <a:pt x="746454" y="6103415"/>
                </a:lnTo>
                <a:cubicBezTo>
                  <a:pt x="746454" y="6777589"/>
                  <a:pt x="740777" y="7324120"/>
                  <a:pt x="733774" y="7324120"/>
                </a:cubicBezTo>
                <a:lnTo>
                  <a:pt x="0" y="7324120"/>
                </a:lnTo>
                <a:lnTo>
                  <a:pt x="0" y="7324120"/>
                </a:lnTo>
                <a:lnTo>
                  <a:pt x="0" y="5"/>
                </a:lnTo>
                <a:lnTo>
                  <a:pt x="0" y="5"/>
                </a:lnTo>
                <a:lnTo>
                  <a:pt x="733774" y="5"/>
                </a:lnTo>
                <a:cubicBezTo>
                  <a:pt x="740777" y="5"/>
                  <a:pt x="746454" y="546536"/>
                  <a:pt x="746454" y="1220710"/>
                </a:cubicBezTo>
                <a:close/>
              </a:path>
            </a:pathLst>
          </a:custGeom>
        </p:spPr>
        <p:style>
          <a:lnRef idx="2">
            <a:schemeClr val="accent2">
              <a:hueOff val="4295743"/>
              <a:satOff val="-12329"/>
              <a:lumOff val="-197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1044" rIns="51044" bIns="5104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2300" b="1" kern="1200" dirty="0"/>
              <a:t>Buscar Patrones</a:t>
            </a:r>
            <a:r>
              <a:rPr lang="es-ES" sz="2300" kern="1200" dirty="0"/>
              <a:t>: Buscar </a:t>
            </a:r>
            <a:r>
              <a:rPr lang="es-ES" sz="2300" b="1" kern="1200" dirty="0"/>
              <a:t>similitudes</a:t>
            </a:r>
            <a:r>
              <a:rPr lang="es-ES" sz="2300" kern="1200" dirty="0"/>
              <a:t> dentro de los datos del problema: Encontrar estructuras repetitivas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093DB44E-CAF2-C2B8-0068-975B573FCBA8}"/>
              </a:ext>
            </a:extLst>
          </p:cNvPr>
          <p:cNvSpPr/>
          <p:nvPr/>
        </p:nvSpPr>
        <p:spPr>
          <a:xfrm>
            <a:off x="2610735" y="5295769"/>
            <a:ext cx="803875" cy="1148392"/>
          </a:xfrm>
          <a:custGeom>
            <a:avLst/>
            <a:gdLst>
              <a:gd name="connsiteX0" fmla="*/ 0 w 1148391"/>
              <a:gd name="connsiteY0" fmla="*/ 0 h 803874"/>
              <a:gd name="connsiteX1" fmla="*/ 746454 w 1148391"/>
              <a:gd name="connsiteY1" fmla="*/ 0 h 803874"/>
              <a:gd name="connsiteX2" fmla="*/ 1148391 w 1148391"/>
              <a:gd name="connsiteY2" fmla="*/ 401937 h 803874"/>
              <a:gd name="connsiteX3" fmla="*/ 746454 w 1148391"/>
              <a:gd name="connsiteY3" fmla="*/ 803874 h 803874"/>
              <a:gd name="connsiteX4" fmla="*/ 0 w 1148391"/>
              <a:gd name="connsiteY4" fmla="*/ 803874 h 803874"/>
              <a:gd name="connsiteX5" fmla="*/ 401937 w 1148391"/>
              <a:gd name="connsiteY5" fmla="*/ 401937 h 803874"/>
              <a:gd name="connsiteX6" fmla="*/ 0 w 1148391"/>
              <a:gd name="connsiteY6" fmla="*/ 0 h 80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8391" h="803874">
                <a:moveTo>
                  <a:pt x="1148390" y="0"/>
                </a:moveTo>
                <a:lnTo>
                  <a:pt x="1148390" y="522518"/>
                </a:lnTo>
                <a:lnTo>
                  <a:pt x="574196" y="803874"/>
                </a:lnTo>
                <a:lnTo>
                  <a:pt x="1" y="522518"/>
                </a:lnTo>
                <a:lnTo>
                  <a:pt x="1" y="0"/>
                </a:lnTo>
                <a:lnTo>
                  <a:pt x="574196" y="281356"/>
                </a:lnTo>
                <a:lnTo>
                  <a:pt x="1148390" y="0"/>
                </a:lnTo>
                <a:close/>
              </a:path>
            </a:pathLst>
          </a:custGeom>
        </p:spPr>
        <p:style>
          <a:lnRef idx="2">
            <a:schemeClr val="accent2">
              <a:hueOff val="6443614"/>
              <a:satOff val="-18493"/>
              <a:lumOff val="-29609"/>
              <a:alphaOff val="0"/>
            </a:schemeClr>
          </a:lnRef>
          <a:fillRef idx="1">
            <a:schemeClr val="accent2">
              <a:hueOff val="6443614"/>
              <a:satOff val="-18493"/>
              <a:lumOff val="-29609"/>
              <a:alphaOff val="0"/>
            </a:schemeClr>
          </a:fillRef>
          <a:effectRef idx="0">
            <a:schemeClr val="accent2">
              <a:hueOff val="6443614"/>
              <a:satOff val="-18493"/>
              <a:lumOff val="-296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71" tIns="415907" rIns="13970" bIns="415908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200" b="1" kern="1200" dirty="0"/>
              <a:t>4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C54EFB43-B1BE-000F-2988-750E4C76F32E}"/>
              </a:ext>
            </a:extLst>
          </p:cNvPr>
          <p:cNvSpPr/>
          <p:nvPr/>
        </p:nvSpPr>
        <p:spPr>
          <a:xfrm>
            <a:off x="3414608" y="5295769"/>
            <a:ext cx="7324126" cy="746455"/>
          </a:xfrm>
          <a:custGeom>
            <a:avLst/>
            <a:gdLst>
              <a:gd name="connsiteX0" fmla="*/ 124411 w 746454"/>
              <a:gd name="connsiteY0" fmla="*/ 0 h 7324125"/>
              <a:gd name="connsiteX1" fmla="*/ 622043 w 746454"/>
              <a:gd name="connsiteY1" fmla="*/ 0 h 7324125"/>
              <a:gd name="connsiteX2" fmla="*/ 746454 w 746454"/>
              <a:gd name="connsiteY2" fmla="*/ 124411 h 7324125"/>
              <a:gd name="connsiteX3" fmla="*/ 746454 w 746454"/>
              <a:gd name="connsiteY3" fmla="*/ 7324125 h 7324125"/>
              <a:gd name="connsiteX4" fmla="*/ 746454 w 746454"/>
              <a:gd name="connsiteY4" fmla="*/ 7324125 h 7324125"/>
              <a:gd name="connsiteX5" fmla="*/ 0 w 746454"/>
              <a:gd name="connsiteY5" fmla="*/ 7324125 h 7324125"/>
              <a:gd name="connsiteX6" fmla="*/ 0 w 746454"/>
              <a:gd name="connsiteY6" fmla="*/ 7324125 h 7324125"/>
              <a:gd name="connsiteX7" fmla="*/ 0 w 746454"/>
              <a:gd name="connsiteY7" fmla="*/ 124411 h 7324125"/>
              <a:gd name="connsiteX8" fmla="*/ 124411 w 746454"/>
              <a:gd name="connsiteY8" fmla="*/ 0 h 7324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6454" h="7324125">
                <a:moveTo>
                  <a:pt x="746454" y="1220710"/>
                </a:moveTo>
                <a:lnTo>
                  <a:pt x="746454" y="6103415"/>
                </a:lnTo>
                <a:cubicBezTo>
                  <a:pt x="746454" y="6777589"/>
                  <a:pt x="740777" y="7324120"/>
                  <a:pt x="733774" y="7324120"/>
                </a:cubicBezTo>
                <a:lnTo>
                  <a:pt x="0" y="7324120"/>
                </a:lnTo>
                <a:lnTo>
                  <a:pt x="0" y="7324120"/>
                </a:lnTo>
                <a:lnTo>
                  <a:pt x="0" y="5"/>
                </a:lnTo>
                <a:lnTo>
                  <a:pt x="0" y="5"/>
                </a:lnTo>
                <a:lnTo>
                  <a:pt x="733774" y="5"/>
                </a:lnTo>
                <a:cubicBezTo>
                  <a:pt x="740777" y="5"/>
                  <a:pt x="746454" y="546536"/>
                  <a:pt x="746454" y="1220710"/>
                </a:cubicBezTo>
                <a:close/>
              </a:path>
            </a:pathLst>
          </a:custGeom>
        </p:spPr>
        <p:style>
          <a:lnRef idx="2">
            <a:schemeClr val="accent2">
              <a:hueOff val="6443614"/>
              <a:satOff val="-18493"/>
              <a:lumOff val="-2960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7" tIns="51044" rIns="51044" bIns="5104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2300" b="1" kern="1200" dirty="0"/>
              <a:t>Diseño de Algoritmos: </a:t>
            </a:r>
            <a:r>
              <a:rPr lang="es-ES" sz="2300" kern="1200" dirty="0"/>
              <a:t>Diseñar </a:t>
            </a:r>
            <a:r>
              <a:rPr lang="es-ES" sz="2300" b="1" kern="1200" dirty="0"/>
              <a:t>instrucciones</a:t>
            </a:r>
            <a:r>
              <a:rPr lang="es-ES" sz="2300" kern="1200" dirty="0"/>
              <a:t> para resolver el problema (empleando ordenadores)</a:t>
            </a:r>
          </a:p>
        </p:txBody>
      </p:sp>
    </p:spTree>
    <p:extLst>
      <p:ext uri="{BB962C8B-B14F-4D97-AF65-F5344CB8AC3E}">
        <p14:creationId xmlns:p14="http://schemas.microsoft.com/office/powerpoint/2010/main" val="2024992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DEFINICIÓN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640DE4-BD4B-C5E5-6968-B92E3600FF3E}"/>
              </a:ext>
            </a:extLst>
          </p:cNvPr>
          <p:cNvSpPr txBox="1"/>
          <p:nvPr/>
        </p:nvSpPr>
        <p:spPr>
          <a:xfrm>
            <a:off x="2350349" y="308054"/>
            <a:ext cx="92127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EJEMPLO: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r>
              <a:rPr lang="es-ES" i="1" dirty="0"/>
              <a:t>“¡Bienvenidos exploradores sociales! Desde el departamento demográfico del IES tenéis que elaborar un informe sobre cómo </a:t>
            </a:r>
            <a:r>
              <a:rPr lang="es-ES" b="1" i="1" dirty="0"/>
              <a:t>ha ido cambiando la población en las capitales de provincia de España a lo largo de los años 90, 2000, 2010 y 2020</a:t>
            </a:r>
            <a:r>
              <a:rPr lang="es-ES" i="1" dirty="0"/>
              <a:t>. ¡Parece un viaje en el tiempo! Pero espera, no estás solo en esta odisea. ¡Estás en </a:t>
            </a:r>
            <a:r>
              <a:rPr lang="es-ES" b="1" i="1" dirty="0"/>
              <a:t>equipo</a:t>
            </a:r>
            <a:r>
              <a:rPr lang="es-ES" i="1" dirty="0"/>
              <a:t>! Así que ponte tu sombrero de detective social y prepárate para desentrañar los misterios demográficos junto a tus compañeros. ¡La aventura está a punto de comenzar! “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38299E3-7303-4FE8-A87D-06D1398EE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5" y="3859325"/>
            <a:ext cx="1579335" cy="527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F5263B7D-3D0C-9754-AE3C-AE507A6B3FFC}"/>
              </a:ext>
            </a:extLst>
          </p:cNvPr>
          <p:cNvSpPr/>
          <p:nvPr/>
        </p:nvSpPr>
        <p:spPr>
          <a:xfrm>
            <a:off x="2043277" y="3237281"/>
            <a:ext cx="682181" cy="974546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7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1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8682FB6-35E4-F7C1-46DB-31DD238B2CD3}"/>
              </a:ext>
            </a:extLst>
          </p:cNvPr>
          <p:cNvSpPr/>
          <p:nvPr/>
        </p:nvSpPr>
        <p:spPr>
          <a:xfrm>
            <a:off x="2725457" y="3238908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Descomposición</a:t>
            </a:r>
            <a:r>
              <a:rPr lang="es-ES" sz="1900" kern="1200" dirty="0"/>
              <a:t>: Listado de las CCAA y sus capitales de provincias, para dividirlas entre los miembros del grupo.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74FB45D5-F200-A9BC-D696-53B6218ECAAF}"/>
              </a:ext>
            </a:extLst>
          </p:cNvPr>
          <p:cNvSpPr/>
          <p:nvPr/>
        </p:nvSpPr>
        <p:spPr>
          <a:xfrm>
            <a:off x="2043277" y="4062008"/>
            <a:ext cx="682181" cy="974545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2147871"/>
              <a:satOff val="-6164"/>
              <a:lumOff val="-9870"/>
              <a:alphaOff val="0"/>
            </a:schemeClr>
          </a:lnRef>
          <a:fillRef idx="1">
            <a:schemeClr val="accent2">
              <a:hueOff val="2147871"/>
              <a:satOff val="-6164"/>
              <a:lumOff val="-9870"/>
              <a:alphaOff val="0"/>
            </a:schemeClr>
          </a:fillRef>
          <a:effectRef idx="0">
            <a:schemeClr val="accent2">
              <a:hueOff val="2147871"/>
              <a:satOff val="-6164"/>
              <a:lumOff val="-98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6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2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56983AD3-7275-3188-5BBD-FAC92DE925D9}"/>
              </a:ext>
            </a:extLst>
          </p:cNvPr>
          <p:cNvSpPr/>
          <p:nvPr/>
        </p:nvSpPr>
        <p:spPr>
          <a:xfrm>
            <a:off x="2725457" y="4062009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2147871"/>
              <a:satOff val="-6164"/>
              <a:lumOff val="-98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Abstracción</a:t>
            </a:r>
            <a:r>
              <a:rPr lang="es-ES" sz="1900" kern="1200" dirty="0"/>
              <a:t>: Extraer la información importante: Población en capitales en cuatro periodos de tiempo.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2DE6EFEF-2261-4F47-105D-91B7196939E8}"/>
              </a:ext>
            </a:extLst>
          </p:cNvPr>
          <p:cNvSpPr/>
          <p:nvPr/>
        </p:nvSpPr>
        <p:spPr>
          <a:xfrm>
            <a:off x="2043277" y="4885108"/>
            <a:ext cx="682181" cy="974545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4295743"/>
              <a:satOff val="-12329"/>
              <a:lumOff val="-19739"/>
              <a:alphaOff val="0"/>
            </a:schemeClr>
          </a:lnRef>
          <a:fillRef idx="1">
            <a:schemeClr val="accent2">
              <a:hueOff val="4295743"/>
              <a:satOff val="-12329"/>
              <a:lumOff val="-19739"/>
              <a:alphaOff val="0"/>
            </a:schemeClr>
          </a:fillRef>
          <a:effectRef idx="0">
            <a:schemeClr val="accent2">
              <a:hueOff val="4295743"/>
              <a:satOff val="-12329"/>
              <a:lumOff val="-197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6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3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990B27F8-B918-F7A9-862C-41F423D60077}"/>
              </a:ext>
            </a:extLst>
          </p:cNvPr>
          <p:cNvSpPr/>
          <p:nvPr/>
        </p:nvSpPr>
        <p:spPr>
          <a:xfrm>
            <a:off x="2725457" y="4885110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4295743"/>
              <a:satOff val="-12329"/>
              <a:lumOff val="-197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Buscar Patrones</a:t>
            </a:r>
            <a:r>
              <a:rPr lang="es-ES" sz="1900" kern="1200" dirty="0"/>
              <a:t>: Buscar la población de cada capital en cada uno de los años.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1D1CE646-8AB6-597C-1A84-DB04E3125BEE}"/>
              </a:ext>
            </a:extLst>
          </p:cNvPr>
          <p:cNvSpPr/>
          <p:nvPr/>
        </p:nvSpPr>
        <p:spPr>
          <a:xfrm>
            <a:off x="2043277" y="5708209"/>
            <a:ext cx="682181" cy="974545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6443614"/>
              <a:satOff val="-18493"/>
              <a:lumOff val="-29609"/>
              <a:alphaOff val="0"/>
            </a:schemeClr>
          </a:lnRef>
          <a:fillRef idx="1">
            <a:schemeClr val="accent2">
              <a:hueOff val="6443614"/>
              <a:satOff val="-18493"/>
              <a:lumOff val="-29609"/>
              <a:alphaOff val="0"/>
            </a:schemeClr>
          </a:fillRef>
          <a:effectRef idx="0">
            <a:schemeClr val="accent2">
              <a:hueOff val="6443614"/>
              <a:satOff val="-18493"/>
              <a:lumOff val="-296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6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4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16EE93D-331A-1F4B-CEE7-6675C4DA0760}"/>
              </a:ext>
            </a:extLst>
          </p:cNvPr>
          <p:cNvSpPr/>
          <p:nvPr/>
        </p:nvSpPr>
        <p:spPr>
          <a:xfrm>
            <a:off x="2725457" y="5708211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6443614"/>
              <a:satOff val="-18493"/>
              <a:lumOff val="-2960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Diseño de Algoritmos: </a:t>
            </a:r>
            <a:r>
              <a:rPr lang="es-ES" sz="1900" kern="1200" dirty="0"/>
              <a:t>Emplear EXCEL para recoger los datos: Gráfico ilustrativo</a:t>
            </a:r>
          </a:p>
        </p:txBody>
      </p:sp>
    </p:spTree>
    <p:extLst>
      <p:ext uri="{BB962C8B-B14F-4D97-AF65-F5344CB8AC3E}">
        <p14:creationId xmlns:p14="http://schemas.microsoft.com/office/powerpoint/2010/main" val="8301990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EJEMPLOS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0B9B8A4-C0C5-AD3C-D771-360BE7B6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547"/>
          <a:stretch/>
        </p:blipFill>
        <p:spPr>
          <a:xfrm>
            <a:off x="3999447" y="254643"/>
            <a:ext cx="5920057" cy="63429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2D006BA-FF7D-A85C-51FB-03AD4735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5" y="3959358"/>
            <a:ext cx="966556" cy="7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49002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F35AFF1-8161-50E9-4D6A-C7ABCF4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71" y="524236"/>
            <a:ext cx="5809527" cy="580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70E16-10C3-7413-29A4-94C7F8796011}"/>
              </a:ext>
            </a:extLst>
          </p:cNvPr>
          <p:cNvSpPr txBox="1"/>
          <p:nvPr/>
        </p:nvSpPr>
        <p:spPr>
          <a:xfrm>
            <a:off x="155293" y="948151"/>
            <a:ext cx="54938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0" dirty="0">
                <a:solidFill>
                  <a:srgbClr val="C00000"/>
                </a:solidFill>
                <a:latin typeface="Haettenschweiler" panose="020B0706040902060204" pitchFamily="34" charset="0"/>
              </a:rPr>
              <a:t>PENSAMIENTO </a:t>
            </a:r>
          </a:p>
          <a:p>
            <a:pPr algn="ctr"/>
            <a:r>
              <a:rPr lang="es-ES" sz="8000" dirty="0">
                <a:solidFill>
                  <a:srgbClr val="C00000"/>
                </a:solidFill>
                <a:latin typeface="Haettenschweiler" panose="020B0706040902060204" pitchFamily="34" charset="0"/>
              </a:rPr>
              <a:t>COMPUTACIONAL </a:t>
            </a:r>
          </a:p>
          <a:p>
            <a:pPr algn="ctr"/>
            <a:r>
              <a:rPr lang="es-ES" sz="8000" dirty="0">
                <a:solidFill>
                  <a:srgbClr val="C00000"/>
                </a:solidFill>
                <a:latin typeface="Haettenschweiler" panose="020B0706040902060204" pitchFamily="34" charset="0"/>
              </a:rPr>
              <a:t>Y ROBÓTICA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A2230-14EB-A8E4-807B-DA4BF458A461}"/>
              </a:ext>
            </a:extLst>
          </p:cNvPr>
          <p:cNvSpPr txBox="1"/>
          <p:nvPr/>
        </p:nvSpPr>
        <p:spPr>
          <a:xfrm>
            <a:off x="1242128" y="5263518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</a:rPr>
              <a:t>Luis González Posada</a:t>
            </a:r>
          </a:p>
        </p:txBody>
      </p:sp>
    </p:spTree>
    <p:extLst>
      <p:ext uri="{BB962C8B-B14F-4D97-AF65-F5344CB8AC3E}">
        <p14:creationId xmlns:p14="http://schemas.microsoft.com/office/powerpoint/2010/main" val="455096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0B9B8A4-C0C5-AD3C-D771-360BE7B6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547"/>
          <a:stretch/>
        </p:blipFill>
        <p:spPr>
          <a:xfrm>
            <a:off x="2372809" y="-7199455"/>
            <a:ext cx="12246015" cy="1312075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EJEMPLOS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006BA-FF7D-A85C-51FB-03AD4735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5" y="3959358"/>
            <a:ext cx="966556" cy="7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91689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80E4991-14C5-DE55-C0E9-1F18B7457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142" y="0"/>
            <a:ext cx="6858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EJEMPLOS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006BA-FF7D-A85C-51FB-03AD4735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5" y="3959358"/>
            <a:ext cx="966556" cy="7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2041347" y="750423"/>
            <a:ext cx="292191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ACERTIJOS: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dirty="0"/>
              <a:t>Cuando el murciélago Lucas está saliendo de su cueva, un reloj digital de pared marca la siguiente hora: 20:20. Cuando regresa y está ya listo para descansar, observa en el reloj Digital la hora: 20:20 </a:t>
            </a:r>
          </a:p>
          <a:p>
            <a:pPr algn="l" rtl="0" fontAlgn="base"/>
            <a:r>
              <a:rPr lang="es-ES" b="1" dirty="0"/>
              <a:t>¿Cuánto tiempo ha estado Lucas fuera de su cueva?  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   </a:t>
            </a:r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71303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EJEMPLOS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006BA-FF7D-A85C-51FB-03AD4735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5" y="3959358"/>
            <a:ext cx="966556" cy="7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2408224" y="765812"/>
            <a:ext cx="92127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ACERTIJOS: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i="1" dirty="0"/>
              <a:t>Cuando el murciélago Lucas está saliendo de su cueva, un reloj digital de pared marca la siguiente hora: 20:20. Cuando regresa y está ya listo para dormir, observa que el reloj Digital marca la hora 20:20 </a:t>
            </a:r>
          </a:p>
          <a:p>
            <a:pPr algn="l" rtl="0" fontAlgn="base"/>
            <a:r>
              <a:rPr lang="es-ES" i="1" dirty="0"/>
              <a:t>¿Cuánto tiempo ha estado Lucas fuera de su cueva?  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   </a:t>
            </a:r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E7D58833-0C22-C2C7-7890-38EE9877D459}"/>
              </a:ext>
            </a:extLst>
          </p:cNvPr>
          <p:cNvSpPr/>
          <p:nvPr/>
        </p:nvSpPr>
        <p:spPr>
          <a:xfrm>
            <a:off x="2043277" y="3237281"/>
            <a:ext cx="682181" cy="974546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7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1</a:t>
            </a:r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9B348BA1-7C88-70BA-75FB-21FD439EAD0F}"/>
              </a:ext>
            </a:extLst>
          </p:cNvPr>
          <p:cNvSpPr/>
          <p:nvPr/>
        </p:nvSpPr>
        <p:spPr>
          <a:xfrm>
            <a:off x="2725457" y="3238908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Descomposición</a:t>
            </a:r>
            <a:r>
              <a:rPr lang="es-ES" sz="1900" kern="1200" dirty="0"/>
              <a:t>: Es un problema corto, con una única cuestión: Conocer el tiempo que Lucas está fuera</a:t>
            </a:r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41813706-F4CE-C267-B375-74CDAD83CA32}"/>
              </a:ext>
            </a:extLst>
          </p:cNvPr>
          <p:cNvSpPr/>
          <p:nvPr/>
        </p:nvSpPr>
        <p:spPr>
          <a:xfrm>
            <a:off x="2043277" y="4062008"/>
            <a:ext cx="682181" cy="974545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2147871"/>
              <a:satOff val="-6164"/>
              <a:lumOff val="-9870"/>
              <a:alphaOff val="0"/>
            </a:schemeClr>
          </a:lnRef>
          <a:fillRef idx="1">
            <a:schemeClr val="accent2">
              <a:hueOff val="2147871"/>
              <a:satOff val="-6164"/>
              <a:lumOff val="-9870"/>
              <a:alphaOff val="0"/>
            </a:schemeClr>
          </a:fillRef>
          <a:effectRef idx="0">
            <a:schemeClr val="accent2">
              <a:hueOff val="2147871"/>
              <a:satOff val="-6164"/>
              <a:lumOff val="-987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6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2</a:t>
            </a:r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558CA32B-A96A-D418-468D-790E671F4112}"/>
              </a:ext>
            </a:extLst>
          </p:cNvPr>
          <p:cNvSpPr/>
          <p:nvPr/>
        </p:nvSpPr>
        <p:spPr>
          <a:xfrm>
            <a:off x="2725457" y="4062009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2147871"/>
              <a:satOff val="-6164"/>
              <a:lumOff val="-987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Abstracción</a:t>
            </a:r>
            <a:r>
              <a:rPr lang="es-ES" sz="1900" kern="1200" dirty="0"/>
              <a:t>: No me importa que se llame Lucas, pero sí que parece importante que el reloj sea digital, y lo que está haciendo justo antes de observarlo. </a:t>
            </a: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D95C990-5BB2-637A-63C8-DE7FDAF9E782}"/>
              </a:ext>
            </a:extLst>
          </p:cNvPr>
          <p:cNvSpPr/>
          <p:nvPr/>
        </p:nvSpPr>
        <p:spPr>
          <a:xfrm>
            <a:off x="2043277" y="4885108"/>
            <a:ext cx="682181" cy="974545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4295743"/>
              <a:satOff val="-12329"/>
              <a:lumOff val="-19739"/>
              <a:alphaOff val="0"/>
            </a:schemeClr>
          </a:lnRef>
          <a:fillRef idx="1">
            <a:schemeClr val="accent2">
              <a:hueOff val="4295743"/>
              <a:satOff val="-12329"/>
              <a:lumOff val="-19739"/>
              <a:alphaOff val="0"/>
            </a:schemeClr>
          </a:fillRef>
          <a:effectRef idx="0">
            <a:schemeClr val="accent2">
              <a:hueOff val="4295743"/>
              <a:satOff val="-12329"/>
              <a:lumOff val="-1973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6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3</a:t>
            </a:r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E12BF3D0-113A-4185-0291-28AD0D4584F0}"/>
              </a:ext>
            </a:extLst>
          </p:cNvPr>
          <p:cNvSpPr/>
          <p:nvPr/>
        </p:nvSpPr>
        <p:spPr>
          <a:xfrm>
            <a:off x="2725457" y="4885110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4295743"/>
              <a:satOff val="-12329"/>
              <a:lumOff val="-1973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Buscar Patrones</a:t>
            </a:r>
            <a:r>
              <a:rPr lang="es-ES" sz="1900" kern="1200" dirty="0"/>
              <a:t>: Ambas horas son las mismas, pero a veces, el patrón no es tan intuitivo…</a:t>
            </a: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EFBA361-D5C0-7A58-5685-5DC3D491D42A}"/>
              </a:ext>
            </a:extLst>
          </p:cNvPr>
          <p:cNvSpPr/>
          <p:nvPr/>
        </p:nvSpPr>
        <p:spPr>
          <a:xfrm>
            <a:off x="2043277" y="5708209"/>
            <a:ext cx="682181" cy="974545"/>
          </a:xfrm>
          <a:custGeom>
            <a:avLst/>
            <a:gdLst>
              <a:gd name="connsiteX0" fmla="*/ 0 w 974545"/>
              <a:gd name="connsiteY0" fmla="*/ 0 h 682181"/>
              <a:gd name="connsiteX1" fmla="*/ 633455 w 974545"/>
              <a:gd name="connsiteY1" fmla="*/ 0 h 682181"/>
              <a:gd name="connsiteX2" fmla="*/ 974545 w 974545"/>
              <a:gd name="connsiteY2" fmla="*/ 341091 h 682181"/>
              <a:gd name="connsiteX3" fmla="*/ 633455 w 974545"/>
              <a:gd name="connsiteY3" fmla="*/ 682181 h 682181"/>
              <a:gd name="connsiteX4" fmla="*/ 0 w 974545"/>
              <a:gd name="connsiteY4" fmla="*/ 682181 h 682181"/>
              <a:gd name="connsiteX5" fmla="*/ 341091 w 974545"/>
              <a:gd name="connsiteY5" fmla="*/ 341091 h 682181"/>
              <a:gd name="connsiteX6" fmla="*/ 0 w 974545"/>
              <a:gd name="connsiteY6" fmla="*/ 0 h 68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4545" h="682181">
                <a:moveTo>
                  <a:pt x="974544" y="0"/>
                </a:moveTo>
                <a:lnTo>
                  <a:pt x="974544" y="443418"/>
                </a:lnTo>
                <a:lnTo>
                  <a:pt x="487272" y="682181"/>
                </a:lnTo>
                <a:lnTo>
                  <a:pt x="1" y="443418"/>
                </a:lnTo>
                <a:lnTo>
                  <a:pt x="1" y="0"/>
                </a:lnTo>
                <a:lnTo>
                  <a:pt x="487272" y="238764"/>
                </a:lnTo>
                <a:lnTo>
                  <a:pt x="974544" y="0"/>
                </a:lnTo>
                <a:close/>
              </a:path>
            </a:pathLst>
          </a:custGeom>
        </p:spPr>
        <p:style>
          <a:lnRef idx="2">
            <a:schemeClr val="accent2">
              <a:hueOff val="6443614"/>
              <a:satOff val="-18493"/>
              <a:lumOff val="-29609"/>
              <a:alphaOff val="0"/>
            </a:schemeClr>
          </a:lnRef>
          <a:fillRef idx="1">
            <a:schemeClr val="accent2">
              <a:hueOff val="6443614"/>
              <a:satOff val="-18493"/>
              <a:lumOff val="-29609"/>
              <a:alphaOff val="0"/>
            </a:schemeClr>
          </a:fillRef>
          <a:effectRef idx="0">
            <a:schemeClr val="accent2">
              <a:hueOff val="6443614"/>
              <a:satOff val="-18493"/>
              <a:lumOff val="-2960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6" tIns="353156" rIns="12064" bIns="353155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900" b="1" kern="1200" dirty="0"/>
              <a:t>4</a:t>
            </a: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EEDEAF7B-A8CF-85CB-3D1B-098692171F19}"/>
              </a:ext>
            </a:extLst>
          </p:cNvPr>
          <p:cNvSpPr/>
          <p:nvPr/>
        </p:nvSpPr>
        <p:spPr>
          <a:xfrm>
            <a:off x="2725457" y="5708211"/>
            <a:ext cx="8946302" cy="633454"/>
          </a:xfrm>
          <a:custGeom>
            <a:avLst/>
            <a:gdLst>
              <a:gd name="connsiteX0" fmla="*/ 105578 w 633454"/>
              <a:gd name="connsiteY0" fmla="*/ 0 h 8946302"/>
              <a:gd name="connsiteX1" fmla="*/ 527876 w 633454"/>
              <a:gd name="connsiteY1" fmla="*/ 0 h 8946302"/>
              <a:gd name="connsiteX2" fmla="*/ 633454 w 633454"/>
              <a:gd name="connsiteY2" fmla="*/ 105578 h 8946302"/>
              <a:gd name="connsiteX3" fmla="*/ 633454 w 633454"/>
              <a:gd name="connsiteY3" fmla="*/ 8946302 h 8946302"/>
              <a:gd name="connsiteX4" fmla="*/ 633454 w 633454"/>
              <a:gd name="connsiteY4" fmla="*/ 8946302 h 8946302"/>
              <a:gd name="connsiteX5" fmla="*/ 0 w 633454"/>
              <a:gd name="connsiteY5" fmla="*/ 8946302 h 8946302"/>
              <a:gd name="connsiteX6" fmla="*/ 0 w 633454"/>
              <a:gd name="connsiteY6" fmla="*/ 8946302 h 8946302"/>
              <a:gd name="connsiteX7" fmla="*/ 0 w 633454"/>
              <a:gd name="connsiteY7" fmla="*/ 105578 h 8946302"/>
              <a:gd name="connsiteX8" fmla="*/ 105578 w 633454"/>
              <a:gd name="connsiteY8" fmla="*/ 0 h 8946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3454" h="8946302">
                <a:moveTo>
                  <a:pt x="633454" y="1491088"/>
                </a:moveTo>
                <a:lnTo>
                  <a:pt x="633454" y="7455214"/>
                </a:lnTo>
                <a:cubicBezTo>
                  <a:pt x="633454" y="8278714"/>
                  <a:pt x="630107" y="8946295"/>
                  <a:pt x="625978" y="8946295"/>
                </a:cubicBezTo>
                <a:lnTo>
                  <a:pt x="0" y="8946295"/>
                </a:lnTo>
                <a:lnTo>
                  <a:pt x="0" y="8946295"/>
                </a:lnTo>
                <a:lnTo>
                  <a:pt x="0" y="7"/>
                </a:lnTo>
                <a:lnTo>
                  <a:pt x="0" y="7"/>
                </a:lnTo>
                <a:lnTo>
                  <a:pt x="625978" y="7"/>
                </a:lnTo>
                <a:cubicBezTo>
                  <a:pt x="630107" y="7"/>
                  <a:pt x="633454" y="667588"/>
                  <a:pt x="633454" y="1491088"/>
                </a:cubicBezTo>
                <a:close/>
              </a:path>
            </a:pathLst>
          </a:custGeom>
        </p:spPr>
        <p:style>
          <a:lnRef idx="2">
            <a:schemeClr val="accent2">
              <a:hueOff val="6443614"/>
              <a:satOff val="-18493"/>
              <a:lumOff val="-29609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5129" tIns="42987" rIns="42987" bIns="42989" numCol="1" spcCol="1270" anchor="ctr" anchorCtr="0">
            <a:noAutofit/>
          </a:bodyPr>
          <a:lstStyle/>
          <a:p>
            <a:pPr marL="171450" lvl="1" indent="-171450" algn="l" defTabSz="8445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s-ES" sz="1900" b="1" kern="1200" dirty="0"/>
              <a:t>Diseño de Algoritmos: </a:t>
            </a:r>
            <a:r>
              <a:rPr lang="es-ES" sz="1900" b="0" kern="1200" dirty="0"/>
              <a:t>Una vez que sabemos la hora real de salida, podremos diseñar un algoritmo que sea capaz de restar ambas horas</a:t>
            </a:r>
          </a:p>
        </p:txBody>
      </p:sp>
    </p:spTree>
    <p:extLst>
      <p:ext uri="{BB962C8B-B14F-4D97-AF65-F5344CB8AC3E}">
        <p14:creationId xmlns:p14="http://schemas.microsoft.com/office/powerpoint/2010/main" val="2991369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EJEMPLOS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006BA-FF7D-A85C-51FB-03AD4735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5" y="3959358"/>
            <a:ext cx="966556" cy="7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2408224" y="765812"/>
            <a:ext cx="92127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ACERTIJOS: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i="1" dirty="0"/>
              <a:t>Cuando el murciélago Lucas está saliendo de su cueva, un reloj digital de pared marca la siguiente hora: 20:20. Cuando regresa y está ya listo para descansar y dormir, otra vez observa en el reloj Digital: 20:20 </a:t>
            </a:r>
          </a:p>
          <a:p>
            <a:pPr algn="l" rtl="0" fontAlgn="base"/>
            <a:r>
              <a:rPr lang="es-ES" i="1" dirty="0"/>
              <a:t>¿Cuánto tiempo ha estado Lucas fuera de su cueva?  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   </a:t>
            </a:r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EA0B6C6-EE4B-2282-471B-366C3A9CCBD2}"/>
              </a:ext>
            </a:extLst>
          </p:cNvPr>
          <p:cNvGrpSpPr/>
          <p:nvPr/>
        </p:nvGrpSpPr>
        <p:grpSpPr>
          <a:xfrm>
            <a:off x="3831285" y="3677920"/>
            <a:ext cx="5362486" cy="1593825"/>
            <a:chOff x="3831285" y="3677920"/>
            <a:chExt cx="5362486" cy="159382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88F2A6E-D197-B595-E3B7-E146EABD7DDD}"/>
                </a:ext>
              </a:extLst>
            </p:cNvPr>
            <p:cNvGrpSpPr/>
            <p:nvPr/>
          </p:nvGrpSpPr>
          <p:grpSpPr>
            <a:xfrm>
              <a:off x="3831285" y="3677920"/>
              <a:ext cx="2395830" cy="1562050"/>
              <a:chOff x="3831285" y="3677920"/>
              <a:chExt cx="2395830" cy="156205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207E59E-5F54-AC10-C8E1-C145D169A771}"/>
                  </a:ext>
                </a:extLst>
              </p:cNvPr>
              <p:cNvSpPr/>
              <p:nvPr/>
            </p:nvSpPr>
            <p:spPr>
              <a:xfrm>
                <a:off x="3942080" y="367792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8F9512F-BBF8-0648-0260-138A2CD685BB}"/>
                  </a:ext>
                </a:extLst>
              </p:cNvPr>
              <p:cNvSpPr/>
              <p:nvPr/>
            </p:nvSpPr>
            <p:spPr>
              <a:xfrm>
                <a:off x="3942080" y="438653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1B395A7-D2BC-5D25-008F-D000A5F9499A}"/>
                  </a:ext>
                </a:extLst>
              </p:cNvPr>
              <p:cNvSpPr/>
              <p:nvPr/>
            </p:nvSpPr>
            <p:spPr>
              <a:xfrm>
                <a:off x="3962399" y="5141543"/>
                <a:ext cx="943915" cy="812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8E13A07-3454-12D8-D4CE-2D1DEABD71B5}"/>
                  </a:ext>
                </a:extLst>
              </p:cNvPr>
              <p:cNvSpPr/>
              <p:nvPr/>
            </p:nvSpPr>
            <p:spPr>
              <a:xfrm rot="5400000">
                <a:off x="4459275" y="404368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D2A39B6B-E187-3457-1232-F7F5919CC190}"/>
                  </a:ext>
                </a:extLst>
              </p:cNvPr>
              <p:cNvSpPr/>
              <p:nvPr/>
            </p:nvSpPr>
            <p:spPr>
              <a:xfrm rot="5400000">
                <a:off x="3465525" y="4775783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E3742270-68FE-9C62-D4AA-11A19A18D95C}"/>
                  </a:ext>
                </a:extLst>
              </p:cNvPr>
              <p:cNvSpPr/>
              <p:nvPr/>
            </p:nvSpPr>
            <p:spPr>
              <a:xfrm rot="5400000">
                <a:off x="4848580" y="4804385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F8B2C957-9EDA-12F3-90AD-9A8479AE0475}"/>
                  </a:ext>
                </a:extLst>
              </p:cNvPr>
              <p:cNvSpPr/>
              <p:nvPr/>
            </p:nvSpPr>
            <p:spPr>
              <a:xfrm rot="5400000">
                <a:off x="4838420" y="4031647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2F65B24-003A-D7EE-D542-762D49D72F65}"/>
                  </a:ext>
                </a:extLst>
              </p:cNvPr>
              <p:cNvSpPr/>
              <p:nvPr/>
            </p:nvSpPr>
            <p:spPr>
              <a:xfrm rot="5400000">
                <a:off x="5822010" y="4787238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70A0FC0-9D6B-DEFB-8EA7-82072FAF6DE7}"/>
                  </a:ext>
                </a:extLst>
              </p:cNvPr>
              <p:cNvSpPr/>
              <p:nvPr/>
            </p:nvSpPr>
            <p:spPr>
              <a:xfrm rot="5400000">
                <a:off x="5832170" y="4043680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E8E8D625-8144-6925-D3C1-0FDDF5D82BD7}"/>
                  </a:ext>
                </a:extLst>
              </p:cNvPr>
              <p:cNvSpPr/>
              <p:nvPr/>
            </p:nvSpPr>
            <p:spPr>
              <a:xfrm>
                <a:off x="5283200" y="371856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A838E866-E129-CC38-D140-69CFD78CC0BE}"/>
                  </a:ext>
                </a:extLst>
              </p:cNvPr>
              <p:cNvSpPr/>
              <p:nvPr/>
            </p:nvSpPr>
            <p:spPr>
              <a:xfrm>
                <a:off x="5283200" y="515869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3549EBE-7F78-6ED8-D8BA-9F9A7CB794CD}"/>
                </a:ext>
              </a:extLst>
            </p:cNvPr>
            <p:cNvGrpSpPr/>
            <p:nvPr/>
          </p:nvGrpSpPr>
          <p:grpSpPr>
            <a:xfrm>
              <a:off x="6797941" y="3709695"/>
              <a:ext cx="2395830" cy="1562050"/>
              <a:chOff x="3831285" y="3677920"/>
              <a:chExt cx="2395830" cy="1562050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9D66DF41-8EC6-2AD3-EF1D-7F98D7B5B027}"/>
                  </a:ext>
                </a:extLst>
              </p:cNvPr>
              <p:cNvSpPr/>
              <p:nvPr/>
            </p:nvSpPr>
            <p:spPr>
              <a:xfrm>
                <a:off x="3942080" y="367792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2CC0F0B-AE70-9E42-2C9A-7198F5ECCA03}"/>
                  </a:ext>
                </a:extLst>
              </p:cNvPr>
              <p:cNvSpPr/>
              <p:nvPr/>
            </p:nvSpPr>
            <p:spPr>
              <a:xfrm>
                <a:off x="3942080" y="438653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58E0E6C-9EE2-9B23-BE34-32BD6387256A}"/>
                  </a:ext>
                </a:extLst>
              </p:cNvPr>
              <p:cNvSpPr/>
              <p:nvPr/>
            </p:nvSpPr>
            <p:spPr>
              <a:xfrm>
                <a:off x="3962399" y="5141543"/>
                <a:ext cx="943915" cy="812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1E5FCC39-7499-2E53-7AA0-CD25359C4AFC}"/>
                  </a:ext>
                </a:extLst>
              </p:cNvPr>
              <p:cNvSpPr/>
              <p:nvPr/>
            </p:nvSpPr>
            <p:spPr>
              <a:xfrm rot="5400000">
                <a:off x="4459275" y="404368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B04D5FFE-1A7A-EC30-A924-EC13DCF785E2}"/>
                  </a:ext>
                </a:extLst>
              </p:cNvPr>
              <p:cNvSpPr/>
              <p:nvPr/>
            </p:nvSpPr>
            <p:spPr>
              <a:xfrm rot="5400000">
                <a:off x="3465525" y="4775783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E0BB9FD-9834-8E18-40BF-625BE2C8D97E}"/>
                  </a:ext>
                </a:extLst>
              </p:cNvPr>
              <p:cNvSpPr/>
              <p:nvPr/>
            </p:nvSpPr>
            <p:spPr>
              <a:xfrm rot="5400000">
                <a:off x="4848580" y="4804385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0E17B7C8-205C-DC10-51F9-E75F1494ADBA}"/>
                  </a:ext>
                </a:extLst>
              </p:cNvPr>
              <p:cNvSpPr/>
              <p:nvPr/>
            </p:nvSpPr>
            <p:spPr>
              <a:xfrm rot="5400000">
                <a:off x="4838420" y="4031647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360EE10B-FCF9-1FC3-45BF-C3F14B1679DB}"/>
                  </a:ext>
                </a:extLst>
              </p:cNvPr>
              <p:cNvSpPr/>
              <p:nvPr/>
            </p:nvSpPr>
            <p:spPr>
              <a:xfrm rot="5400000">
                <a:off x="5822010" y="4787238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DF39081B-977D-25D8-17F1-19F28662ED8D}"/>
                  </a:ext>
                </a:extLst>
              </p:cNvPr>
              <p:cNvSpPr/>
              <p:nvPr/>
            </p:nvSpPr>
            <p:spPr>
              <a:xfrm rot="5400000">
                <a:off x="5832170" y="4043680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24955619-863C-6FD7-E0EB-5C01C9FBC04E}"/>
                  </a:ext>
                </a:extLst>
              </p:cNvPr>
              <p:cNvSpPr/>
              <p:nvPr/>
            </p:nvSpPr>
            <p:spPr>
              <a:xfrm>
                <a:off x="5283200" y="371856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1A8BF226-75C5-B512-084B-6CDE612517AE}"/>
                  </a:ext>
                </a:extLst>
              </p:cNvPr>
              <p:cNvSpPr/>
              <p:nvPr/>
            </p:nvSpPr>
            <p:spPr>
              <a:xfrm>
                <a:off x="5283200" y="515869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8A271DD-734A-5D19-80FA-11B8257B52F3}"/>
                </a:ext>
              </a:extLst>
            </p:cNvPr>
            <p:cNvSpPr/>
            <p:nvPr/>
          </p:nvSpPr>
          <p:spPr>
            <a:xfrm>
              <a:off x="6417014" y="4154770"/>
              <a:ext cx="180868" cy="180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AB96036-E2DC-0397-4575-E53120EB9080}"/>
                </a:ext>
              </a:extLst>
            </p:cNvPr>
            <p:cNvSpPr/>
            <p:nvPr/>
          </p:nvSpPr>
          <p:spPr>
            <a:xfrm>
              <a:off x="6417014" y="4620789"/>
              <a:ext cx="180868" cy="180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377697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EJEMPLOS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2D006BA-FF7D-A85C-51FB-03AD4735F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15" y="3959358"/>
            <a:ext cx="966556" cy="70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2408224" y="765812"/>
            <a:ext cx="92127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ACERTIJOS: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i="1" dirty="0"/>
              <a:t>Cuando el murciélago Lucas está saliendo de su cueva, un reloj digital de pared marca la siguiente hora: 20:20. Cuando regresa y está ya listo para descansar y dormir, otra vez observa en el reloj Digital: 20:20 </a:t>
            </a:r>
          </a:p>
          <a:p>
            <a:pPr algn="l" rtl="0" fontAlgn="base"/>
            <a:r>
              <a:rPr lang="es-ES" i="1" dirty="0"/>
              <a:t>¿Cuánto tiempo ha estado Lucas fuera de su cueva?   </a:t>
            </a:r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   </a:t>
            </a:r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EA0B6C6-EE4B-2282-471B-366C3A9CCBD2}"/>
              </a:ext>
            </a:extLst>
          </p:cNvPr>
          <p:cNvGrpSpPr/>
          <p:nvPr/>
        </p:nvGrpSpPr>
        <p:grpSpPr>
          <a:xfrm rot="10800000">
            <a:off x="3831285" y="3677920"/>
            <a:ext cx="5362486" cy="1593825"/>
            <a:chOff x="3831285" y="3677920"/>
            <a:chExt cx="5362486" cy="1593825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288F2A6E-D197-B595-E3B7-E146EABD7DDD}"/>
                </a:ext>
              </a:extLst>
            </p:cNvPr>
            <p:cNvGrpSpPr/>
            <p:nvPr/>
          </p:nvGrpSpPr>
          <p:grpSpPr>
            <a:xfrm>
              <a:off x="3831285" y="3677920"/>
              <a:ext cx="2395830" cy="1562050"/>
              <a:chOff x="3831285" y="3677920"/>
              <a:chExt cx="2395830" cy="1562050"/>
            </a:xfrm>
          </p:grpSpPr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207E59E-5F54-AC10-C8E1-C145D169A771}"/>
                  </a:ext>
                </a:extLst>
              </p:cNvPr>
              <p:cNvSpPr/>
              <p:nvPr/>
            </p:nvSpPr>
            <p:spPr>
              <a:xfrm>
                <a:off x="3942080" y="367792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8F9512F-BBF8-0648-0260-138A2CD685BB}"/>
                  </a:ext>
                </a:extLst>
              </p:cNvPr>
              <p:cNvSpPr/>
              <p:nvPr/>
            </p:nvSpPr>
            <p:spPr>
              <a:xfrm>
                <a:off x="3942080" y="438653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1B395A7-D2BC-5D25-008F-D000A5F9499A}"/>
                  </a:ext>
                </a:extLst>
              </p:cNvPr>
              <p:cNvSpPr/>
              <p:nvPr/>
            </p:nvSpPr>
            <p:spPr>
              <a:xfrm>
                <a:off x="3962399" y="5141543"/>
                <a:ext cx="943915" cy="812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48E13A07-3454-12D8-D4CE-2D1DEABD71B5}"/>
                  </a:ext>
                </a:extLst>
              </p:cNvPr>
              <p:cNvSpPr/>
              <p:nvPr/>
            </p:nvSpPr>
            <p:spPr>
              <a:xfrm rot="5400000">
                <a:off x="4459275" y="404368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D2A39B6B-E187-3457-1232-F7F5919CC190}"/>
                  </a:ext>
                </a:extLst>
              </p:cNvPr>
              <p:cNvSpPr/>
              <p:nvPr/>
            </p:nvSpPr>
            <p:spPr>
              <a:xfrm rot="5400000">
                <a:off x="3465525" y="4775783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E3742270-68FE-9C62-D4AA-11A19A18D95C}"/>
                  </a:ext>
                </a:extLst>
              </p:cNvPr>
              <p:cNvSpPr/>
              <p:nvPr/>
            </p:nvSpPr>
            <p:spPr>
              <a:xfrm rot="5400000">
                <a:off x="4848580" y="4804385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4" name="Rectángulo 13">
                <a:extLst>
                  <a:ext uri="{FF2B5EF4-FFF2-40B4-BE49-F238E27FC236}">
                    <a16:creationId xmlns:a16="http://schemas.microsoft.com/office/drawing/2014/main" id="{F8B2C957-9EDA-12F3-90AD-9A8479AE0475}"/>
                  </a:ext>
                </a:extLst>
              </p:cNvPr>
              <p:cNvSpPr/>
              <p:nvPr/>
            </p:nvSpPr>
            <p:spPr>
              <a:xfrm rot="5400000">
                <a:off x="4838420" y="4031647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42F65B24-003A-D7EE-D542-762D49D72F65}"/>
                  </a:ext>
                </a:extLst>
              </p:cNvPr>
              <p:cNvSpPr/>
              <p:nvPr/>
            </p:nvSpPr>
            <p:spPr>
              <a:xfrm rot="5400000">
                <a:off x="5822010" y="4787238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D70A0FC0-9D6B-DEFB-8EA7-82072FAF6DE7}"/>
                  </a:ext>
                </a:extLst>
              </p:cNvPr>
              <p:cNvSpPr/>
              <p:nvPr/>
            </p:nvSpPr>
            <p:spPr>
              <a:xfrm rot="5400000">
                <a:off x="5832170" y="4043680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E8E8D625-8144-6925-D3C1-0FDDF5D82BD7}"/>
                  </a:ext>
                </a:extLst>
              </p:cNvPr>
              <p:cNvSpPr/>
              <p:nvPr/>
            </p:nvSpPr>
            <p:spPr>
              <a:xfrm>
                <a:off x="5283200" y="371856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A838E866-E129-CC38-D140-69CFD78CC0BE}"/>
                  </a:ext>
                </a:extLst>
              </p:cNvPr>
              <p:cNvSpPr/>
              <p:nvPr/>
            </p:nvSpPr>
            <p:spPr>
              <a:xfrm>
                <a:off x="5283200" y="515869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43549EBE-7F78-6ED8-D8BA-9F9A7CB794CD}"/>
                </a:ext>
              </a:extLst>
            </p:cNvPr>
            <p:cNvGrpSpPr/>
            <p:nvPr/>
          </p:nvGrpSpPr>
          <p:grpSpPr>
            <a:xfrm>
              <a:off x="6797941" y="3709695"/>
              <a:ext cx="2395830" cy="1562050"/>
              <a:chOff x="3831285" y="3677920"/>
              <a:chExt cx="2395830" cy="1562050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9D66DF41-8EC6-2AD3-EF1D-7F98D7B5B027}"/>
                  </a:ext>
                </a:extLst>
              </p:cNvPr>
              <p:cNvSpPr/>
              <p:nvPr/>
            </p:nvSpPr>
            <p:spPr>
              <a:xfrm>
                <a:off x="3942080" y="367792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2" name="Rectángulo 21">
                <a:extLst>
                  <a:ext uri="{FF2B5EF4-FFF2-40B4-BE49-F238E27FC236}">
                    <a16:creationId xmlns:a16="http://schemas.microsoft.com/office/drawing/2014/main" id="{92CC0F0B-AE70-9E42-2C9A-7198F5ECCA03}"/>
                  </a:ext>
                </a:extLst>
              </p:cNvPr>
              <p:cNvSpPr/>
              <p:nvPr/>
            </p:nvSpPr>
            <p:spPr>
              <a:xfrm>
                <a:off x="3942080" y="438653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958E0E6C-9EE2-9B23-BE34-32BD6387256A}"/>
                  </a:ext>
                </a:extLst>
              </p:cNvPr>
              <p:cNvSpPr/>
              <p:nvPr/>
            </p:nvSpPr>
            <p:spPr>
              <a:xfrm>
                <a:off x="3962399" y="5141543"/>
                <a:ext cx="943915" cy="812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4" name="Rectángulo 23">
                <a:extLst>
                  <a:ext uri="{FF2B5EF4-FFF2-40B4-BE49-F238E27FC236}">
                    <a16:creationId xmlns:a16="http://schemas.microsoft.com/office/drawing/2014/main" id="{1E5FCC39-7499-2E53-7AA0-CD25359C4AFC}"/>
                  </a:ext>
                </a:extLst>
              </p:cNvPr>
              <p:cNvSpPr/>
              <p:nvPr/>
            </p:nvSpPr>
            <p:spPr>
              <a:xfrm rot="5400000">
                <a:off x="4459275" y="404368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5" name="Rectángulo 24">
                <a:extLst>
                  <a:ext uri="{FF2B5EF4-FFF2-40B4-BE49-F238E27FC236}">
                    <a16:creationId xmlns:a16="http://schemas.microsoft.com/office/drawing/2014/main" id="{B04D5FFE-1A7A-EC30-A924-EC13DCF785E2}"/>
                  </a:ext>
                </a:extLst>
              </p:cNvPr>
              <p:cNvSpPr/>
              <p:nvPr/>
            </p:nvSpPr>
            <p:spPr>
              <a:xfrm rot="5400000">
                <a:off x="3465525" y="4775783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BE0BB9FD-9834-8E18-40BF-625BE2C8D97E}"/>
                  </a:ext>
                </a:extLst>
              </p:cNvPr>
              <p:cNvSpPr/>
              <p:nvPr/>
            </p:nvSpPr>
            <p:spPr>
              <a:xfrm rot="5400000">
                <a:off x="4848580" y="4804385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0E17B7C8-205C-DC10-51F9-E75F1494ADBA}"/>
                  </a:ext>
                </a:extLst>
              </p:cNvPr>
              <p:cNvSpPr/>
              <p:nvPr/>
            </p:nvSpPr>
            <p:spPr>
              <a:xfrm rot="5400000">
                <a:off x="4838420" y="4031647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360EE10B-FCF9-1FC3-45BF-C3F14B1679DB}"/>
                  </a:ext>
                </a:extLst>
              </p:cNvPr>
              <p:cNvSpPr/>
              <p:nvPr/>
            </p:nvSpPr>
            <p:spPr>
              <a:xfrm rot="5400000">
                <a:off x="5822010" y="4787238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DF39081B-977D-25D8-17F1-19F28662ED8D}"/>
                  </a:ext>
                </a:extLst>
              </p:cNvPr>
              <p:cNvSpPr/>
              <p:nvPr/>
            </p:nvSpPr>
            <p:spPr>
              <a:xfrm rot="5400000">
                <a:off x="5832170" y="4043680"/>
                <a:ext cx="70861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24955619-863C-6FD7-E0EB-5C01C9FBC04E}"/>
                  </a:ext>
                </a:extLst>
              </p:cNvPr>
              <p:cNvSpPr/>
              <p:nvPr/>
            </p:nvSpPr>
            <p:spPr>
              <a:xfrm>
                <a:off x="5283200" y="371856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1A8BF226-75C5-B512-084B-6CDE612517AE}"/>
                  </a:ext>
                </a:extLst>
              </p:cNvPr>
              <p:cNvSpPr/>
              <p:nvPr/>
            </p:nvSpPr>
            <p:spPr>
              <a:xfrm>
                <a:off x="5283200" y="5158690"/>
                <a:ext cx="812800" cy="812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28A271DD-734A-5D19-80FA-11B8257B52F3}"/>
                </a:ext>
              </a:extLst>
            </p:cNvPr>
            <p:cNvSpPr/>
            <p:nvPr/>
          </p:nvSpPr>
          <p:spPr>
            <a:xfrm>
              <a:off x="6417014" y="4154770"/>
              <a:ext cx="180868" cy="180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AB96036-E2DC-0397-4575-E53120EB9080}"/>
                </a:ext>
              </a:extLst>
            </p:cNvPr>
            <p:cNvSpPr/>
            <p:nvPr/>
          </p:nvSpPr>
          <p:spPr>
            <a:xfrm>
              <a:off x="6417014" y="4620789"/>
              <a:ext cx="180868" cy="1808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D973FAF-76E5-D3C3-2901-B7797F18C830}"/>
              </a:ext>
            </a:extLst>
          </p:cNvPr>
          <p:cNvSpPr txBox="1"/>
          <p:nvPr/>
        </p:nvSpPr>
        <p:spPr>
          <a:xfrm rot="19978913">
            <a:off x="6380019" y="4733329"/>
            <a:ext cx="53957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dirty="0">
                <a:solidFill>
                  <a:srgbClr val="C00000"/>
                </a:solidFill>
              </a:rPr>
              <a:t>5 horas y 18 minutos</a:t>
            </a:r>
          </a:p>
        </p:txBody>
      </p:sp>
    </p:spTree>
    <p:extLst>
      <p:ext uri="{BB962C8B-B14F-4D97-AF65-F5344CB8AC3E}">
        <p14:creationId xmlns:p14="http://schemas.microsoft.com/office/powerpoint/2010/main" val="42436108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F35AFF1-8161-50E9-4D6A-C7ABCF4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71" y="524236"/>
            <a:ext cx="5809527" cy="580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70E16-10C3-7413-29A4-94C7F8796011}"/>
              </a:ext>
            </a:extLst>
          </p:cNvPr>
          <p:cNvSpPr txBox="1"/>
          <p:nvPr/>
        </p:nvSpPr>
        <p:spPr>
          <a:xfrm>
            <a:off x="424599" y="948151"/>
            <a:ext cx="49552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3800" dirty="0">
                <a:solidFill>
                  <a:srgbClr val="FFC000"/>
                </a:solidFill>
                <a:latin typeface="Haettenschweiler" panose="020B0706040902060204" pitchFamily="34" charset="0"/>
              </a:rPr>
              <a:t>SCRATCH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A2230-14EB-A8E4-807B-DA4BF458A461}"/>
              </a:ext>
            </a:extLst>
          </p:cNvPr>
          <p:cNvSpPr txBox="1"/>
          <p:nvPr/>
        </p:nvSpPr>
        <p:spPr>
          <a:xfrm>
            <a:off x="1242128" y="5263518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</a:rPr>
              <a:t>Luis González Posada</a:t>
            </a:r>
          </a:p>
        </p:txBody>
      </p:sp>
    </p:spTree>
    <p:extLst>
      <p:ext uri="{BB962C8B-B14F-4D97-AF65-F5344CB8AC3E}">
        <p14:creationId xmlns:p14="http://schemas.microsoft.com/office/powerpoint/2010/main" val="3368427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0" y="996924"/>
            <a:ext cx="1012358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FFC000"/>
              </a:solidFill>
            </a:endParaRPr>
          </a:p>
          <a:p>
            <a:r>
              <a:rPr lang="es-ES" dirty="0"/>
              <a:t>Aplicación de programación mediante bloques, disponible en versión de escritorio y versión online: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61" y="311738"/>
            <a:ext cx="3616650" cy="13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3F16F2-B8C6-15A2-CC39-6495F4B11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5" y="2367295"/>
            <a:ext cx="10510684" cy="168513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2C7BED-FCDF-DCA7-00A0-91F87A827C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878" y="2942749"/>
            <a:ext cx="4106247" cy="358973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A63759F-6061-D317-90A4-4E90000EB58F}"/>
              </a:ext>
            </a:extLst>
          </p:cNvPr>
          <p:cNvSpPr/>
          <p:nvPr/>
        </p:nvSpPr>
        <p:spPr>
          <a:xfrm>
            <a:off x="8396748" y="2674374"/>
            <a:ext cx="1406013" cy="471949"/>
          </a:xfrm>
          <a:custGeom>
            <a:avLst/>
            <a:gdLst>
              <a:gd name="connsiteX0" fmla="*/ 0 w 1406013"/>
              <a:gd name="connsiteY0" fmla="*/ 235975 h 471949"/>
              <a:gd name="connsiteX1" fmla="*/ 703007 w 1406013"/>
              <a:gd name="connsiteY1" fmla="*/ 0 h 471949"/>
              <a:gd name="connsiteX2" fmla="*/ 1406014 w 1406013"/>
              <a:gd name="connsiteY2" fmla="*/ 235975 h 471949"/>
              <a:gd name="connsiteX3" fmla="*/ 703007 w 1406013"/>
              <a:gd name="connsiteY3" fmla="*/ 471950 h 471949"/>
              <a:gd name="connsiteX4" fmla="*/ 0 w 1406013"/>
              <a:gd name="connsiteY4" fmla="*/ 235975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013" h="471949" extrusionOk="0">
                <a:moveTo>
                  <a:pt x="0" y="235975"/>
                </a:moveTo>
                <a:cubicBezTo>
                  <a:pt x="-1810" y="118998"/>
                  <a:pt x="376898" y="-61021"/>
                  <a:pt x="703007" y="0"/>
                </a:cubicBezTo>
                <a:cubicBezTo>
                  <a:pt x="1053740" y="5704"/>
                  <a:pt x="1407242" y="100747"/>
                  <a:pt x="1406014" y="235975"/>
                </a:cubicBezTo>
                <a:cubicBezTo>
                  <a:pt x="1458844" y="349184"/>
                  <a:pt x="1112838" y="375709"/>
                  <a:pt x="703007" y="471950"/>
                </a:cubicBezTo>
                <a:cubicBezTo>
                  <a:pt x="347997" y="451720"/>
                  <a:pt x="-6344" y="363836"/>
                  <a:pt x="0" y="235975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67836802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05D7B936-6E22-249D-3DBB-3E3FA2CAAE90}"/>
              </a:ext>
            </a:extLst>
          </p:cNvPr>
          <p:cNvCxnSpPr/>
          <p:nvPr/>
        </p:nvCxnSpPr>
        <p:spPr>
          <a:xfrm flipH="1">
            <a:off x="5142271" y="3052480"/>
            <a:ext cx="3254477" cy="1558849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444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CBD2FF6-CCAC-376A-2443-A4A0A0D4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633" y="2674374"/>
            <a:ext cx="8752733" cy="263375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0" y="996924"/>
            <a:ext cx="101235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FFC000"/>
              </a:solidFill>
            </a:endParaRPr>
          </a:p>
          <a:p>
            <a:r>
              <a:rPr lang="es-ES" dirty="0"/>
              <a:t>Nuestros proyectos se alojan en: “Mis cosas”. Y para empezar un nuevo proyecto, hacemos ‘clic’ en: “Crear”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761" y="311738"/>
            <a:ext cx="3616650" cy="137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6A63759F-6061-D317-90A4-4E90000EB58F}"/>
              </a:ext>
            </a:extLst>
          </p:cNvPr>
          <p:cNvSpPr/>
          <p:nvPr/>
        </p:nvSpPr>
        <p:spPr>
          <a:xfrm>
            <a:off x="8740878" y="3519303"/>
            <a:ext cx="1120877" cy="471949"/>
          </a:xfrm>
          <a:custGeom>
            <a:avLst/>
            <a:gdLst>
              <a:gd name="connsiteX0" fmla="*/ 0 w 1120877"/>
              <a:gd name="connsiteY0" fmla="*/ 235975 h 471949"/>
              <a:gd name="connsiteX1" fmla="*/ 560439 w 1120877"/>
              <a:gd name="connsiteY1" fmla="*/ 0 h 471949"/>
              <a:gd name="connsiteX2" fmla="*/ 1120878 w 1120877"/>
              <a:gd name="connsiteY2" fmla="*/ 235975 h 471949"/>
              <a:gd name="connsiteX3" fmla="*/ 560439 w 1120877"/>
              <a:gd name="connsiteY3" fmla="*/ 471950 h 471949"/>
              <a:gd name="connsiteX4" fmla="*/ 0 w 1120877"/>
              <a:gd name="connsiteY4" fmla="*/ 235975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877" h="471949" extrusionOk="0">
                <a:moveTo>
                  <a:pt x="0" y="235975"/>
                </a:moveTo>
                <a:cubicBezTo>
                  <a:pt x="-5840" y="148712"/>
                  <a:pt x="260268" y="-9181"/>
                  <a:pt x="560439" y="0"/>
                </a:cubicBezTo>
                <a:cubicBezTo>
                  <a:pt x="832434" y="5704"/>
                  <a:pt x="1122106" y="100747"/>
                  <a:pt x="1120878" y="235975"/>
                </a:cubicBezTo>
                <a:cubicBezTo>
                  <a:pt x="1153681" y="355672"/>
                  <a:pt x="876295" y="443690"/>
                  <a:pt x="560439" y="471950"/>
                </a:cubicBezTo>
                <a:cubicBezTo>
                  <a:pt x="284167" y="451720"/>
                  <a:pt x="-6344" y="363836"/>
                  <a:pt x="0" y="235975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67836802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3CA0A47-45BE-7A42-6D6D-D033A7D9C7FF}"/>
              </a:ext>
            </a:extLst>
          </p:cNvPr>
          <p:cNvSpPr/>
          <p:nvPr/>
        </p:nvSpPr>
        <p:spPr>
          <a:xfrm>
            <a:off x="2502311" y="2674374"/>
            <a:ext cx="1120877" cy="471949"/>
          </a:xfrm>
          <a:custGeom>
            <a:avLst/>
            <a:gdLst>
              <a:gd name="connsiteX0" fmla="*/ 0 w 1120877"/>
              <a:gd name="connsiteY0" fmla="*/ 235975 h 471949"/>
              <a:gd name="connsiteX1" fmla="*/ 560439 w 1120877"/>
              <a:gd name="connsiteY1" fmla="*/ 0 h 471949"/>
              <a:gd name="connsiteX2" fmla="*/ 1120878 w 1120877"/>
              <a:gd name="connsiteY2" fmla="*/ 235975 h 471949"/>
              <a:gd name="connsiteX3" fmla="*/ 560439 w 1120877"/>
              <a:gd name="connsiteY3" fmla="*/ 471950 h 471949"/>
              <a:gd name="connsiteX4" fmla="*/ 0 w 1120877"/>
              <a:gd name="connsiteY4" fmla="*/ 235975 h 4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877" h="471949" extrusionOk="0">
                <a:moveTo>
                  <a:pt x="0" y="235975"/>
                </a:moveTo>
                <a:cubicBezTo>
                  <a:pt x="-5840" y="148712"/>
                  <a:pt x="260268" y="-9181"/>
                  <a:pt x="560439" y="0"/>
                </a:cubicBezTo>
                <a:cubicBezTo>
                  <a:pt x="832434" y="5704"/>
                  <a:pt x="1122106" y="100747"/>
                  <a:pt x="1120878" y="235975"/>
                </a:cubicBezTo>
                <a:cubicBezTo>
                  <a:pt x="1153681" y="355672"/>
                  <a:pt x="876295" y="443690"/>
                  <a:pt x="560439" y="471950"/>
                </a:cubicBezTo>
                <a:cubicBezTo>
                  <a:pt x="284167" y="451720"/>
                  <a:pt x="-6344" y="363836"/>
                  <a:pt x="0" y="235975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67836802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5722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10B335-CCCB-ED78-7F66-3C19ECFB1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44" y="717696"/>
            <a:ext cx="11240111" cy="545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19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1: Respuestas cortas</a:t>
            </a:r>
          </a:p>
          <a:p>
            <a:pPr algn="l" rtl="0" fontAlgn="base"/>
            <a:endParaRPr lang="es-ES" i="1" dirty="0"/>
          </a:p>
          <a:p>
            <a:pPr algn="l" rtl="0" fontAlgn="base"/>
            <a:r>
              <a:rPr lang="es-ES" i="1" dirty="0"/>
              <a:t>Los alumnos han de diseñar un programa en el cual:</a:t>
            </a:r>
          </a:p>
          <a:p>
            <a:pPr algn="l" rtl="0" fontAlgn="base"/>
            <a:endParaRPr lang="es-ES" i="1" dirty="0"/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Se pregunte el nombre del usuario</a:t>
            </a:r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Realice una batería de, al menos, 3 preguntas relacionadas con una materia a elegir.</a:t>
            </a:r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Por cada acierto, el programa ha de sumar un punto.</a:t>
            </a:r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Al finalizar la batería de preguntas, el programa ha de mostrar el nombre del alumno y su número de aciertos.</a:t>
            </a:r>
          </a:p>
          <a:p>
            <a:pPr marL="285750" indent="-285750" algn="l" rtl="0" fontAlgn="base">
              <a:buFontTx/>
              <a:buChar char="-"/>
            </a:pPr>
            <a:endParaRPr lang="es-ES" i="1" dirty="0"/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   </a:t>
            </a:r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r>
              <a:rPr lang="es-ES" dirty="0">
                <a:hlinkClick r:id="rId3"/>
              </a:rPr>
              <a:t>https://scratch.mit.edu/projects/999955903</a:t>
            </a: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2" y="603031"/>
            <a:ext cx="5409605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00E2A23-7FFB-EAAA-2632-C75AD069E2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5349" y="4205237"/>
            <a:ext cx="2995425" cy="2237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5232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Índice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0B9B8A4-C0C5-AD3C-D771-360BE7B6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547"/>
          <a:stretch/>
        </p:blipFill>
        <p:spPr>
          <a:xfrm>
            <a:off x="3999447" y="254643"/>
            <a:ext cx="5920057" cy="634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26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DFBB8F-9C4B-66B4-318A-F0F2C0B3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64" y="2135311"/>
            <a:ext cx="5602187" cy="44619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1: Respuestas cortas</a:t>
            </a:r>
          </a:p>
          <a:p>
            <a:pPr algn="l" rtl="0" fontAlgn="base"/>
            <a:endParaRPr lang="es-ES" i="1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2" y="603031"/>
            <a:ext cx="5409605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EC9BE5-64D3-47B9-3D49-423EFD7695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4931" y="2779920"/>
            <a:ext cx="2956153" cy="1897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B005FA6-78CB-5872-A48C-48656F458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383" y="4677820"/>
            <a:ext cx="3399257" cy="17937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B643BE5-499D-368D-9348-C867EED40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4896" y="4652753"/>
            <a:ext cx="3159230" cy="20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16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F9F5E4-2339-5EA8-0961-9EEEC117E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769" y="4923049"/>
            <a:ext cx="2240788" cy="1658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2" y="603031"/>
            <a:ext cx="5409605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2: Calculadora de ecuaciones de segundo grado</a:t>
            </a:r>
          </a:p>
          <a:p>
            <a:pPr algn="l" rtl="0" fontAlgn="base"/>
            <a:endParaRPr lang="es-ES" i="1" dirty="0"/>
          </a:p>
          <a:p>
            <a:pPr algn="l" rtl="0" fontAlgn="base"/>
            <a:r>
              <a:rPr lang="es-ES" i="1" dirty="0"/>
              <a:t>Los alumnos han de diseñar un programa en el cual:</a:t>
            </a:r>
          </a:p>
          <a:p>
            <a:pPr algn="l" rtl="0" fontAlgn="base"/>
            <a:endParaRPr lang="es-ES" i="1" dirty="0"/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Se pregunte los coeficientes a, b y c de una ecuación de segundo grado.</a:t>
            </a:r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Se muestre la ecuación de segundo grado, y se pida confirmación de que dicha ecuación es correcta.</a:t>
            </a:r>
          </a:p>
          <a:p>
            <a:pPr marL="285750" indent="-285750" algn="l" rtl="0" fontAlgn="base">
              <a:buFontTx/>
              <a:buChar char="-"/>
            </a:pPr>
            <a:r>
              <a:rPr lang="es-ES" i="1" dirty="0"/>
              <a:t>Se calcule el discriminante de la ecuación, y con ello:</a:t>
            </a:r>
          </a:p>
          <a:p>
            <a:pPr marL="742950" lvl="1" indent="-285750" fontAlgn="base">
              <a:buFontTx/>
              <a:buChar char="-"/>
            </a:pPr>
            <a:r>
              <a:rPr lang="es-ES" i="1" dirty="0"/>
              <a:t>Si el discriminante es menor que 0, el programa ha de indicar que no existen soluciones reales a la ecuación</a:t>
            </a:r>
          </a:p>
          <a:p>
            <a:pPr marL="742950" lvl="1" indent="-285750" fontAlgn="base">
              <a:buFontTx/>
              <a:buChar char="-"/>
            </a:pPr>
            <a:r>
              <a:rPr lang="es-ES" i="1" dirty="0"/>
              <a:t>Si el discriminante es igual a 0, el programa ha de indicar que hay una única solución doble, y facilitársela.</a:t>
            </a:r>
          </a:p>
          <a:p>
            <a:pPr marL="742950" lvl="1" indent="-285750" fontAlgn="base">
              <a:buFontTx/>
              <a:buChar char="-"/>
            </a:pPr>
            <a:r>
              <a:rPr lang="es-ES" i="1" dirty="0"/>
              <a:t>Si el discriminante es mayor que 0, el programa ha de facilitar las dos soluciones reales de la ecuación</a:t>
            </a:r>
          </a:p>
          <a:p>
            <a:pPr algn="l" rtl="0" fontAlgn="base"/>
            <a:endParaRPr lang="es-ES" i="1" dirty="0"/>
          </a:p>
          <a:p>
            <a:pPr algn="l" rtl="0" fontAlgn="base"/>
            <a:r>
              <a:rPr lang="es-ES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hlinkClick r:id="rId5"/>
              </a:rPr>
              <a:t>   https://scratch.mit.edu/projects/999148496</a:t>
            </a:r>
            <a:endParaRPr lang="es-ES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</a:endParaRP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79962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2" y="603031"/>
            <a:ext cx="5409605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2: Calculadora de ecuaciones de segundo grado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B17331-A812-5781-7202-5CDA2E28B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563" y="2338099"/>
            <a:ext cx="4363807" cy="41903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DE099B-AD7F-9B03-39D1-D6F5F5FEF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4657" y="2381083"/>
            <a:ext cx="3323398" cy="410435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C2159A8-003A-111C-F00E-FCA2DE5C35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848" y="2695748"/>
            <a:ext cx="4100546" cy="36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832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2" y="603031"/>
            <a:ext cx="5409605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2: Calculadora de ecuaciones de segundo grado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E3D594-5A65-0055-6BDB-E7563849E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9" y="2533104"/>
            <a:ext cx="4304464" cy="11270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50056F9-D22D-E436-921F-58D99D8615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9" y="3660117"/>
            <a:ext cx="4821035" cy="288924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A8CC4C8-5504-20B7-AE7F-4F3822D66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052" y="2834503"/>
            <a:ext cx="5502152" cy="342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05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7709E60-04EA-0795-6970-0CA73BC6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32" y="603031"/>
            <a:ext cx="5409605" cy="2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C000"/>
                </a:solidFill>
              </a:rPr>
              <a:t>SCRATCH: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3: PONG</a:t>
            </a:r>
          </a:p>
          <a:p>
            <a:pPr algn="l" rtl="0" fontAlgn="base"/>
            <a:endParaRPr lang="es-ES" i="1" dirty="0"/>
          </a:p>
          <a:p>
            <a:pPr algn="l" rtl="0" fontAlgn="base"/>
            <a:r>
              <a:rPr lang="es-ES" i="1" dirty="0"/>
              <a:t>Los alumnos han de diseñar el videojuego del PONG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r>
              <a:rPr lang="es-E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hlinkClick r:id="rId4"/>
              </a:rPr>
              <a:t>https://scratch.mit.edu/projects/707753252</a:t>
            </a:r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765F13-F291-729E-4060-4F225E329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693" y="3046657"/>
            <a:ext cx="3547554" cy="2642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50220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F35AFF1-8161-50E9-4D6A-C7ABCF4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71" y="524236"/>
            <a:ext cx="5809527" cy="580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70E16-10C3-7413-29A4-94C7F8796011}"/>
              </a:ext>
            </a:extLst>
          </p:cNvPr>
          <p:cNvSpPr txBox="1"/>
          <p:nvPr/>
        </p:nvSpPr>
        <p:spPr>
          <a:xfrm>
            <a:off x="879051" y="948151"/>
            <a:ext cx="404630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3800" dirty="0">
                <a:solidFill>
                  <a:srgbClr val="FF0000"/>
                </a:solidFill>
                <a:latin typeface="Haettenschweiler" panose="020B0706040902060204" pitchFamily="34" charset="0"/>
              </a:rPr>
              <a:t>MAKEY</a:t>
            </a:r>
          </a:p>
          <a:p>
            <a:pPr algn="ctr"/>
            <a:r>
              <a:rPr lang="es-ES" sz="13800" dirty="0">
                <a:solidFill>
                  <a:srgbClr val="FF0000"/>
                </a:solidFill>
                <a:latin typeface="Haettenschweiler" panose="020B0706040902060204" pitchFamily="34" charset="0"/>
              </a:rPr>
              <a:t>MAKEY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A2230-14EB-A8E4-807B-DA4BF458A461}"/>
              </a:ext>
            </a:extLst>
          </p:cNvPr>
          <p:cNvSpPr txBox="1"/>
          <p:nvPr/>
        </p:nvSpPr>
        <p:spPr>
          <a:xfrm>
            <a:off x="1242128" y="5263518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</a:rPr>
              <a:t>Luis González Posada</a:t>
            </a:r>
          </a:p>
        </p:txBody>
      </p:sp>
    </p:spTree>
    <p:extLst>
      <p:ext uri="{BB962C8B-B14F-4D97-AF65-F5344CB8AC3E}">
        <p14:creationId xmlns:p14="http://schemas.microsoft.com/office/powerpoint/2010/main" val="1924305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b="1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Makey-Makey</a:t>
            </a:r>
            <a:r>
              <a:rPr lang="es-ES" dirty="0"/>
              <a:t> es una placa con una distribución de "botones" similar al mando de una videoconsola y que puede funcionar en sustitución de un teclado o ratón, lo que permite enviar órdenes al ordenador al que se encuentre conectado.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/>
              <a:t>El funcionamiento es sencillo: en vez de pulsar las teclas lo que hacemos es </a:t>
            </a:r>
            <a:r>
              <a:rPr lang="es-ES" b="1" dirty="0"/>
              <a:t>cerrar el circuito mediante contactos </a:t>
            </a:r>
            <a:r>
              <a:rPr lang="es-ES" dirty="0"/>
              <a:t>o pinzas de cocodrilo obteniendo el mismo input que pulsado un botón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74" y="552559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1A66C53-B0CC-39DB-07C7-3F45AA26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72" y="4199342"/>
            <a:ext cx="4188266" cy="248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41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i="1" dirty="0"/>
              <a:t>Así, para utilizar “</a:t>
            </a:r>
            <a:r>
              <a:rPr lang="es-ES" i="1" dirty="0" err="1"/>
              <a:t>Makey</a:t>
            </a:r>
            <a:r>
              <a:rPr lang="es-ES" i="1" dirty="0"/>
              <a:t> </a:t>
            </a:r>
            <a:r>
              <a:rPr lang="es-ES" i="1" dirty="0" err="1"/>
              <a:t>Makey</a:t>
            </a:r>
            <a:r>
              <a:rPr lang="es-ES" i="1" dirty="0"/>
              <a:t>”, debemos seguir los siguientes pasos:</a:t>
            </a:r>
          </a:p>
          <a:p>
            <a:pPr algn="l" rtl="0" fontAlgn="base"/>
            <a:endParaRPr lang="es-ES" i="1" dirty="0"/>
          </a:p>
          <a:p>
            <a:pPr marL="342900" indent="-342900" algn="l" rtl="0" fontAlgn="base">
              <a:buFont typeface="+mj-lt"/>
              <a:buAutoNum type="arabicPeriod"/>
            </a:pPr>
            <a:r>
              <a:rPr lang="es-ES" b="1" i="1" dirty="0"/>
              <a:t>Conectar la placa al pc mediante el cable USB</a:t>
            </a:r>
            <a:r>
              <a:rPr lang="es-ES" i="1" dirty="0"/>
              <a:t>.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74" y="552559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laca3">
            <a:extLst>
              <a:ext uri="{FF2B5EF4-FFF2-40B4-BE49-F238E27FC236}">
                <a16:creationId xmlns:a16="http://schemas.microsoft.com/office/drawing/2014/main" id="{A9095A06-3E21-47B5-9548-D43D05375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534" y="2870842"/>
            <a:ext cx="4485351" cy="2990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AB9DAF3-85FB-DE18-C24C-693DA73C0E5B}"/>
              </a:ext>
            </a:extLst>
          </p:cNvPr>
          <p:cNvSpPr txBox="1"/>
          <p:nvPr/>
        </p:nvSpPr>
        <p:spPr>
          <a:xfrm>
            <a:off x="1445342" y="5936109"/>
            <a:ext cx="905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>
                <a:hlinkClick r:id="rId6"/>
              </a:rPr>
              <a:t>Makey</a:t>
            </a:r>
            <a:r>
              <a:rPr lang="es-ES" dirty="0">
                <a:hlinkClick r:id="rId6"/>
              </a:rPr>
              <a:t> </a:t>
            </a:r>
            <a:r>
              <a:rPr lang="es-ES" dirty="0" err="1">
                <a:hlinkClick r:id="rId6"/>
              </a:rPr>
              <a:t>Makey</a:t>
            </a:r>
            <a:r>
              <a:rPr lang="es-ES" dirty="0">
                <a:hlinkClick r:id="rId6"/>
              </a:rPr>
              <a:t> | Centro del Profesorado Gran Canaria Sur (gobiernodecanarias.org)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7569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342900" indent="-342900" algn="l" rtl="0" fontAlgn="base">
              <a:buAutoNum type="arabicPeriod" startAt="2"/>
            </a:pPr>
            <a:r>
              <a:rPr lang="es-ES" i="1" dirty="0"/>
              <a:t>Conectar </a:t>
            </a:r>
            <a:r>
              <a:rPr lang="es-ES" b="1" i="1" dirty="0"/>
              <a:t>la toma de tierra </a:t>
            </a:r>
            <a:r>
              <a:rPr lang="es-ES" i="1" dirty="0"/>
              <a:t>(</a:t>
            </a:r>
            <a:r>
              <a:rPr lang="es-ES" b="1" i="1" dirty="0"/>
              <a:t>EARTH - GROUND</a:t>
            </a:r>
            <a:r>
              <a:rPr lang="es-ES" i="1" dirty="0"/>
              <a:t>), con uno de los extremos de un cable cocodrilo.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74" y="552559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laca4">
            <a:extLst>
              <a:ext uri="{FF2B5EF4-FFF2-40B4-BE49-F238E27FC236}">
                <a16:creationId xmlns:a16="http://schemas.microsoft.com/office/drawing/2014/main" id="{A8752FC7-5891-4889-8C24-41EEA1216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66" y="2850125"/>
            <a:ext cx="4795070" cy="31967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9DC415-C08C-6956-1FE1-2770C3DBEF5F}"/>
              </a:ext>
            </a:extLst>
          </p:cNvPr>
          <p:cNvSpPr txBox="1"/>
          <p:nvPr/>
        </p:nvSpPr>
        <p:spPr>
          <a:xfrm>
            <a:off x="1445342" y="5936109"/>
            <a:ext cx="905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>
                <a:hlinkClick r:id="rId5"/>
              </a:rPr>
              <a:t>Makey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Makey</a:t>
            </a:r>
            <a:r>
              <a:rPr lang="es-ES" dirty="0">
                <a:hlinkClick r:id="rId5"/>
              </a:rPr>
              <a:t> | Centro del Profesorado Gran Canaria Sur (gobiernodecanarias.org)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4363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342900" indent="-342900" algn="l" rtl="0" fontAlgn="base">
              <a:buFont typeface="+mj-lt"/>
              <a:buAutoNum type="arabicPeriod" startAt="3"/>
            </a:pPr>
            <a:r>
              <a:rPr lang="es-ES" i="1" dirty="0"/>
              <a:t>Conectar </a:t>
            </a:r>
            <a:r>
              <a:rPr lang="es-ES" b="1" i="1" dirty="0"/>
              <a:t>el otro extremo del cable de toma de Tierra </a:t>
            </a:r>
            <a:r>
              <a:rPr lang="es-ES" i="1" dirty="0"/>
              <a:t>a un conductor de electricidad, por ejemplo, conectarlo </a:t>
            </a:r>
            <a:r>
              <a:rPr lang="es-ES" b="1" i="1" dirty="0"/>
              <a:t>a nosotros mismos</a:t>
            </a:r>
            <a:r>
              <a:rPr lang="es-ES" i="1" dirty="0"/>
              <a:t>.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74" y="552559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laca5">
            <a:extLst>
              <a:ext uri="{FF2B5EF4-FFF2-40B4-BE49-F238E27FC236}">
                <a16:creationId xmlns:a16="http://schemas.microsoft.com/office/drawing/2014/main" id="{C73C5CAD-03DE-B949-3247-DAC8E750C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661" y="2899285"/>
            <a:ext cx="4869413" cy="324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72EE0ECD-28B3-E17D-CC58-90FEA4CA83D5}"/>
              </a:ext>
            </a:extLst>
          </p:cNvPr>
          <p:cNvSpPr txBox="1"/>
          <p:nvPr/>
        </p:nvSpPr>
        <p:spPr>
          <a:xfrm>
            <a:off x="1445342" y="6086500"/>
            <a:ext cx="905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s-ES" dirty="0" err="1">
                <a:hlinkClick r:id="rId5"/>
              </a:rPr>
              <a:t>Makey</a:t>
            </a:r>
            <a:r>
              <a:rPr lang="es-ES" dirty="0">
                <a:hlinkClick r:id="rId5"/>
              </a:rPr>
              <a:t> </a:t>
            </a:r>
            <a:r>
              <a:rPr lang="es-ES" dirty="0" err="1">
                <a:hlinkClick r:id="rId5"/>
              </a:rPr>
              <a:t>Makey</a:t>
            </a:r>
            <a:r>
              <a:rPr lang="es-ES" dirty="0">
                <a:hlinkClick r:id="rId5"/>
              </a:rPr>
              <a:t> | Centro del Profesorado Gran Canaria Sur (gobiernodecanarias.org)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85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90B9B8A4-C0C5-AD3C-D771-360BE7B6CA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1" b="3547"/>
          <a:stretch/>
        </p:blipFill>
        <p:spPr>
          <a:xfrm>
            <a:off x="1192192" y="429058"/>
            <a:ext cx="13600647" cy="145721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>
                <a:latin typeface="Haettenschweiler" panose="020B0706040902060204" pitchFamily="34" charset="0"/>
              </a:rPr>
              <a:t>Índice</a:t>
            </a:r>
          </a:p>
        </p:txBody>
      </p:sp>
    </p:spTree>
    <p:extLst>
      <p:ext uri="{BB962C8B-B14F-4D97-AF65-F5344CB8AC3E}">
        <p14:creationId xmlns:p14="http://schemas.microsoft.com/office/powerpoint/2010/main" val="4290785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marL="342900" indent="-342900" algn="l" rtl="0" fontAlgn="base">
              <a:buFont typeface="+mj-lt"/>
              <a:buAutoNum type="arabicPeriod" startAt="4"/>
            </a:pPr>
            <a:r>
              <a:rPr lang="es-ES" i="1" dirty="0"/>
              <a:t>Conectar </a:t>
            </a:r>
            <a:r>
              <a:rPr lang="es-ES" b="1" i="1" dirty="0"/>
              <a:t>a uno de los elementos </a:t>
            </a:r>
            <a:r>
              <a:rPr lang="es-ES" i="1" dirty="0"/>
              <a:t>(flechas, espacio o </a:t>
            </a:r>
            <a:r>
              <a:rPr lang="es-ES" i="1" dirty="0" err="1"/>
              <a:t>click</a:t>
            </a:r>
            <a:r>
              <a:rPr lang="es-ES" i="1" dirty="0"/>
              <a:t> izquierdo del ratón) de la placa, por ejemplo, al que representa la barra </a:t>
            </a:r>
            <a:r>
              <a:rPr lang="es-ES" b="1" i="1" dirty="0"/>
              <a:t>espacio</a:t>
            </a:r>
            <a:r>
              <a:rPr lang="es-ES" i="1" dirty="0"/>
              <a:t>, </a:t>
            </a:r>
            <a:r>
              <a:rPr lang="es-ES" b="1" i="1" dirty="0"/>
              <a:t>un extremo </a:t>
            </a:r>
            <a:r>
              <a:rPr lang="es-ES" i="1" dirty="0"/>
              <a:t>de otro de los cables cocodrilo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74" y="552559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8195B0F-F1EB-EEFF-1F2F-311410BB2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608" y="3111707"/>
            <a:ext cx="5182323" cy="289600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0F5DE882-ADB9-E96D-D3DF-8AE904213E6C}"/>
              </a:ext>
            </a:extLst>
          </p:cNvPr>
          <p:cNvSpPr/>
          <p:nvPr/>
        </p:nvSpPr>
        <p:spPr>
          <a:xfrm>
            <a:off x="5386770" y="3551469"/>
            <a:ext cx="1446649" cy="1689125"/>
          </a:xfrm>
          <a:custGeom>
            <a:avLst/>
            <a:gdLst>
              <a:gd name="connsiteX0" fmla="*/ 0 w 1446649"/>
              <a:gd name="connsiteY0" fmla="*/ 844563 h 1689125"/>
              <a:gd name="connsiteX1" fmla="*/ 723325 w 1446649"/>
              <a:gd name="connsiteY1" fmla="*/ 0 h 1689125"/>
              <a:gd name="connsiteX2" fmla="*/ 1446650 w 1446649"/>
              <a:gd name="connsiteY2" fmla="*/ 844563 h 1689125"/>
              <a:gd name="connsiteX3" fmla="*/ 723325 w 1446649"/>
              <a:gd name="connsiteY3" fmla="*/ 1689126 h 1689125"/>
              <a:gd name="connsiteX4" fmla="*/ 0 w 1446649"/>
              <a:gd name="connsiteY4" fmla="*/ 844563 h 168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6649" h="1689125" extrusionOk="0">
                <a:moveTo>
                  <a:pt x="0" y="844563"/>
                </a:moveTo>
                <a:cubicBezTo>
                  <a:pt x="-19311" y="494986"/>
                  <a:pt x="325607" y="78050"/>
                  <a:pt x="723325" y="0"/>
                </a:cubicBezTo>
                <a:cubicBezTo>
                  <a:pt x="1208056" y="-45155"/>
                  <a:pt x="1489909" y="356978"/>
                  <a:pt x="1446650" y="844563"/>
                </a:cubicBezTo>
                <a:cubicBezTo>
                  <a:pt x="1478151" y="1303911"/>
                  <a:pt x="1121012" y="1729958"/>
                  <a:pt x="723325" y="1689126"/>
                </a:cubicBezTo>
                <a:cubicBezTo>
                  <a:pt x="337528" y="1710804"/>
                  <a:pt x="-20337" y="1290002"/>
                  <a:pt x="0" y="844563"/>
                </a:cubicBezTo>
                <a:close/>
              </a:path>
            </a:pathLst>
          </a:custGeom>
          <a:noFill/>
          <a:ln w="5715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63477992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633D005-A2D5-B71C-3C5D-4EECDBB320FF}"/>
              </a:ext>
            </a:extLst>
          </p:cNvPr>
          <p:cNvSpPr txBox="1"/>
          <p:nvPr/>
        </p:nvSpPr>
        <p:spPr>
          <a:xfrm>
            <a:off x="2949677" y="6006615"/>
            <a:ext cx="593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– </a:t>
            </a:r>
            <a:r>
              <a:rPr lang="en-US" dirty="0" err="1">
                <a:hlinkClick r:id="rId5"/>
              </a:rPr>
              <a:t>Joylabz</a:t>
            </a:r>
            <a:r>
              <a:rPr lang="en-US" dirty="0">
                <a:hlinkClick r:id="rId5"/>
              </a:rPr>
              <a:t> Official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Store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5636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marL="342900" indent="-342900" algn="l" rtl="0" fontAlgn="base">
              <a:buFont typeface="+mj-lt"/>
              <a:buAutoNum type="arabicPeriod" startAt="5"/>
            </a:pPr>
            <a:r>
              <a:rPr lang="es-ES" i="1" dirty="0"/>
              <a:t>Conectar el </a:t>
            </a:r>
            <a:r>
              <a:rPr lang="es-ES" b="1" i="1" dirty="0"/>
              <a:t>otro extremo, de este segundo cable cocodrilo</a:t>
            </a:r>
            <a:r>
              <a:rPr lang="es-ES" i="1" dirty="0"/>
              <a:t>, a un conductor de la electricidad, por ejemplo una fruta o de nuevo nosotros mismos, de manera que el circuito de electricidad quede cerrado.</a:t>
            </a:r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74" y="552559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uncionamiento de Makey-Makey">
            <a:extLst>
              <a:ext uri="{FF2B5EF4-FFF2-40B4-BE49-F238E27FC236}">
                <a16:creationId xmlns:a16="http://schemas.microsoft.com/office/drawing/2014/main" id="{11510DD3-3ACC-34AC-BEC7-F5DE8841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133" y="2825940"/>
            <a:ext cx="5102941" cy="2886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FB7A55A-408D-BC2E-AF35-AE89E5CAE7E0}"/>
              </a:ext>
            </a:extLst>
          </p:cNvPr>
          <p:cNvSpPr txBox="1"/>
          <p:nvPr/>
        </p:nvSpPr>
        <p:spPr>
          <a:xfrm>
            <a:off x="2949677" y="6006615"/>
            <a:ext cx="593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– </a:t>
            </a:r>
            <a:r>
              <a:rPr lang="en-US" dirty="0" err="1">
                <a:hlinkClick r:id="rId5"/>
              </a:rPr>
              <a:t>Joylabz</a:t>
            </a:r>
            <a:r>
              <a:rPr lang="en-US" dirty="0">
                <a:hlinkClick r:id="rId5"/>
              </a:rPr>
              <a:t> Official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</a:t>
            </a:r>
            <a:r>
              <a:rPr lang="en-US" dirty="0" err="1">
                <a:hlinkClick r:id="rId5"/>
              </a:rPr>
              <a:t>Makey</a:t>
            </a:r>
            <a:r>
              <a:rPr lang="en-US" dirty="0">
                <a:hlinkClick r:id="rId5"/>
              </a:rPr>
              <a:t> Store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45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1: ELEMENTOS MUSICALES</a:t>
            </a:r>
          </a:p>
          <a:p>
            <a:pPr algn="l" rtl="0" fontAlgn="base"/>
            <a:endParaRPr lang="es-ES" b="1" i="1" dirty="0"/>
          </a:p>
          <a:p>
            <a:pPr algn="l" rtl="0" fontAlgn="base"/>
            <a:r>
              <a:rPr lang="es-ES" b="1" i="1" dirty="0">
                <a:hlinkClick r:id="rId3"/>
              </a:rPr>
              <a:t>https://scratch.mit.edu/projects/1009770983</a:t>
            </a:r>
            <a:br>
              <a:rPr lang="es-ES" b="1" i="1" dirty="0"/>
            </a:br>
            <a:br>
              <a:rPr lang="es-ES" b="1" i="1" dirty="0"/>
            </a:br>
            <a:r>
              <a:rPr lang="es-ES" b="1" i="1" dirty="0">
                <a:hlinkClick r:id="rId4"/>
              </a:rPr>
              <a:t>https://scratch.mit.edu/projects/1001409978</a:t>
            </a:r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E353086-490C-707A-A7A3-4303832FD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756" y="3765974"/>
            <a:ext cx="4591305" cy="2694786"/>
          </a:xfrm>
          <a:prstGeom prst="rect">
            <a:avLst/>
          </a:prstGeom>
        </p:spPr>
      </p:pic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80" y="903663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DE4676-2327-35F4-21BF-735C09CBC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250" y="3765974"/>
            <a:ext cx="3396970" cy="25051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A5CC27-D345-D540-9CFF-BB2FE57213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55670" y="3703782"/>
            <a:ext cx="2685636" cy="255135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7F99A45-6B25-939E-434B-47949A5EFBEE}"/>
              </a:ext>
            </a:extLst>
          </p:cNvPr>
          <p:cNvSpPr txBox="1"/>
          <p:nvPr/>
        </p:nvSpPr>
        <p:spPr>
          <a:xfrm>
            <a:off x="5760345" y="6246387"/>
            <a:ext cx="593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Fuente: </a:t>
            </a:r>
            <a:r>
              <a:rPr lang="en-US" dirty="0" err="1">
                <a:hlinkClick r:id="rId9"/>
              </a:rPr>
              <a:t>Makey</a:t>
            </a:r>
            <a:r>
              <a:rPr lang="en-US" dirty="0">
                <a:hlinkClick r:id="rId9"/>
              </a:rPr>
              <a:t> </a:t>
            </a:r>
            <a:r>
              <a:rPr lang="en-US" dirty="0" err="1">
                <a:hlinkClick r:id="rId9"/>
              </a:rPr>
              <a:t>Makey</a:t>
            </a:r>
            <a:r>
              <a:rPr lang="en-US" dirty="0">
                <a:hlinkClick r:id="rId9"/>
              </a:rPr>
              <a:t> – </a:t>
            </a:r>
            <a:r>
              <a:rPr lang="en-US" dirty="0" err="1">
                <a:hlinkClick r:id="rId9"/>
              </a:rPr>
              <a:t>Joylabz</a:t>
            </a:r>
            <a:r>
              <a:rPr lang="en-US" dirty="0">
                <a:hlinkClick r:id="rId9"/>
              </a:rPr>
              <a:t> Official </a:t>
            </a:r>
            <a:r>
              <a:rPr lang="en-US" dirty="0" err="1">
                <a:hlinkClick r:id="rId9"/>
              </a:rPr>
              <a:t>Makey</a:t>
            </a:r>
            <a:r>
              <a:rPr lang="en-US" dirty="0">
                <a:hlinkClick r:id="rId9"/>
              </a:rPr>
              <a:t> </a:t>
            </a:r>
            <a:r>
              <a:rPr lang="en-US" dirty="0" err="1">
                <a:hlinkClick r:id="rId9"/>
              </a:rPr>
              <a:t>Makey</a:t>
            </a:r>
            <a:r>
              <a:rPr lang="en-US" dirty="0">
                <a:hlinkClick r:id="rId9"/>
              </a:rPr>
              <a:t> Store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74162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2: PREGUNTAS TEÓRICAS</a:t>
            </a:r>
            <a:br>
              <a:rPr lang="es-ES" b="1" i="1" dirty="0"/>
            </a:br>
            <a:r>
              <a:rPr lang="es-ES" b="1" i="1" dirty="0">
                <a:hlinkClick r:id="rId3"/>
              </a:rPr>
              <a:t>https://scratch.mit.edu/projects/1007139425</a:t>
            </a:r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80" y="903663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284802-2FBD-04C9-6424-3B85B0013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560" y="2997471"/>
            <a:ext cx="4093872" cy="334206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4ED62BD-1362-914A-8656-F6CE0FB6B8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4387" y="2997471"/>
            <a:ext cx="4509593" cy="337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65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3: ECUACIONES LINEALES</a:t>
            </a:r>
          </a:p>
          <a:p>
            <a:pPr algn="l" rtl="0" fontAlgn="base"/>
            <a:r>
              <a:rPr lang="es-ES" b="1" i="1" dirty="0">
                <a:hlinkClick r:id="rId3"/>
              </a:rPr>
              <a:t>https://scratch.mit.edu/projects/1002340519</a:t>
            </a:r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80" y="903663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1111265-CD00-746F-03E5-982153789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935" y="2997471"/>
            <a:ext cx="4221697" cy="33851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58FA9C-3D37-CF36-67C1-DBB5AAB621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274" y="2744567"/>
            <a:ext cx="4521403" cy="36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68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4: ACELERACIÓN DE LA GRAVEDAD TERRESTRE</a:t>
            </a:r>
          </a:p>
          <a:p>
            <a:pPr algn="l" rtl="0" fontAlgn="base"/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i="1" dirty="0">
                <a:hlinkClick r:id="rId3"/>
              </a:rPr>
              <a:t>https://scratch.mit.edu/projects/1001430367</a:t>
            </a:r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42" y="480876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1C970E2-BE70-3ED6-3C9E-BE913422C9F7}"/>
              </a:ext>
            </a:extLst>
          </p:cNvPr>
          <p:cNvSpPr txBox="1"/>
          <p:nvPr/>
        </p:nvSpPr>
        <p:spPr>
          <a:xfrm>
            <a:off x="907719" y="22246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5"/>
              </a:rPr>
              <a:t>Martillo y pluma cayendo al mismo tiempo en la Luna (youtube.com)</a:t>
            </a:r>
            <a:endParaRPr lang="es-ES" dirty="0"/>
          </a:p>
        </p:txBody>
      </p:sp>
      <p:pic>
        <p:nvPicPr>
          <p:cNvPr id="2" name="Picture 2" descr="Galileo Galilei en lo alto de la torre de Pisa, y desde ahí lanzando dos objetos hacia el suelo">
            <a:extLst>
              <a:ext uri="{FF2B5EF4-FFF2-40B4-BE49-F238E27FC236}">
                <a16:creationId xmlns:a16="http://schemas.microsoft.com/office/drawing/2014/main" id="{37BBBA0D-0F2B-9EA5-FC16-96FBD4576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341" y="2220537"/>
            <a:ext cx="4156587" cy="415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686512F-87A6-A461-98FA-62A30F6FBF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0054" y="3722346"/>
            <a:ext cx="5018625" cy="255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15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MAKEY </a:t>
            </a:r>
            <a:r>
              <a:rPr lang="es-ES" sz="2800" b="1" dirty="0" err="1">
                <a:solidFill>
                  <a:srgbClr val="FF0000"/>
                </a:solidFill>
              </a:rPr>
              <a:t>MAKEY</a:t>
            </a:r>
            <a:r>
              <a:rPr lang="es-ES" sz="2800" b="1" dirty="0">
                <a:solidFill>
                  <a:srgbClr val="FF0000"/>
                </a:solidFill>
              </a:rPr>
              <a:t>: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r>
              <a:rPr lang="es-ES" b="1" i="1" dirty="0"/>
              <a:t>Ejercicio 4: ACELERACIÓN DE LA GRAVEDAD TERRESTRE</a:t>
            </a:r>
          </a:p>
          <a:p>
            <a:pPr algn="l" rtl="0" fontAlgn="base"/>
            <a:r>
              <a:rPr lang="es-ES" b="1" i="1" dirty="0">
                <a:hlinkClick r:id="rId3"/>
              </a:rPr>
              <a:t>https://scratch.mit.edu/projects/1001430367</a:t>
            </a:r>
            <a:endParaRPr lang="es-ES" b="1" i="1" dirty="0"/>
          </a:p>
          <a:p>
            <a:pPr algn="l" rtl="0" fontAlgn="base"/>
            <a:r>
              <a:rPr lang="es-ES" b="1" i="1" dirty="0"/>
              <a:t>Idea de: </a:t>
            </a:r>
            <a:r>
              <a:rPr lang="es-ES" dirty="0">
                <a:hlinkClick r:id="rId4"/>
              </a:rPr>
              <a:t>Un ejemplo completo: midiendo la gravedad con </a:t>
            </a:r>
            <a:r>
              <a:rPr lang="es-ES" dirty="0" err="1">
                <a:hlinkClick r:id="rId4"/>
              </a:rPr>
              <a:t>makey-makey</a:t>
            </a:r>
            <a:r>
              <a:rPr lang="es-ES" dirty="0">
                <a:hlinkClick r:id="rId4"/>
              </a:rPr>
              <a:t> - </a:t>
            </a:r>
            <a:r>
              <a:rPr lang="es-ES" dirty="0" err="1">
                <a:hlinkClick r:id="rId4"/>
              </a:rPr>
              <a:t>Code</a:t>
            </a:r>
            <a:r>
              <a:rPr lang="es-ES">
                <a:hlinkClick r:id="rId4"/>
              </a:rPr>
              <a:t> INTEF</a:t>
            </a:r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b="1" i="1" dirty="0"/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i="1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7" name="Picture 2" descr="Makey Makey">
            <a:extLst>
              <a:ext uri="{FF2B5EF4-FFF2-40B4-BE49-F238E27FC236}">
                <a16:creationId xmlns:a16="http://schemas.microsoft.com/office/drawing/2014/main" id="{9D2BBB1F-0B57-8283-750E-4E919F95B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80" y="903663"/>
            <a:ext cx="34861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86942A7-D690-327B-2290-5ACE214977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008" y="3429000"/>
            <a:ext cx="3863805" cy="28978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199F39-C597-5E46-5AD0-13366E8DAD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38159" y="2810191"/>
            <a:ext cx="3204396" cy="36063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F612C1-709C-92AD-6541-3D7F416EE3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65741" y="3336692"/>
            <a:ext cx="3134162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13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F35AFF1-8161-50E9-4D6A-C7ABCF4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71" y="524236"/>
            <a:ext cx="5809527" cy="580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70E16-10C3-7413-29A4-94C7F8796011}"/>
              </a:ext>
            </a:extLst>
          </p:cNvPr>
          <p:cNvSpPr txBox="1"/>
          <p:nvPr/>
        </p:nvSpPr>
        <p:spPr>
          <a:xfrm>
            <a:off x="1327091" y="948151"/>
            <a:ext cx="315022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3800" dirty="0">
                <a:solidFill>
                  <a:srgbClr val="FFFF00"/>
                </a:solidFill>
                <a:latin typeface="Haettenschweiler" panose="020B0706040902060204" pitchFamily="34" charset="0"/>
              </a:rPr>
              <a:t>LEGO</a:t>
            </a:r>
          </a:p>
          <a:p>
            <a:pPr algn="ctr"/>
            <a:r>
              <a:rPr lang="es-ES" sz="13800" dirty="0">
                <a:solidFill>
                  <a:srgbClr val="FFFF00"/>
                </a:solidFill>
                <a:latin typeface="Haettenschweiler" panose="020B0706040902060204" pitchFamily="34" charset="0"/>
              </a:rPr>
              <a:t>SPIKE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A2230-14EB-A8E4-807B-DA4BF458A461}"/>
              </a:ext>
            </a:extLst>
          </p:cNvPr>
          <p:cNvSpPr txBox="1"/>
          <p:nvPr/>
        </p:nvSpPr>
        <p:spPr>
          <a:xfrm>
            <a:off x="1242128" y="5263518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</a:rPr>
              <a:t>Luis González Posada</a:t>
            </a:r>
          </a:p>
        </p:txBody>
      </p:sp>
    </p:spTree>
    <p:extLst>
      <p:ext uri="{BB962C8B-B14F-4D97-AF65-F5344CB8AC3E}">
        <p14:creationId xmlns:p14="http://schemas.microsoft.com/office/powerpoint/2010/main" val="11811979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LEGO SPIKE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LEGO SPIKE</a:t>
            </a:r>
            <a:r>
              <a:rPr lang="es-ES" dirty="0"/>
              <a:t> es un kit de robótica educativa en el cual los alumnos aprenden a programar y buscar soluciones a retos.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/>
              <a:t>Sitio web: </a:t>
            </a:r>
            <a:r>
              <a:rPr lang="es-ES" dirty="0">
                <a:hlinkClick r:id="rId3"/>
              </a:rPr>
              <a:t>LEGO </a:t>
            </a:r>
            <a:r>
              <a:rPr lang="es-ES" dirty="0" err="1">
                <a:hlinkClick r:id="rId3"/>
              </a:rPr>
              <a:t>Education</a:t>
            </a:r>
            <a:r>
              <a:rPr lang="es-ES" dirty="0">
                <a:hlinkClick r:id="rId3"/>
              </a:rPr>
              <a:t> SPIKE</a:t>
            </a:r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/>
              <a:t>Aplicación de escritorio: </a:t>
            </a:r>
            <a:r>
              <a:rPr lang="es-ES" dirty="0">
                <a:hlinkClick r:id="rId4"/>
              </a:rPr>
              <a:t>Descarga de la app SPIKE™ | LEGO® </a:t>
            </a:r>
            <a:r>
              <a:rPr lang="es-ES" dirty="0" err="1">
                <a:hlinkClick r:id="rId4"/>
              </a:rPr>
              <a:t>Education</a:t>
            </a:r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38976C-9C15-513C-F105-43BE94AA83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121" y="389623"/>
            <a:ext cx="1880763" cy="18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D45E0EF-AA47-5D14-6E8F-99EC9EC7B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2608" y="3851603"/>
            <a:ext cx="4956322" cy="253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534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86D1A5A-6F9A-5C06-DE42-F677255BC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07" y="1560439"/>
            <a:ext cx="7285702" cy="481738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LEGO SPIKE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38976C-9C15-513C-F105-43BE94A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121" y="389623"/>
            <a:ext cx="1880763" cy="18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6373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640DE4-BD4B-C5E5-6968-B92E3600FF3E}"/>
              </a:ext>
            </a:extLst>
          </p:cNvPr>
          <p:cNvSpPr txBox="1"/>
          <p:nvPr/>
        </p:nvSpPr>
        <p:spPr>
          <a:xfrm>
            <a:off x="2408223" y="765812"/>
            <a:ext cx="8712000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LEGISLATIVO</a:t>
            </a:r>
            <a:endParaRPr lang="es-ES" b="1" dirty="0">
              <a:solidFill>
                <a:srgbClr val="C00000"/>
              </a:solidFill>
            </a:endParaRPr>
          </a:p>
          <a:p>
            <a:endParaRPr lang="es-ES" dirty="0"/>
          </a:p>
          <a:p>
            <a:r>
              <a:rPr lang="es-ES" b="1" dirty="0"/>
              <a:t>LOMLOE </a:t>
            </a:r>
            <a:r>
              <a:rPr lang="es-ES" b="1" dirty="0">
                <a:sym typeface="Wingdings" panose="05000000000000000000" pitchFamily="2" charset="2"/>
              </a:rPr>
              <a:t> D39/22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b="1" dirty="0">
                <a:highlight>
                  <a:srgbClr val="FFFF00"/>
                </a:highlight>
                <a:sym typeface="Wingdings" panose="05000000000000000000" pitchFamily="2" charset="2"/>
              </a:rPr>
              <a:t>Anexo I.A: </a:t>
            </a:r>
            <a:r>
              <a:rPr lang="es-ES" b="1" dirty="0">
                <a:sym typeface="Wingdings" panose="05000000000000000000" pitchFamily="2" charset="2"/>
              </a:rPr>
              <a:t>Competencias Clave </a:t>
            </a:r>
            <a:r>
              <a:rPr lang="es-ES" dirty="0">
                <a:sym typeface="Wingdings" panose="05000000000000000000" pitchFamily="2" charset="2"/>
              </a:rPr>
              <a:t>en Educación Secundaria Obligatoria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r>
              <a:rPr lang="es-ES" i="1" dirty="0"/>
              <a:t>“La finalidad más importante de todo sistema educativo es lograr que los jóvenes</a:t>
            </a:r>
          </a:p>
          <a:p>
            <a:r>
              <a:rPr lang="es-ES" i="1" dirty="0"/>
              <a:t>alcancen su máximo desarrollo integral, en un contexto de igualdad de oportunidades,</a:t>
            </a:r>
          </a:p>
          <a:p>
            <a:r>
              <a:rPr lang="es-ES" b="1" i="1" dirty="0"/>
              <a:t>adquiriendo las competencias </a:t>
            </a:r>
            <a:r>
              <a:rPr lang="es-ES" i="1" dirty="0"/>
              <a:t>que les permitan desenvolverse con garantías en la</a:t>
            </a:r>
          </a:p>
          <a:p>
            <a:r>
              <a:rPr lang="es-ES" i="1" dirty="0"/>
              <a:t>sociedad global de las próximas décadas …</a:t>
            </a:r>
          </a:p>
          <a:p>
            <a:endParaRPr lang="es-ES" i="1" dirty="0"/>
          </a:p>
          <a:p>
            <a:r>
              <a:rPr lang="es-ES" i="1" dirty="0"/>
              <a:t>Cada competencia clave integra tres dimensiones:</a:t>
            </a:r>
          </a:p>
          <a:p>
            <a:pPr marL="285750" indent="-285750">
              <a:buFontTx/>
              <a:buChar char="-"/>
            </a:pPr>
            <a:r>
              <a:rPr lang="es-ES" i="1" dirty="0"/>
              <a:t>la cognitiva: </a:t>
            </a:r>
            <a:r>
              <a:rPr lang="es-ES" b="1" i="1" dirty="0"/>
              <a:t>SABER</a:t>
            </a:r>
            <a:endParaRPr lang="es-ES" i="1" dirty="0"/>
          </a:p>
          <a:p>
            <a:pPr marL="285750" indent="-285750">
              <a:buFontTx/>
              <a:buChar char="-"/>
            </a:pPr>
            <a:r>
              <a:rPr lang="es-ES" i="1" dirty="0"/>
              <a:t>la instrumental: </a:t>
            </a:r>
            <a:r>
              <a:rPr lang="es-ES" b="1" i="1" dirty="0"/>
              <a:t>HACER</a:t>
            </a:r>
          </a:p>
          <a:p>
            <a:pPr marL="285750" indent="-285750">
              <a:buFontTx/>
              <a:buChar char="-"/>
            </a:pPr>
            <a:r>
              <a:rPr lang="es-ES" i="1" dirty="0"/>
              <a:t>la actitudinal: </a:t>
            </a:r>
            <a:r>
              <a:rPr lang="es-ES" b="1" i="1" dirty="0"/>
              <a:t>QUERER</a:t>
            </a:r>
          </a:p>
          <a:p>
            <a:pPr marL="285750" indent="-285750">
              <a:buFontTx/>
              <a:buChar char="-"/>
            </a:pPr>
            <a:endParaRPr lang="es-ES" i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C89737E-CA74-0EF9-416B-51CB7183E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B854563-5DF0-1B49-4A66-0E3493BA5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71574"/>
              </p:ext>
            </p:extLst>
          </p:nvPr>
        </p:nvGraphicFramePr>
        <p:xfrm>
          <a:off x="7780943" y="3429000"/>
          <a:ext cx="3631695" cy="1916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525378AE-0C0B-4E0F-B1E6-7A5E185A2C68}"/>
              </a:ext>
            </a:extLst>
          </p:cNvPr>
          <p:cNvSpPr/>
          <p:nvPr/>
        </p:nvSpPr>
        <p:spPr>
          <a:xfrm>
            <a:off x="2074606" y="3761772"/>
            <a:ext cx="9645446" cy="1390331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1835974-6EF1-573D-94A5-80B869A528EB}"/>
              </a:ext>
            </a:extLst>
          </p:cNvPr>
          <p:cNvSpPr txBox="1"/>
          <p:nvPr/>
        </p:nvSpPr>
        <p:spPr>
          <a:xfrm>
            <a:off x="105496" y="5789986"/>
            <a:ext cx="2382065" cy="9233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/>
              <a:t>Relacionadas entre sí: Conocimientos y </a:t>
            </a:r>
            <a:r>
              <a:rPr lang="es-ES" b="1" dirty="0"/>
              <a:t>capacidades</a:t>
            </a:r>
          </a:p>
        </p:txBody>
      </p:sp>
      <p:sp>
        <p:nvSpPr>
          <p:cNvPr id="6" name="Flecha: curvada hacia la derecha 5">
            <a:extLst>
              <a:ext uri="{FF2B5EF4-FFF2-40B4-BE49-F238E27FC236}">
                <a16:creationId xmlns:a16="http://schemas.microsoft.com/office/drawing/2014/main" id="{3E2BF21B-4370-065F-B1E3-82A788865B6C}"/>
              </a:ext>
            </a:extLst>
          </p:cNvPr>
          <p:cNvSpPr/>
          <p:nvPr/>
        </p:nvSpPr>
        <p:spPr>
          <a:xfrm>
            <a:off x="1036716" y="4688080"/>
            <a:ext cx="1049438" cy="1275285"/>
          </a:xfrm>
          <a:prstGeom prst="curvedRight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C5A8A34-49DB-034A-2041-22F0DBB21B53}"/>
              </a:ext>
            </a:extLst>
          </p:cNvPr>
          <p:cNvSpPr txBox="1"/>
          <p:nvPr/>
        </p:nvSpPr>
        <p:spPr>
          <a:xfrm>
            <a:off x="2537358" y="5563201"/>
            <a:ext cx="93127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/>
              <a:t>… Las capacidades, como la resolución de problemas, el pensamiento crítico, la habilidad</a:t>
            </a:r>
          </a:p>
          <a:p>
            <a:r>
              <a:rPr lang="es-ES" i="1" dirty="0"/>
              <a:t>para cooperar, la creatividad, </a:t>
            </a:r>
            <a:r>
              <a:rPr lang="es-ES" b="1" i="1" dirty="0">
                <a:highlight>
                  <a:srgbClr val="FFFF00"/>
                </a:highlight>
              </a:rPr>
              <a:t>el pensamiento computacional </a:t>
            </a:r>
            <a:r>
              <a:rPr lang="es-ES" i="1" dirty="0"/>
              <a:t>o la autorregulación, son</a:t>
            </a:r>
          </a:p>
          <a:p>
            <a:r>
              <a:rPr lang="es-ES" i="1" dirty="0"/>
              <a:t>más esenciales que nunca en nuestra sociedad. “</a:t>
            </a:r>
          </a:p>
        </p:txBody>
      </p:sp>
    </p:spTree>
    <p:extLst>
      <p:ext uri="{BB962C8B-B14F-4D97-AF65-F5344CB8AC3E}">
        <p14:creationId xmlns:p14="http://schemas.microsoft.com/office/powerpoint/2010/main" val="15527288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LEGO SPIKE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Act.1 - Pinzas robóticas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38976C-9C15-513C-F105-43BE94AA8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121" y="389623"/>
            <a:ext cx="1880763" cy="18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0689AB9-BC45-6036-129B-02583D0A2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734" y="780098"/>
            <a:ext cx="3489463" cy="2242742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E62F90A-4F43-20BD-5657-3316391EC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10" y="3177109"/>
            <a:ext cx="3577098" cy="29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13CC65-1F82-01DE-A15B-D4F3AC24F7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349" y="2295683"/>
            <a:ext cx="4333553" cy="36953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6D37DF1-EBBD-1E57-12FF-3AFE407F9324}"/>
              </a:ext>
            </a:extLst>
          </p:cNvPr>
          <p:cNvSpPr txBox="1"/>
          <p:nvPr/>
        </p:nvSpPr>
        <p:spPr>
          <a:xfrm>
            <a:off x="1445343" y="61677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7"/>
              </a:rPr>
              <a:t>Fuente: LEGO </a:t>
            </a:r>
            <a:r>
              <a:rPr lang="es-ES" dirty="0" err="1">
                <a:hlinkClick r:id="rId7"/>
              </a:rPr>
              <a:t>Education</a:t>
            </a:r>
            <a:r>
              <a:rPr lang="es-ES" dirty="0">
                <a:hlinkClick r:id="rId7"/>
              </a:rPr>
              <a:t> SPIKE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9987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33B6499-D0C2-A2F5-B1E1-84834AEA6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875" y="1068322"/>
            <a:ext cx="5832658" cy="52679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LEGO SPIKE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Act.2 - GEOMETRÍA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38976C-9C15-513C-F105-43BE94A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121" y="389623"/>
            <a:ext cx="1880763" cy="18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850201E-E618-1E9B-13D3-57B29E83A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846" y="2199536"/>
            <a:ext cx="3415206" cy="3039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E15E528-78CA-2857-4F1E-D80004C76560}"/>
              </a:ext>
            </a:extLst>
          </p:cNvPr>
          <p:cNvSpPr txBox="1"/>
          <p:nvPr/>
        </p:nvSpPr>
        <p:spPr>
          <a:xfrm>
            <a:off x="1130710" y="51258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Fuente: LEGO </a:t>
            </a:r>
            <a:r>
              <a:rPr lang="es-ES" dirty="0" err="1">
                <a:hlinkClick r:id="rId6"/>
              </a:rPr>
              <a:t>Education</a:t>
            </a:r>
            <a:r>
              <a:rPr lang="es-ES" dirty="0">
                <a:hlinkClick r:id="rId6"/>
              </a:rPr>
              <a:t> SPIKE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746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79897B-CAF5-0FE1-683B-EAB854BCB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769" y="4439872"/>
            <a:ext cx="2941412" cy="212010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DE74991-0709-9E0E-16BB-C520B7D4D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626" y="1926154"/>
            <a:ext cx="4214746" cy="454222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LEGO SPIKE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Act.3 - ¡SUMO!</a:t>
            </a:r>
            <a:br>
              <a:rPr lang="es-ES" sz="2000" b="1" dirty="0"/>
            </a:br>
            <a:r>
              <a:rPr lang="es-ES" sz="2000" b="1" dirty="0"/>
              <a:t>Instrucciones BASE: </a:t>
            </a:r>
            <a:r>
              <a:rPr lang="es-ES" sz="2000" dirty="0">
                <a:hlinkClick r:id="rId5"/>
              </a:rPr>
              <a:t>LEGO </a:t>
            </a:r>
            <a:r>
              <a:rPr lang="es-ES" sz="2000" dirty="0" err="1">
                <a:hlinkClick r:id="rId5"/>
              </a:rPr>
              <a:t>Education</a:t>
            </a:r>
            <a:r>
              <a:rPr lang="es-ES" sz="2000" dirty="0">
                <a:hlinkClick r:id="rId5"/>
              </a:rPr>
              <a:t> SPIKE</a:t>
            </a: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b="1" dirty="0"/>
              <a:t>Brazo y sensores: </a:t>
            </a:r>
            <a:r>
              <a:rPr lang="es-ES" sz="2000" dirty="0">
                <a:hlinkClick r:id="rId6"/>
              </a:rPr>
              <a:t>LEGO </a:t>
            </a:r>
            <a:r>
              <a:rPr lang="es-ES" sz="2000" dirty="0" err="1">
                <a:hlinkClick r:id="rId6"/>
              </a:rPr>
              <a:t>Education</a:t>
            </a:r>
            <a:r>
              <a:rPr lang="es-ES" sz="2000" dirty="0">
                <a:hlinkClick r:id="rId6"/>
              </a:rPr>
              <a:t> SPIKE</a:t>
            </a:r>
            <a:endParaRPr lang="es-E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2000" b="1" dirty="0"/>
              <a:t>Sensor de luz: </a:t>
            </a:r>
            <a:r>
              <a:rPr lang="es-ES" sz="2000" dirty="0">
                <a:hlinkClick r:id="rId7"/>
              </a:rPr>
              <a:t>LEGO </a:t>
            </a:r>
            <a:r>
              <a:rPr lang="es-ES" sz="2000" dirty="0" err="1">
                <a:hlinkClick r:id="rId7"/>
              </a:rPr>
              <a:t>Education</a:t>
            </a:r>
            <a:r>
              <a:rPr lang="es-ES" sz="2000" dirty="0">
                <a:hlinkClick r:id="rId7"/>
              </a:rPr>
              <a:t> SPIKE</a:t>
            </a:r>
            <a:endParaRPr lang="es-ES" sz="2000" b="1" dirty="0"/>
          </a:p>
          <a:p>
            <a:pPr lvl="1"/>
            <a:endParaRPr lang="es-ES" sz="2000" b="1" dirty="0"/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38976C-9C15-513C-F105-43BE94AA83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9121" y="389623"/>
            <a:ext cx="1880763" cy="18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FFEFAB-D73F-609C-18DF-B05253158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91" y="2740051"/>
            <a:ext cx="4204762" cy="23027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E3EAFE-3FE7-8575-E603-9F1CAAA83C55}"/>
              </a:ext>
            </a:extLst>
          </p:cNvPr>
          <p:cNvSpPr txBox="1"/>
          <p:nvPr/>
        </p:nvSpPr>
        <p:spPr>
          <a:xfrm>
            <a:off x="1133257" y="560273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10"/>
              </a:rPr>
              <a:t>Fuente: LEGO </a:t>
            </a:r>
            <a:r>
              <a:rPr lang="es-ES" dirty="0" err="1">
                <a:hlinkClick r:id="rId10"/>
              </a:rPr>
              <a:t>Education</a:t>
            </a:r>
            <a:r>
              <a:rPr lang="es-ES" dirty="0">
                <a:hlinkClick r:id="rId10"/>
              </a:rPr>
              <a:t> SPIKE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09378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obot Game - FIRST LEGO League an educational STEM Programm for everybody  between 4 and 16">
            <a:extLst>
              <a:ext uri="{FF2B5EF4-FFF2-40B4-BE49-F238E27FC236}">
                <a16:creationId xmlns:a16="http://schemas.microsoft.com/office/drawing/2014/main" id="{63CCB99F-353B-BDC0-609C-C8A28606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86" y="1146058"/>
            <a:ext cx="9609814" cy="571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00"/>
                </a:solidFill>
              </a:rPr>
              <a:t>LEGO SPIKE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b="1" dirty="0"/>
              <a:t>Act.4 – FLL 23-24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lvl="1" fontAlgn="base"/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638976C-9C15-513C-F105-43BE94AA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9121" y="389623"/>
            <a:ext cx="1880763" cy="1809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4390600-F7C6-FF43-4D54-5C68B5BB3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828" y="2810099"/>
            <a:ext cx="3400900" cy="340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115C408-40A4-EFBB-A744-07F1AC946B9E}"/>
              </a:ext>
            </a:extLst>
          </p:cNvPr>
          <p:cNvSpPr txBox="1"/>
          <p:nvPr/>
        </p:nvSpPr>
        <p:spPr>
          <a:xfrm>
            <a:off x="1445343" y="616773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hlinkClick r:id="rId6"/>
              </a:rPr>
              <a:t>Fuente: LEGO </a:t>
            </a:r>
            <a:r>
              <a:rPr lang="es-ES" dirty="0" err="1">
                <a:hlinkClick r:id="rId6"/>
              </a:rPr>
              <a:t>Education</a:t>
            </a:r>
            <a:r>
              <a:rPr lang="es-ES" dirty="0">
                <a:hlinkClick r:id="rId6"/>
              </a:rPr>
              <a:t> SPIKE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7794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F35AFF1-8161-50E9-4D6A-C7ABCF4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71" y="524236"/>
            <a:ext cx="5809527" cy="580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70E16-10C3-7413-29A4-94C7F8796011}"/>
              </a:ext>
            </a:extLst>
          </p:cNvPr>
          <p:cNvSpPr txBox="1"/>
          <p:nvPr/>
        </p:nvSpPr>
        <p:spPr>
          <a:xfrm>
            <a:off x="274721" y="948151"/>
            <a:ext cx="52549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s-ES" sz="13800" dirty="0">
                <a:solidFill>
                  <a:schemeClr val="tx2">
                    <a:lumMod val="75000"/>
                    <a:lumOff val="25000"/>
                  </a:schemeClr>
                </a:solidFill>
                <a:latin typeface="Haettenschweiler" panose="020B0706040902060204" pitchFamily="34" charset="0"/>
              </a:rPr>
              <a:t>ARD</a:t>
            </a:r>
            <a:r>
              <a:rPr lang="es-ES" sz="13800" dirty="0">
                <a:solidFill>
                  <a:srgbClr val="FF0000"/>
                </a:solidFill>
                <a:latin typeface="Haettenschweiler" panose="020B0706040902060204" pitchFamily="34" charset="0"/>
              </a:rPr>
              <a:t>UINO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C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A2230-14EB-A8E4-807B-DA4BF458A461}"/>
              </a:ext>
            </a:extLst>
          </p:cNvPr>
          <p:cNvSpPr txBox="1"/>
          <p:nvPr/>
        </p:nvSpPr>
        <p:spPr>
          <a:xfrm>
            <a:off x="1242128" y="5263518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</a:rPr>
              <a:t>Luis González Posada</a:t>
            </a:r>
          </a:p>
        </p:txBody>
      </p:sp>
    </p:spTree>
    <p:extLst>
      <p:ext uri="{BB962C8B-B14F-4D97-AF65-F5344CB8AC3E}">
        <p14:creationId xmlns:p14="http://schemas.microsoft.com/office/powerpoint/2010/main" val="2634753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ARD</a:t>
            </a:r>
            <a:r>
              <a:rPr lang="es-ES" sz="2800" b="1" dirty="0">
                <a:solidFill>
                  <a:srgbClr val="FF0000"/>
                </a:solidFill>
              </a:rPr>
              <a:t>UINO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Arduino </a:t>
            </a:r>
            <a:r>
              <a:rPr lang="es-ES" dirty="0"/>
              <a:t>es una plataforma de creación de electrónica de código abierto, la cual está basada en </a:t>
            </a:r>
            <a:r>
              <a:rPr lang="es-ES" b="1" dirty="0"/>
              <a:t>hardware y software libre</a:t>
            </a:r>
            <a:r>
              <a:rPr lang="es-ES" dirty="0"/>
              <a:t>, flexible y fácil de utilizar para los creadores y desarrolladores.</a:t>
            </a:r>
          </a:p>
          <a:p>
            <a:pPr lvl="1" fontAlgn="base"/>
            <a:endParaRPr lang="es-ES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hardware libre </a:t>
            </a:r>
            <a:r>
              <a:rPr lang="es-ES" dirty="0"/>
              <a:t>son los </a:t>
            </a:r>
            <a:r>
              <a:rPr lang="es-ES" b="1" dirty="0"/>
              <a:t>dispositivos</a:t>
            </a:r>
            <a:r>
              <a:rPr lang="es-ES" dirty="0"/>
              <a:t> cuyas especificaciones y diagramas </a:t>
            </a:r>
            <a:r>
              <a:rPr lang="es-ES" b="1" dirty="0"/>
              <a:t>son de acceso público, de manera que cualquiera puede replicarlos</a:t>
            </a:r>
            <a:br>
              <a:rPr lang="es-ES" dirty="0"/>
            </a:br>
            <a:endParaRPr lang="es-ES" dirty="0"/>
          </a:p>
          <a:p>
            <a:pPr marL="1200150" lvl="2" indent="-285750" fontAlgn="base">
              <a:buFont typeface="Arial" panose="020B0604020202020204" pitchFamily="34" charset="0"/>
              <a:buChar char="•"/>
            </a:pPr>
            <a:r>
              <a:rPr lang="es-ES" dirty="0"/>
              <a:t>El </a:t>
            </a:r>
            <a:r>
              <a:rPr lang="es-ES" b="1" dirty="0"/>
              <a:t>software libre </a:t>
            </a:r>
            <a:r>
              <a:rPr lang="es-ES" dirty="0"/>
              <a:t>son los </a:t>
            </a:r>
            <a:r>
              <a:rPr lang="es-ES" b="1" dirty="0"/>
              <a:t>programas informáticos </a:t>
            </a:r>
            <a:r>
              <a:rPr lang="es-ES" dirty="0"/>
              <a:t>cuyo </a:t>
            </a:r>
            <a:r>
              <a:rPr lang="es-ES" b="1" dirty="0"/>
              <a:t>código es accesible por cualquiera para que quien quiera pueda utilizarlo y modificarlo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88183-386B-2743-BB0B-1BBA14FB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82" y="474986"/>
            <a:ext cx="2181529" cy="523948"/>
          </a:xfrm>
          <a:prstGeom prst="rect">
            <a:avLst/>
          </a:prstGeom>
        </p:spPr>
      </p:pic>
      <p:pic>
        <p:nvPicPr>
          <p:cNvPr id="1026" name="Picture 2" descr="Arduino - Wikipedia, la enciclopedia libre">
            <a:extLst>
              <a:ext uri="{FF2B5EF4-FFF2-40B4-BE49-F238E27FC236}">
                <a16:creationId xmlns:a16="http://schemas.microsoft.com/office/drawing/2014/main" id="{FFB4377A-583E-A6A0-EDED-0575614E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54" y="1052552"/>
            <a:ext cx="1746785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duino">
            <a:extLst>
              <a:ext uri="{FF2B5EF4-FFF2-40B4-BE49-F238E27FC236}">
                <a16:creationId xmlns:a16="http://schemas.microsoft.com/office/drawing/2014/main" id="{68EF61F5-8CBB-789D-6B96-DA4994271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246" y="4719063"/>
            <a:ext cx="2841215" cy="155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6033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ARD</a:t>
            </a:r>
            <a:r>
              <a:rPr lang="es-ES" sz="2800" b="1" dirty="0">
                <a:solidFill>
                  <a:srgbClr val="FF0000"/>
                </a:solidFill>
              </a:rPr>
              <a:t>UINO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/>
              <a:t>Para poder practicar virtualmente con ARDUINO, se recomienda empezar con </a:t>
            </a:r>
            <a:r>
              <a:rPr lang="es-ES" b="1" dirty="0"/>
              <a:t>TINKERCAD </a:t>
            </a:r>
            <a:r>
              <a:rPr lang="es-ES" b="1" dirty="0">
                <a:sym typeface="Wingdings" panose="05000000000000000000" pitchFamily="2" charset="2"/>
              </a:rPr>
              <a:t> </a:t>
            </a:r>
            <a:r>
              <a:rPr lang="es-ES" b="1" dirty="0">
                <a:sym typeface="Wingdings" panose="05000000000000000000" pitchFamily="2" charset="2"/>
                <a:hlinkClick r:id="rId3"/>
              </a:rPr>
              <a:t>https://www.tinkercad.com/</a:t>
            </a:r>
            <a:endParaRPr lang="es-ES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88183-386B-2743-BB0B-1BBA14FBB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7482" y="474986"/>
            <a:ext cx="2181529" cy="523948"/>
          </a:xfrm>
          <a:prstGeom prst="rect">
            <a:avLst/>
          </a:prstGeom>
        </p:spPr>
      </p:pic>
      <p:pic>
        <p:nvPicPr>
          <p:cNvPr id="1026" name="Picture 2" descr="Arduino - Wikipedia, la enciclopedia libre">
            <a:extLst>
              <a:ext uri="{FF2B5EF4-FFF2-40B4-BE49-F238E27FC236}">
                <a16:creationId xmlns:a16="http://schemas.microsoft.com/office/drawing/2014/main" id="{FFB4377A-583E-A6A0-EDED-0575614E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54" y="1052552"/>
            <a:ext cx="1746785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GITAL(PWM—) &#10;a b 「 d e ">
            <a:extLst>
              <a:ext uri="{FF2B5EF4-FFF2-40B4-BE49-F238E27FC236}">
                <a16:creationId xmlns:a16="http://schemas.microsoft.com/office/drawing/2014/main" id="{71A809AA-833C-F0F8-B81E-3EF52104C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817" y="3227104"/>
            <a:ext cx="5574737" cy="29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ua a 8 Jopesed J!ugap &#10;ua a 8 Jopesed J!ugap &#10;aidlue.s ">
            <a:extLst>
              <a:ext uri="{FF2B5EF4-FFF2-40B4-BE49-F238E27FC236}">
                <a16:creationId xmlns:a16="http://schemas.microsoft.com/office/drawing/2014/main" id="{DA3E2ACC-A8AC-A583-EABD-BEFD18F4B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68" y="3227103"/>
            <a:ext cx="2820812" cy="295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ARD</a:t>
            </a:r>
            <a:r>
              <a:rPr lang="es-ES" sz="2800" b="1" dirty="0">
                <a:solidFill>
                  <a:srgbClr val="FF0000"/>
                </a:solidFill>
              </a:rPr>
              <a:t>UINO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dirty="0"/>
              <a:t>Y la aplicación a usar para programar la placa física de ARDUINO va a ser: ARDUINOBLOCKS</a:t>
            </a:r>
            <a:endParaRPr lang="es-ES" b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88183-386B-2743-BB0B-1BBA14FB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82" y="474986"/>
            <a:ext cx="2181529" cy="523948"/>
          </a:xfrm>
          <a:prstGeom prst="rect">
            <a:avLst/>
          </a:prstGeom>
        </p:spPr>
      </p:pic>
      <p:pic>
        <p:nvPicPr>
          <p:cNvPr id="1026" name="Picture 2" descr="Arduino - Wikipedia, la enciclopedia libre">
            <a:extLst>
              <a:ext uri="{FF2B5EF4-FFF2-40B4-BE49-F238E27FC236}">
                <a16:creationId xmlns:a16="http://schemas.microsoft.com/office/drawing/2014/main" id="{FFB4377A-583E-A6A0-EDED-0575614E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54" y="1052552"/>
            <a:ext cx="1746785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1C408B-D2A8-B7E8-3280-B930B86A7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49974"/>
            <a:ext cx="5368575" cy="3566376"/>
          </a:xfrm>
          <a:prstGeom prst="rect">
            <a:avLst/>
          </a:prstGeom>
        </p:spPr>
      </p:pic>
      <p:pic>
        <p:nvPicPr>
          <p:cNvPr id="2050" name="Picture 2" descr="How to Connect &amp; Blink an LED with Arduino">
            <a:extLst>
              <a:ext uri="{FF2B5EF4-FFF2-40B4-BE49-F238E27FC236}">
                <a16:creationId xmlns:a16="http://schemas.microsoft.com/office/drawing/2014/main" id="{D5E38DD8-D13B-78FB-22A0-82F96F794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729" y="3218785"/>
            <a:ext cx="433493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692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ARD</a:t>
            </a:r>
            <a:r>
              <a:rPr lang="es-ES" sz="2800" b="1" dirty="0">
                <a:solidFill>
                  <a:srgbClr val="FF0000"/>
                </a:solidFill>
              </a:rPr>
              <a:t>UINO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Act.1 – Parpadeo: </a:t>
            </a:r>
            <a:r>
              <a:rPr lang="es-ES" sz="1800" dirty="0">
                <a:effectLst/>
                <a:latin typeface="Calibri" panose="020F0502020204030204" pitchFamily="34" charset="0"/>
              </a:rPr>
              <a:t>Utilizando bloques (pseudocódigo) escribir un programa que haga que el led parpadee una vez por segundo</a:t>
            </a:r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88183-386B-2743-BB0B-1BBA14FB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82" y="474986"/>
            <a:ext cx="2181529" cy="523948"/>
          </a:xfrm>
          <a:prstGeom prst="rect">
            <a:avLst/>
          </a:prstGeom>
        </p:spPr>
      </p:pic>
      <p:pic>
        <p:nvPicPr>
          <p:cNvPr id="1026" name="Picture 2" descr="Arduino - Wikipedia, la enciclopedia libre">
            <a:extLst>
              <a:ext uri="{FF2B5EF4-FFF2-40B4-BE49-F238E27FC236}">
                <a16:creationId xmlns:a16="http://schemas.microsoft.com/office/drawing/2014/main" id="{FFB4377A-583E-A6A0-EDED-0575614E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54" y="1052552"/>
            <a:ext cx="1746785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IGITAL(PWM—) &#10;a b 「 d e ">
            <a:extLst>
              <a:ext uri="{FF2B5EF4-FFF2-40B4-BE49-F238E27FC236}">
                <a16:creationId xmlns:a16="http://schemas.microsoft.com/office/drawing/2014/main" id="{8A5F7F59-0BD6-B216-2D35-658EF0A3E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855" y="3033820"/>
            <a:ext cx="4988242" cy="264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a a 8 Jopesed J!ugap &#10;ua a 8 Jopesed J!ugap &#10;aidlue.s ">
            <a:extLst>
              <a:ext uri="{FF2B5EF4-FFF2-40B4-BE49-F238E27FC236}">
                <a16:creationId xmlns:a16="http://schemas.microsoft.com/office/drawing/2014/main" id="{E93F1DFC-74BC-B263-0F29-939A859DA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841" y="2950315"/>
            <a:ext cx="25431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12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ARD</a:t>
            </a:r>
            <a:r>
              <a:rPr lang="es-ES" sz="2800" b="1" dirty="0">
                <a:solidFill>
                  <a:srgbClr val="FF0000"/>
                </a:solidFill>
              </a:rPr>
              <a:t>UINO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Act.2 – Semáforo: </a:t>
            </a:r>
            <a:r>
              <a:rPr lang="es-ES" sz="1800" dirty="0">
                <a:effectLst/>
                <a:latin typeface="Calibri" panose="020F0502020204030204" pitchFamily="34" charset="0"/>
              </a:rPr>
              <a:t>Utilizando bloques (pseudocódigo) escribir un programa que haga que un semáforo funcione: R – V – Ámbar </a:t>
            </a:r>
            <a:endParaRPr lang="es-ES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88183-386B-2743-BB0B-1BBA14FB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82" y="474986"/>
            <a:ext cx="2181529" cy="523948"/>
          </a:xfrm>
          <a:prstGeom prst="rect">
            <a:avLst/>
          </a:prstGeom>
        </p:spPr>
      </p:pic>
      <p:pic>
        <p:nvPicPr>
          <p:cNvPr id="1026" name="Picture 2" descr="Arduino - Wikipedia, la enciclopedia libre">
            <a:extLst>
              <a:ext uri="{FF2B5EF4-FFF2-40B4-BE49-F238E27FC236}">
                <a16:creationId xmlns:a16="http://schemas.microsoft.com/office/drawing/2014/main" id="{FFB4377A-583E-A6A0-EDED-0575614E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54" y="1052552"/>
            <a:ext cx="1746785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IGITAL (PWM—) &#10;ANALOGIN ">
            <a:extLst>
              <a:ext uri="{FF2B5EF4-FFF2-40B4-BE49-F238E27FC236}">
                <a16:creationId xmlns:a16="http://schemas.microsoft.com/office/drawing/2014/main" id="{ADD8F410-8EB6-D046-D066-E36AA24E8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33" y="2754733"/>
            <a:ext cx="6761797" cy="362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75A7A42-8264-5254-3023-B45FED8D0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6364" y="2754733"/>
            <a:ext cx="1746785" cy="36319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25DD9BF-C8C4-8578-6812-D363F155E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5014" y="5051637"/>
            <a:ext cx="1753997" cy="143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489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76A8A8EB-9F77-E1E5-1135-389A9E769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97216"/>
              </p:ext>
            </p:extLst>
          </p:nvPr>
        </p:nvGraphicFramePr>
        <p:xfrm>
          <a:off x="384697" y="509285"/>
          <a:ext cx="7810179" cy="559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80C8F2-322A-DCAE-1E22-C83B291168D1}"/>
              </a:ext>
            </a:extLst>
          </p:cNvPr>
          <p:cNvSpPr txBox="1"/>
          <p:nvPr/>
        </p:nvSpPr>
        <p:spPr>
          <a:xfrm>
            <a:off x="6493397" y="966407"/>
            <a:ext cx="511601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C00000"/>
                </a:solidFill>
              </a:rPr>
              <a:t>LEGISLATIVO</a:t>
            </a:r>
            <a:endParaRPr lang="es-ES" b="1" dirty="0">
              <a:solidFill>
                <a:srgbClr val="C00000"/>
              </a:solidFill>
            </a:endParaRPr>
          </a:p>
          <a:p>
            <a:endParaRPr lang="es-ES" dirty="0"/>
          </a:p>
          <a:p>
            <a:r>
              <a:rPr lang="es-ES" b="1" dirty="0"/>
              <a:t>LOMLOE </a:t>
            </a:r>
            <a:r>
              <a:rPr lang="es-ES" b="1" dirty="0">
                <a:sym typeface="Wingdings" panose="05000000000000000000" pitchFamily="2" charset="2"/>
              </a:rPr>
              <a:t> D39/22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S" dirty="0">
                <a:sym typeface="Wingdings" panose="05000000000000000000" pitchFamily="2" charset="2"/>
              </a:rPr>
              <a:t>Anexo I.A: </a:t>
            </a:r>
            <a:r>
              <a:rPr lang="es-ES" b="1" dirty="0">
                <a:sym typeface="Wingdings" panose="05000000000000000000" pitchFamily="2" charset="2"/>
              </a:rPr>
              <a:t>Competencias Clave </a:t>
            </a:r>
            <a:r>
              <a:rPr lang="es-ES" dirty="0">
                <a:sym typeface="Wingdings" panose="05000000000000000000" pitchFamily="2" charset="2"/>
              </a:rPr>
              <a:t>en Educación Secundaria Obligatoria: </a:t>
            </a:r>
            <a:r>
              <a:rPr lang="es-ES" b="1" dirty="0">
                <a:sym typeface="Wingdings" panose="05000000000000000000" pitchFamily="2" charset="2"/>
              </a:rPr>
              <a:t>Competencia Digital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2E84FB4-BDCB-8981-FA0D-9181941BEE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9504C45-E4C5-CE37-CC06-2D85199F49A3}"/>
              </a:ext>
            </a:extLst>
          </p:cNvPr>
          <p:cNvSpPr txBox="1"/>
          <p:nvPr/>
        </p:nvSpPr>
        <p:spPr>
          <a:xfrm>
            <a:off x="6250858" y="2945039"/>
            <a:ext cx="6150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ym typeface="Wingdings" panose="05000000000000000000" pitchFamily="2" charset="2"/>
            </a:endParaRPr>
          </a:p>
          <a:p>
            <a:r>
              <a:rPr lang="es-ES" i="1" dirty="0"/>
              <a:t>“ La competencia digital es aquella que implica el uso </a:t>
            </a:r>
            <a:r>
              <a:rPr lang="es-ES" b="1" i="1" dirty="0"/>
              <a:t>creativo</a:t>
            </a:r>
            <a:r>
              <a:rPr lang="es-ES" i="1" dirty="0"/>
              <a:t>, seguro, crítico, saludable, sostenible y </a:t>
            </a:r>
            <a:r>
              <a:rPr lang="es-ES" b="1" i="1" dirty="0"/>
              <a:t>responsable</a:t>
            </a:r>
            <a:r>
              <a:rPr lang="es-ES" i="1" dirty="0"/>
              <a:t> de las </a:t>
            </a:r>
            <a:r>
              <a:rPr lang="es-ES" b="1" i="1" dirty="0"/>
              <a:t>tecnologías digitales</a:t>
            </a:r>
            <a:r>
              <a:rPr lang="es-ES" i="1" dirty="0"/>
              <a:t> para el aprendizaje, en el trabajo y para la participación en la sociedad, así como la interacción con estas.</a:t>
            </a:r>
          </a:p>
          <a:p>
            <a:endParaRPr lang="es-ES" i="1" dirty="0"/>
          </a:p>
          <a:p>
            <a:r>
              <a:rPr lang="es-ES" i="1" dirty="0"/>
              <a:t>…Incluye </a:t>
            </a:r>
            <a:r>
              <a:rPr lang="es-ES" b="1" i="1" dirty="0"/>
              <a:t>el pensamiento computacional y crítico</a:t>
            </a:r>
            <a:r>
              <a:rPr lang="es-ES" i="1" dirty="0"/>
              <a:t>.”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AB908A97-31DA-520C-1F50-39545469578F}"/>
              </a:ext>
            </a:extLst>
          </p:cNvPr>
          <p:cNvSpPr/>
          <p:nvPr/>
        </p:nvSpPr>
        <p:spPr>
          <a:xfrm>
            <a:off x="4221990" y="1694665"/>
            <a:ext cx="2422842" cy="186496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57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F5663FCD-BE57-F16C-3FD7-53D0FD57C546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14AFAE-4818-0B45-DC1B-CE9F15E3CE26}"/>
              </a:ext>
            </a:extLst>
          </p:cNvPr>
          <p:cNvSpPr txBox="1"/>
          <p:nvPr/>
        </p:nvSpPr>
        <p:spPr>
          <a:xfrm>
            <a:off x="780391" y="996924"/>
            <a:ext cx="921275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70C0"/>
                </a:solidFill>
              </a:rPr>
              <a:t>ARD</a:t>
            </a:r>
            <a:r>
              <a:rPr lang="es-ES" sz="2800" b="1" dirty="0">
                <a:solidFill>
                  <a:srgbClr val="FF0000"/>
                </a:solidFill>
              </a:rPr>
              <a:t>UINO</a:t>
            </a:r>
          </a:p>
          <a:p>
            <a:endParaRPr lang="es-ES" sz="2800" b="1" dirty="0">
              <a:solidFill>
                <a:srgbClr val="C00000"/>
              </a:solidFill>
            </a:endParaRPr>
          </a:p>
          <a:p>
            <a:pPr algn="l" rtl="0" fontAlgn="base"/>
            <a:endParaRPr lang="es-ES" i="1" dirty="0"/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es-ES" b="1" dirty="0"/>
              <a:t>Act.3 – LDR y LED: </a:t>
            </a:r>
            <a:r>
              <a:rPr lang="es-ES" sz="1800" dirty="0">
                <a:effectLst/>
                <a:latin typeface="Calibri" panose="020F0502020204030204" pitchFamily="34" charset="0"/>
              </a:rPr>
              <a:t>Utilizando bloques (pseudocódigo) escribir un programa que haga que u</a:t>
            </a:r>
            <a:r>
              <a:rPr lang="es-ES" dirty="0">
                <a:latin typeface="Calibri" panose="020F0502020204030204" pitchFamily="34" charset="0"/>
              </a:rPr>
              <a:t>na resistencia LDR lea la señal, y el diodo LED se encienda con baja luminosidad</a:t>
            </a:r>
            <a:endParaRPr lang="es-ES" dirty="0"/>
          </a:p>
          <a:p>
            <a:pPr lvl="1" fontAlgn="base"/>
            <a:endParaRPr lang="es-ES" dirty="0"/>
          </a:p>
          <a:p>
            <a:pPr algn="l" rtl="0" fontAlgn="base"/>
            <a:endParaRPr lang="es-ES" i="1" dirty="0"/>
          </a:p>
          <a:p>
            <a:pPr algn="l" rtl="0" fontAlgn="base"/>
            <a:endParaRPr lang="es-ES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Segoe UI" panose="020B0502040204020203" pitchFamily="34" charset="0"/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88183-386B-2743-BB0B-1BBA14FBB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482" y="474986"/>
            <a:ext cx="2181529" cy="523948"/>
          </a:xfrm>
          <a:prstGeom prst="rect">
            <a:avLst/>
          </a:prstGeom>
        </p:spPr>
      </p:pic>
      <p:pic>
        <p:nvPicPr>
          <p:cNvPr id="1026" name="Picture 2" descr="Arduino - Wikipedia, la enciclopedia libre">
            <a:extLst>
              <a:ext uri="{FF2B5EF4-FFF2-40B4-BE49-F238E27FC236}">
                <a16:creationId xmlns:a16="http://schemas.microsoft.com/office/drawing/2014/main" id="{FFB4377A-583E-A6A0-EDED-0575614E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4854" y="1052552"/>
            <a:ext cx="1746785" cy="117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, own 8 ">
            <a:extLst>
              <a:ext uri="{FF2B5EF4-FFF2-40B4-BE49-F238E27FC236}">
                <a16:creationId xmlns:a16="http://schemas.microsoft.com/office/drawing/2014/main" id="{9747D265-3537-0681-5884-9D6FD05F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91" y="2641283"/>
            <a:ext cx="65436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C447EE4-AF0C-ACDD-08C3-974B3CB8AA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3851" y="4774638"/>
            <a:ext cx="4092878" cy="18952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36ECDFC-9479-8075-BE7B-E4321DF526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01972" y="2879436"/>
            <a:ext cx="2182354" cy="189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790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Mapa&#10;&#10;Descripción generada automáticamente">
            <a:extLst>
              <a:ext uri="{FF2B5EF4-FFF2-40B4-BE49-F238E27FC236}">
                <a16:creationId xmlns:a16="http://schemas.microsoft.com/office/drawing/2014/main" id="{1F35AFF1-8161-50E9-4D6A-C7ABCF403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6771" y="524236"/>
            <a:ext cx="5809527" cy="5809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4870E16-10C3-7413-29A4-94C7F8796011}"/>
              </a:ext>
            </a:extLst>
          </p:cNvPr>
          <p:cNvSpPr txBox="1"/>
          <p:nvPr/>
        </p:nvSpPr>
        <p:spPr>
          <a:xfrm>
            <a:off x="155293" y="948151"/>
            <a:ext cx="54938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000" dirty="0">
                <a:solidFill>
                  <a:srgbClr val="C00000"/>
                </a:solidFill>
                <a:latin typeface="Haettenschweiler" panose="020B0706040902060204" pitchFamily="34" charset="0"/>
              </a:rPr>
              <a:t>PENSAMIENTO </a:t>
            </a:r>
          </a:p>
          <a:p>
            <a:pPr algn="ctr"/>
            <a:r>
              <a:rPr lang="es-ES" sz="8000" dirty="0">
                <a:solidFill>
                  <a:srgbClr val="C00000"/>
                </a:solidFill>
                <a:latin typeface="Haettenschweiler" panose="020B0706040902060204" pitchFamily="34" charset="0"/>
              </a:rPr>
              <a:t>COMPUTACIONAL </a:t>
            </a:r>
          </a:p>
          <a:p>
            <a:pPr algn="ctr"/>
            <a:r>
              <a:rPr lang="es-ES" sz="8000" dirty="0">
                <a:solidFill>
                  <a:srgbClr val="C00000"/>
                </a:solidFill>
                <a:latin typeface="Haettenschweiler" panose="020B0706040902060204" pitchFamily="34" charset="0"/>
              </a:rPr>
              <a:t>Y ROBÓTICA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ABA2230-14EB-A8E4-807B-DA4BF458A461}"/>
              </a:ext>
            </a:extLst>
          </p:cNvPr>
          <p:cNvSpPr txBox="1"/>
          <p:nvPr/>
        </p:nvSpPr>
        <p:spPr>
          <a:xfrm>
            <a:off x="1242128" y="5263518"/>
            <a:ext cx="31373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Haettenschweiler" panose="020B0706040902060204" pitchFamily="34" charset="0"/>
              </a:rPr>
              <a:t>Luis González Posada</a:t>
            </a:r>
          </a:p>
        </p:txBody>
      </p:sp>
    </p:spTree>
    <p:extLst>
      <p:ext uri="{BB962C8B-B14F-4D97-AF65-F5344CB8AC3E}">
        <p14:creationId xmlns:p14="http://schemas.microsoft.com/office/powerpoint/2010/main" val="2983900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Mapa&#10;&#10;Descripción generada automáticamente">
            <a:extLst>
              <a:ext uri="{FF2B5EF4-FFF2-40B4-BE49-F238E27FC236}">
                <a16:creationId xmlns:a16="http://schemas.microsoft.com/office/drawing/2014/main" id="{4101A677-07F0-D0CE-EC4B-FC25F786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051" y="-140627"/>
            <a:ext cx="7168189" cy="7168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30F5EFF-9E0E-C287-400F-2FB21366F72D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4243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450CDC-5110-8565-00DC-79A08D93B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161" y="580627"/>
            <a:ext cx="7687748" cy="5696745"/>
          </a:xfrm>
          <a:prstGeom prst="rect">
            <a:avLst/>
          </a:prstGeom>
        </p:spPr>
      </p:pic>
      <p:pic>
        <p:nvPicPr>
          <p:cNvPr id="1026" name="Picture 2" descr="Excel - Iconos Social Media y Logos">
            <a:hlinkClick r:id="rId3"/>
            <a:extLst>
              <a:ext uri="{FF2B5EF4-FFF2-40B4-BE49-F238E27FC236}">
                <a16:creationId xmlns:a16="http://schemas.microsoft.com/office/drawing/2014/main" id="{4016D6F9-E7F4-7F7F-7BD9-18DDD4AD0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9" y="435943"/>
            <a:ext cx="1559688" cy="1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F1F8B9-D219-45A8-7AE7-43B69C8FF5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7B4B9DB-3D44-572F-2BA9-2422F248F48C}"/>
              </a:ext>
            </a:extLst>
          </p:cNvPr>
          <p:cNvSpPr/>
          <p:nvPr/>
        </p:nvSpPr>
        <p:spPr>
          <a:xfrm>
            <a:off x="9838334" y="1212740"/>
            <a:ext cx="481575" cy="5064632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48161D-5669-883E-6332-33CB36D05384}"/>
              </a:ext>
            </a:extLst>
          </p:cNvPr>
          <p:cNvSpPr txBox="1"/>
          <p:nvPr/>
        </p:nvSpPr>
        <p:spPr>
          <a:xfrm>
            <a:off x="8298426" y="1002890"/>
            <a:ext cx="2021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</a:rPr>
              <a:t>CD1    CD2   CD3     CD4   CD5</a:t>
            </a:r>
          </a:p>
        </p:txBody>
      </p:sp>
    </p:spTree>
    <p:extLst>
      <p:ext uri="{BB962C8B-B14F-4D97-AF65-F5344CB8AC3E}">
        <p14:creationId xmlns:p14="http://schemas.microsoft.com/office/powerpoint/2010/main" val="20727221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3FED92-6FFB-7034-F24B-20696302E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159" y="328180"/>
            <a:ext cx="7687748" cy="6201640"/>
          </a:xfrm>
          <a:prstGeom prst="rect">
            <a:avLst/>
          </a:prstGeom>
        </p:spPr>
      </p:pic>
      <p:pic>
        <p:nvPicPr>
          <p:cNvPr id="6" name="Picture 2" descr="Excel - Iconos Social Media y Logos">
            <a:hlinkClick r:id="rId3"/>
            <a:extLst>
              <a:ext uri="{FF2B5EF4-FFF2-40B4-BE49-F238E27FC236}">
                <a16:creationId xmlns:a16="http://schemas.microsoft.com/office/drawing/2014/main" id="{04BF2B9B-31DE-9DF0-5F6B-37899951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9" y="435943"/>
            <a:ext cx="1559688" cy="1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AD43F9-3169-5830-48A0-9DC172ECE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2270F73-63AB-8D23-7F89-AC2285F6A4F5}"/>
              </a:ext>
            </a:extLst>
          </p:cNvPr>
          <p:cNvSpPr/>
          <p:nvPr/>
        </p:nvSpPr>
        <p:spPr>
          <a:xfrm>
            <a:off x="10161887" y="911152"/>
            <a:ext cx="481575" cy="5618668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D1CAF8-8976-CA05-9764-B6D14819AC09}"/>
              </a:ext>
            </a:extLst>
          </p:cNvPr>
          <p:cNvSpPr txBox="1"/>
          <p:nvPr/>
        </p:nvSpPr>
        <p:spPr>
          <a:xfrm>
            <a:off x="8543424" y="727656"/>
            <a:ext cx="2021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</a:rPr>
              <a:t>CD1    CD2   CD3     CD4   CD5</a:t>
            </a:r>
          </a:p>
        </p:txBody>
      </p:sp>
    </p:spTree>
    <p:extLst>
      <p:ext uri="{BB962C8B-B14F-4D97-AF65-F5344CB8AC3E}">
        <p14:creationId xmlns:p14="http://schemas.microsoft.com/office/powerpoint/2010/main" val="2790780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1D3F179-8EF9-4677-E9DC-743C0CD9A37B}"/>
              </a:ext>
            </a:extLst>
          </p:cNvPr>
          <p:cNvSpPr/>
          <p:nvPr/>
        </p:nvSpPr>
        <p:spPr>
          <a:xfrm>
            <a:off x="155293" y="173620"/>
            <a:ext cx="11881414" cy="6539696"/>
          </a:xfrm>
          <a:custGeom>
            <a:avLst/>
            <a:gdLst>
              <a:gd name="connsiteX0" fmla="*/ 0 w 11881414"/>
              <a:gd name="connsiteY0" fmla="*/ 0 h 6539696"/>
              <a:gd name="connsiteX1" fmla="*/ 356442 w 11881414"/>
              <a:gd name="connsiteY1" fmla="*/ 0 h 6539696"/>
              <a:gd name="connsiteX2" fmla="*/ 594071 w 11881414"/>
              <a:gd name="connsiteY2" fmla="*/ 0 h 6539696"/>
              <a:gd name="connsiteX3" fmla="*/ 1188141 w 11881414"/>
              <a:gd name="connsiteY3" fmla="*/ 0 h 6539696"/>
              <a:gd name="connsiteX4" fmla="*/ 1663398 w 11881414"/>
              <a:gd name="connsiteY4" fmla="*/ 0 h 6539696"/>
              <a:gd name="connsiteX5" fmla="*/ 2257469 w 11881414"/>
              <a:gd name="connsiteY5" fmla="*/ 0 h 6539696"/>
              <a:gd name="connsiteX6" fmla="*/ 2732725 w 11881414"/>
              <a:gd name="connsiteY6" fmla="*/ 0 h 6539696"/>
              <a:gd name="connsiteX7" fmla="*/ 3207982 w 11881414"/>
              <a:gd name="connsiteY7" fmla="*/ 0 h 6539696"/>
              <a:gd name="connsiteX8" fmla="*/ 3920867 w 11881414"/>
              <a:gd name="connsiteY8" fmla="*/ 0 h 6539696"/>
              <a:gd name="connsiteX9" fmla="*/ 4752566 w 11881414"/>
              <a:gd name="connsiteY9" fmla="*/ 0 h 6539696"/>
              <a:gd name="connsiteX10" fmla="*/ 5465450 w 11881414"/>
              <a:gd name="connsiteY10" fmla="*/ 0 h 6539696"/>
              <a:gd name="connsiteX11" fmla="*/ 6297149 w 11881414"/>
              <a:gd name="connsiteY11" fmla="*/ 0 h 6539696"/>
              <a:gd name="connsiteX12" fmla="*/ 7128848 w 11881414"/>
              <a:gd name="connsiteY12" fmla="*/ 0 h 6539696"/>
              <a:gd name="connsiteX13" fmla="*/ 7722919 w 11881414"/>
              <a:gd name="connsiteY13" fmla="*/ 0 h 6539696"/>
              <a:gd name="connsiteX14" fmla="*/ 8316990 w 11881414"/>
              <a:gd name="connsiteY14" fmla="*/ 0 h 6539696"/>
              <a:gd name="connsiteX15" fmla="*/ 8554618 w 11881414"/>
              <a:gd name="connsiteY15" fmla="*/ 0 h 6539696"/>
              <a:gd name="connsiteX16" fmla="*/ 9148689 w 11881414"/>
              <a:gd name="connsiteY16" fmla="*/ 0 h 6539696"/>
              <a:gd name="connsiteX17" fmla="*/ 9980388 w 11881414"/>
              <a:gd name="connsiteY17" fmla="*/ 0 h 6539696"/>
              <a:gd name="connsiteX18" fmla="*/ 10693273 w 11881414"/>
              <a:gd name="connsiteY18" fmla="*/ 0 h 6539696"/>
              <a:gd name="connsiteX19" fmla="*/ 11049715 w 11881414"/>
              <a:gd name="connsiteY19" fmla="*/ 0 h 6539696"/>
              <a:gd name="connsiteX20" fmla="*/ 11287343 w 11881414"/>
              <a:gd name="connsiteY20" fmla="*/ 0 h 6539696"/>
              <a:gd name="connsiteX21" fmla="*/ 11881414 w 11881414"/>
              <a:gd name="connsiteY21" fmla="*/ 0 h 6539696"/>
              <a:gd name="connsiteX22" fmla="*/ 11881414 w 11881414"/>
              <a:gd name="connsiteY22" fmla="*/ 463724 h 6539696"/>
              <a:gd name="connsiteX23" fmla="*/ 11881414 w 11881414"/>
              <a:gd name="connsiteY23" fmla="*/ 862051 h 6539696"/>
              <a:gd name="connsiteX24" fmla="*/ 11881414 w 11881414"/>
              <a:gd name="connsiteY24" fmla="*/ 1325775 h 6539696"/>
              <a:gd name="connsiteX25" fmla="*/ 11881414 w 11881414"/>
              <a:gd name="connsiteY25" fmla="*/ 1920293 h 6539696"/>
              <a:gd name="connsiteX26" fmla="*/ 11881414 w 11881414"/>
              <a:gd name="connsiteY26" fmla="*/ 2645604 h 6539696"/>
              <a:gd name="connsiteX27" fmla="*/ 11881414 w 11881414"/>
              <a:gd name="connsiteY27" fmla="*/ 3305519 h 6539696"/>
              <a:gd name="connsiteX28" fmla="*/ 11881414 w 11881414"/>
              <a:gd name="connsiteY28" fmla="*/ 3965434 h 6539696"/>
              <a:gd name="connsiteX29" fmla="*/ 11881414 w 11881414"/>
              <a:gd name="connsiteY29" fmla="*/ 4625349 h 6539696"/>
              <a:gd name="connsiteX30" fmla="*/ 11881414 w 11881414"/>
              <a:gd name="connsiteY30" fmla="*/ 5154469 h 6539696"/>
              <a:gd name="connsiteX31" fmla="*/ 11881414 w 11881414"/>
              <a:gd name="connsiteY31" fmla="*/ 5618193 h 6539696"/>
              <a:gd name="connsiteX32" fmla="*/ 11881414 w 11881414"/>
              <a:gd name="connsiteY32" fmla="*/ 6016520 h 6539696"/>
              <a:gd name="connsiteX33" fmla="*/ 11881414 w 11881414"/>
              <a:gd name="connsiteY33" fmla="*/ 6539696 h 6539696"/>
              <a:gd name="connsiteX34" fmla="*/ 11049715 w 11881414"/>
              <a:gd name="connsiteY34" fmla="*/ 6539696 h 6539696"/>
              <a:gd name="connsiteX35" fmla="*/ 10336830 w 11881414"/>
              <a:gd name="connsiteY35" fmla="*/ 6539696 h 6539696"/>
              <a:gd name="connsiteX36" fmla="*/ 10099202 w 11881414"/>
              <a:gd name="connsiteY36" fmla="*/ 6539696 h 6539696"/>
              <a:gd name="connsiteX37" fmla="*/ 9742759 w 11881414"/>
              <a:gd name="connsiteY37" fmla="*/ 6539696 h 6539696"/>
              <a:gd name="connsiteX38" fmla="*/ 9386317 w 11881414"/>
              <a:gd name="connsiteY38" fmla="*/ 6539696 h 6539696"/>
              <a:gd name="connsiteX39" fmla="*/ 8554618 w 11881414"/>
              <a:gd name="connsiteY39" fmla="*/ 6539696 h 6539696"/>
              <a:gd name="connsiteX40" fmla="*/ 8316990 w 11881414"/>
              <a:gd name="connsiteY40" fmla="*/ 6539696 h 6539696"/>
              <a:gd name="connsiteX41" fmla="*/ 7604105 w 11881414"/>
              <a:gd name="connsiteY41" fmla="*/ 6539696 h 6539696"/>
              <a:gd name="connsiteX42" fmla="*/ 7366477 w 11881414"/>
              <a:gd name="connsiteY42" fmla="*/ 6539696 h 6539696"/>
              <a:gd name="connsiteX43" fmla="*/ 7128848 w 11881414"/>
              <a:gd name="connsiteY43" fmla="*/ 6539696 h 6539696"/>
              <a:gd name="connsiteX44" fmla="*/ 6534778 w 11881414"/>
              <a:gd name="connsiteY44" fmla="*/ 6539696 h 6539696"/>
              <a:gd name="connsiteX45" fmla="*/ 6059521 w 11881414"/>
              <a:gd name="connsiteY45" fmla="*/ 6539696 h 6539696"/>
              <a:gd name="connsiteX46" fmla="*/ 5346636 w 11881414"/>
              <a:gd name="connsiteY46" fmla="*/ 6539696 h 6539696"/>
              <a:gd name="connsiteX47" fmla="*/ 4514937 w 11881414"/>
              <a:gd name="connsiteY47" fmla="*/ 6539696 h 6539696"/>
              <a:gd name="connsiteX48" fmla="*/ 4158495 w 11881414"/>
              <a:gd name="connsiteY48" fmla="*/ 6539696 h 6539696"/>
              <a:gd name="connsiteX49" fmla="*/ 3564424 w 11881414"/>
              <a:gd name="connsiteY49" fmla="*/ 6539696 h 6539696"/>
              <a:gd name="connsiteX50" fmla="*/ 2970353 w 11881414"/>
              <a:gd name="connsiteY50" fmla="*/ 6539696 h 6539696"/>
              <a:gd name="connsiteX51" fmla="*/ 2613911 w 11881414"/>
              <a:gd name="connsiteY51" fmla="*/ 6539696 h 6539696"/>
              <a:gd name="connsiteX52" fmla="*/ 2376283 w 11881414"/>
              <a:gd name="connsiteY52" fmla="*/ 6539696 h 6539696"/>
              <a:gd name="connsiteX53" fmla="*/ 1544584 w 11881414"/>
              <a:gd name="connsiteY53" fmla="*/ 6539696 h 6539696"/>
              <a:gd name="connsiteX54" fmla="*/ 1188141 w 11881414"/>
              <a:gd name="connsiteY54" fmla="*/ 6539696 h 6539696"/>
              <a:gd name="connsiteX55" fmla="*/ 0 w 11881414"/>
              <a:gd name="connsiteY55" fmla="*/ 6539696 h 6539696"/>
              <a:gd name="connsiteX56" fmla="*/ 0 w 11881414"/>
              <a:gd name="connsiteY56" fmla="*/ 5879781 h 6539696"/>
              <a:gd name="connsiteX57" fmla="*/ 0 w 11881414"/>
              <a:gd name="connsiteY57" fmla="*/ 5285263 h 6539696"/>
              <a:gd name="connsiteX58" fmla="*/ 0 w 11881414"/>
              <a:gd name="connsiteY58" fmla="*/ 4886936 h 6539696"/>
              <a:gd name="connsiteX59" fmla="*/ 0 w 11881414"/>
              <a:gd name="connsiteY59" fmla="*/ 4227022 h 6539696"/>
              <a:gd name="connsiteX60" fmla="*/ 0 w 11881414"/>
              <a:gd name="connsiteY60" fmla="*/ 3828695 h 6539696"/>
              <a:gd name="connsiteX61" fmla="*/ 0 w 11881414"/>
              <a:gd name="connsiteY61" fmla="*/ 3299574 h 6539696"/>
              <a:gd name="connsiteX62" fmla="*/ 0 w 11881414"/>
              <a:gd name="connsiteY62" fmla="*/ 2835850 h 6539696"/>
              <a:gd name="connsiteX63" fmla="*/ 0 w 11881414"/>
              <a:gd name="connsiteY63" fmla="*/ 2241332 h 6539696"/>
              <a:gd name="connsiteX64" fmla="*/ 0 w 11881414"/>
              <a:gd name="connsiteY64" fmla="*/ 1712211 h 6539696"/>
              <a:gd name="connsiteX65" fmla="*/ 0 w 11881414"/>
              <a:gd name="connsiteY65" fmla="*/ 1052297 h 6539696"/>
              <a:gd name="connsiteX66" fmla="*/ 0 w 11881414"/>
              <a:gd name="connsiteY66" fmla="*/ 653970 h 6539696"/>
              <a:gd name="connsiteX67" fmla="*/ 0 w 11881414"/>
              <a:gd name="connsiteY67" fmla="*/ 0 h 65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1881414" h="6539696" extrusionOk="0">
                <a:moveTo>
                  <a:pt x="0" y="0"/>
                </a:moveTo>
                <a:cubicBezTo>
                  <a:pt x="167216" y="-8371"/>
                  <a:pt x="181334" y="18238"/>
                  <a:pt x="356442" y="0"/>
                </a:cubicBezTo>
                <a:cubicBezTo>
                  <a:pt x="531550" y="-18238"/>
                  <a:pt x="523350" y="26829"/>
                  <a:pt x="594071" y="0"/>
                </a:cubicBezTo>
                <a:cubicBezTo>
                  <a:pt x="664792" y="-26829"/>
                  <a:pt x="926960" y="24670"/>
                  <a:pt x="1188141" y="0"/>
                </a:cubicBezTo>
                <a:cubicBezTo>
                  <a:pt x="1449322" y="-24670"/>
                  <a:pt x="1543470" y="29928"/>
                  <a:pt x="1663398" y="0"/>
                </a:cubicBezTo>
                <a:cubicBezTo>
                  <a:pt x="1783326" y="-29928"/>
                  <a:pt x="2089929" y="33112"/>
                  <a:pt x="2257469" y="0"/>
                </a:cubicBezTo>
                <a:cubicBezTo>
                  <a:pt x="2425009" y="-33112"/>
                  <a:pt x="2597389" y="14008"/>
                  <a:pt x="2732725" y="0"/>
                </a:cubicBezTo>
                <a:cubicBezTo>
                  <a:pt x="2868061" y="-14008"/>
                  <a:pt x="3059060" y="37888"/>
                  <a:pt x="3207982" y="0"/>
                </a:cubicBezTo>
                <a:cubicBezTo>
                  <a:pt x="3356904" y="-37888"/>
                  <a:pt x="3597927" y="53379"/>
                  <a:pt x="3920867" y="0"/>
                </a:cubicBezTo>
                <a:cubicBezTo>
                  <a:pt x="4243807" y="-53379"/>
                  <a:pt x="4509386" y="8055"/>
                  <a:pt x="4752566" y="0"/>
                </a:cubicBezTo>
                <a:cubicBezTo>
                  <a:pt x="4995746" y="-8055"/>
                  <a:pt x="5226030" y="30182"/>
                  <a:pt x="5465450" y="0"/>
                </a:cubicBezTo>
                <a:cubicBezTo>
                  <a:pt x="5704870" y="-30182"/>
                  <a:pt x="6082480" y="73475"/>
                  <a:pt x="6297149" y="0"/>
                </a:cubicBezTo>
                <a:cubicBezTo>
                  <a:pt x="6511818" y="-73475"/>
                  <a:pt x="6786354" y="6092"/>
                  <a:pt x="7128848" y="0"/>
                </a:cubicBezTo>
                <a:cubicBezTo>
                  <a:pt x="7471342" y="-6092"/>
                  <a:pt x="7440143" y="37350"/>
                  <a:pt x="7722919" y="0"/>
                </a:cubicBezTo>
                <a:cubicBezTo>
                  <a:pt x="8005695" y="-37350"/>
                  <a:pt x="8175556" y="64607"/>
                  <a:pt x="8316990" y="0"/>
                </a:cubicBezTo>
                <a:cubicBezTo>
                  <a:pt x="8458424" y="-64607"/>
                  <a:pt x="8471134" y="15335"/>
                  <a:pt x="8554618" y="0"/>
                </a:cubicBezTo>
                <a:cubicBezTo>
                  <a:pt x="8638102" y="-15335"/>
                  <a:pt x="8953714" y="66830"/>
                  <a:pt x="9148689" y="0"/>
                </a:cubicBezTo>
                <a:cubicBezTo>
                  <a:pt x="9343664" y="-66830"/>
                  <a:pt x="9664272" y="43659"/>
                  <a:pt x="9980388" y="0"/>
                </a:cubicBezTo>
                <a:cubicBezTo>
                  <a:pt x="10296504" y="-43659"/>
                  <a:pt x="10507345" y="53895"/>
                  <a:pt x="10693273" y="0"/>
                </a:cubicBezTo>
                <a:cubicBezTo>
                  <a:pt x="10879202" y="-53895"/>
                  <a:pt x="10890703" y="7637"/>
                  <a:pt x="11049715" y="0"/>
                </a:cubicBezTo>
                <a:cubicBezTo>
                  <a:pt x="11208727" y="-7637"/>
                  <a:pt x="11173633" y="685"/>
                  <a:pt x="11287343" y="0"/>
                </a:cubicBezTo>
                <a:cubicBezTo>
                  <a:pt x="11401053" y="-685"/>
                  <a:pt x="11665213" y="16444"/>
                  <a:pt x="11881414" y="0"/>
                </a:cubicBezTo>
                <a:cubicBezTo>
                  <a:pt x="11916832" y="132612"/>
                  <a:pt x="11880217" y="276482"/>
                  <a:pt x="11881414" y="463724"/>
                </a:cubicBezTo>
                <a:cubicBezTo>
                  <a:pt x="11882611" y="650966"/>
                  <a:pt x="11872578" y="737854"/>
                  <a:pt x="11881414" y="862051"/>
                </a:cubicBezTo>
                <a:cubicBezTo>
                  <a:pt x="11890250" y="986248"/>
                  <a:pt x="11851763" y="1107896"/>
                  <a:pt x="11881414" y="1325775"/>
                </a:cubicBezTo>
                <a:cubicBezTo>
                  <a:pt x="11911065" y="1543654"/>
                  <a:pt x="11836578" y="1794391"/>
                  <a:pt x="11881414" y="1920293"/>
                </a:cubicBezTo>
                <a:cubicBezTo>
                  <a:pt x="11926250" y="2046195"/>
                  <a:pt x="11851170" y="2485417"/>
                  <a:pt x="11881414" y="2645604"/>
                </a:cubicBezTo>
                <a:cubicBezTo>
                  <a:pt x="11911658" y="2805791"/>
                  <a:pt x="11816603" y="3039016"/>
                  <a:pt x="11881414" y="3305519"/>
                </a:cubicBezTo>
                <a:cubicBezTo>
                  <a:pt x="11946225" y="3572023"/>
                  <a:pt x="11873103" y="3785807"/>
                  <a:pt x="11881414" y="3965434"/>
                </a:cubicBezTo>
                <a:cubicBezTo>
                  <a:pt x="11889725" y="4145061"/>
                  <a:pt x="11842640" y="4297208"/>
                  <a:pt x="11881414" y="4625349"/>
                </a:cubicBezTo>
                <a:cubicBezTo>
                  <a:pt x="11920188" y="4953490"/>
                  <a:pt x="11819828" y="4968957"/>
                  <a:pt x="11881414" y="5154469"/>
                </a:cubicBezTo>
                <a:cubicBezTo>
                  <a:pt x="11943000" y="5339981"/>
                  <a:pt x="11849516" y="5463393"/>
                  <a:pt x="11881414" y="5618193"/>
                </a:cubicBezTo>
                <a:cubicBezTo>
                  <a:pt x="11913312" y="5772993"/>
                  <a:pt x="11859469" y="5830591"/>
                  <a:pt x="11881414" y="6016520"/>
                </a:cubicBezTo>
                <a:cubicBezTo>
                  <a:pt x="11903359" y="6202449"/>
                  <a:pt x="11825279" y="6424367"/>
                  <a:pt x="11881414" y="6539696"/>
                </a:cubicBezTo>
                <a:cubicBezTo>
                  <a:pt x="11576948" y="6587575"/>
                  <a:pt x="11309600" y="6462637"/>
                  <a:pt x="11049715" y="6539696"/>
                </a:cubicBezTo>
                <a:cubicBezTo>
                  <a:pt x="10789830" y="6616755"/>
                  <a:pt x="10657758" y="6508404"/>
                  <a:pt x="10336830" y="6539696"/>
                </a:cubicBezTo>
                <a:cubicBezTo>
                  <a:pt x="10015902" y="6570988"/>
                  <a:pt x="10217389" y="6529972"/>
                  <a:pt x="10099202" y="6539696"/>
                </a:cubicBezTo>
                <a:cubicBezTo>
                  <a:pt x="9981015" y="6549420"/>
                  <a:pt x="9860026" y="6527595"/>
                  <a:pt x="9742759" y="6539696"/>
                </a:cubicBezTo>
                <a:cubicBezTo>
                  <a:pt x="9625492" y="6551797"/>
                  <a:pt x="9528765" y="6505491"/>
                  <a:pt x="9386317" y="6539696"/>
                </a:cubicBezTo>
                <a:cubicBezTo>
                  <a:pt x="9243869" y="6573901"/>
                  <a:pt x="8948521" y="6533202"/>
                  <a:pt x="8554618" y="6539696"/>
                </a:cubicBezTo>
                <a:cubicBezTo>
                  <a:pt x="8160715" y="6546190"/>
                  <a:pt x="8398706" y="6518418"/>
                  <a:pt x="8316990" y="6539696"/>
                </a:cubicBezTo>
                <a:cubicBezTo>
                  <a:pt x="8235274" y="6560974"/>
                  <a:pt x="7831656" y="6490815"/>
                  <a:pt x="7604105" y="6539696"/>
                </a:cubicBezTo>
                <a:cubicBezTo>
                  <a:pt x="7376555" y="6588577"/>
                  <a:pt x="7466524" y="6513160"/>
                  <a:pt x="7366477" y="6539696"/>
                </a:cubicBezTo>
                <a:cubicBezTo>
                  <a:pt x="7266430" y="6566232"/>
                  <a:pt x="7209204" y="6528432"/>
                  <a:pt x="7128848" y="6539696"/>
                </a:cubicBezTo>
                <a:cubicBezTo>
                  <a:pt x="7048492" y="6550960"/>
                  <a:pt x="6726960" y="6539158"/>
                  <a:pt x="6534778" y="6539696"/>
                </a:cubicBezTo>
                <a:cubicBezTo>
                  <a:pt x="6342596" y="6540234"/>
                  <a:pt x="6276128" y="6507310"/>
                  <a:pt x="6059521" y="6539696"/>
                </a:cubicBezTo>
                <a:cubicBezTo>
                  <a:pt x="5842914" y="6572082"/>
                  <a:pt x="5661469" y="6513087"/>
                  <a:pt x="5346636" y="6539696"/>
                </a:cubicBezTo>
                <a:cubicBezTo>
                  <a:pt x="5031804" y="6566305"/>
                  <a:pt x="4690734" y="6449154"/>
                  <a:pt x="4514937" y="6539696"/>
                </a:cubicBezTo>
                <a:cubicBezTo>
                  <a:pt x="4339140" y="6630238"/>
                  <a:pt x="4252809" y="6499830"/>
                  <a:pt x="4158495" y="6539696"/>
                </a:cubicBezTo>
                <a:cubicBezTo>
                  <a:pt x="4064181" y="6579562"/>
                  <a:pt x="3750433" y="6482723"/>
                  <a:pt x="3564424" y="6539696"/>
                </a:cubicBezTo>
                <a:cubicBezTo>
                  <a:pt x="3378415" y="6596669"/>
                  <a:pt x="3134155" y="6519491"/>
                  <a:pt x="2970353" y="6539696"/>
                </a:cubicBezTo>
                <a:cubicBezTo>
                  <a:pt x="2806551" y="6559901"/>
                  <a:pt x="2764257" y="6514291"/>
                  <a:pt x="2613911" y="6539696"/>
                </a:cubicBezTo>
                <a:cubicBezTo>
                  <a:pt x="2463565" y="6565101"/>
                  <a:pt x="2493447" y="6511615"/>
                  <a:pt x="2376283" y="6539696"/>
                </a:cubicBezTo>
                <a:cubicBezTo>
                  <a:pt x="2259119" y="6567777"/>
                  <a:pt x="1918570" y="6514545"/>
                  <a:pt x="1544584" y="6539696"/>
                </a:cubicBezTo>
                <a:cubicBezTo>
                  <a:pt x="1170598" y="6564847"/>
                  <a:pt x="1274515" y="6528950"/>
                  <a:pt x="1188141" y="6539696"/>
                </a:cubicBezTo>
                <a:cubicBezTo>
                  <a:pt x="1101767" y="6550442"/>
                  <a:pt x="546279" y="6446102"/>
                  <a:pt x="0" y="6539696"/>
                </a:cubicBezTo>
                <a:cubicBezTo>
                  <a:pt x="-65190" y="6322922"/>
                  <a:pt x="13137" y="6048686"/>
                  <a:pt x="0" y="5879781"/>
                </a:cubicBezTo>
                <a:cubicBezTo>
                  <a:pt x="-13137" y="5710877"/>
                  <a:pt x="58808" y="5560867"/>
                  <a:pt x="0" y="5285263"/>
                </a:cubicBezTo>
                <a:cubicBezTo>
                  <a:pt x="-58808" y="5009659"/>
                  <a:pt x="19821" y="4972361"/>
                  <a:pt x="0" y="4886936"/>
                </a:cubicBezTo>
                <a:cubicBezTo>
                  <a:pt x="-19821" y="4801511"/>
                  <a:pt x="46429" y="4367482"/>
                  <a:pt x="0" y="4227022"/>
                </a:cubicBezTo>
                <a:cubicBezTo>
                  <a:pt x="-46429" y="4086562"/>
                  <a:pt x="2361" y="3952542"/>
                  <a:pt x="0" y="3828695"/>
                </a:cubicBezTo>
                <a:cubicBezTo>
                  <a:pt x="-2361" y="3704848"/>
                  <a:pt x="21491" y="3541040"/>
                  <a:pt x="0" y="3299574"/>
                </a:cubicBezTo>
                <a:cubicBezTo>
                  <a:pt x="-21491" y="3058108"/>
                  <a:pt x="13418" y="2967274"/>
                  <a:pt x="0" y="2835850"/>
                </a:cubicBezTo>
                <a:cubicBezTo>
                  <a:pt x="-13418" y="2704426"/>
                  <a:pt x="9290" y="2391826"/>
                  <a:pt x="0" y="2241332"/>
                </a:cubicBezTo>
                <a:cubicBezTo>
                  <a:pt x="-9290" y="2090838"/>
                  <a:pt x="27428" y="1969358"/>
                  <a:pt x="0" y="1712211"/>
                </a:cubicBezTo>
                <a:cubicBezTo>
                  <a:pt x="-27428" y="1455064"/>
                  <a:pt x="21300" y="1215830"/>
                  <a:pt x="0" y="1052297"/>
                </a:cubicBezTo>
                <a:cubicBezTo>
                  <a:pt x="-21300" y="888764"/>
                  <a:pt x="16088" y="739887"/>
                  <a:pt x="0" y="653970"/>
                </a:cubicBezTo>
                <a:cubicBezTo>
                  <a:pt x="-16088" y="568053"/>
                  <a:pt x="23917" y="24738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9473631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31279C-FD25-C65C-FF38-B03A93479253}"/>
              </a:ext>
            </a:extLst>
          </p:cNvPr>
          <p:cNvSpPr/>
          <p:nvPr/>
        </p:nvSpPr>
        <p:spPr>
          <a:xfrm>
            <a:off x="3858" y="0"/>
            <a:ext cx="1674471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latin typeface="Haettenschweiler" panose="020B0706040902060204" pitchFamily="34" charset="0"/>
              </a:rPr>
              <a:t>IMPORTANCIA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A2402B-493F-399A-BF7A-CA697B93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382" y="804496"/>
            <a:ext cx="7725853" cy="5249008"/>
          </a:xfrm>
          <a:prstGeom prst="rect">
            <a:avLst/>
          </a:prstGeom>
        </p:spPr>
      </p:pic>
      <p:pic>
        <p:nvPicPr>
          <p:cNvPr id="7" name="Picture 2" descr="Excel - Iconos Social Media y Logos">
            <a:hlinkClick r:id="rId3"/>
            <a:extLst>
              <a:ext uri="{FF2B5EF4-FFF2-40B4-BE49-F238E27FC236}">
                <a16:creationId xmlns:a16="http://schemas.microsoft.com/office/drawing/2014/main" id="{652D1B2B-594B-7D0E-7E7C-E8D9F5DFC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909" y="435943"/>
            <a:ext cx="1559688" cy="155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31E5451-522A-D117-BC38-72D6016D8E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204" y="3761772"/>
            <a:ext cx="1163777" cy="106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C13B375-F0CE-B1E0-D802-6CB57B2BEC2B}"/>
              </a:ext>
            </a:extLst>
          </p:cNvPr>
          <p:cNvSpPr/>
          <p:nvPr/>
        </p:nvSpPr>
        <p:spPr>
          <a:xfrm>
            <a:off x="10064561" y="1370679"/>
            <a:ext cx="420418" cy="4682825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2D700AC-FAD9-D8F3-F311-422B6810275A}"/>
              </a:ext>
            </a:extLst>
          </p:cNvPr>
          <p:cNvSpPr txBox="1"/>
          <p:nvPr/>
        </p:nvSpPr>
        <p:spPr>
          <a:xfrm>
            <a:off x="8463496" y="1212740"/>
            <a:ext cx="2021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>
                <a:solidFill>
                  <a:srgbClr val="C00000"/>
                </a:solidFill>
              </a:rPr>
              <a:t>CD1    CD2   CD3     CD4   CD5</a:t>
            </a:r>
          </a:p>
        </p:txBody>
      </p:sp>
    </p:spTree>
    <p:extLst>
      <p:ext uri="{BB962C8B-B14F-4D97-AF65-F5344CB8AC3E}">
        <p14:creationId xmlns:p14="http://schemas.microsoft.com/office/powerpoint/2010/main" val="1917896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4B1C5AF5D4ABB4DB3A0C24D02A9D7E6" ma:contentTypeVersion="18" ma:contentTypeDescription="Crear nuevo documento." ma:contentTypeScope="" ma:versionID="fe289971d3b7088ee9653bf33b9775f3">
  <xsd:schema xmlns:xsd="http://www.w3.org/2001/XMLSchema" xmlns:xs="http://www.w3.org/2001/XMLSchema" xmlns:p="http://schemas.microsoft.com/office/2006/metadata/properties" xmlns:ns3="2ece9f5c-bc8b-4fbe-ab29-e08db36b8859" xmlns:ns4="06e5aa1f-508a-4d60-9eba-55dc41c3551b" targetNamespace="http://schemas.microsoft.com/office/2006/metadata/properties" ma:root="true" ma:fieldsID="00768e9bb44fb49c0f06a48d6df8585e" ns3:_="" ns4:_="">
    <xsd:import namespace="2ece9f5c-bc8b-4fbe-ab29-e08db36b8859"/>
    <xsd:import namespace="06e5aa1f-508a-4d60-9eba-55dc41c3551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ce9f5c-bc8b-4fbe-ab29-e08db36b8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e5aa1f-508a-4d60-9eba-55dc41c3551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ece9f5c-bc8b-4fbe-ab29-e08db36b8859" xsi:nil="true"/>
  </documentManagement>
</p:properties>
</file>

<file path=customXml/itemProps1.xml><?xml version="1.0" encoding="utf-8"?>
<ds:datastoreItem xmlns:ds="http://schemas.openxmlformats.org/officeDocument/2006/customXml" ds:itemID="{4F9AB4E9-E387-4E6E-8997-BACFBF5673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128AD6-ED8D-4D70-8648-64BC26B398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ce9f5c-bc8b-4fbe-ab29-e08db36b8859"/>
    <ds:schemaRef ds:uri="06e5aa1f-508a-4d60-9eba-55dc41c355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A7A2A0-C039-4CC8-B88E-52C1C432122F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06e5aa1f-508a-4d60-9eba-55dc41c3551b"/>
    <ds:schemaRef ds:uri="http://purl.org/dc/terms/"/>
    <ds:schemaRef ds:uri="http://schemas.microsoft.com/office/infopath/2007/PartnerControls"/>
    <ds:schemaRef ds:uri="2ece9f5c-bc8b-4fbe-ab29-e08db36b885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5749</TotalTime>
  <Words>2179</Words>
  <Application>Microsoft Office PowerPoint</Application>
  <PresentationFormat>Panorámica</PresentationFormat>
  <Paragraphs>550</Paragraphs>
  <Slides>62</Slides>
  <Notes>35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62</vt:i4>
      </vt:variant>
    </vt:vector>
  </HeadingPairs>
  <TitlesOfParts>
    <vt:vector size="70" baseType="lpstr">
      <vt:lpstr>Aptos</vt:lpstr>
      <vt:lpstr>Aptos Display</vt:lpstr>
      <vt:lpstr>Arial</vt:lpstr>
      <vt:lpstr>Calibri</vt:lpstr>
      <vt:lpstr>Haettenschweiler</vt:lpstr>
      <vt:lpstr>Segoe UI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GONZALEZ POSADA</dc:creator>
  <cp:lastModifiedBy>LUIS GONZALEZ POSADA</cp:lastModifiedBy>
  <cp:revision>5</cp:revision>
  <dcterms:created xsi:type="dcterms:W3CDTF">2024-04-08T16:32:08Z</dcterms:created>
  <dcterms:modified xsi:type="dcterms:W3CDTF">2024-05-13T15:59:43Z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0x01010054B1C5AF5D4ABB4DB3A0C24D02A9D7E6</vt:lpwstr>
  </property>
</Properties>
</file>