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4" r:id="rId9"/>
    <p:sldId id="265" r:id="rId10"/>
    <p:sldId id="266" r:id="rId11"/>
    <p:sldId id="268" r:id="rId12"/>
    <p:sldId id="262" r:id="rId13"/>
    <p:sldId id="269" r:id="rId14"/>
    <p:sldId id="270" r:id="rId15"/>
    <p:sldId id="275" r:id="rId16"/>
    <p:sldId id="271" r:id="rId17"/>
    <p:sldId id="272" r:id="rId18"/>
    <p:sldId id="274" r:id="rId19"/>
    <p:sldId id="273" r:id="rId2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6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4" name="29 Marcador de fecha"/>
          <p:cNvSpPr>
            <a:spLocks noGrp="1"/>
          </p:cNvSpPr>
          <p:nvPr>
            <p:ph type="dt" sz="half" idx="10"/>
          </p:nvPr>
        </p:nvSpPr>
        <p:spPr/>
        <p:txBody>
          <a:bodyPr/>
          <a:lstStyle>
            <a:lvl1pPr>
              <a:defRPr/>
            </a:lvl1pPr>
          </a:lstStyle>
          <a:p>
            <a:pPr>
              <a:defRPr/>
            </a:pPr>
            <a:fld id="{2FD12383-C286-4674-905C-F00B2B6E34A9}" type="datetimeFigureOut">
              <a:rPr lang="es-ES"/>
              <a:pPr>
                <a:defRPr/>
              </a:pPr>
              <a:t>07/12/2015</a:t>
            </a:fld>
            <a:endParaRPr lang="es-ES" dirty="0"/>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lvl1pPr>
          </a:lstStyle>
          <a:p>
            <a:pPr>
              <a:defRPr/>
            </a:pPr>
            <a:fld id="{5B07DAEC-850F-49EA-BF2F-848182B78910}"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41D2F15A-F444-4CDD-A052-7D07349A8C92}" type="datetimeFigureOut">
              <a:rPr lang="es-ES"/>
              <a:pPr>
                <a:defRPr/>
              </a:pPr>
              <a:t>07/12/2015</a:t>
            </a:fld>
            <a:endParaRPr lang="es-ES" dirty="0"/>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81AB7B64-D009-4B21-9BFB-D039DBA25862}"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18312B97-05FB-4587-8885-DA5A4BDC081B}" type="datetimeFigureOut">
              <a:rPr lang="es-ES"/>
              <a:pPr>
                <a:defRPr/>
              </a:pPr>
              <a:t>07/12/2015</a:t>
            </a:fld>
            <a:endParaRPr lang="es-ES" dirty="0"/>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FAEB45F8-9546-4165-A0B7-5B46D15D96ED}" type="slidenum">
              <a:rPr lang="es-ES"/>
              <a:pPr>
                <a:defRPr/>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FA7E61BC-308D-4595-AB1B-D4342D51115D}" type="datetimeFigureOut">
              <a:rPr lang="es-ES"/>
              <a:pPr>
                <a:defRPr/>
              </a:pPr>
              <a:t>07/12/2015</a:t>
            </a:fld>
            <a:endParaRPr lang="es-ES" dirty="0"/>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8F42BDD6-864E-4E55-8214-CF47B115A735}"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9840D7CC-747D-4585-BF6F-4178D4484F70}" type="datetimeFigureOut">
              <a:rPr lang="es-ES"/>
              <a:pPr>
                <a:defRPr/>
              </a:pPr>
              <a:t>07/12/2015</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5B55876-83E5-4A62-961C-EC47CD539459}"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fld id="{BF241650-D863-4B78-BBFB-D6AC0E4EE237}" type="datetimeFigureOut">
              <a:rPr lang="es-ES"/>
              <a:pPr>
                <a:defRPr/>
              </a:pPr>
              <a:t>07/12/2015</a:t>
            </a:fld>
            <a:endParaRPr lang="es-ES" dirty="0"/>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24DDB097-F984-4158-8AEB-97C6A7C66761}"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9 Marcador de fecha"/>
          <p:cNvSpPr>
            <a:spLocks noGrp="1"/>
          </p:cNvSpPr>
          <p:nvPr>
            <p:ph type="dt" sz="half" idx="10"/>
          </p:nvPr>
        </p:nvSpPr>
        <p:spPr/>
        <p:txBody>
          <a:bodyPr/>
          <a:lstStyle>
            <a:lvl1pPr>
              <a:defRPr/>
            </a:lvl1pPr>
          </a:lstStyle>
          <a:p>
            <a:pPr>
              <a:defRPr/>
            </a:pPr>
            <a:fld id="{3201647F-FE9B-4FD7-93A6-876C18D1FE0F}" type="datetimeFigureOut">
              <a:rPr lang="es-ES"/>
              <a:pPr>
                <a:defRPr/>
              </a:pPr>
              <a:t>07/12/2015</a:t>
            </a:fld>
            <a:endParaRPr lang="es-ES" dirty="0"/>
          </a:p>
        </p:txBody>
      </p:sp>
      <p:sp>
        <p:nvSpPr>
          <p:cNvPr id="8" name="21 Marcador de pie de página"/>
          <p:cNvSpPr>
            <a:spLocks noGrp="1"/>
          </p:cNvSpPr>
          <p:nvPr>
            <p:ph type="ftr" sz="quarter" idx="11"/>
          </p:nvPr>
        </p:nvSpPr>
        <p:spPr/>
        <p:txBody>
          <a:bodyPr/>
          <a:lstStyle>
            <a:lvl1pPr>
              <a:defRPr/>
            </a:lvl1pPr>
          </a:lstStyle>
          <a:p>
            <a:pPr>
              <a:defRPr/>
            </a:pPr>
            <a:endParaRPr lang="es-ES"/>
          </a:p>
        </p:txBody>
      </p:sp>
      <p:sp>
        <p:nvSpPr>
          <p:cNvPr id="9" name="17 Marcador de número de diapositiva"/>
          <p:cNvSpPr>
            <a:spLocks noGrp="1"/>
          </p:cNvSpPr>
          <p:nvPr>
            <p:ph type="sldNum" sz="quarter" idx="12"/>
          </p:nvPr>
        </p:nvSpPr>
        <p:spPr/>
        <p:txBody>
          <a:bodyPr/>
          <a:lstStyle>
            <a:lvl1pPr>
              <a:defRPr/>
            </a:lvl1pPr>
          </a:lstStyle>
          <a:p>
            <a:pPr>
              <a:defRPr/>
            </a:pPr>
            <a:fld id="{9E37DEED-2F98-4E34-8ABF-D243C92C63B9}"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9 Marcador de fecha"/>
          <p:cNvSpPr>
            <a:spLocks noGrp="1"/>
          </p:cNvSpPr>
          <p:nvPr>
            <p:ph type="dt" sz="half" idx="10"/>
          </p:nvPr>
        </p:nvSpPr>
        <p:spPr/>
        <p:txBody>
          <a:bodyPr/>
          <a:lstStyle>
            <a:lvl1pPr>
              <a:defRPr/>
            </a:lvl1pPr>
          </a:lstStyle>
          <a:p>
            <a:pPr>
              <a:defRPr/>
            </a:pPr>
            <a:fld id="{A78D144A-ED77-43FA-B602-73B3F2B6FE3F}" type="datetimeFigureOut">
              <a:rPr lang="es-ES"/>
              <a:pPr>
                <a:defRPr/>
              </a:pPr>
              <a:t>07/12/2015</a:t>
            </a:fld>
            <a:endParaRPr lang="es-ES" dirty="0"/>
          </a:p>
        </p:txBody>
      </p:sp>
      <p:sp>
        <p:nvSpPr>
          <p:cNvPr id="4" name="21 Marcador de pie de página"/>
          <p:cNvSpPr>
            <a:spLocks noGrp="1"/>
          </p:cNvSpPr>
          <p:nvPr>
            <p:ph type="ftr" sz="quarter" idx="11"/>
          </p:nvPr>
        </p:nvSpPr>
        <p:spPr/>
        <p:txBody>
          <a:bodyPr/>
          <a:lstStyle>
            <a:lvl1pPr>
              <a:defRPr/>
            </a:lvl1pPr>
          </a:lstStyle>
          <a:p>
            <a:pPr>
              <a:defRPr/>
            </a:pPr>
            <a:endParaRPr lang="es-ES"/>
          </a:p>
        </p:txBody>
      </p:sp>
      <p:sp>
        <p:nvSpPr>
          <p:cNvPr id="5" name="17 Marcador de número de diapositiva"/>
          <p:cNvSpPr>
            <a:spLocks noGrp="1"/>
          </p:cNvSpPr>
          <p:nvPr>
            <p:ph type="sldNum" sz="quarter" idx="12"/>
          </p:nvPr>
        </p:nvSpPr>
        <p:spPr/>
        <p:txBody>
          <a:bodyPr/>
          <a:lstStyle>
            <a:lvl1pPr>
              <a:defRPr/>
            </a:lvl1pPr>
          </a:lstStyle>
          <a:p>
            <a:pPr>
              <a:defRPr/>
            </a:pPr>
            <a:fld id="{8FDD888A-A33F-46F4-A9D2-BE04CF256420}"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EEE72F8E-0CF7-46B6-AE73-0639D729B3CD}" type="datetimeFigureOut">
              <a:rPr lang="es-ES"/>
              <a:pPr>
                <a:defRPr/>
              </a:pPr>
              <a:t>07/12/2015</a:t>
            </a:fld>
            <a:endParaRPr lang="es-ES" dirty="0"/>
          </a:p>
        </p:txBody>
      </p:sp>
      <p:sp>
        <p:nvSpPr>
          <p:cNvPr id="3" name="21 Marcador de pie de página"/>
          <p:cNvSpPr>
            <a:spLocks noGrp="1"/>
          </p:cNvSpPr>
          <p:nvPr>
            <p:ph type="ftr" sz="quarter" idx="11"/>
          </p:nvPr>
        </p:nvSpPr>
        <p:spPr/>
        <p:txBody>
          <a:bodyPr/>
          <a:lstStyle>
            <a:lvl1pPr>
              <a:defRPr/>
            </a:lvl1pPr>
          </a:lstStyle>
          <a:p>
            <a:pPr>
              <a:defRPr/>
            </a:pPr>
            <a:endParaRPr lang="es-ES"/>
          </a:p>
        </p:txBody>
      </p:sp>
      <p:sp>
        <p:nvSpPr>
          <p:cNvPr id="4" name="17 Marcador de número de diapositiva"/>
          <p:cNvSpPr>
            <a:spLocks noGrp="1"/>
          </p:cNvSpPr>
          <p:nvPr>
            <p:ph type="sldNum" sz="quarter" idx="12"/>
          </p:nvPr>
        </p:nvSpPr>
        <p:spPr/>
        <p:txBody>
          <a:bodyPr/>
          <a:lstStyle>
            <a:lvl1pPr>
              <a:defRPr/>
            </a:lvl1pPr>
          </a:lstStyle>
          <a:p>
            <a:pPr>
              <a:defRPr/>
            </a:pPr>
            <a:fld id="{9551AA5D-E1DA-45A2-ACB2-F337F716807E}"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fld id="{168FCD78-B85C-44EB-955C-60F2FC1F22CF}" type="datetimeFigureOut">
              <a:rPr lang="es-ES"/>
              <a:pPr>
                <a:defRPr/>
              </a:pPr>
              <a:t>07/12/2015</a:t>
            </a:fld>
            <a:endParaRPr lang="es-ES" dirty="0"/>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2209A89E-7B98-4EAC-9DE1-794A48FB7866}"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8 Recortar y redondear rectángulo de esquina sencilla"/>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11 Triángulo rectángulo"/>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1 Título"/>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s-ES" smtClean="0"/>
              <a:t>Haga clic para modificar el estilo de título del patrón</a:t>
            </a:r>
            <a:endParaRPr lang="en-US"/>
          </a:p>
        </p:txBody>
      </p:sp>
      <p:sp>
        <p:nvSpPr>
          <p:cNvPr id="4" name="3 Marcador de texto"/>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s-ES" noProof="0" dirty="0" smtClean="0"/>
              <a:t>Haga clic en el icono para agregar una imagen</a:t>
            </a:r>
            <a:endParaRPr lang="en-US" noProof="0" dirty="0"/>
          </a:p>
        </p:txBody>
      </p:sp>
      <p:sp>
        <p:nvSpPr>
          <p:cNvPr id="9" name="4 Marcador de fecha"/>
          <p:cNvSpPr>
            <a:spLocks noGrp="1"/>
          </p:cNvSpPr>
          <p:nvPr>
            <p:ph type="dt" sz="half" idx="10"/>
          </p:nvPr>
        </p:nvSpPr>
        <p:spPr/>
        <p:txBody>
          <a:bodyPr/>
          <a:lstStyle>
            <a:lvl1pPr>
              <a:defRPr/>
            </a:lvl1pPr>
          </a:lstStyle>
          <a:p>
            <a:pPr>
              <a:defRPr/>
            </a:pPr>
            <a:fld id="{4B7702C2-DC50-4B13-A1CA-3DC3A3397373}" type="datetimeFigureOut">
              <a:rPr lang="es-ES"/>
              <a:pPr>
                <a:defRPr/>
              </a:pPr>
              <a:t>07/12/2015</a:t>
            </a:fld>
            <a:endParaRPr lang="es-ES" dirty="0"/>
          </a:p>
        </p:txBody>
      </p:sp>
      <p:sp>
        <p:nvSpPr>
          <p:cNvPr id="10" name="5 Marcador de pie de página"/>
          <p:cNvSpPr>
            <a:spLocks noGrp="1"/>
          </p:cNvSpPr>
          <p:nvPr>
            <p:ph type="ftr" sz="quarter" idx="11"/>
          </p:nvPr>
        </p:nvSpPr>
        <p:spPr/>
        <p:txBody>
          <a:bodyPr/>
          <a:lstStyle>
            <a:lvl1pPr>
              <a:defRPr/>
            </a:lvl1pPr>
          </a:lstStyle>
          <a:p>
            <a:pPr>
              <a:defRPr/>
            </a:pPr>
            <a:endParaRPr lang="es-ES"/>
          </a:p>
        </p:txBody>
      </p:sp>
      <p:sp>
        <p:nvSpPr>
          <p:cNvPr id="11" name="6 Marcador de número de diapositiva"/>
          <p:cNvSpPr>
            <a:spLocks noGrp="1"/>
          </p:cNvSpPr>
          <p:nvPr>
            <p:ph type="sldNum" sz="quarter" idx="12"/>
          </p:nvPr>
        </p:nvSpPr>
        <p:spPr>
          <a:xfrm>
            <a:off x="8077200" y="6356350"/>
            <a:ext cx="609600" cy="365125"/>
          </a:xfrm>
        </p:spPr>
        <p:txBody>
          <a:bodyPr/>
          <a:lstStyle>
            <a:lvl1pPr>
              <a:defRPr/>
            </a:lvl1pPr>
          </a:lstStyle>
          <a:p>
            <a:pPr>
              <a:defRPr/>
            </a:pPr>
            <a:fld id="{159B0B2C-3778-466B-8C41-DA6D2462AAB4}"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7 Forma libre"/>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28"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1029"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9C9EC812-1236-4291-B25F-776D3C364939}" type="datetimeFigureOut">
              <a:rPr lang="es-ES"/>
              <a:pPr>
                <a:defRPr/>
              </a:pPr>
              <a:t>07/12/2015</a:t>
            </a:fld>
            <a:endParaRPr lang="es-E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dirty="0">
                <a:solidFill>
                  <a:schemeClr val="tx2">
                    <a:shade val="90000"/>
                  </a:schemeClr>
                </a:solidFill>
                <a:latin typeface="+mn-lt"/>
              </a:defRPr>
            </a:lvl1pPr>
          </a:lstStyle>
          <a:p>
            <a:pPr>
              <a:defRPr/>
            </a:pPr>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D64A4DDE-DE64-4178-B194-EABA6555D3D0}" type="slidenum">
              <a:rPr lang="es-ES"/>
              <a:pPr>
                <a:defRPr/>
              </a:pPr>
              <a:t>‹Nº›</a:t>
            </a:fld>
            <a:endParaRPr lang="es-ES" dirty="0"/>
          </a:p>
        </p:txBody>
      </p:sp>
      <p:grpSp>
        <p:nvGrpSpPr>
          <p:cNvPr id="1033" name="1 Grupo"/>
          <p:cNvGrpSpPr>
            <a:grpSpLocks/>
          </p:cNvGrpSpPr>
          <p:nvPr/>
        </p:nvGrpSpPr>
        <p:grpSpPr bwMode="auto">
          <a:xfrm>
            <a:off x="-19050" y="203200"/>
            <a:ext cx="9180513" cy="647700"/>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gr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86" r:id="rId9"/>
    <p:sldLayoutId id="2147483677" r:id="rId10"/>
    <p:sldLayoutId id="2147483676"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youtu.be/Q3eEgGjvmPY"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764704"/>
            <a:ext cx="7772400" cy="1470025"/>
          </a:xfrm>
        </p:spPr>
        <p:txBody>
          <a:bodyPr>
            <a:normAutofit fontScale="90000"/>
          </a:bodyPr>
          <a:lstStyle/>
          <a:p>
            <a:pPr algn="ctr" fontAlgn="auto">
              <a:spcAft>
                <a:spcPts val="0"/>
              </a:spcAft>
              <a:defRPr/>
            </a:pPr>
            <a:r>
              <a:rPr lang="es-ES" dirty="0" smtClean="0"/>
              <a:t>FROMISTA Y EL CANAL DE CASTILLA</a:t>
            </a:r>
            <a:endParaRPr lang="es-ES" dirty="0"/>
          </a:p>
        </p:txBody>
      </p:sp>
      <p:sp>
        <p:nvSpPr>
          <p:cNvPr id="13314" name="2 Subtítulo"/>
          <p:cNvSpPr>
            <a:spLocks noGrp="1"/>
          </p:cNvSpPr>
          <p:nvPr>
            <p:ph type="subTitle" idx="1"/>
          </p:nvPr>
        </p:nvSpPr>
        <p:spPr>
          <a:xfrm>
            <a:off x="533400" y="3228975"/>
            <a:ext cx="7854950" cy="1752600"/>
          </a:xfrm>
        </p:spPr>
        <p:txBody>
          <a:bodyPr/>
          <a:lstStyle/>
          <a:p>
            <a:pPr marR="0"/>
            <a:r>
              <a:rPr lang="es-ES" smtClean="0"/>
              <a:t>El conjunto de esclusas escalonadas de Frómista.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CuadroTexto"/>
          <p:cNvSpPr txBox="1">
            <a:spLocks noChangeArrowheads="1"/>
          </p:cNvSpPr>
          <p:nvPr/>
        </p:nvSpPr>
        <p:spPr bwMode="auto">
          <a:xfrm>
            <a:off x="900113" y="1125538"/>
            <a:ext cx="7559675" cy="646112"/>
          </a:xfrm>
          <a:prstGeom prst="rect">
            <a:avLst/>
          </a:prstGeom>
          <a:noFill/>
          <a:ln w="9525">
            <a:noFill/>
            <a:miter lim="800000"/>
            <a:headEnd/>
            <a:tailEnd/>
          </a:ln>
        </p:spPr>
        <p:txBody>
          <a:bodyPr>
            <a:spAutoFit/>
          </a:bodyPr>
          <a:lstStyle/>
          <a:p>
            <a:r>
              <a:rPr lang="es-ES">
                <a:latin typeface="Constantia" pitchFamily="18" charset="0"/>
              </a:rPr>
              <a:t> - El puente sobre el Canal de Castilla.</a:t>
            </a:r>
          </a:p>
          <a:p>
            <a:endParaRPr lang="es-ES">
              <a:latin typeface="Constantia" pitchFamily="18" charset="0"/>
            </a:endParaRPr>
          </a:p>
        </p:txBody>
      </p:sp>
      <p:pic>
        <p:nvPicPr>
          <p:cNvPr id="22530" name="2 Imagen" descr="desafio_canal2.jpg"/>
          <p:cNvPicPr>
            <a:picLocks noChangeAspect="1"/>
          </p:cNvPicPr>
          <p:nvPr/>
        </p:nvPicPr>
        <p:blipFill>
          <a:blip r:embed="rId2"/>
          <a:srcRect/>
          <a:stretch>
            <a:fillRect/>
          </a:stretch>
        </p:blipFill>
        <p:spPr bwMode="auto">
          <a:xfrm>
            <a:off x="1403350" y="1700213"/>
            <a:ext cx="5472113" cy="4106862"/>
          </a:xfrm>
          <a:prstGeom prst="rect">
            <a:avLst/>
          </a:prstGeom>
          <a:noFill/>
          <a:ln w="9525">
            <a:noFill/>
            <a:miter lim="800000"/>
            <a:headEnd/>
            <a:tailEnd/>
          </a:ln>
        </p:spPr>
      </p:pic>
      <p:sp>
        <p:nvSpPr>
          <p:cNvPr id="22531" name="3 CuadroTexto"/>
          <p:cNvSpPr txBox="1">
            <a:spLocks noChangeArrowheads="1"/>
          </p:cNvSpPr>
          <p:nvPr/>
        </p:nvSpPr>
        <p:spPr bwMode="auto">
          <a:xfrm>
            <a:off x="1403350" y="5876925"/>
            <a:ext cx="5400675" cy="369888"/>
          </a:xfrm>
          <a:prstGeom prst="rect">
            <a:avLst/>
          </a:prstGeom>
          <a:noFill/>
          <a:ln w="9525">
            <a:noFill/>
            <a:miter lim="800000"/>
            <a:headEnd/>
            <a:tailEnd/>
          </a:ln>
        </p:spPr>
        <p:txBody>
          <a:bodyPr>
            <a:spAutoFit/>
          </a:bodyPr>
          <a:lstStyle/>
          <a:p>
            <a:r>
              <a:rPr lang="es-ES">
                <a:latin typeface="Constantia" pitchFamily="18" charset="0"/>
              </a:rPr>
              <a:t>blog.nbici.es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CuadroTexto"/>
          <p:cNvSpPr txBox="1">
            <a:spLocks noChangeArrowheads="1"/>
          </p:cNvSpPr>
          <p:nvPr/>
        </p:nvSpPr>
        <p:spPr bwMode="auto">
          <a:xfrm>
            <a:off x="827088" y="1052513"/>
            <a:ext cx="7632700" cy="923925"/>
          </a:xfrm>
          <a:prstGeom prst="rect">
            <a:avLst/>
          </a:prstGeom>
          <a:noFill/>
          <a:ln w="9525">
            <a:noFill/>
            <a:miter lim="800000"/>
            <a:headEnd/>
            <a:tailEnd/>
          </a:ln>
        </p:spPr>
        <p:txBody>
          <a:bodyPr>
            <a:spAutoFit/>
          </a:bodyPr>
          <a:lstStyle/>
          <a:p>
            <a:pPr>
              <a:buFontTx/>
              <a:buChar char="-"/>
            </a:pPr>
            <a:r>
              <a:rPr lang="es-ES">
                <a:latin typeface="Constantia" pitchFamily="18" charset="0"/>
              </a:rPr>
              <a:t>Y el antiguo batán, hoy rehabilitado como central eléctrica. Vemos una imagen de comienzos del siglo XX.</a:t>
            </a:r>
          </a:p>
          <a:p>
            <a:pPr>
              <a:buFontTx/>
              <a:buChar char="-"/>
            </a:pPr>
            <a:endParaRPr lang="es-ES">
              <a:latin typeface="Constantia" pitchFamily="18" charset="0"/>
            </a:endParaRPr>
          </a:p>
        </p:txBody>
      </p:sp>
      <p:pic>
        <p:nvPicPr>
          <p:cNvPr id="23554" name="2 Imagen" descr="Batán de Frómista.jpg"/>
          <p:cNvPicPr>
            <a:picLocks noChangeAspect="1"/>
          </p:cNvPicPr>
          <p:nvPr/>
        </p:nvPicPr>
        <p:blipFill>
          <a:blip r:embed="rId2"/>
          <a:srcRect/>
          <a:stretch>
            <a:fillRect/>
          </a:stretch>
        </p:blipFill>
        <p:spPr bwMode="auto">
          <a:xfrm>
            <a:off x="1258888" y="1797050"/>
            <a:ext cx="6481762" cy="3960813"/>
          </a:xfrm>
          <a:prstGeom prst="rect">
            <a:avLst/>
          </a:prstGeom>
          <a:noFill/>
          <a:ln w="9525">
            <a:noFill/>
            <a:miter lim="800000"/>
            <a:headEnd/>
            <a:tailEnd/>
          </a:ln>
        </p:spPr>
      </p:pic>
      <p:sp>
        <p:nvSpPr>
          <p:cNvPr id="23555" name="3 CuadroTexto"/>
          <p:cNvSpPr txBox="1">
            <a:spLocks noChangeArrowheads="1"/>
          </p:cNvSpPr>
          <p:nvPr/>
        </p:nvSpPr>
        <p:spPr bwMode="auto">
          <a:xfrm>
            <a:off x="1258888" y="5805488"/>
            <a:ext cx="6481762" cy="369887"/>
          </a:xfrm>
          <a:prstGeom prst="rect">
            <a:avLst/>
          </a:prstGeom>
          <a:noFill/>
          <a:ln w="9525">
            <a:noFill/>
            <a:miter lim="800000"/>
            <a:headEnd/>
            <a:tailEnd/>
          </a:ln>
        </p:spPr>
        <p:txBody>
          <a:bodyPr>
            <a:spAutoFit/>
          </a:bodyPr>
          <a:lstStyle/>
          <a:p>
            <a:r>
              <a:rPr lang="es-ES">
                <a:latin typeface="Constantia" pitchFamily="18" charset="0"/>
              </a:rPr>
              <a:t>www.revistadepatrimonio.es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84213" y="981075"/>
            <a:ext cx="7848600" cy="2862263"/>
          </a:xfrm>
          <a:prstGeom prst="rect">
            <a:avLst/>
          </a:prstGeom>
          <a:noFill/>
        </p:spPr>
        <p:txBody>
          <a:bodyPr>
            <a:spAutoFit/>
          </a:bodyPr>
          <a:lstStyle/>
          <a:p>
            <a:pPr fontAlgn="auto">
              <a:spcBef>
                <a:spcPts val="0"/>
              </a:spcBef>
              <a:spcAft>
                <a:spcPts val="0"/>
              </a:spcAft>
              <a:defRPr/>
            </a:pPr>
            <a:r>
              <a:rPr lang="es-ES" dirty="0">
                <a:latin typeface="+mn-lt"/>
              </a:rPr>
              <a:t>ACTIVIDADES PREVIAS:</a:t>
            </a:r>
          </a:p>
          <a:p>
            <a:pPr fontAlgn="auto">
              <a:spcBef>
                <a:spcPts val="0"/>
              </a:spcBef>
              <a:spcAft>
                <a:spcPts val="0"/>
              </a:spcAft>
              <a:defRPr/>
            </a:pPr>
            <a:endParaRPr lang="es-ES" dirty="0">
              <a:latin typeface="+mn-lt"/>
            </a:endParaRPr>
          </a:p>
          <a:p>
            <a:pPr fontAlgn="auto">
              <a:spcBef>
                <a:spcPts val="0"/>
              </a:spcBef>
              <a:spcAft>
                <a:spcPts val="0"/>
              </a:spcAft>
              <a:buFontTx/>
              <a:buChar char="-"/>
              <a:defRPr/>
            </a:pPr>
            <a:r>
              <a:rPr lang="es-ES" dirty="0">
                <a:latin typeface="+mn-lt"/>
              </a:rPr>
              <a:t> Vamos a realizar varias actividades previas para conocer un poco mejor el lugar que vamos a visitar. Desde dos perspectivas complementarias:</a:t>
            </a:r>
          </a:p>
          <a:p>
            <a:pPr fontAlgn="auto">
              <a:spcBef>
                <a:spcPts val="0"/>
              </a:spcBef>
              <a:spcAft>
                <a:spcPts val="0"/>
              </a:spcAft>
              <a:defRPr/>
            </a:pPr>
            <a:r>
              <a:rPr lang="es-ES" dirty="0">
                <a:latin typeface="+mn-lt"/>
              </a:rPr>
              <a:t>	</a:t>
            </a:r>
          </a:p>
          <a:p>
            <a:pPr marL="342900" indent="-342900" fontAlgn="auto">
              <a:spcBef>
                <a:spcPts val="0"/>
              </a:spcBef>
              <a:spcAft>
                <a:spcPts val="0"/>
              </a:spcAft>
              <a:buFontTx/>
              <a:buAutoNum type="alphaLcParenR"/>
              <a:defRPr/>
            </a:pPr>
            <a:r>
              <a:rPr lang="es-ES" dirty="0">
                <a:latin typeface="+mn-lt"/>
              </a:rPr>
              <a:t>Una tierra despoblada. ¿Dónde se fueron los niños?. Sobre la situación demográfica de Frómista como ejemplo de lo que ocurre en todo el mundo rural de Castilla y León. Trabajaran con estadísticas de población y con pirámides demográficas como las siguientes:</a:t>
            </a:r>
          </a:p>
          <a:p>
            <a:pPr marL="342900" indent="-342900" fontAlgn="auto">
              <a:spcBef>
                <a:spcPts val="0"/>
              </a:spcBef>
              <a:spcAft>
                <a:spcPts val="0"/>
              </a:spcAft>
              <a:defRPr/>
            </a:pPr>
            <a:endParaRPr lang="es-ES" dirty="0">
              <a:latin typeface="+mn-lt"/>
            </a:endParaRPr>
          </a:p>
        </p:txBody>
      </p:sp>
      <p:pic>
        <p:nvPicPr>
          <p:cNvPr id="24578" name="3 Imagen" descr="evolucion demografica Frómista.png"/>
          <p:cNvPicPr>
            <a:picLocks noChangeAspect="1"/>
          </p:cNvPicPr>
          <p:nvPr/>
        </p:nvPicPr>
        <p:blipFill>
          <a:blip r:embed="rId2"/>
          <a:srcRect/>
          <a:stretch>
            <a:fillRect/>
          </a:stretch>
        </p:blipFill>
        <p:spPr bwMode="auto">
          <a:xfrm>
            <a:off x="1476375" y="3789363"/>
            <a:ext cx="5111750" cy="2359025"/>
          </a:xfrm>
          <a:prstGeom prst="rect">
            <a:avLst/>
          </a:prstGeom>
          <a:noFill/>
          <a:ln w="9525">
            <a:noFill/>
            <a:miter lim="800000"/>
            <a:headEnd/>
            <a:tailEnd/>
          </a:ln>
        </p:spPr>
      </p:pic>
      <p:sp>
        <p:nvSpPr>
          <p:cNvPr id="24579" name="4 CuadroTexto"/>
          <p:cNvSpPr txBox="1">
            <a:spLocks noChangeArrowheads="1"/>
          </p:cNvSpPr>
          <p:nvPr/>
        </p:nvSpPr>
        <p:spPr bwMode="auto">
          <a:xfrm>
            <a:off x="1619250" y="6092825"/>
            <a:ext cx="5256213" cy="646113"/>
          </a:xfrm>
          <a:prstGeom prst="rect">
            <a:avLst/>
          </a:prstGeom>
          <a:noFill/>
          <a:ln w="9525">
            <a:noFill/>
            <a:miter lim="800000"/>
            <a:headEnd/>
            <a:tailEnd/>
          </a:ln>
        </p:spPr>
        <p:txBody>
          <a:bodyPr>
            <a:spAutoFit/>
          </a:bodyPr>
          <a:lstStyle/>
          <a:p>
            <a:r>
              <a:rPr lang="es-ES">
                <a:latin typeface="Constantia" pitchFamily="18" charset="0"/>
              </a:rPr>
              <a:t>Población según el padrón municipal del 2010 (Ine) Fuente: wikipedia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1 Imagen" descr="demografía fromista.gif"/>
          <p:cNvPicPr>
            <a:picLocks noChangeAspect="1"/>
          </p:cNvPicPr>
          <p:nvPr/>
        </p:nvPicPr>
        <p:blipFill>
          <a:blip r:embed="rId2"/>
          <a:srcRect/>
          <a:stretch>
            <a:fillRect/>
          </a:stretch>
        </p:blipFill>
        <p:spPr bwMode="auto">
          <a:xfrm>
            <a:off x="1952625" y="952500"/>
            <a:ext cx="5238750"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CuadroTexto"/>
          <p:cNvSpPr txBox="1">
            <a:spLocks noChangeArrowheads="1"/>
          </p:cNvSpPr>
          <p:nvPr/>
        </p:nvSpPr>
        <p:spPr bwMode="auto">
          <a:xfrm>
            <a:off x="611188" y="1052513"/>
            <a:ext cx="7777162" cy="7294562"/>
          </a:xfrm>
          <a:prstGeom prst="rect">
            <a:avLst/>
          </a:prstGeom>
          <a:noFill/>
          <a:ln w="9525">
            <a:noFill/>
            <a:miter lim="800000"/>
            <a:headEnd/>
            <a:tailEnd/>
          </a:ln>
        </p:spPr>
        <p:txBody>
          <a:bodyPr>
            <a:spAutoFit/>
          </a:bodyPr>
          <a:lstStyle/>
          <a:p>
            <a:pPr algn="just"/>
            <a:r>
              <a:rPr lang="es-ES">
                <a:latin typeface="Constantia" pitchFamily="18" charset="0"/>
              </a:rPr>
              <a:t>b) El Canal de Castilla. Historia de un proyecto ilustrado. Buscarán información para responder a un cuestionario que incluiría entre otras las siguientes averiguaciones:</a:t>
            </a:r>
          </a:p>
          <a:p>
            <a:pPr algn="just"/>
            <a:endParaRPr lang="es-ES">
              <a:latin typeface="Constantia" pitchFamily="18" charset="0"/>
            </a:endParaRPr>
          </a:p>
          <a:p>
            <a:pPr algn="just">
              <a:buFontTx/>
              <a:buChar char="-"/>
            </a:pPr>
            <a:r>
              <a:rPr lang="es-ES">
                <a:latin typeface="Constantia" pitchFamily="18" charset="0"/>
              </a:rPr>
              <a:t> ¿En qué siglo y reinado se ideó el proyecto de construcción del Canal de Castilla?</a:t>
            </a:r>
          </a:p>
          <a:p>
            <a:pPr algn="just">
              <a:buFontTx/>
              <a:buChar char="-"/>
            </a:pPr>
            <a:endParaRPr lang="es-ES">
              <a:latin typeface="Constantia" pitchFamily="18" charset="0"/>
            </a:endParaRPr>
          </a:p>
          <a:p>
            <a:pPr algn="just">
              <a:buFontTx/>
              <a:buChar char="-"/>
            </a:pPr>
            <a:r>
              <a:rPr lang="es-ES">
                <a:latin typeface="Constantia" pitchFamily="18" charset="0"/>
              </a:rPr>
              <a:t> ¿Cómo se llamaba el ingeniero francés al que se le deben los primeros planes de obra?</a:t>
            </a:r>
          </a:p>
          <a:p>
            <a:pPr algn="just">
              <a:buFontTx/>
              <a:buChar char="-"/>
            </a:pPr>
            <a:endParaRPr lang="es-ES">
              <a:latin typeface="Constantia" pitchFamily="18" charset="0"/>
            </a:endParaRPr>
          </a:p>
          <a:p>
            <a:pPr algn="just">
              <a:buFontTx/>
              <a:buChar char="-"/>
            </a:pPr>
            <a:r>
              <a:rPr lang="es-ES">
                <a:latin typeface="Constantia" pitchFamily="18" charset="0"/>
              </a:rPr>
              <a:t> ¿Qué ingenieros españoles dirigieron posteriormente las obras?</a:t>
            </a:r>
          </a:p>
          <a:p>
            <a:pPr algn="just">
              <a:buFontTx/>
              <a:buChar char="-"/>
            </a:pPr>
            <a:endParaRPr lang="es-ES">
              <a:latin typeface="Constantia" pitchFamily="18" charset="0"/>
            </a:endParaRPr>
          </a:p>
          <a:p>
            <a:pPr algn="just">
              <a:buFontTx/>
              <a:buChar char="-"/>
            </a:pPr>
            <a:r>
              <a:rPr lang="es-ES">
                <a:latin typeface="Constantia" pitchFamily="18" charset="0"/>
              </a:rPr>
              <a:t> Elabora un mapa en el que aparezca el trazado proyectado originalmente y remarcado, el trazado que tenemos en la actualidad. Investiga sobre las causas que motivaron la inconclusión de la obra.</a:t>
            </a:r>
          </a:p>
          <a:p>
            <a:pPr algn="just">
              <a:buFontTx/>
              <a:buChar char="-"/>
            </a:pPr>
            <a:endParaRPr lang="es-ES">
              <a:latin typeface="Constantia" pitchFamily="18" charset="0"/>
            </a:endParaRPr>
          </a:p>
          <a:p>
            <a:pPr algn="just">
              <a:buFontTx/>
              <a:buChar char="-"/>
            </a:pPr>
            <a:r>
              <a:rPr lang="es-ES">
                <a:latin typeface="Constantia" pitchFamily="18" charset="0"/>
              </a:rPr>
              <a:t> Describe como son algunas de las obras de ingeniería que se encuentran en el Canal: esclusas, molinos, puentes, acueductos, presas, retenciones, dársenas y embarcaderos…</a:t>
            </a:r>
          </a:p>
          <a:p>
            <a:pPr>
              <a:buFontTx/>
              <a:buChar char="-"/>
            </a:pPr>
            <a:endParaRPr lang="es-ES">
              <a:latin typeface="Constantia" pitchFamily="18" charset="0"/>
            </a:endParaRPr>
          </a:p>
          <a:p>
            <a:pPr>
              <a:buFontTx/>
              <a:buChar char="-"/>
            </a:pPr>
            <a:endParaRPr lang="es-ES">
              <a:latin typeface="Constantia" pitchFamily="18" charset="0"/>
            </a:endParaRPr>
          </a:p>
          <a:p>
            <a:pPr>
              <a:buFontTx/>
              <a:buChar char="-"/>
            </a:pPr>
            <a:endParaRPr lang="es-ES">
              <a:latin typeface="Constantia" pitchFamily="18" charset="0"/>
            </a:endParaRPr>
          </a:p>
          <a:p>
            <a:endParaRPr lang="es-ES">
              <a:latin typeface="Constantia" pitchFamily="18" charset="0"/>
            </a:endParaRPr>
          </a:p>
          <a:p>
            <a:endParaRPr lang="es-ES">
              <a:latin typeface="Constantia" pitchFamily="18" charset="0"/>
            </a:endParaRPr>
          </a:p>
          <a:p>
            <a:endParaRPr lang="es-ES">
              <a:latin typeface="Constantia" pitchFamily="18" charset="0"/>
            </a:endParaRPr>
          </a:p>
          <a:p>
            <a:endParaRPr lang="es-ES">
              <a:latin typeface="Constanti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CuadroTexto"/>
          <p:cNvSpPr txBox="1">
            <a:spLocks noChangeArrowheads="1"/>
          </p:cNvSpPr>
          <p:nvPr/>
        </p:nvSpPr>
        <p:spPr bwMode="auto">
          <a:xfrm>
            <a:off x="755650" y="1052513"/>
            <a:ext cx="7561263" cy="2862262"/>
          </a:xfrm>
          <a:prstGeom prst="rect">
            <a:avLst/>
          </a:prstGeom>
          <a:noFill/>
          <a:ln w="9525">
            <a:noFill/>
            <a:miter lim="800000"/>
            <a:headEnd/>
            <a:tailEnd/>
          </a:ln>
        </p:spPr>
        <p:txBody>
          <a:bodyPr>
            <a:spAutoFit/>
          </a:bodyPr>
          <a:lstStyle/>
          <a:p>
            <a:pPr algn="just"/>
            <a:r>
              <a:rPr lang="es-ES">
                <a:latin typeface="Constantia" pitchFamily="18" charset="0"/>
              </a:rPr>
              <a:t>c) Realización de un cuestionario de investigación oral. Se trata de preparar un listado de preguntas que nos sirvan para averiguar como es la vida cotidiana de los habitantes de un pueblo de Castilla, mediante una entrevista dirigida y breve a las personas que nos encontremos y quieran colaborar con nosotros. </a:t>
            </a:r>
          </a:p>
          <a:p>
            <a:pPr algn="just"/>
            <a:endParaRPr lang="es-ES">
              <a:latin typeface="Constantia" pitchFamily="18" charset="0"/>
            </a:endParaRPr>
          </a:p>
          <a:p>
            <a:pPr algn="just"/>
            <a:r>
              <a:rPr lang="es-ES">
                <a:latin typeface="Constantia" pitchFamily="18" charset="0"/>
              </a:rPr>
              <a:t>El profesor de Ciencias Sociales dirigirá a los alumnos entrevistadores sobre la mejor forma de obtener la información que nos interesa.</a:t>
            </a:r>
          </a:p>
          <a:p>
            <a:endParaRPr lang="es-ES">
              <a:latin typeface="Constantia" pitchFamily="18" charset="0"/>
            </a:endParaRPr>
          </a:p>
          <a:p>
            <a:endParaRPr lang="es-ES">
              <a:latin typeface="Constanti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539750" y="836613"/>
            <a:ext cx="8208963" cy="4248150"/>
          </a:xfrm>
          <a:prstGeom prst="rect">
            <a:avLst/>
          </a:prstGeom>
          <a:noFill/>
        </p:spPr>
        <p:txBody>
          <a:bodyPr>
            <a:spAutoFit/>
          </a:bodyPr>
          <a:lstStyle/>
          <a:p>
            <a:pPr fontAlgn="auto">
              <a:spcBef>
                <a:spcPts val="0"/>
              </a:spcBef>
              <a:spcAft>
                <a:spcPts val="0"/>
              </a:spcAft>
              <a:defRPr/>
            </a:pPr>
            <a:r>
              <a:rPr lang="es-ES" dirty="0">
                <a:latin typeface="+mn-lt"/>
              </a:rPr>
              <a:t>ACTIVIDADES DURANTE LA VISITA:</a:t>
            </a:r>
          </a:p>
          <a:p>
            <a:pPr fontAlgn="auto">
              <a:spcBef>
                <a:spcPts val="0"/>
              </a:spcBef>
              <a:spcAft>
                <a:spcPts val="0"/>
              </a:spcAft>
              <a:defRPr/>
            </a:pPr>
            <a:endParaRPr lang="es-ES" dirty="0">
              <a:latin typeface="+mn-lt"/>
            </a:endParaRPr>
          </a:p>
          <a:p>
            <a:pPr fontAlgn="auto">
              <a:spcBef>
                <a:spcPts val="0"/>
              </a:spcBef>
              <a:spcAft>
                <a:spcPts val="0"/>
              </a:spcAft>
              <a:defRPr/>
            </a:pPr>
            <a:r>
              <a:rPr lang="es-ES" dirty="0">
                <a:latin typeface="+mn-lt"/>
              </a:rPr>
              <a:t>Mientras realizamos la visita los alumnos se pueden dividir en varios grupos:</a:t>
            </a:r>
          </a:p>
          <a:p>
            <a:pPr fontAlgn="auto">
              <a:spcBef>
                <a:spcPts val="0"/>
              </a:spcBef>
              <a:spcAft>
                <a:spcPts val="0"/>
              </a:spcAft>
              <a:defRPr/>
            </a:pPr>
            <a:endParaRPr lang="es-ES" dirty="0">
              <a:latin typeface="+mn-lt"/>
            </a:endParaRPr>
          </a:p>
          <a:p>
            <a:pPr fontAlgn="auto">
              <a:spcBef>
                <a:spcPts val="0"/>
              </a:spcBef>
              <a:spcAft>
                <a:spcPts val="0"/>
              </a:spcAft>
              <a:defRPr/>
            </a:pPr>
            <a:endParaRPr lang="es-ES" dirty="0">
              <a:latin typeface="+mn-lt"/>
            </a:endParaRPr>
          </a:p>
          <a:p>
            <a:pPr marL="342900" indent="-342900" algn="just" fontAlgn="auto">
              <a:spcBef>
                <a:spcPts val="0"/>
              </a:spcBef>
              <a:spcAft>
                <a:spcPts val="0"/>
              </a:spcAft>
              <a:buFontTx/>
              <a:buAutoNum type="alphaUcParenR"/>
              <a:defRPr/>
            </a:pPr>
            <a:r>
              <a:rPr lang="es-ES" dirty="0">
                <a:latin typeface="+mn-lt"/>
              </a:rPr>
              <a:t>El equipo de documentación: realizara un completo trabajo de documentación fotográfica de los lugares visitados, prestando atención tanto a los aspectos culturales y tecnológicos (edificios, esclusas, la caja del canal, las calles y casas más tradicionales del pueblo, el exterior de la iglesia de San Martín …), como naturales (el paisaje humano de los campos cultivados, los árboles de la ribera del canal, la fauna que podamos encontrar…).</a:t>
            </a:r>
          </a:p>
          <a:p>
            <a:pPr marL="342900" indent="-342900" algn="just" fontAlgn="auto">
              <a:spcBef>
                <a:spcPts val="0"/>
              </a:spcBef>
              <a:spcAft>
                <a:spcPts val="0"/>
              </a:spcAft>
              <a:defRPr/>
            </a:pPr>
            <a:r>
              <a:rPr lang="es-ES" dirty="0">
                <a:latin typeface="+mn-lt"/>
              </a:rPr>
              <a:t>	</a:t>
            </a:r>
            <a:r>
              <a:rPr lang="es-ES" dirty="0">
                <a:latin typeface="+mn-lt"/>
              </a:rPr>
              <a:t>También tomarán imágenes para realizar un video de unos 10 minutos de duración en el que se realice una panorámica de toda la visita.</a:t>
            </a:r>
          </a:p>
          <a:p>
            <a:pPr marL="342900" indent="-342900" algn="just" fontAlgn="auto">
              <a:spcBef>
                <a:spcPts val="0"/>
              </a:spcBef>
              <a:spcAft>
                <a:spcPts val="0"/>
              </a:spcAft>
              <a:buFontTx/>
              <a:buAutoNum type="alphaUcParenR"/>
              <a:defRPr/>
            </a:pPr>
            <a:endParaRPr lang="es-ES" dirty="0">
              <a:latin typeface="+mn-lt"/>
            </a:endParaRPr>
          </a:p>
          <a:p>
            <a:pPr marL="342900" indent="-342900" fontAlgn="auto">
              <a:spcBef>
                <a:spcPts val="0"/>
              </a:spcBef>
              <a:spcAft>
                <a:spcPts val="0"/>
              </a:spcAft>
              <a:defRPr/>
            </a:pPr>
            <a:r>
              <a:rPr lang="es-ES" dirty="0">
                <a:latin typeface="+mn-lt"/>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CuadroTexto"/>
          <p:cNvSpPr txBox="1">
            <a:spLocks noChangeArrowheads="1"/>
          </p:cNvSpPr>
          <p:nvPr/>
        </p:nvSpPr>
        <p:spPr bwMode="auto">
          <a:xfrm>
            <a:off x="611188" y="981075"/>
            <a:ext cx="7777162" cy="2862263"/>
          </a:xfrm>
          <a:prstGeom prst="rect">
            <a:avLst/>
          </a:prstGeom>
          <a:noFill/>
          <a:ln w="9525">
            <a:noFill/>
            <a:miter lim="800000"/>
            <a:headEnd/>
            <a:tailEnd/>
          </a:ln>
        </p:spPr>
        <p:txBody>
          <a:bodyPr>
            <a:spAutoFit/>
          </a:bodyPr>
          <a:lstStyle/>
          <a:p>
            <a:pPr marL="342900" indent="-342900" algn="just"/>
            <a:r>
              <a:rPr lang="es-ES">
                <a:latin typeface="Constantia" pitchFamily="18" charset="0"/>
              </a:rPr>
              <a:t>B)	El equipo de investigación: Cuando caminemos por las calles del pueblo llevarán un cuestionario para conversar con los habitantes de Frómista y averiguar entre otras cosas: </a:t>
            </a:r>
          </a:p>
          <a:p>
            <a:pPr marL="342900" indent="-342900" algn="just"/>
            <a:r>
              <a:rPr lang="es-ES">
                <a:latin typeface="Constantia" pitchFamily="18" charset="0"/>
              </a:rPr>
              <a:t>	- ¿Qué servicios existen en el pueblo? (consultorio médico, farmacia, colegio, comercios, restaurantes…?</a:t>
            </a:r>
          </a:p>
          <a:p>
            <a:pPr marL="342900" indent="-342900" algn="just"/>
            <a:r>
              <a:rPr lang="es-ES">
                <a:latin typeface="Constantia" pitchFamily="18" charset="0"/>
              </a:rPr>
              <a:t>	- ¿De qué actividades vive el pueblo? ¿Qué se cultiva? ¿Hay ganadería? ¿Alguna industria? ¿Turismo rural?.</a:t>
            </a:r>
          </a:p>
          <a:p>
            <a:pPr marL="342900" indent="-342900" algn="just"/>
            <a:r>
              <a:rPr lang="es-ES">
                <a:latin typeface="Constantia" pitchFamily="18" charset="0"/>
              </a:rPr>
              <a:t>	- Información de interés cultural: ¿Cuál es la especialidad gastronómica? ¿Cuándo son las fiestas y cómo se celebran? ¿Existe alguna agrupación musical?...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3 CuadroTexto"/>
          <p:cNvSpPr txBox="1">
            <a:spLocks noChangeArrowheads="1"/>
          </p:cNvSpPr>
          <p:nvPr/>
        </p:nvSpPr>
        <p:spPr bwMode="auto">
          <a:xfrm>
            <a:off x="684213" y="1125538"/>
            <a:ext cx="7704137" cy="3138487"/>
          </a:xfrm>
          <a:prstGeom prst="rect">
            <a:avLst/>
          </a:prstGeom>
          <a:noFill/>
          <a:ln w="9525">
            <a:noFill/>
            <a:miter lim="800000"/>
            <a:headEnd/>
            <a:tailEnd/>
          </a:ln>
        </p:spPr>
        <p:txBody>
          <a:bodyPr>
            <a:spAutoFit/>
          </a:bodyPr>
          <a:lstStyle/>
          <a:p>
            <a:r>
              <a:rPr lang="es-ES">
                <a:latin typeface="Constantia" pitchFamily="18" charset="0"/>
              </a:rPr>
              <a:t>C) El equipo creativo intentara reflejar  mediante diferentes formas de expresión artística las impresiones que les produzca el viaje, la visita al Canal y al pueblo o el paisaje y las gentes.</a:t>
            </a:r>
          </a:p>
          <a:p>
            <a:r>
              <a:rPr lang="es-ES">
                <a:latin typeface="Constantia" pitchFamily="18" charset="0"/>
              </a:rPr>
              <a:t>Algunas sugerencias de trabajos creativos pueden ser:</a:t>
            </a:r>
          </a:p>
          <a:p>
            <a:endParaRPr lang="es-ES">
              <a:latin typeface="Constantia" pitchFamily="18" charset="0"/>
            </a:endParaRPr>
          </a:p>
          <a:p>
            <a:r>
              <a:rPr lang="es-ES">
                <a:latin typeface="Constantia" pitchFamily="18" charset="0"/>
              </a:rPr>
              <a:t>- Relatos breves de ficción sobre la construcción del Canal.</a:t>
            </a:r>
          </a:p>
          <a:p>
            <a:endParaRPr lang="es-ES">
              <a:latin typeface="Constantia" pitchFamily="18" charset="0"/>
            </a:endParaRPr>
          </a:p>
          <a:p>
            <a:pPr>
              <a:buFontTx/>
              <a:buChar char="-"/>
            </a:pPr>
            <a:r>
              <a:rPr lang="es-ES">
                <a:latin typeface="Constantia" pitchFamily="18" charset="0"/>
              </a:rPr>
              <a:t> Dibujos.</a:t>
            </a:r>
          </a:p>
          <a:p>
            <a:pPr>
              <a:buFontTx/>
              <a:buChar char="-"/>
            </a:pPr>
            <a:endParaRPr lang="es-ES">
              <a:latin typeface="Constantia" pitchFamily="18" charset="0"/>
            </a:endParaRPr>
          </a:p>
          <a:p>
            <a:pPr>
              <a:buFontTx/>
              <a:buChar char="-"/>
            </a:pPr>
            <a:r>
              <a:rPr lang="es-ES">
                <a:latin typeface="Constantia" pitchFamily="18" charset="0"/>
              </a:rPr>
              <a:t> Elaboración de un pequeño comic o una sucesión de viñetas sobre el Canal de Castilla o sobre la vida en el pueblo.</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CuadroTexto"/>
          <p:cNvSpPr txBox="1">
            <a:spLocks noChangeArrowheads="1"/>
          </p:cNvSpPr>
          <p:nvPr/>
        </p:nvSpPr>
        <p:spPr bwMode="auto">
          <a:xfrm>
            <a:off x="611188" y="981075"/>
            <a:ext cx="7921625" cy="4246563"/>
          </a:xfrm>
          <a:prstGeom prst="rect">
            <a:avLst/>
          </a:prstGeom>
          <a:noFill/>
          <a:ln w="9525">
            <a:noFill/>
            <a:miter lim="800000"/>
            <a:headEnd/>
            <a:tailEnd/>
          </a:ln>
        </p:spPr>
        <p:txBody>
          <a:bodyPr>
            <a:spAutoFit/>
          </a:bodyPr>
          <a:lstStyle/>
          <a:p>
            <a:r>
              <a:rPr lang="es-ES">
                <a:latin typeface="Constantia" pitchFamily="18" charset="0"/>
              </a:rPr>
              <a:t>ACTIVIDADES POSTERIORES.</a:t>
            </a:r>
          </a:p>
          <a:p>
            <a:endParaRPr lang="es-ES">
              <a:latin typeface="Constantia" pitchFamily="18" charset="0"/>
            </a:endParaRPr>
          </a:p>
          <a:p>
            <a:pPr algn="just"/>
            <a:r>
              <a:rPr lang="es-ES">
                <a:latin typeface="Constantia" pitchFamily="18" charset="0"/>
              </a:rPr>
              <a:t>     Cuando regresemos al centro realizaremos una exposición con todo el material que hayamos reunido en la visita.</a:t>
            </a:r>
          </a:p>
          <a:p>
            <a:pPr algn="just"/>
            <a:r>
              <a:rPr lang="es-ES">
                <a:latin typeface="Constantia" pitchFamily="18" charset="0"/>
              </a:rPr>
              <a:t>      Podemos organizarla en torno a tres aspectos:</a:t>
            </a:r>
          </a:p>
          <a:p>
            <a:pPr algn="just"/>
            <a:endParaRPr lang="es-ES">
              <a:latin typeface="Constantia" pitchFamily="18" charset="0"/>
            </a:endParaRPr>
          </a:p>
          <a:p>
            <a:pPr algn="just"/>
            <a:r>
              <a:rPr lang="es-ES">
                <a:latin typeface="Constantia" pitchFamily="18" charset="0"/>
              </a:rPr>
              <a:t>      A) El Canal de Castilla.</a:t>
            </a:r>
          </a:p>
          <a:p>
            <a:pPr algn="just"/>
            <a:endParaRPr lang="es-ES">
              <a:latin typeface="Constantia" pitchFamily="18" charset="0"/>
            </a:endParaRPr>
          </a:p>
          <a:p>
            <a:pPr algn="just"/>
            <a:r>
              <a:rPr lang="es-ES">
                <a:latin typeface="Constantia" pitchFamily="18" charset="0"/>
              </a:rPr>
              <a:t>      B) La vida cotidiana en un pueblo de Castilla.</a:t>
            </a:r>
          </a:p>
          <a:p>
            <a:pPr algn="just"/>
            <a:endParaRPr lang="es-ES">
              <a:latin typeface="Constantia" pitchFamily="18" charset="0"/>
            </a:endParaRPr>
          </a:p>
          <a:p>
            <a:pPr algn="just"/>
            <a:r>
              <a:rPr lang="es-ES">
                <a:latin typeface="Constantia" pitchFamily="18" charset="0"/>
              </a:rPr>
              <a:t>      C) El paisaje de Tierra de Campos.</a:t>
            </a:r>
          </a:p>
          <a:p>
            <a:pPr algn="just"/>
            <a:endParaRPr lang="es-ES">
              <a:latin typeface="Constantia" pitchFamily="18" charset="0"/>
            </a:endParaRPr>
          </a:p>
          <a:p>
            <a:pPr algn="just"/>
            <a:r>
              <a:rPr lang="es-ES">
                <a:latin typeface="Constantia" pitchFamily="18" charset="0"/>
              </a:rPr>
              <a:t>    Además elaboraremos una entrada para el blog del instituto en el que incluiremos las fotos, los videos y un cuestionario con las respuestas de los habitantes de Frómista a nuestras preguntas de investigación.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http://www.abc.es/Media/201108/06/OBJ2987506_1--644x362.JPG"/>
          <p:cNvPicPr>
            <a:picLocks noChangeAspect="1" noChangeArrowheads="1"/>
          </p:cNvPicPr>
          <p:nvPr/>
        </p:nvPicPr>
        <p:blipFill>
          <a:blip r:embed="rId2"/>
          <a:srcRect/>
          <a:stretch>
            <a:fillRect/>
          </a:stretch>
        </p:blipFill>
        <p:spPr bwMode="auto">
          <a:xfrm>
            <a:off x="1476375" y="1412875"/>
            <a:ext cx="6134100" cy="3448050"/>
          </a:xfrm>
          <a:prstGeom prst="rect">
            <a:avLst/>
          </a:prstGeom>
          <a:noFill/>
          <a:ln w="9525">
            <a:noFill/>
            <a:miter lim="800000"/>
            <a:headEnd/>
            <a:tailEnd/>
          </a:ln>
        </p:spPr>
      </p:pic>
      <p:sp>
        <p:nvSpPr>
          <p:cNvPr id="14338" name="2 CuadroTexto"/>
          <p:cNvSpPr txBox="1">
            <a:spLocks noChangeArrowheads="1"/>
          </p:cNvSpPr>
          <p:nvPr/>
        </p:nvSpPr>
        <p:spPr bwMode="auto">
          <a:xfrm>
            <a:off x="1476375" y="4868863"/>
            <a:ext cx="6119813" cy="369887"/>
          </a:xfrm>
          <a:prstGeom prst="rect">
            <a:avLst/>
          </a:prstGeom>
          <a:noFill/>
          <a:ln w="9525">
            <a:noFill/>
            <a:miter lim="800000"/>
            <a:headEnd/>
            <a:tailEnd/>
          </a:ln>
        </p:spPr>
        <p:txBody>
          <a:bodyPr>
            <a:spAutoFit/>
          </a:bodyPr>
          <a:lstStyle/>
          <a:p>
            <a:r>
              <a:rPr lang="es-ES">
                <a:latin typeface="Constantia" pitchFamily="18" charset="0"/>
              </a:rPr>
              <a:t>Esclusa del Canal de Castilla en Frómista (www.abc.es)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CuadroTexto"/>
          <p:cNvSpPr txBox="1">
            <a:spLocks noChangeArrowheads="1"/>
          </p:cNvSpPr>
          <p:nvPr/>
        </p:nvSpPr>
        <p:spPr bwMode="auto">
          <a:xfrm>
            <a:off x="539750" y="908050"/>
            <a:ext cx="4608513" cy="369888"/>
          </a:xfrm>
          <a:prstGeom prst="rect">
            <a:avLst/>
          </a:prstGeom>
          <a:noFill/>
          <a:ln w="9525">
            <a:noFill/>
            <a:miter lim="800000"/>
            <a:headEnd/>
            <a:tailEnd/>
          </a:ln>
        </p:spPr>
        <p:txBody>
          <a:bodyPr>
            <a:spAutoFit/>
          </a:bodyPr>
          <a:lstStyle/>
          <a:p>
            <a:r>
              <a:rPr lang="es-ES">
                <a:latin typeface="Constantia" pitchFamily="18" charset="0"/>
              </a:rPr>
              <a:t>PRESENTACIÓN:</a:t>
            </a:r>
          </a:p>
        </p:txBody>
      </p:sp>
      <p:sp>
        <p:nvSpPr>
          <p:cNvPr id="15362" name="2 CuadroTexto"/>
          <p:cNvSpPr txBox="1">
            <a:spLocks noChangeArrowheads="1"/>
          </p:cNvSpPr>
          <p:nvPr/>
        </p:nvSpPr>
        <p:spPr bwMode="auto">
          <a:xfrm>
            <a:off x="684213" y="1628775"/>
            <a:ext cx="7632700" cy="4524375"/>
          </a:xfrm>
          <a:prstGeom prst="rect">
            <a:avLst/>
          </a:prstGeom>
          <a:noFill/>
          <a:ln w="9525">
            <a:noFill/>
            <a:miter lim="800000"/>
            <a:headEnd/>
            <a:tailEnd/>
          </a:ln>
        </p:spPr>
        <p:txBody>
          <a:bodyPr>
            <a:spAutoFit/>
          </a:bodyPr>
          <a:lstStyle/>
          <a:p>
            <a:pPr algn="just"/>
            <a:r>
              <a:rPr lang="es-ES">
                <a:latin typeface="Constantia" pitchFamily="18" charset="0"/>
              </a:rPr>
              <a:t>	Con esta actividad nos proponemos visitar y conocer más sobre una de las más grandes e ingeniosas obras de ingeniería realizadas en España, durante el siglo de la Ilustración.</a:t>
            </a:r>
          </a:p>
          <a:p>
            <a:pPr algn="just"/>
            <a:r>
              <a:rPr lang="es-ES">
                <a:latin typeface="Constantia" pitchFamily="18" charset="0"/>
              </a:rPr>
              <a:t>	</a:t>
            </a:r>
          </a:p>
          <a:p>
            <a:pPr algn="just"/>
            <a:r>
              <a:rPr lang="es-ES">
                <a:latin typeface="Constantia" pitchFamily="18" charset="0"/>
              </a:rPr>
              <a:t>	Además vamos a conocer una localidad de la comarca de Tierra de Campos, en la provincia de Palencia. Frómista es una pequeña población que sin embargo tiene un valioso patrimonio histórico, cultural y tecnológico.</a:t>
            </a:r>
          </a:p>
          <a:p>
            <a:pPr algn="just"/>
            <a:endParaRPr lang="es-ES">
              <a:latin typeface="Constantia" pitchFamily="18" charset="0"/>
            </a:endParaRPr>
          </a:p>
          <a:p>
            <a:pPr algn="just"/>
            <a:r>
              <a:rPr lang="es-ES">
                <a:latin typeface="Constantia" pitchFamily="18" charset="0"/>
              </a:rPr>
              <a:t>	Aquí el camino de Santiago, la ruta de peregrinación más importante de los que atraviesan la península, el “camino francés”, se cruza con una ruta mercantil que en el siglo XVIII pretendía unir el centro cerealista de Castilla con los puertos del Norte: el “canal de Castilla”.</a:t>
            </a:r>
          </a:p>
          <a:p>
            <a:pPr algn="just"/>
            <a:endParaRPr lang="es-ES">
              <a:latin typeface="Constantia" pitchFamily="18" charset="0"/>
            </a:endParaRPr>
          </a:p>
          <a:p>
            <a:pPr algn="just"/>
            <a:r>
              <a:rPr lang="es-ES">
                <a:latin typeface="Constantia" pitchFamily="18" charset="0"/>
              </a:rPr>
              <a:t>	Y justo en este punto el canal tenía que salvar un importante desnivel acumulado de 14,20 metros ¿Cómo lo hacían?.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CuadroTexto"/>
          <p:cNvSpPr txBox="1">
            <a:spLocks noChangeArrowheads="1"/>
          </p:cNvSpPr>
          <p:nvPr/>
        </p:nvSpPr>
        <p:spPr bwMode="auto">
          <a:xfrm>
            <a:off x="611188" y="908050"/>
            <a:ext cx="4392612" cy="369888"/>
          </a:xfrm>
          <a:prstGeom prst="rect">
            <a:avLst/>
          </a:prstGeom>
          <a:noFill/>
          <a:ln w="9525">
            <a:noFill/>
            <a:miter lim="800000"/>
            <a:headEnd/>
            <a:tailEnd/>
          </a:ln>
        </p:spPr>
        <p:txBody>
          <a:bodyPr>
            <a:spAutoFit/>
          </a:bodyPr>
          <a:lstStyle/>
          <a:p>
            <a:r>
              <a:rPr lang="es-ES">
                <a:latin typeface="Constantia" pitchFamily="18" charset="0"/>
              </a:rPr>
              <a:t>DESCRIPCIÓN.</a:t>
            </a:r>
          </a:p>
        </p:txBody>
      </p:sp>
      <p:sp>
        <p:nvSpPr>
          <p:cNvPr id="16386" name="2 CuadroTexto"/>
          <p:cNvSpPr txBox="1">
            <a:spLocks noChangeArrowheads="1"/>
          </p:cNvSpPr>
          <p:nvPr/>
        </p:nvSpPr>
        <p:spPr bwMode="auto">
          <a:xfrm>
            <a:off x="684213" y="1412875"/>
            <a:ext cx="7848600" cy="5262563"/>
          </a:xfrm>
          <a:prstGeom prst="rect">
            <a:avLst/>
          </a:prstGeom>
          <a:noFill/>
          <a:ln w="9525">
            <a:noFill/>
            <a:miter lim="800000"/>
            <a:headEnd/>
            <a:tailEnd/>
          </a:ln>
        </p:spPr>
        <p:txBody>
          <a:bodyPr>
            <a:spAutoFit/>
          </a:bodyPr>
          <a:lstStyle/>
          <a:p>
            <a:r>
              <a:rPr lang="es-ES" sz="2400">
                <a:latin typeface="Constantia" pitchFamily="18" charset="0"/>
              </a:rPr>
              <a:t>Las esclusas 17, 18, 19 y 20.</a:t>
            </a:r>
          </a:p>
          <a:p>
            <a:endParaRPr lang="es-ES" sz="2400">
              <a:latin typeface="Constantia" pitchFamily="18" charset="0"/>
            </a:endParaRPr>
          </a:p>
          <a:p>
            <a:pPr algn="just"/>
            <a:r>
              <a:rPr lang="es-ES">
                <a:latin typeface="Constantia" pitchFamily="18" charset="0"/>
              </a:rPr>
              <a:t>	El Canal de Castilla recorre un total de 207 kilómetros a lo largo de las llanuras al norte del río Duero entre las localidades de Valladolid, Medina de Rioseco y Alar del Rey.</a:t>
            </a:r>
          </a:p>
          <a:p>
            <a:pPr algn="just"/>
            <a:r>
              <a:rPr lang="es-ES">
                <a:latin typeface="Constantia" pitchFamily="18" charset="0"/>
              </a:rPr>
              <a:t>	Lo que hoy se conserva es solo una parte de un proyecto mucho más ambicioso que pretendía unir Segovia con Reinosa (Cantabria) desde donde el trigo castellano se exportaría fácilmente hacia otras tierras.</a:t>
            </a:r>
          </a:p>
          <a:p>
            <a:pPr algn="just"/>
            <a:r>
              <a:rPr lang="es-ES">
                <a:latin typeface="Constantia" pitchFamily="18" charset="0"/>
              </a:rPr>
              <a:t>	Las dificultades técnicas unidas a la penosa situación de España desde finales del siglo XVIII (crisis de Carlos IV, invasión napoleónica, guerras carlistas,  pérdida del imperio de ultramar  y crisis económica y financiera hicieron que las obras avanzaran muy lentamente y con numerosas interrupciones.</a:t>
            </a:r>
          </a:p>
          <a:p>
            <a:pPr algn="just"/>
            <a:r>
              <a:rPr lang="es-ES">
                <a:latin typeface="Constantia" pitchFamily="18" charset="0"/>
              </a:rPr>
              <a:t>	En 1849 se terminaron las obras del Canal tal y como hoy lo encontramos y el resto del proyecto ni siquiera llegó a iniciarse. Pronto aparecería un medio de transporte más rápido y ágil: el ferrocarril.</a:t>
            </a:r>
          </a:p>
          <a:p>
            <a:endParaRPr lang="es-ES">
              <a:latin typeface="Constantia" pitchFamily="18" charset="0"/>
            </a:endParaRPr>
          </a:p>
          <a:p>
            <a:endParaRPr lang="es-ES">
              <a:latin typeface="Constant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http://www.parquelineal.es/real-canal-manzanares/img/canal-de-castilla-esclusa.jpg">
            <a:hlinkClick r:id="rId2"/>
          </p:cNvPr>
          <p:cNvPicPr>
            <a:picLocks noChangeAspect="1" noChangeArrowheads="1"/>
          </p:cNvPicPr>
          <p:nvPr/>
        </p:nvPicPr>
        <p:blipFill>
          <a:blip r:embed="rId3"/>
          <a:srcRect/>
          <a:stretch>
            <a:fillRect/>
          </a:stretch>
        </p:blipFill>
        <p:spPr bwMode="auto">
          <a:xfrm>
            <a:off x="1908175" y="1125538"/>
            <a:ext cx="5759450" cy="4338637"/>
          </a:xfrm>
          <a:prstGeom prst="rect">
            <a:avLst/>
          </a:prstGeom>
          <a:noFill/>
          <a:ln w="9525">
            <a:noFill/>
            <a:miter lim="800000"/>
            <a:headEnd/>
            <a:tailEnd/>
          </a:ln>
        </p:spPr>
      </p:pic>
      <p:sp>
        <p:nvSpPr>
          <p:cNvPr id="17410" name="2 CuadroTexto"/>
          <p:cNvSpPr txBox="1">
            <a:spLocks noChangeArrowheads="1"/>
          </p:cNvSpPr>
          <p:nvPr/>
        </p:nvSpPr>
        <p:spPr bwMode="auto">
          <a:xfrm>
            <a:off x="1908175" y="5445125"/>
            <a:ext cx="5759450" cy="369888"/>
          </a:xfrm>
          <a:prstGeom prst="rect">
            <a:avLst/>
          </a:prstGeom>
          <a:noFill/>
          <a:ln w="9525">
            <a:noFill/>
            <a:miter lim="800000"/>
            <a:headEnd/>
            <a:tailEnd/>
          </a:ln>
        </p:spPr>
        <p:txBody>
          <a:bodyPr>
            <a:spAutoFit/>
          </a:bodyPr>
          <a:lstStyle/>
          <a:p>
            <a:r>
              <a:rPr lang="es-ES">
                <a:latin typeface="Constantia" pitchFamily="18" charset="0"/>
              </a:rPr>
              <a:t>Canal de Castilla, 1930 (Juan Carlos Álvarez)</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CuadroTexto"/>
          <p:cNvSpPr txBox="1">
            <a:spLocks noChangeArrowheads="1"/>
          </p:cNvSpPr>
          <p:nvPr/>
        </p:nvSpPr>
        <p:spPr bwMode="auto">
          <a:xfrm>
            <a:off x="684213" y="1052513"/>
            <a:ext cx="7704137" cy="5356225"/>
          </a:xfrm>
          <a:prstGeom prst="rect">
            <a:avLst/>
          </a:prstGeom>
          <a:noFill/>
          <a:ln w="9525">
            <a:noFill/>
            <a:miter lim="800000"/>
            <a:headEnd/>
            <a:tailEnd/>
          </a:ln>
        </p:spPr>
        <p:txBody>
          <a:bodyPr>
            <a:spAutoFit/>
          </a:bodyPr>
          <a:lstStyle/>
          <a:p>
            <a:pPr algn="just"/>
            <a:r>
              <a:rPr lang="es-ES">
                <a:latin typeface="Constantia" pitchFamily="18" charset="0"/>
              </a:rPr>
              <a:t>	A pesar de atravesar un territorio muy llano como lo es la submeseta norte, el Canal de Castilla tiene que salvar un desnivel a lo largo de su recorrido de unos 150 metros.</a:t>
            </a:r>
          </a:p>
          <a:p>
            <a:pPr algn="just"/>
            <a:endParaRPr lang="es-ES">
              <a:latin typeface="Constantia" pitchFamily="18" charset="0"/>
            </a:endParaRPr>
          </a:p>
          <a:p>
            <a:pPr algn="just"/>
            <a:r>
              <a:rPr lang="es-ES">
                <a:latin typeface="Constantia" pitchFamily="18" charset="0"/>
              </a:rPr>
              <a:t>	Eso se consigue mediante un sistema de esclusas que funcionaban como verdaderos ascensores de agua. </a:t>
            </a:r>
          </a:p>
          <a:p>
            <a:pPr algn="just"/>
            <a:endParaRPr lang="es-ES">
              <a:latin typeface="Constantia" pitchFamily="18" charset="0"/>
            </a:endParaRPr>
          </a:p>
          <a:p>
            <a:pPr algn="just"/>
            <a:r>
              <a:rPr lang="es-ES">
                <a:latin typeface="Constantia" pitchFamily="18" charset="0"/>
              </a:rPr>
              <a:t>	En total hay 50 esclusas en el Canal: 24 en el ramal norte entre Alar del Rey y Ribas de Campos; 8 en el ramal de Campos, entre Medina de Rioseco y Grijota; y 18 más en el ramal sur, entre Grijota y Valladolid.</a:t>
            </a:r>
          </a:p>
          <a:p>
            <a:pPr algn="just"/>
            <a:endParaRPr lang="es-ES">
              <a:latin typeface="Constantia" pitchFamily="18" charset="0"/>
            </a:endParaRPr>
          </a:p>
          <a:p>
            <a:pPr algn="just"/>
            <a:r>
              <a:rPr lang="es-ES">
                <a:latin typeface="Constantia" pitchFamily="18" charset="0"/>
              </a:rPr>
              <a:t>	Para evitar la pérdida de tiempo que suponían las operaciones de llenado y vaciado de las esclusas, cuando era posible estas instalaciones se agrupaban formando sistemas escalonados de esclusas.  En el Canal de Castilla hay tres sistemas de esclusas triples, otras tres dobles y un solo y espectacular sistema cuádruple, el de Frómista.</a:t>
            </a:r>
          </a:p>
          <a:p>
            <a:pPr algn="just"/>
            <a:endParaRPr lang="es-ES">
              <a:latin typeface="Constantia" pitchFamily="18" charset="0"/>
            </a:endParaRPr>
          </a:p>
          <a:p>
            <a:pPr algn="just"/>
            <a:r>
              <a:rPr lang="es-ES">
                <a:latin typeface="Constantia" pitchFamily="18" charset="0"/>
              </a:rPr>
              <a:t>	Su forma también es variable: suelen ser de caja rectangular y/u ovalada. Las de Frómista son ovaladas.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descr="http://www.ub.edu/geocrit/348-4.jpg"/>
          <p:cNvPicPr>
            <a:picLocks noChangeAspect="1" noChangeArrowheads="1"/>
          </p:cNvPicPr>
          <p:nvPr/>
        </p:nvPicPr>
        <p:blipFill>
          <a:blip r:embed="rId2"/>
          <a:srcRect/>
          <a:stretch>
            <a:fillRect/>
          </a:stretch>
        </p:blipFill>
        <p:spPr bwMode="auto">
          <a:xfrm>
            <a:off x="611188" y="908050"/>
            <a:ext cx="4032250" cy="4932363"/>
          </a:xfrm>
          <a:prstGeom prst="rect">
            <a:avLst/>
          </a:prstGeom>
          <a:noFill/>
          <a:ln w="9525">
            <a:noFill/>
            <a:miter lim="800000"/>
            <a:headEnd/>
            <a:tailEnd/>
          </a:ln>
        </p:spPr>
      </p:pic>
      <p:sp>
        <p:nvSpPr>
          <p:cNvPr id="19458" name="3 CuadroTexto"/>
          <p:cNvSpPr txBox="1">
            <a:spLocks noChangeArrowheads="1"/>
          </p:cNvSpPr>
          <p:nvPr/>
        </p:nvSpPr>
        <p:spPr bwMode="auto">
          <a:xfrm>
            <a:off x="611188" y="5876925"/>
            <a:ext cx="4032250" cy="369888"/>
          </a:xfrm>
          <a:prstGeom prst="rect">
            <a:avLst/>
          </a:prstGeom>
          <a:noFill/>
          <a:ln w="9525">
            <a:noFill/>
            <a:miter lim="800000"/>
            <a:headEnd/>
            <a:tailEnd/>
          </a:ln>
        </p:spPr>
        <p:txBody>
          <a:bodyPr>
            <a:spAutoFit/>
          </a:bodyPr>
          <a:lstStyle/>
          <a:p>
            <a:r>
              <a:rPr lang="es-ES">
                <a:latin typeface="Constantia" pitchFamily="18" charset="0"/>
              </a:rPr>
              <a:t>www.ub.edu/geocrit</a:t>
            </a:r>
          </a:p>
        </p:txBody>
      </p:sp>
      <p:sp>
        <p:nvSpPr>
          <p:cNvPr id="19459" name="4 CuadroTexto"/>
          <p:cNvSpPr txBox="1">
            <a:spLocks noChangeArrowheads="1"/>
          </p:cNvSpPr>
          <p:nvPr/>
        </p:nvSpPr>
        <p:spPr bwMode="auto">
          <a:xfrm>
            <a:off x="4787900" y="908050"/>
            <a:ext cx="3744913" cy="5632450"/>
          </a:xfrm>
          <a:prstGeom prst="rect">
            <a:avLst/>
          </a:prstGeom>
          <a:noFill/>
          <a:ln w="9525">
            <a:noFill/>
            <a:miter lim="800000"/>
            <a:headEnd/>
            <a:tailEnd/>
          </a:ln>
        </p:spPr>
        <p:txBody>
          <a:bodyPr>
            <a:spAutoFit/>
          </a:bodyPr>
          <a:lstStyle/>
          <a:p>
            <a:pPr algn="just"/>
            <a:r>
              <a:rPr lang="es-ES">
                <a:latin typeface="Constantia" pitchFamily="18" charset="0"/>
              </a:rPr>
              <a:t>     Plano levantado por D. Juan de Homar, coronel del ejército e ingeniero ayudante de Fernando de Ulloa, director de obras del Canal de Castilla en los primeros y más fructuosos años de construcción.</a:t>
            </a:r>
          </a:p>
          <a:p>
            <a:pPr algn="just"/>
            <a:endParaRPr lang="es-ES">
              <a:latin typeface="Constantia" pitchFamily="18" charset="0"/>
            </a:endParaRPr>
          </a:p>
          <a:p>
            <a:pPr algn="just"/>
            <a:r>
              <a:rPr lang="es-ES">
                <a:latin typeface="Constantia" pitchFamily="18" charset="0"/>
              </a:rPr>
              <a:t>      En el plano se observan (arriba) las esclusas de Frómista y un edificio que sirvió durante años como molino harinero y que todavía hoy se conserva aunque sin tejado.</a:t>
            </a:r>
          </a:p>
          <a:p>
            <a:pPr algn="just"/>
            <a:endParaRPr lang="es-ES">
              <a:latin typeface="Constantia" pitchFamily="18" charset="0"/>
            </a:endParaRPr>
          </a:p>
          <a:p>
            <a:pPr algn="just"/>
            <a:r>
              <a:rPr lang="es-ES">
                <a:latin typeface="Constantia" pitchFamily="18" charset="0"/>
              </a:rPr>
              <a:t>      Abajo vemos el alzado de otra de las construcciones ingenieriles típicas del Canal: los acueductos, que servían para que la cacera del canal pasase por encima de los cursos fluviales con los que se cruzaba.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CuadroTexto"/>
          <p:cNvSpPr txBox="1">
            <a:spLocks noChangeArrowheads="1"/>
          </p:cNvSpPr>
          <p:nvPr/>
        </p:nvSpPr>
        <p:spPr bwMode="auto">
          <a:xfrm>
            <a:off x="684213" y="908050"/>
            <a:ext cx="7775575" cy="2770188"/>
          </a:xfrm>
          <a:prstGeom prst="rect">
            <a:avLst/>
          </a:prstGeom>
          <a:noFill/>
          <a:ln w="9525">
            <a:noFill/>
            <a:miter lim="800000"/>
            <a:headEnd/>
            <a:tailEnd/>
          </a:ln>
        </p:spPr>
        <p:txBody>
          <a:bodyPr>
            <a:spAutoFit/>
          </a:bodyPr>
          <a:lstStyle/>
          <a:p>
            <a:pPr algn="just"/>
            <a:r>
              <a:rPr lang="es-ES" sz="2400">
                <a:latin typeface="Constantia" pitchFamily="18" charset="0"/>
              </a:rPr>
              <a:t>Otras construcciones asociadas al Canal en las inmediaciones de Frómista.</a:t>
            </a:r>
          </a:p>
          <a:p>
            <a:pPr algn="just"/>
            <a:endParaRPr lang="es-ES">
              <a:latin typeface="Constantia" pitchFamily="18" charset="0"/>
            </a:endParaRPr>
          </a:p>
          <a:p>
            <a:pPr algn="just"/>
            <a:r>
              <a:rPr lang="es-ES">
                <a:latin typeface="Constantia" pitchFamily="18" charset="0"/>
              </a:rPr>
              <a:t>	Además de las 4 esclusas vamos a poder visitar e investigar otros edificios relacionados con el Canal:</a:t>
            </a:r>
          </a:p>
          <a:p>
            <a:pPr algn="just"/>
            <a:endParaRPr lang="es-ES">
              <a:latin typeface="Constantia" pitchFamily="18" charset="0"/>
            </a:endParaRPr>
          </a:p>
          <a:p>
            <a:pPr algn="just"/>
            <a:r>
              <a:rPr lang="es-ES">
                <a:latin typeface="Constantia" pitchFamily="18" charset="0"/>
              </a:rPr>
              <a:t>	- Los restos del viejo molino harinero, sin tejado.</a:t>
            </a:r>
          </a:p>
          <a:p>
            <a:pPr algn="just"/>
            <a:endParaRPr lang="es-ES">
              <a:latin typeface="Constantia" pitchFamily="18" charset="0"/>
            </a:endParaRPr>
          </a:p>
          <a:p>
            <a:endParaRPr lang="es-ES">
              <a:latin typeface="Constantia" pitchFamily="18" charset="0"/>
            </a:endParaRPr>
          </a:p>
        </p:txBody>
      </p:sp>
      <p:pic>
        <p:nvPicPr>
          <p:cNvPr id="20482" name="2 Imagen" descr="molino-fromista.jpg"/>
          <p:cNvPicPr>
            <a:picLocks noChangeAspect="1"/>
          </p:cNvPicPr>
          <p:nvPr/>
        </p:nvPicPr>
        <p:blipFill>
          <a:blip r:embed="rId2"/>
          <a:srcRect/>
          <a:stretch>
            <a:fillRect/>
          </a:stretch>
        </p:blipFill>
        <p:spPr bwMode="auto">
          <a:xfrm>
            <a:off x="1619250" y="3141663"/>
            <a:ext cx="4143375" cy="3086100"/>
          </a:xfrm>
          <a:prstGeom prst="rect">
            <a:avLst/>
          </a:prstGeom>
          <a:noFill/>
          <a:ln w="9525">
            <a:noFill/>
            <a:miter lim="800000"/>
            <a:headEnd/>
            <a:tailEnd/>
          </a:ln>
        </p:spPr>
      </p:pic>
      <p:sp>
        <p:nvSpPr>
          <p:cNvPr id="20483" name="3 CuadroTexto"/>
          <p:cNvSpPr txBox="1">
            <a:spLocks noChangeArrowheads="1"/>
          </p:cNvSpPr>
          <p:nvPr/>
        </p:nvSpPr>
        <p:spPr bwMode="auto">
          <a:xfrm>
            <a:off x="5795963" y="5732463"/>
            <a:ext cx="2808287" cy="369887"/>
          </a:xfrm>
          <a:prstGeom prst="rect">
            <a:avLst/>
          </a:prstGeom>
          <a:noFill/>
          <a:ln w="9525">
            <a:noFill/>
            <a:miter lim="800000"/>
            <a:headEnd/>
            <a:tailEnd/>
          </a:ln>
        </p:spPr>
        <p:txBody>
          <a:bodyPr>
            <a:spAutoFit/>
          </a:bodyPr>
          <a:lstStyle/>
          <a:p>
            <a:r>
              <a:rPr lang="es-ES">
                <a:latin typeface="Constantia" pitchFamily="18" charset="0"/>
              </a:rPr>
              <a:t>www.aradueycampos.org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CuadroTexto"/>
          <p:cNvSpPr txBox="1">
            <a:spLocks noChangeArrowheads="1"/>
          </p:cNvSpPr>
          <p:nvPr/>
        </p:nvSpPr>
        <p:spPr bwMode="auto">
          <a:xfrm>
            <a:off x="611188" y="908050"/>
            <a:ext cx="7848600" cy="647700"/>
          </a:xfrm>
          <a:prstGeom prst="rect">
            <a:avLst/>
          </a:prstGeom>
          <a:noFill/>
          <a:ln w="9525">
            <a:noFill/>
            <a:miter lim="800000"/>
            <a:headEnd/>
            <a:tailEnd/>
          </a:ln>
        </p:spPr>
        <p:txBody>
          <a:bodyPr>
            <a:spAutoFit/>
          </a:bodyPr>
          <a:lstStyle/>
          <a:p>
            <a:r>
              <a:rPr lang="es-ES">
                <a:latin typeface="Constantia" pitchFamily="18" charset="0"/>
              </a:rPr>
              <a:t> - La casa del esclusero. Hoy sin uso.</a:t>
            </a:r>
          </a:p>
          <a:p>
            <a:endParaRPr lang="es-ES">
              <a:latin typeface="Constantia" pitchFamily="18" charset="0"/>
            </a:endParaRPr>
          </a:p>
        </p:txBody>
      </p:sp>
      <p:pic>
        <p:nvPicPr>
          <p:cNvPr id="21506" name="Picture 2" descr="http://i.promecal.es/IMG/2012/F7399A8B-D1FE-8230-3559CB288E6776C2.JPG"/>
          <p:cNvPicPr>
            <a:picLocks noChangeAspect="1" noChangeArrowheads="1"/>
          </p:cNvPicPr>
          <p:nvPr/>
        </p:nvPicPr>
        <p:blipFill>
          <a:blip r:embed="rId2"/>
          <a:srcRect/>
          <a:stretch>
            <a:fillRect/>
          </a:stretch>
        </p:blipFill>
        <p:spPr bwMode="auto">
          <a:xfrm>
            <a:off x="1476375" y="1341438"/>
            <a:ext cx="5903913" cy="4427537"/>
          </a:xfrm>
          <a:prstGeom prst="rect">
            <a:avLst/>
          </a:prstGeom>
          <a:noFill/>
          <a:ln w="9525">
            <a:noFill/>
            <a:miter lim="800000"/>
            <a:headEnd/>
            <a:tailEnd/>
          </a:ln>
        </p:spPr>
      </p:pic>
      <p:sp>
        <p:nvSpPr>
          <p:cNvPr id="21507" name="3 CuadroTexto"/>
          <p:cNvSpPr txBox="1">
            <a:spLocks noChangeArrowheads="1"/>
          </p:cNvSpPr>
          <p:nvPr/>
        </p:nvSpPr>
        <p:spPr bwMode="auto">
          <a:xfrm>
            <a:off x="1476375" y="5805488"/>
            <a:ext cx="5183188" cy="369887"/>
          </a:xfrm>
          <a:prstGeom prst="rect">
            <a:avLst/>
          </a:prstGeom>
          <a:noFill/>
          <a:ln w="9525">
            <a:noFill/>
            <a:miter lim="800000"/>
            <a:headEnd/>
            <a:tailEnd/>
          </a:ln>
        </p:spPr>
        <p:txBody>
          <a:bodyPr>
            <a:spAutoFit/>
          </a:bodyPr>
          <a:lstStyle/>
          <a:p>
            <a:r>
              <a:rPr lang="es-ES">
                <a:latin typeface="Constantia" pitchFamily="18" charset="0"/>
              </a:rPr>
              <a:t>www.diariopalentino.es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161</TotalTime>
  <Words>1233</Words>
  <Application>Microsoft Office PowerPoint</Application>
  <PresentationFormat>Presentación en pantalla (4:3)</PresentationFormat>
  <Paragraphs>103</Paragraphs>
  <Slides>19</Slides>
  <Notes>0</Notes>
  <HiddenSlides>0</HiddenSlides>
  <MMClips>0</MMClips>
  <ScaleCrop>false</ScaleCrop>
  <HeadingPairs>
    <vt:vector size="6" baseType="variant">
      <vt:variant>
        <vt:lpstr>Fuentes usadas</vt:lpstr>
      </vt:variant>
      <vt:variant>
        <vt:i4>4</vt:i4>
      </vt:variant>
      <vt:variant>
        <vt:lpstr>Plantilla de diseño</vt:lpstr>
      </vt:variant>
      <vt:variant>
        <vt:i4>4</vt:i4>
      </vt:variant>
      <vt:variant>
        <vt:lpstr>Títulos de diapositiva</vt:lpstr>
      </vt:variant>
      <vt:variant>
        <vt:i4>19</vt:i4>
      </vt:variant>
    </vt:vector>
  </HeadingPairs>
  <TitlesOfParts>
    <vt:vector size="27" baseType="lpstr">
      <vt:lpstr>Constantia</vt:lpstr>
      <vt:lpstr>Arial</vt:lpstr>
      <vt:lpstr>Calibri</vt:lpstr>
      <vt:lpstr>Wingdings 2</vt:lpstr>
      <vt:lpstr>Flujo</vt:lpstr>
      <vt:lpstr>Flujo</vt:lpstr>
      <vt:lpstr>Flujo</vt:lpstr>
      <vt:lpstr>Flujo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vector>
  </TitlesOfParts>
  <Company>www.intercambiosvirtuales.org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FROMISTA Y EL CANAL DE CASTILLA</dc:title>
  <dc:creator>www.intercambiosvirtuales.org</dc:creator>
  <cp:lastModifiedBy>AS</cp:lastModifiedBy>
  <cp:revision>16</cp:revision>
  <dcterms:created xsi:type="dcterms:W3CDTF">2015-12-06T18:24:10Z</dcterms:created>
  <dcterms:modified xsi:type="dcterms:W3CDTF">2015-12-07T12:17:31Z</dcterms:modified>
</cp:coreProperties>
</file>