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1"/>
  </p:normalViewPr>
  <p:slideViewPr>
    <p:cSldViewPr snapToGrid="0" snapToObjects="1">
      <p:cViewPr>
        <p:scale>
          <a:sx n="118" d="100"/>
          <a:sy n="118" d="100"/>
        </p:scale>
        <p:origin x="-27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E1B9E-61BA-734C-A518-E0E87882458C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53DE85F-7099-A342-BA36-F4D107A5E5E6}">
      <dgm:prSet phldrT="[Texte]"/>
      <dgm:spPr/>
      <dgm:t>
        <a:bodyPr/>
        <a:lstStyle/>
        <a:p>
          <a:r>
            <a:rPr lang="fr-FR" dirty="0"/>
            <a:t>TEACHER</a:t>
          </a:r>
        </a:p>
      </dgm:t>
    </dgm:pt>
    <dgm:pt modelId="{D45C13B8-B031-7F42-B438-BFB668D0BA3F}" type="parTrans" cxnId="{9B265EF2-3FFC-0D4E-8069-08A3342BB747}">
      <dgm:prSet/>
      <dgm:spPr/>
      <dgm:t>
        <a:bodyPr/>
        <a:lstStyle/>
        <a:p>
          <a:endParaRPr lang="fr-FR"/>
        </a:p>
      </dgm:t>
    </dgm:pt>
    <dgm:pt modelId="{FA0A36F4-EF17-304A-B6E9-882470ABE8A5}" type="sibTrans" cxnId="{9B265EF2-3FFC-0D4E-8069-08A3342BB747}">
      <dgm:prSet/>
      <dgm:spPr/>
      <dgm:t>
        <a:bodyPr/>
        <a:lstStyle/>
        <a:p>
          <a:endParaRPr lang="fr-FR"/>
        </a:p>
      </dgm:t>
    </dgm:pt>
    <dgm:pt modelId="{D252D913-EDED-F847-B8F3-98EB402D85EC}">
      <dgm:prSet phldrT="[Texte]"/>
      <dgm:spPr/>
      <dgm:t>
        <a:bodyPr/>
        <a:lstStyle/>
        <a:p>
          <a:r>
            <a:rPr lang="fr-FR" dirty="0"/>
            <a:t>Speed </a:t>
          </a:r>
          <a:r>
            <a:rPr lang="fr-FR" dirty="0" err="1"/>
            <a:t>learning</a:t>
          </a:r>
          <a:endParaRPr lang="fr-FR" dirty="0"/>
        </a:p>
      </dgm:t>
    </dgm:pt>
    <dgm:pt modelId="{5A842A73-7401-6540-ABE2-A1EB80708C81}" type="parTrans" cxnId="{41A5F8A6-B020-0140-8DE5-87C1BF127CB4}">
      <dgm:prSet/>
      <dgm:spPr/>
      <dgm:t>
        <a:bodyPr/>
        <a:lstStyle/>
        <a:p>
          <a:endParaRPr lang="fr-FR"/>
        </a:p>
      </dgm:t>
    </dgm:pt>
    <dgm:pt modelId="{8ED6A17C-CA3B-3E40-9C5F-A48DC2F701E6}" type="sibTrans" cxnId="{41A5F8A6-B020-0140-8DE5-87C1BF127CB4}">
      <dgm:prSet/>
      <dgm:spPr/>
      <dgm:t>
        <a:bodyPr/>
        <a:lstStyle/>
        <a:p>
          <a:endParaRPr lang="fr-FR"/>
        </a:p>
      </dgm:t>
    </dgm:pt>
    <dgm:pt modelId="{75447AAE-52AD-E64F-A16B-8559542526CB}">
      <dgm:prSet phldrT="[Texte]"/>
      <dgm:spPr/>
      <dgm:t>
        <a:bodyPr/>
        <a:lstStyle/>
        <a:p>
          <a:r>
            <a:rPr lang="fr-FR" dirty="0"/>
            <a:t>Social </a:t>
          </a:r>
          <a:r>
            <a:rPr lang="fr-FR" dirty="0" err="1"/>
            <a:t>learning</a:t>
          </a:r>
          <a:endParaRPr lang="fr-FR" dirty="0"/>
        </a:p>
      </dgm:t>
    </dgm:pt>
    <dgm:pt modelId="{F659EAD1-F140-634F-B2DE-0C161B99BD73}" type="parTrans" cxnId="{7E02B6A9-3900-ED4A-AC93-DEFCA42183C3}">
      <dgm:prSet/>
      <dgm:spPr/>
      <dgm:t>
        <a:bodyPr/>
        <a:lstStyle/>
        <a:p>
          <a:endParaRPr lang="fr-FR"/>
        </a:p>
      </dgm:t>
    </dgm:pt>
    <dgm:pt modelId="{5D75477F-D6A1-7F40-B284-C951EFDB21EE}" type="sibTrans" cxnId="{7E02B6A9-3900-ED4A-AC93-DEFCA42183C3}">
      <dgm:prSet/>
      <dgm:spPr/>
      <dgm:t>
        <a:bodyPr/>
        <a:lstStyle/>
        <a:p>
          <a:endParaRPr lang="fr-FR"/>
        </a:p>
      </dgm:t>
    </dgm:pt>
    <dgm:pt modelId="{0BCDF3CD-1C98-EE43-B493-FC43637B288F}">
      <dgm:prSet phldrT="[Texte]"/>
      <dgm:spPr/>
      <dgm:t>
        <a:bodyPr/>
        <a:lstStyle/>
        <a:p>
          <a:r>
            <a:rPr lang="fr-FR" dirty="0" err="1"/>
            <a:t>Video</a:t>
          </a:r>
          <a:r>
            <a:rPr lang="fr-FR" dirty="0"/>
            <a:t> </a:t>
          </a:r>
          <a:r>
            <a:rPr lang="fr-FR" dirty="0" err="1"/>
            <a:t>learning</a:t>
          </a:r>
          <a:endParaRPr lang="fr-FR" dirty="0"/>
        </a:p>
      </dgm:t>
    </dgm:pt>
    <dgm:pt modelId="{2DA1584E-C49B-3342-8EEB-C4A62381237A}" type="parTrans" cxnId="{E34255DF-3B5A-C446-B73E-8528F4A0E246}">
      <dgm:prSet/>
      <dgm:spPr/>
      <dgm:t>
        <a:bodyPr/>
        <a:lstStyle/>
        <a:p>
          <a:endParaRPr lang="fr-FR"/>
        </a:p>
      </dgm:t>
    </dgm:pt>
    <dgm:pt modelId="{3DDB831B-F9ED-B948-8AA4-E26AA6132FFA}" type="sibTrans" cxnId="{E34255DF-3B5A-C446-B73E-8528F4A0E246}">
      <dgm:prSet/>
      <dgm:spPr/>
      <dgm:t>
        <a:bodyPr/>
        <a:lstStyle/>
        <a:p>
          <a:endParaRPr lang="fr-FR"/>
        </a:p>
      </dgm:t>
    </dgm:pt>
    <dgm:pt modelId="{62183194-4DF8-3644-8B8D-79E5588144C4}">
      <dgm:prSet phldrT="[Texte]"/>
      <dgm:spPr/>
      <dgm:t>
        <a:bodyPr/>
        <a:lstStyle/>
        <a:p>
          <a:r>
            <a:rPr lang="fr-FR" dirty="0"/>
            <a:t>Live training sessions</a:t>
          </a:r>
        </a:p>
      </dgm:t>
    </dgm:pt>
    <dgm:pt modelId="{159ABD99-E987-564F-9ABE-4AB14A40ABD9}" type="parTrans" cxnId="{E7639D3E-BB86-384A-B637-376A92FEF19D}">
      <dgm:prSet/>
      <dgm:spPr/>
      <dgm:t>
        <a:bodyPr/>
        <a:lstStyle/>
        <a:p>
          <a:endParaRPr lang="fr-FR"/>
        </a:p>
      </dgm:t>
    </dgm:pt>
    <dgm:pt modelId="{F6864EBB-F253-1143-B929-B29304EF08AE}" type="sibTrans" cxnId="{E7639D3E-BB86-384A-B637-376A92FEF19D}">
      <dgm:prSet/>
      <dgm:spPr/>
      <dgm:t>
        <a:bodyPr/>
        <a:lstStyle/>
        <a:p>
          <a:endParaRPr lang="fr-FR"/>
        </a:p>
      </dgm:t>
    </dgm:pt>
    <dgm:pt modelId="{438D32F3-97EC-0B4F-8D87-F49E67C08188}">
      <dgm:prSet phldrT="[Texte]"/>
      <dgm:spPr/>
      <dgm:t>
        <a:bodyPr/>
        <a:lstStyle/>
        <a:p>
          <a:r>
            <a:rPr lang="fr-FR" dirty="0" err="1"/>
            <a:t>Flipped</a:t>
          </a:r>
          <a:r>
            <a:rPr lang="fr-FR" dirty="0"/>
            <a:t> </a:t>
          </a:r>
          <a:r>
            <a:rPr lang="fr-FR" dirty="0" err="1"/>
            <a:t>classroom</a:t>
          </a:r>
          <a:endParaRPr lang="fr-FR" dirty="0"/>
        </a:p>
      </dgm:t>
    </dgm:pt>
    <dgm:pt modelId="{BA161208-CE5D-034A-ABD6-E3C5A65E1F38}" type="parTrans" cxnId="{9BA48291-6BBC-B547-9292-D578623452E0}">
      <dgm:prSet/>
      <dgm:spPr/>
      <dgm:t>
        <a:bodyPr/>
        <a:lstStyle/>
        <a:p>
          <a:endParaRPr lang="fr-FR"/>
        </a:p>
      </dgm:t>
    </dgm:pt>
    <dgm:pt modelId="{D26942FD-5E89-C645-9526-28A9650819D9}" type="sibTrans" cxnId="{9BA48291-6BBC-B547-9292-D578623452E0}">
      <dgm:prSet/>
      <dgm:spPr/>
      <dgm:t>
        <a:bodyPr/>
        <a:lstStyle/>
        <a:p>
          <a:endParaRPr lang="fr-FR"/>
        </a:p>
      </dgm:t>
    </dgm:pt>
    <dgm:pt modelId="{57D731DE-679D-514C-A7D2-413807E6893E}" type="pres">
      <dgm:prSet presAssocID="{72DE1B9E-61BA-734C-A518-E0E87882458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D239FD4-D077-5B4F-BF92-BFEF3CB84F18}" type="pres">
      <dgm:prSet presAssocID="{253DE85F-7099-A342-BA36-F4D107A5E5E6}" presName="centerShape" presStyleLbl="node0" presStyleIdx="0" presStyleCnt="1" custLinFactNeighborX="3078" custLinFactNeighborY="-17467"/>
      <dgm:spPr/>
      <dgm:t>
        <a:bodyPr/>
        <a:lstStyle/>
        <a:p>
          <a:endParaRPr lang="es-ES"/>
        </a:p>
      </dgm:t>
    </dgm:pt>
    <dgm:pt modelId="{5F5524D3-4E20-404D-B208-8483B32736F6}" type="pres">
      <dgm:prSet presAssocID="{5A842A73-7401-6540-ABE2-A1EB80708C81}" presName="parTrans" presStyleLbl="bgSibTrans2D1" presStyleIdx="0" presStyleCnt="5"/>
      <dgm:spPr/>
      <dgm:t>
        <a:bodyPr/>
        <a:lstStyle/>
        <a:p>
          <a:endParaRPr lang="es-ES"/>
        </a:p>
      </dgm:t>
    </dgm:pt>
    <dgm:pt modelId="{FB60F9AB-243A-8241-A252-65B6C0EF00D5}" type="pres">
      <dgm:prSet presAssocID="{D252D913-EDED-F847-B8F3-98EB402D85EC}" presName="node" presStyleLbl="node1" presStyleIdx="0" presStyleCnt="5" custRadScaleRad="73289" custRadScaleInc="-897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5D8481-B614-EE4F-8008-F9F1CCE5D0A3}" type="pres">
      <dgm:prSet presAssocID="{F659EAD1-F140-634F-B2DE-0C161B99BD73}" presName="parTrans" presStyleLbl="bgSibTrans2D1" presStyleIdx="1" presStyleCnt="5"/>
      <dgm:spPr/>
      <dgm:t>
        <a:bodyPr/>
        <a:lstStyle/>
        <a:p>
          <a:endParaRPr lang="es-ES"/>
        </a:p>
      </dgm:t>
    </dgm:pt>
    <dgm:pt modelId="{F2E6559A-94B4-C441-A448-234E75A868EA}" type="pres">
      <dgm:prSet presAssocID="{75447AAE-52AD-E64F-A16B-8559542526CB}" presName="node" presStyleLbl="node1" presStyleIdx="1" presStyleCnt="5" custRadScaleRad="100637" custRadScaleInc="-309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63CD8C-C589-4743-8CFB-B7CE5F90449E}" type="pres">
      <dgm:prSet presAssocID="{2DA1584E-C49B-3342-8EEB-C4A62381237A}" presName="parTrans" presStyleLbl="bgSibTrans2D1" presStyleIdx="2" presStyleCnt="5"/>
      <dgm:spPr/>
      <dgm:t>
        <a:bodyPr/>
        <a:lstStyle/>
        <a:p>
          <a:endParaRPr lang="es-ES"/>
        </a:p>
      </dgm:t>
    </dgm:pt>
    <dgm:pt modelId="{61903023-8FAB-0248-9C78-E22FAC5DDFB3}" type="pres">
      <dgm:prSet presAssocID="{0BCDF3CD-1C98-EE43-B493-FC43637B288F}" presName="node" presStyleLbl="node1" presStyleIdx="2" presStyleCnt="5" custRadScaleRad="121572" custRadScaleInc="-36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100DEB-2C05-F047-B8FC-DC692268CF80}" type="pres">
      <dgm:prSet presAssocID="{159ABD99-E987-564F-9ABE-4AB14A40ABD9}" presName="parTrans" presStyleLbl="bgSibTrans2D1" presStyleIdx="3" presStyleCnt="5"/>
      <dgm:spPr/>
      <dgm:t>
        <a:bodyPr/>
        <a:lstStyle/>
        <a:p>
          <a:endParaRPr lang="es-ES"/>
        </a:p>
      </dgm:t>
    </dgm:pt>
    <dgm:pt modelId="{ADC50B4D-9726-F34E-940E-726459B21459}" type="pres">
      <dgm:prSet presAssocID="{62183194-4DF8-3644-8B8D-79E5588144C4}" presName="node" presStyleLbl="node1" presStyleIdx="3" presStyleCnt="5" custRadScaleRad="114093" custRadScaleInc="216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8EEE6E-0958-E24A-8B75-41CA5224989A}" type="pres">
      <dgm:prSet presAssocID="{BA161208-CE5D-034A-ABD6-E3C5A65E1F38}" presName="parTrans" presStyleLbl="bgSibTrans2D1" presStyleIdx="4" presStyleCnt="5"/>
      <dgm:spPr/>
      <dgm:t>
        <a:bodyPr/>
        <a:lstStyle/>
        <a:p>
          <a:endParaRPr lang="es-ES"/>
        </a:p>
      </dgm:t>
    </dgm:pt>
    <dgm:pt modelId="{726790F0-D122-8045-9046-B0FAF4DE81C9}" type="pres">
      <dgm:prSet presAssocID="{438D32F3-97EC-0B4F-8D87-F49E67C08188}" presName="node" presStyleLbl="node1" presStyleIdx="4" presStyleCnt="5" custRadScaleRad="92064" custRadScaleInc="657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A5F8A6-B020-0140-8DE5-87C1BF127CB4}" srcId="{253DE85F-7099-A342-BA36-F4D107A5E5E6}" destId="{D252D913-EDED-F847-B8F3-98EB402D85EC}" srcOrd="0" destOrd="0" parTransId="{5A842A73-7401-6540-ABE2-A1EB80708C81}" sibTransId="{8ED6A17C-CA3B-3E40-9C5F-A48DC2F701E6}"/>
    <dgm:cxn modelId="{FE3100A0-6E14-B848-943B-C266A15BBD91}" type="presOf" srcId="{72DE1B9E-61BA-734C-A518-E0E87882458C}" destId="{57D731DE-679D-514C-A7D2-413807E6893E}" srcOrd="0" destOrd="0" presId="urn:microsoft.com/office/officeart/2005/8/layout/radial4"/>
    <dgm:cxn modelId="{7E02B6A9-3900-ED4A-AC93-DEFCA42183C3}" srcId="{253DE85F-7099-A342-BA36-F4D107A5E5E6}" destId="{75447AAE-52AD-E64F-A16B-8559542526CB}" srcOrd="1" destOrd="0" parTransId="{F659EAD1-F140-634F-B2DE-0C161B99BD73}" sibTransId="{5D75477F-D6A1-7F40-B284-C951EFDB21EE}"/>
    <dgm:cxn modelId="{E34255DF-3B5A-C446-B73E-8528F4A0E246}" srcId="{253DE85F-7099-A342-BA36-F4D107A5E5E6}" destId="{0BCDF3CD-1C98-EE43-B493-FC43637B288F}" srcOrd="2" destOrd="0" parTransId="{2DA1584E-C49B-3342-8EEB-C4A62381237A}" sibTransId="{3DDB831B-F9ED-B948-8AA4-E26AA6132FFA}"/>
    <dgm:cxn modelId="{9BA48291-6BBC-B547-9292-D578623452E0}" srcId="{253DE85F-7099-A342-BA36-F4D107A5E5E6}" destId="{438D32F3-97EC-0B4F-8D87-F49E67C08188}" srcOrd="4" destOrd="0" parTransId="{BA161208-CE5D-034A-ABD6-E3C5A65E1F38}" sibTransId="{D26942FD-5E89-C645-9526-28A9650819D9}"/>
    <dgm:cxn modelId="{4D7B60CD-50C6-0343-B730-A0467BD2E78A}" type="presOf" srcId="{62183194-4DF8-3644-8B8D-79E5588144C4}" destId="{ADC50B4D-9726-F34E-940E-726459B21459}" srcOrd="0" destOrd="0" presId="urn:microsoft.com/office/officeart/2005/8/layout/radial4"/>
    <dgm:cxn modelId="{0A968936-F99B-2E41-A5C8-F6244952CCEA}" type="presOf" srcId="{75447AAE-52AD-E64F-A16B-8559542526CB}" destId="{F2E6559A-94B4-C441-A448-234E75A868EA}" srcOrd="0" destOrd="0" presId="urn:microsoft.com/office/officeart/2005/8/layout/radial4"/>
    <dgm:cxn modelId="{61345DD4-FE46-1A4C-B9D9-AA3A097F8E46}" type="presOf" srcId="{F659EAD1-F140-634F-B2DE-0C161B99BD73}" destId="{8A5D8481-B614-EE4F-8008-F9F1CCE5D0A3}" srcOrd="0" destOrd="0" presId="urn:microsoft.com/office/officeart/2005/8/layout/radial4"/>
    <dgm:cxn modelId="{E7639D3E-BB86-384A-B637-376A92FEF19D}" srcId="{253DE85F-7099-A342-BA36-F4D107A5E5E6}" destId="{62183194-4DF8-3644-8B8D-79E5588144C4}" srcOrd="3" destOrd="0" parTransId="{159ABD99-E987-564F-9ABE-4AB14A40ABD9}" sibTransId="{F6864EBB-F253-1143-B929-B29304EF08AE}"/>
    <dgm:cxn modelId="{747F65D8-82E3-3349-BC0B-FBDAA54EEC11}" type="presOf" srcId="{BA161208-CE5D-034A-ABD6-E3C5A65E1F38}" destId="{588EEE6E-0958-E24A-8B75-41CA5224989A}" srcOrd="0" destOrd="0" presId="urn:microsoft.com/office/officeart/2005/8/layout/radial4"/>
    <dgm:cxn modelId="{F0A8B628-2715-EE44-9476-AB30EBA7F769}" type="presOf" srcId="{438D32F3-97EC-0B4F-8D87-F49E67C08188}" destId="{726790F0-D122-8045-9046-B0FAF4DE81C9}" srcOrd="0" destOrd="0" presId="urn:microsoft.com/office/officeart/2005/8/layout/radial4"/>
    <dgm:cxn modelId="{C15E057C-CB11-6E49-91CA-FE4869863C4F}" type="presOf" srcId="{5A842A73-7401-6540-ABE2-A1EB80708C81}" destId="{5F5524D3-4E20-404D-B208-8483B32736F6}" srcOrd="0" destOrd="0" presId="urn:microsoft.com/office/officeart/2005/8/layout/radial4"/>
    <dgm:cxn modelId="{99EA92AA-3133-2345-B16F-36A7B12D912E}" type="presOf" srcId="{2DA1584E-C49B-3342-8EEB-C4A62381237A}" destId="{D463CD8C-C589-4743-8CFB-B7CE5F90449E}" srcOrd="0" destOrd="0" presId="urn:microsoft.com/office/officeart/2005/8/layout/radial4"/>
    <dgm:cxn modelId="{53B198BF-DD2A-F14D-8F93-8D896F263EF5}" type="presOf" srcId="{D252D913-EDED-F847-B8F3-98EB402D85EC}" destId="{FB60F9AB-243A-8241-A252-65B6C0EF00D5}" srcOrd="0" destOrd="0" presId="urn:microsoft.com/office/officeart/2005/8/layout/radial4"/>
    <dgm:cxn modelId="{A713F4DB-4641-0A40-8AEF-BA6C6479B808}" type="presOf" srcId="{253DE85F-7099-A342-BA36-F4D107A5E5E6}" destId="{2D239FD4-D077-5B4F-BF92-BFEF3CB84F18}" srcOrd="0" destOrd="0" presId="urn:microsoft.com/office/officeart/2005/8/layout/radial4"/>
    <dgm:cxn modelId="{9B265EF2-3FFC-0D4E-8069-08A3342BB747}" srcId="{72DE1B9E-61BA-734C-A518-E0E87882458C}" destId="{253DE85F-7099-A342-BA36-F4D107A5E5E6}" srcOrd="0" destOrd="0" parTransId="{D45C13B8-B031-7F42-B438-BFB668D0BA3F}" sibTransId="{FA0A36F4-EF17-304A-B6E9-882470ABE8A5}"/>
    <dgm:cxn modelId="{5AD880B8-F4C0-7A44-BA46-1C0500543678}" type="presOf" srcId="{159ABD99-E987-564F-9ABE-4AB14A40ABD9}" destId="{56100DEB-2C05-F047-B8FC-DC692268CF80}" srcOrd="0" destOrd="0" presId="urn:microsoft.com/office/officeart/2005/8/layout/radial4"/>
    <dgm:cxn modelId="{1320488B-DDF0-BC42-896F-A3E71B9B7D86}" type="presOf" srcId="{0BCDF3CD-1C98-EE43-B493-FC43637B288F}" destId="{61903023-8FAB-0248-9C78-E22FAC5DDFB3}" srcOrd="0" destOrd="0" presId="urn:microsoft.com/office/officeart/2005/8/layout/radial4"/>
    <dgm:cxn modelId="{68204AF8-47E2-C848-9911-724E891AF64F}" type="presParOf" srcId="{57D731DE-679D-514C-A7D2-413807E6893E}" destId="{2D239FD4-D077-5B4F-BF92-BFEF3CB84F18}" srcOrd="0" destOrd="0" presId="urn:microsoft.com/office/officeart/2005/8/layout/radial4"/>
    <dgm:cxn modelId="{7D069782-B7AE-F448-A422-CB1610155C65}" type="presParOf" srcId="{57D731DE-679D-514C-A7D2-413807E6893E}" destId="{5F5524D3-4E20-404D-B208-8483B32736F6}" srcOrd="1" destOrd="0" presId="urn:microsoft.com/office/officeart/2005/8/layout/radial4"/>
    <dgm:cxn modelId="{A711C2FE-80C4-9A4B-9FE0-40B72A1F5360}" type="presParOf" srcId="{57D731DE-679D-514C-A7D2-413807E6893E}" destId="{FB60F9AB-243A-8241-A252-65B6C0EF00D5}" srcOrd="2" destOrd="0" presId="urn:microsoft.com/office/officeart/2005/8/layout/radial4"/>
    <dgm:cxn modelId="{BF96F4A9-B282-E744-8E81-130A3448DEC7}" type="presParOf" srcId="{57D731DE-679D-514C-A7D2-413807E6893E}" destId="{8A5D8481-B614-EE4F-8008-F9F1CCE5D0A3}" srcOrd="3" destOrd="0" presId="urn:microsoft.com/office/officeart/2005/8/layout/radial4"/>
    <dgm:cxn modelId="{F5F24A83-7F35-834A-8824-3D54639BBDD7}" type="presParOf" srcId="{57D731DE-679D-514C-A7D2-413807E6893E}" destId="{F2E6559A-94B4-C441-A448-234E75A868EA}" srcOrd="4" destOrd="0" presId="urn:microsoft.com/office/officeart/2005/8/layout/radial4"/>
    <dgm:cxn modelId="{0E904A72-9283-F748-84C1-81D9B8F02545}" type="presParOf" srcId="{57D731DE-679D-514C-A7D2-413807E6893E}" destId="{D463CD8C-C589-4743-8CFB-B7CE5F90449E}" srcOrd="5" destOrd="0" presId="urn:microsoft.com/office/officeart/2005/8/layout/radial4"/>
    <dgm:cxn modelId="{7062A2FB-E1BF-E847-99B5-B11569081180}" type="presParOf" srcId="{57D731DE-679D-514C-A7D2-413807E6893E}" destId="{61903023-8FAB-0248-9C78-E22FAC5DDFB3}" srcOrd="6" destOrd="0" presId="urn:microsoft.com/office/officeart/2005/8/layout/radial4"/>
    <dgm:cxn modelId="{C245A9D1-BF9B-F241-8D74-93FA3E28576B}" type="presParOf" srcId="{57D731DE-679D-514C-A7D2-413807E6893E}" destId="{56100DEB-2C05-F047-B8FC-DC692268CF80}" srcOrd="7" destOrd="0" presId="urn:microsoft.com/office/officeart/2005/8/layout/radial4"/>
    <dgm:cxn modelId="{20CC8963-1184-954F-A1E6-6BB9B728F183}" type="presParOf" srcId="{57D731DE-679D-514C-A7D2-413807E6893E}" destId="{ADC50B4D-9726-F34E-940E-726459B21459}" srcOrd="8" destOrd="0" presId="urn:microsoft.com/office/officeart/2005/8/layout/radial4"/>
    <dgm:cxn modelId="{33945AD6-7BA1-C040-B0DB-16D6D1B529C4}" type="presParOf" srcId="{57D731DE-679D-514C-A7D2-413807E6893E}" destId="{588EEE6E-0958-E24A-8B75-41CA5224989A}" srcOrd="9" destOrd="0" presId="urn:microsoft.com/office/officeart/2005/8/layout/radial4"/>
    <dgm:cxn modelId="{902E0CA3-BFE1-B946-8B98-B39A22F39FE2}" type="presParOf" srcId="{57D731DE-679D-514C-A7D2-413807E6893E}" destId="{726790F0-D122-8045-9046-B0FAF4DE81C9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39FD4-D077-5B4F-BF92-BFEF3CB84F18}">
      <dsp:nvSpPr>
        <dsp:cNvPr id="0" name=""/>
        <dsp:cNvSpPr/>
      </dsp:nvSpPr>
      <dsp:spPr>
        <a:xfrm>
          <a:off x="2187943" y="2140106"/>
          <a:ext cx="1426975" cy="14269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TEACHER</a:t>
          </a:r>
        </a:p>
      </dsp:txBody>
      <dsp:txXfrm>
        <a:off x="2396919" y="2349082"/>
        <a:ext cx="1009023" cy="1009023"/>
      </dsp:txXfrm>
    </dsp:sp>
    <dsp:sp modelId="{5F5524D3-4E20-404D-B208-8483B32736F6}">
      <dsp:nvSpPr>
        <dsp:cNvPr id="0" name=""/>
        <dsp:cNvSpPr/>
      </dsp:nvSpPr>
      <dsp:spPr>
        <a:xfrm rot="7954416">
          <a:off x="1262314" y="3717301"/>
          <a:ext cx="1317637" cy="4066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0F9AB-243A-8241-A252-65B6C0EF00D5}">
      <dsp:nvSpPr>
        <dsp:cNvPr id="0" name=""/>
        <dsp:cNvSpPr/>
      </dsp:nvSpPr>
      <dsp:spPr>
        <a:xfrm>
          <a:off x="797605" y="3863555"/>
          <a:ext cx="1355626" cy="1084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Speed </a:t>
          </a:r>
          <a:r>
            <a:rPr lang="fr-FR" sz="2400" kern="1200" dirty="0" err="1"/>
            <a:t>learning</a:t>
          </a:r>
          <a:endParaRPr lang="fr-FR" sz="2400" kern="1200" dirty="0"/>
        </a:p>
      </dsp:txBody>
      <dsp:txXfrm>
        <a:off x="829369" y="3895319"/>
        <a:ext cx="1292098" cy="1020973"/>
      </dsp:txXfrm>
    </dsp:sp>
    <dsp:sp modelId="{8A5D8481-B614-EE4F-8008-F9F1CCE5D0A3}">
      <dsp:nvSpPr>
        <dsp:cNvPr id="0" name=""/>
        <dsp:cNvSpPr/>
      </dsp:nvSpPr>
      <dsp:spPr>
        <a:xfrm rot="11594336">
          <a:off x="1006715" y="2339803"/>
          <a:ext cx="1150305" cy="4066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6559A-94B4-C441-A448-234E75A868EA}">
      <dsp:nvSpPr>
        <dsp:cNvPr id="0" name=""/>
        <dsp:cNvSpPr/>
      </dsp:nvSpPr>
      <dsp:spPr>
        <a:xfrm>
          <a:off x="344188" y="1869179"/>
          <a:ext cx="1355626" cy="1084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Social </a:t>
          </a:r>
          <a:r>
            <a:rPr lang="fr-FR" sz="2400" kern="1200" dirty="0" err="1"/>
            <a:t>learning</a:t>
          </a:r>
          <a:endParaRPr lang="fr-FR" sz="2400" kern="1200" dirty="0"/>
        </a:p>
      </dsp:txBody>
      <dsp:txXfrm>
        <a:off x="375952" y="1900943"/>
        <a:ext cx="1292098" cy="1020973"/>
      </dsp:txXfrm>
    </dsp:sp>
    <dsp:sp modelId="{D463CD8C-C589-4743-8CFB-B7CE5F90449E}">
      <dsp:nvSpPr>
        <dsp:cNvPr id="0" name=""/>
        <dsp:cNvSpPr/>
      </dsp:nvSpPr>
      <dsp:spPr>
        <a:xfrm rot="15845816">
          <a:off x="2243389" y="1358156"/>
          <a:ext cx="1048893" cy="4066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03023-8FAB-0248-9C78-E22FAC5DDFB3}">
      <dsp:nvSpPr>
        <dsp:cNvPr id="0" name=""/>
        <dsp:cNvSpPr/>
      </dsp:nvSpPr>
      <dsp:spPr>
        <a:xfrm>
          <a:off x="2036085" y="497583"/>
          <a:ext cx="1355626" cy="1084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/>
            <a:t>Video</a:t>
          </a:r>
          <a:r>
            <a:rPr lang="fr-FR" sz="2400" kern="1200" dirty="0"/>
            <a:t> </a:t>
          </a:r>
          <a:r>
            <a:rPr lang="fr-FR" sz="2400" kern="1200" dirty="0" err="1"/>
            <a:t>learning</a:t>
          </a:r>
          <a:endParaRPr lang="fr-FR" sz="2400" kern="1200" dirty="0"/>
        </a:p>
      </dsp:txBody>
      <dsp:txXfrm>
        <a:off x="2067849" y="529347"/>
        <a:ext cx="1292098" cy="1020973"/>
      </dsp:txXfrm>
    </dsp:sp>
    <dsp:sp modelId="{56100DEB-2C05-F047-B8FC-DC692268CF80}">
      <dsp:nvSpPr>
        <dsp:cNvPr id="0" name=""/>
        <dsp:cNvSpPr/>
      </dsp:nvSpPr>
      <dsp:spPr>
        <a:xfrm rot="20285428">
          <a:off x="3583643" y="2148096"/>
          <a:ext cx="1132667" cy="4066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50B4D-9726-F34E-940E-726459B21459}">
      <dsp:nvSpPr>
        <dsp:cNvPr id="0" name=""/>
        <dsp:cNvSpPr/>
      </dsp:nvSpPr>
      <dsp:spPr>
        <a:xfrm>
          <a:off x="3997593" y="1597866"/>
          <a:ext cx="1355626" cy="1084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/>
            <a:t>Live training sessions</a:t>
          </a:r>
        </a:p>
      </dsp:txBody>
      <dsp:txXfrm>
        <a:off x="4029357" y="1629630"/>
        <a:ext cx="1292098" cy="1020973"/>
      </dsp:txXfrm>
    </dsp:sp>
    <dsp:sp modelId="{588EEE6E-0958-E24A-8B75-41CA5224989A}">
      <dsp:nvSpPr>
        <dsp:cNvPr id="0" name=""/>
        <dsp:cNvSpPr/>
      </dsp:nvSpPr>
      <dsp:spPr>
        <a:xfrm rot="2555934">
          <a:off x="3299450" y="3672495"/>
          <a:ext cx="1427414" cy="40668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790F0-D122-8045-9046-B0FAF4DE81C9}">
      <dsp:nvSpPr>
        <dsp:cNvPr id="0" name=""/>
        <dsp:cNvSpPr/>
      </dsp:nvSpPr>
      <dsp:spPr>
        <a:xfrm>
          <a:off x="3860711" y="3816670"/>
          <a:ext cx="1355626" cy="1084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/>
            <a:t>Flipped</a:t>
          </a:r>
          <a:r>
            <a:rPr lang="fr-FR" sz="2400" kern="1200" dirty="0"/>
            <a:t> </a:t>
          </a:r>
          <a:r>
            <a:rPr lang="fr-FR" sz="2400" kern="1200" dirty="0" err="1"/>
            <a:t>classroom</a:t>
          </a:r>
          <a:endParaRPr lang="fr-FR" sz="2400" kern="1200" dirty="0"/>
        </a:p>
      </dsp:txBody>
      <dsp:txXfrm>
        <a:off x="3892475" y="3848434"/>
        <a:ext cx="1292098" cy="1020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6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4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7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9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1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7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4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1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0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6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6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9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1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74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5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F02B5EB-8206-904E-9393-8DA6DDB03F86}" type="datetimeFigureOut">
              <a:rPr lang="fr-FR" smtClean="0"/>
              <a:t>26/11/2018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720E85-84BD-AF42-826A-60F3428D5A0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66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sfecaquitaine.itslearning.com/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mac-btz.fr/la-robotique-au-college/" TargetMode="External"/><Relationship Id="rId2" Type="http://schemas.openxmlformats.org/officeDocument/2006/relationships/hyperlink" Target="http://www.sthelo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adre21.org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FF7290-2E26-5345-ABDA-FD50DE456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ISFEC Aquitaine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9CD6C54-76D6-B34C-808A-B1AB58ECDF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France</a:t>
            </a:r>
          </a:p>
          <a:p>
            <a:r>
              <a:rPr lang="fr-FR" dirty="0"/>
              <a:t>Jean-Baptiste </a:t>
            </a:r>
            <a:r>
              <a:rPr lang="fr-FR" dirty="0" err="1"/>
              <a:t>Arrizabalaga</a:t>
            </a:r>
            <a:r>
              <a:rPr lang="fr-FR" dirty="0"/>
              <a:t>, Laura Brochet &amp; Christine </a:t>
            </a:r>
            <a:r>
              <a:rPr lang="fr-FR" dirty="0" err="1"/>
              <a:t>Fröhlich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E61E8BC-4738-8E40-AD81-F68FC235D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398" y="1532058"/>
            <a:ext cx="1715479" cy="9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4524F31-CC25-C448-9AFE-CD077D05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26" y="1611271"/>
            <a:ext cx="3876066" cy="2339405"/>
          </a:xfrm>
        </p:spPr>
        <p:txBody>
          <a:bodyPr>
            <a:normAutofit fontScale="90000"/>
          </a:bodyPr>
          <a:lstStyle/>
          <a:p>
            <a:r>
              <a:rPr lang="fr-FR" sz="2700" b="1" dirty="0">
                <a:solidFill>
                  <a:srgbClr val="008F00"/>
                </a:solidFill>
              </a:rPr>
              <a:t>1. Teacher training </a:t>
            </a:r>
            <a:r>
              <a:rPr lang="fr-FR" sz="2700" b="1" dirty="0" err="1">
                <a:solidFill>
                  <a:srgbClr val="008F00"/>
                </a:solidFill>
              </a:rPr>
              <a:t>activities</a:t>
            </a:r>
            <a:r>
              <a:rPr lang="fr-FR" sz="2700" b="1" dirty="0">
                <a:solidFill>
                  <a:srgbClr val="008F00"/>
                </a:solidFill>
              </a:rPr>
              <a:t> and </a:t>
            </a:r>
            <a:r>
              <a:rPr lang="fr-FR" sz="2700" b="1" dirty="0" err="1">
                <a:solidFill>
                  <a:srgbClr val="008F00"/>
                </a:solidFill>
              </a:rPr>
              <a:t>projects</a:t>
            </a:r>
            <a:r>
              <a:rPr lang="fr-FR" sz="2700" b="1" dirty="0">
                <a:solidFill>
                  <a:srgbClr val="008F00"/>
                </a:solidFill>
              </a:rPr>
              <a:t> </a:t>
            </a:r>
            <a:r>
              <a:rPr lang="fr-FR" sz="2700" b="1" dirty="0" err="1">
                <a:solidFill>
                  <a:srgbClr val="008F00"/>
                </a:solidFill>
              </a:rPr>
              <a:t>organized</a:t>
            </a:r>
            <a:r>
              <a:rPr lang="fr-FR" sz="2700" b="1" dirty="0">
                <a:solidFill>
                  <a:srgbClr val="008F00"/>
                </a:solidFill>
              </a:rPr>
              <a:t> by ISFEC Aquitaine in a </a:t>
            </a:r>
            <a:r>
              <a:rPr lang="fr-FR" sz="2700" b="1" dirty="0" err="1">
                <a:solidFill>
                  <a:srgbClr val="008F00"/>
                </a:solidFill>
              </a:rPr>
              <a:t>recent</a:t>
            </a:r>
            <a:r>
              <a:rPr lang="fr-FR" sz="2700" b="1" dirty="0">
                <a:solidFill>
                  <a:srgbClr val="008F00"/>
                </a:solidFill>
              </a:rPr>
              <a:t> </a:t>
            </a:r>
            <a:r>
              <a:rPr lang="fr-FR" sz="2700" b="1" dirty="0" err="1">
                <a:solidFill>
                  <a:srgbClr val="008F00"/>
                </a:solidFill>
              </a:rPr>
              <a:t>period</a:t>
            </a:r>
            <a:r>
              <a:rPr lang="fr-FR" sz="2700" b="1" dirty="0">
                <a:solidFill>
                  <a:srgbClr val="008F00"/>
                </a:solidFill>
              </a:rPr>
              <a:t> </a:t>
            </a:r>
            <a:r>
              <a:rPr lang="fr-FR" sz="2700" b="1" dirty="0" err="1">
                <a:solidFill>
                  <a:srgbClr val="008F00"/>
                </a:solidFill>
              </a:rPr>
              <a:t>related</a:t>
            </a:r>
            <a:r>
              <a:rPr lang="fr-FR" sz="2700" b="1" dirty="0">
                <a:solidFill>
                  <a:srgbClr val="008F00"/>
                </a:solidFill>
              </a:rPr>
              <a:t> to mobile </a:t>
            </a:r>
            <a:r>
              <a:rPr lang="fr-FR" sz="2700" b="1" dirty="0" err="1">
                <a:solidFill>
                  <a:srgbClr val="008F00"/>
                </a:solidFill>
              </a:rPr>
              <a:t>learning</a:t>
            </a:r>
            <a:r>
              <a:rPr lang="fr-FR" sz="2700" b="1" dirty="0">
                <a:solidFill>
                  <a:srgbClr val="008F00"/>
                </a:solidFill>
              </a:rPr>
              <a:t> </a:t>
            </a:r>
            <a:r>
              <a:rPr lang="fr-FR" sz="2700" b="1" dirty="0" err="1">
                <a:solidFill>
                  <a:srgbClr val="008F00"/>
                </a:solidFill>
              </a:rPr>
              <a:t>implementation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35B90CC-892C-CD43-9CD1-85B359F30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502008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A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including</a:t>
            </a:r>
            <a:r>
              <a:rPr lang="fr-FR" dirty="0"/>
              <a:t> initial and </a:t>
            </a:r>
            <a:r>
              <a:rPr lang="fr-FR" dirty="0" err="1"/>
              <a:t>continuous</a:t>
            </a:r>
            <a:r>
              <a:rPr lang="fr-FR" dirty="0"/>
              <a:t> training</a:t>
            </a:r>
          </a:p>
          <a:p>
            <a:r>
              <a:rPr lang="fr-FR" dirty="0"/>
              <a:t>An </a:t>
            </a:r>
            <a:r>
              <a:rPr lang="fr-FR" dirty="0" err="1"/>
              <a:t>advisor</a:t>
            </a:r>
            <a:r>
              <a:rPr lang="fr-FR" dirty="0"/>
              <a:t> </a:t>
            </a:r>
            <a:r>
              <a:rPr lang="fr-FR" dirty="0" err="1"/>
              <a:t>specialist</a:t>
            </a:r>
            <a:r>
              <a:rPr lang="fr-FR" dirty="0"/>
              <a:t> in digital </a:t>
            </a:r>
            <a:r>
              <a:rPr lang="fr-FR" dirty="0" err="1"/>
              <a:t>pedagogy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september</a:t>
            </a:r>
            <a:r>
              <a:rPr lang="fr-FR" dirty="0"/>
              <a:t> 2018</a:t>
            </a:r>
          </a:p>
          <a:p>
            <a:r>
              <a:rPr lang="fr-FR" dirty="0"/>
              <a:t>ISFEC 2.0. Aquitaine global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aim</a:t>
            </a:r>
            <a:r>
              <a:rPr lang="fr-FR" dirty="0"/>
              <a:t> -  </a:t>
            </a:r>
            <a:r>
              <a:rPr lang="fr-FR" dirty="0" err="1"/>
              <a:t>renoval</a:t>
            </a:r>
            <a:r>
              <a:rPr lang="fr-FR" dirty="0"/>
              <a:t> of training sessions: </a:t>
            </a:r>
          </a:p>
          <a:p>
            <a:pPr lvl="1"/>
            <a:r>
              <a:rPr lang="fr-FR" dirty="0"/>
              <a:t>Active </a:t>
            </a:r>
            <a:r>
              <a:rPr lang="fr-FR" dirty="0" err="1"/>
              <a:t>pedagogies</a:t>
            </a:r>
            <a:endParaRPr lang="fr-FR" dirty="0"/>
          </a:p>
          <a:p>
            <a:pPr lvl="1"/>
            <a:r>
              <a:rPr lang="fr-FR" dirty="0" err="1"/>
              <a:t>Numeric</a:t>
            </a:r>
            <a:r>
              <a:rPr lang="fr-FR" dirty="0"/>
              <a:t> </a:t>
            </a:r>
            <a:r>
              <a:rPr lang="fr-FR" dirty="0" err="1"/>
              <a:t>devices</a:t>
            </a:r>
            <a:endParaRPr lang="fr-FR" dirty="0"/>
          </a:p>
          <a:p>
            <a:pPr lvl="1"/>
            <a:r>
              <a:rPr lang="fr-FR" dirty="0"/>
              <a:t>Collaborative training &amp; collective intelligence</a:t>
            </a:r>
          </a:p>
          <a:p>
            <a:pPr lvl="1"/>
            <a:r>
              <a:rPr lang="fr-FR" dirty="0" err="1"/>
              <a:t>Responsability</a:t>
            </a:r>
            <a:endParaRPr lang="fr-FR" dirty="0"/>
          </a:p>
          <a:p>
            <a:pPr lvl="1"/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linked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professional</a:t>
            </a:r>
            <a:r>
              <a:rPr lang="fr-FR" dirty="0"/>
              <a:t> reality, </a:t>
            </a:r>
            <a:r>
              <a:rPr lang="fr-FR" dirty="0" err="1"/>
              <a:t>needs</a:t>
            </a:r>
            <a:r>
              <a:rPr lang="fr-FR" dirty="0"/>
              <a:t> and </a:t>
            </a:r>
            <a:r>
              <a:rPr lang="fr-FR" dirty="0" err="1"/>
              <a:t>constraints</a:t>
            </a:r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36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9D0CEB-73A7-3142-A3AF-624120DF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106" y="1283228"/>
            <a:ext cx="9601196" cy="1303867"/>
          </a:xfrm>
        </p:spPr>
        <p:txBody>
          <a:bodyPr>
            <a:normAutofit/>
          </a:bodyPr>
          <a:lstStyle/>
          <a:p>
            <a:r>
              <a:rPr lang="fr-FR" sz="3600" b="1" dirty="0"/>
              <a:t>Training sessions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49543AC-00F7-A14A-AD50-51324B84E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Initial training (</a:t>
            </a:r>
            <a:r>
              <a:rPr lang="fr-FR" b="1" dirty="0" err="1"/>
              <a:t>students</a:t>
            </a:r>
            <a:r>
              <a:rPr lang="fr-FR" b="1" dirty="0"/>
              <a:t>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1EC58B4-B898-3041-ACF2-9C7101583E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b="1" dirty="0"/>
              <a:t>First </a:t>
            </a:r>
            <a:r>
              <a:rPr lang="fr-FR" b="1" dirty="0" err="1"/>
              <a:t>year</a:t>
            </a:r>
            <a:r>
              <a:rPr lang="fr-FR" b="1" dirty="0"/>
              <a:t>: </a:t>
            </a:r>
            <a:r>
              <a:rPr lang="fr-FR" dirty="0"/>
              <a:t>digital culture courses; </a:t>
            </a:r>
          </a:p>
          <a:p>
            <a:r>
              <a:rPr lang="fr-FR" b="1" dirty="0"/>
              <a:t>Second </a:t>
            </a:r>
            <a:r>
              <a:rPr lang="fr-FR" b="1" dirty="0" err="1"/>
              <a:t>year</a:t>
            </a:r>
            <a:r>
              <a:rPr lang="fr-FR" b="1" dirty="0"/>
              <a:t>: </a:t>
            </a:r>
            <a:r>
              <a:rPr lang="fr-FR" dirty="0"/>
              <a:t>digital culture as </a:t>
            </a:r>
            <a:r>
              <a:rPr lang="fr-FR" dirty="0" err="1"/>
              <a:t>used</a:t>
            </a:r>
            <a:r>
              <a:rPr lang="fr-FR" dirty="0"/>
              <a:t> by </a:t>
            </a:r>
            <a:r>
              <a:rPr lang="fr-FR" dirty="0" err="1"/>
              <a:t>teachers</a:t>
            </a:r>
            <a:r>
              <a:rPr lang="fr-FR" dirty="0"/>
              <a:t> and digital </a:t>
            </a:r>
            <a:r>
              <a:rPr lang="fr-FR" dirty="0" err="1"/>
              <a:t>competences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pupils</a:t>
            </a:r>
            <a:r>
              <a:rPr lang="fr-FR" dirty="0"/>
              <a:t>, </a:t>
            </a:r>
            <a:r>
              <a:rPr lang="fr-FR" dirty="0" err="1"/>
              <a:t>flipped</a:t>
            </a:r>
            <a:r>
              <a:rPr lang="fr-FR" dirty="0"/>
              <a:t> </a:t>
            </a:r>
            <a:r>
              <a:rPr lang="fr-FR" dirty="0" err="1"/>
              <a:t>classroom</a:t>
            </a:r>
            <a:r>
              <a:rPr lang="fr-FR" dirty="0"/>
              <a:t>;</a:t>
            </a:r>
          </a:p>
          <a:p>
            <a:r>
              <a:rPr lang="fr-FR" b="1" dirty="0" err="1"/>
              <a:t>Research</a:t>
            </a:r>
            <a:r>
              <a:rPr lang="fr-FR" b="1" dirty="0"/>
              <a:t> </a:t>
            </a:r>
            <a:r>
              <a:rPr lang="fr-FR" b="1" dirty="0" err="1"/>
              <a:t>project</a:t>
            </a:r>
            <a:r>
              <a:rPr lang="fr-FR" b="1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students</a:t>
            </a:r>
            <a:r>
              <a:rPr lang="fr-FR" dirty="0"/>
              <a:t> of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years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19BA440-E0D7-A747-8843-8119E017D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991421" cy="576262"/>
          </a:xfrm>
        </p:spPr>
        <p:txBody>
          <a:bodyPr/>
          <a:lstStyle/>
          <a:p>
            <a:r>
              <a:rPr lang="fr-FR" b="1" dirty="0" err="1"/>
              <a:t>Continuous</a:t>
            </a:r>
            <a:r>
              <a:rPr lang="fr-FR" b="1" dirty="0"/>
              <a:t> training (</a:t>
            </a:r>
            <a:r>
              <a:rPr lang="fr-FR" b="1" dirty="0" err="1"/>
              <a:t>teachers</a:t>
            </a:r>
            <a:r>
              <a:rPr lang="fr-FR" b="1" dirty="0"/>
              <a:t>)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46CF2CA-3AF8-9F4A-8A04-568D9D6333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b="1" dirty="0"/>
              <a:t>Catalogue sessions </a:t>
            </a:r>
            <a:r>
              <a:rPr lang="fr-FR" dirty="0"/>
              <a:t>(1 or 2 </a:t>
            </a:r>
            <a:r>
              <a:rPr lang="fr-FR" dirty="0" err="1"/>
              <a:t>days</a:t>
            </a:r>
            <a:r>
              <a:rPr lang="fr-FR" dirty="0"/>
              <a:t>): digital culture as </a:t>
            </a:r>
            <a:r>
              <a:rPr lang="fr-FR" dirty="0" err="1"/>
              <a:t>used</a:t>
            </a:r>
            <a:r>
              <a:rPr lang="fr-FR" dirty="0"/>
              <a:t> by </a:t>
            </a:r>
            <a:r>
              <a:rPr lang="fr-FR" dirty="0" err="1"/>
              <a:t>teachers</a:t>
            </a:r>
            <a:r>
              <a:rPr lang="fr-FR" dirty="0"/>
              <a:t> and digital </a:t>
            </a:r>
            <a:r>
              <a:rPr lang="fr-FR" dirty="0" err="1"/>
              <a:t>competences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pupils</a:t>
            </a:r>
            <a:r>
              <a:rPr lang="fr-FR" dirty="0"/>
              <a:t>, </a:t>
            </a:r>
            <a:r>
              <a:rPr lang="fr-FR" dirty="0" err="1"/>
              <a:t>flipped</a:t>
            </a:r>
            <a:r>
              <a:rPr lang="fr-FR" dirty="0"/>
              <a:t> </a:t>
            </a:r>
            <a:r>
              <a:rPr lang="fr-FR" dirty="0" err="1"/>
              <a:t>classroom</a:t>
            </a:r>
            <a:r>
              <a:rPr lang="fr-FR" dirty="0"/>
              <a:t>, media </a:t>
            </a:r>
            <a:r>
              <a:rPr lang="fr-FR" dirty="0" err="1"/>
              <a:t>literacy</a:t>
            </a:r>
            <a:r>
              <a:rPr lang="fr-FR" dirty="0"/>
              <a:t>;</a:t>
            </a:r>
          </a:p>
          <a:p>
            <a:r>
              <a:rPr lang="fr-FR" b="1" dirty="0" err="1"/>
              <a:t>School</a:t>
            </a:r>
            <a:r>
              <a:rPr lang="fr-FR" b="1" dirty="0"/>
              <a:t> </a:t>
            </a:r>
            <a:r>
              <a:rPr lang="fr-FR" b="1" dirty="0" err="1"/>
              <a:t>project</a:t>
            </a:r>
            <a:r>
              <a:rPr lang="fr-FR" b="1" dirty="0"/>
              <a:t> </a:t>
            </a:r>
            <a:r>
              <a:rPr lang="fr-FR" dirty="0"/>
              <a:t>(4 sessions per </a:t>
            </a:r>
            <a:r>
              <a:rPr lang="fr-FR" dirty="0" err="1"/>
              <a:t>year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distance </a:t>
            </a:r>
            <a:r>
              <a:rPr lang="fr-FR" dirty="0" err="1"/>
              <a:t>accompanying</a:t>
            </a:r>
            <a:r>
              <a:rPr lang="fr-FR" dirty="0"/>
              <a:t>): training to the </a:t>
            </a:r>
            <a:r>
              <a:rPr lang="fr-FR" dirty="0" err="1"/>
              <a:t>pedagogical</a:t>
            </a:r>
            <a:r>
              <a:rPr lang="fr-FR" dirty="0"/>
              <a:t> use of digital </a:t>
            </a:r>
            <a:r>
              <a:rPr lang="fr-FR" dirty="0" err="1"/>
              <a:t>devices</a:t>
            </a:r>
            <a:r>
              <a:rPr lang="fr-FR" dirty="0"/>
              <a:t> (</a:t>
            </a:r>
            <a:r>
              <a:rPr lang="fr-FR" dirty="0" err="1"/>
              <a:t>tablets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securised</a:t>
            </a:r>
            <a:r>
              <a:rPr lang="fr-FR" dirty="0"/>
              <a:t> </a:t>
            </a:r>
            <a:r>
              <a:rPr lang="fr-FR" dirty="0" err="1"/>
              <a:t>special</a:t>
            </a:r>
            <a:r>
              <a:rPr lang="fr-FR" dirty="0"/>
              <a:t> system)</a:t>
            </a:r>
          </a:p>
        </p:txBody>
      </p:sp>
    </p:spTree>
    <p:extLst>
      <p:ext uri="{BB962C8B-B14F-4D97-AF65-F5344CB8AC3E}">
        <p14:creationId xmlns:p14="http://schemas.microsoft.com/office/powerpoint/2010/main" val="18258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4E5059-7BDD-6048-AA50-F8BF5648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>
                <a:solidFill>
                  <a:srgbClr val="FFC000"/>
                </a:solidFill>
              </a:rPr>
              <a:t>Digital Tools </a:t>
            </a:r>
            <a:r>
              <a:rPr lang="fr-FR" sz="2000" b="1" i="1" dirty="0" err="1">
                <a:solidFill>
                  <a:srgbClr val="FFC000"/>
                </a:solidFill>
              </a:rPr>
              <a:t>used</a:t>
            </a:r>
            <a:r>
              <a:rPr lang="fr-FR" sz="2000" b="1" i="1" dirty="0">
                <a:solidFill>
                  <a:srgbClr val="FFC000"/>
                </a:solidFill>
              </a:rPr>
              <a:t> by ISFEC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810BC78-5405-3D45-B215-C6C528F16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E-learning </a:t>
            </a:r>
            <a:r>
              <a:rPr lang="fr-FR" dirty="0" err="1"/>
              <a:t>platform</a:t>
            </a:r>
            <a:r>
              <a:rPr lang="fr-FR" dirty="0"/>
              <a:t>: </a:t>
            </a:r>
            <a:r>
              <a:rPr lang="fr-FR" b="1" dirty="0" err="1"/>
              <a:t>Itslearning</a:t>
            </a:r>
            <a:r>
              <a:rPr lang="fr-FR" b="1" dirty="0"/>
              <a:t> </a:t>
            </a:r>
            <a:r>
              <a:rPr lang="fr-FR" b="1" dirty="0">
                <a:hlinkClick r:id="rId2"/>
              </a:rPr>
              <a:t>https://</a:t>
            </a:r>
            <a:r>
              <a:rPr lang="fr-FR" b="1" dirty="0" err="1">
                <a:hlinkClick r:id="rId2"/>
              </a:rPr>
              <a:t>isfecaquitaine.itslearning.com</a:t>
            </a:r>
            <a:r>
              <a:rPr lang="fr-FR" b="1" dirty="0">
                <a:hlinkClick r:id="rId2"/>
              </a:rPr>
              <a:t>/</a:t>
            </a:r>
            <a:endParaRPr lang="fr-FR" b="1" dirty="0"/>
          </a:p>
          <a:p>
            <a:r>
              <a:rPr lang="fr-FR" dirty="0"/>
              <a:t>Communication and </a:t>
            </a:r>
            <a:r>
              <a:rPr lang="fr-FR" dirty="0" err="1"/>
              <a:t>virtual</a:t>
            </a:r>
            <a:r>
              <a:rPr lang="fr-FR" dirty="0"/>
              <a:t> </a:t>
            </a:r>
            <a:r>
              <a:rPr lang="fr-FR" dirty="0" err="1"/>
              <a:t>classroom</a:t>
            </a:r>
            <a:r>
              <a:rPr lang="fr-FR" dirty="0"/>
              <a:t>: </a:t>
            </a:r>
            <a:r>
              <a:rPr lang="fr-FR" b="1" dirty="0"/>
              <a:t>Adobe </a:t>
            </a:r>
            <a:r>
              <a:rPr lang="fr-FR" b="1" dirty="0" err="1"/>
              <a:t>connect</a:t>
            </a:r>
            <a:endParaRPr lang="fr-FR" b="1" dirty="0"/>
          </a:p>
          <a:p>
            <a:r>
              <a:rPr lang="fr-FR" dirty="0"/>
              <a:t>Interactive </a:t>
            </a:r>
            <a:r>
              <a:rPr lang="fr-FR" dirty="0" err="1"/>
              <a:t>presentation</a:t>
            </a:r>
            <a:r>
              <a:rPr lang="fr-FR" dirty="0"/>
              <a:t>: </a:t>
            </a:r>
            <a:r>
              <a:rPr lang="fr-FR" b="1" dirty="0" err="1"/>
              <a:t>Beekast</a:t>
            </a:r>
            <a:endParaRPr lang="fr-FR" b="1" dirty="0"/>
          </a:p>
          <a:p>
            <a:r>
              <a:rPr lang="fr-FR" dirty="0" err="1"/>
              <a:t>Others</a:t>
            </a:r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24C965E-AF25-3C4B-BD8D-636CC31B7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24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FABA79E-41E3-574E-B971-1AABDDED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605" y="1091058"/>
            <a:ext cx="6934198" cy="1303867"/>
          </a:xfrm>
        </p:spPr>
        <p:txBody>
          <a:bodyPr>
            <a:noAutofit/>
          </a:bodyPr>
          <a:lstStyle/>
          <a:p>
            <a:r>
              <a:rPr lang="fr-FR" sz="2400" b="1" dirty="0">
                <a:solidFill>
                  <a:srgbClr val="008F00"/>
                </a:solidFill>
              </a:rPr>
              <a:t>2. </a:t>
            </a:r>
            <a:r>
              <a:rPr lang="fr-FR" sz="2400" b="1" dirty="0" err="1">
                <a:solidFill>
                  <a:srgbClr val="008F00"/>
                </a:solidFill>
              </a:rPr>
              <a:t>Interesting</a:t>
            </a:r>
            <a:r>
              <a:rPr lang="fr-FR" sz="2400" b="1" dirty="0">
                <a:solidFill>
                  <a:srgbClr val="008F00"/>
                </a:solidFill>
              </a:rPr>
              <a:t> </a:t>
            </a:r>
            <a:r>
              <a:rPr lang="fr-FR" sz="2400" b="1" dirty="0" err="1">
                <a:solidFill>
                  <a:srgbClr val="008F00"/>
                </a:solidFill>
              </a:rPr>
              <a:t>activities</a:t>
            </a:r>
            <a:r>
              <a:rPr lang="fr-FR" sz="2400" b="1" dirty="0">
                <a:solidFill>
                  <a:srgbClr val="008F00"/>
                </a:solidFill>
              </a:rPr>
              <a:t>, </a:t>
            </a:r>
            <a:r>
              <a:rPr lang="fr-FR" sz="2400" b="1" dirty="0" err="1">
                <a:solidFill>
                  <a:srgbClr val="008F00"/>
                </a:solidFill>
              </a:rPr>
              <a:t>projects</a:t>
            </a:r>
            <a:r>
              <a:rPr lang="fr-FR" sz="2400" b="1" dirty="0">
                <a:solidFill>
                  <a:srgbClr val="008F00"/>
                </a:solidFill>
              </a:rPr>
              <a:t>, </a:t>
            </a:r>
            <a:r>
              <a:rPr lang="fr-FR" sz="2400" b="1" dirty="0" err="1">
                <a:solidFill>
                  <a:srgbClr val="008F00"/>
                </a:solidFill>
              </a:rPr>
              <a:t>experiences</a:t>
            </a:r>
            <a:r>
              <a:rPr lang="fr-FR" sz="2400" b="1" dirty="0">
                <a:solidFill>
                  <a:srgbClr val="008F00"/>
                </a:solidFill>
              </a:rPr>
              <a:t>, </a:t>
            </a:r>
            <a:r>
              <a:rPr lang="fr-FR" sz="2400" b="1" dirty="0" err="1">
                <a:solidFill>
                  <a:srgbClr val="008F00"/>
                </a:solidFill>
              </a:rPr>
              <a:t>carried</a:t>
            </a:r>
            <a:r>
              <a:rPr lang="fr-FR" sz="2400" b="1" dirty="0">
                <a:solidFill>
                  <a:srgbClr val="008F00"/>
                </a:solidFill>
              </a:rPr>
              <a:t> out in Aquitaine' </a:t>
            </a:r>
            <a:r>
              <a:rPr lang="fr-FR" sz="2400" b="1" dirty="0" err="1">
                <a:solidFill>
                  <a:srgbClr val="008F00"/>
                </a:solidFill>
              </a:rPr>
              <a:t>schools</a:t>
            </a:r>
            <a:r>
              <a:rPr lang="fr-FR" sz="2400" b="1" dirty="0">
                <a:solidFill>
                  <a:srgbClr val="008F00"/>
                </a:solidFill>
              </a:rPr>
              <a:t> </a:t>
            </a:r>
            <a:endParaRPr lang="fr-FR" sz="2400" dirty="0">
              <a:solidFill>
                <a:srgbClr val="008F0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75703FB-BA22-C343-93AE-0B36303A0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485617"/>
            <a:ext cx="4718304" cy="576262"/>
          </a:xfrm>
        </p:spPr>
        <p:txBody>
          <a:bodyPr/>
          <a:lstStyle/>
          <a:p>
            <a:r>
              <a:rPr lang="fr-FR" b="1" dirty="0"/>
              <a:t>The </a:t>
            </a:r>
            <a:r>
              <a:rPr lang="fr-FR" b="1" dirty="0" err="1"/>
              <a:t>existing</a:t>
            </a:r>
            <a:endParaRPr lang="fr-FR" b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88449AD-0802-5040-BA5F-6EE0CE3F14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fr-FR" sz="2600" dirty="0"/>
              <a:t>Collège Saint Louis, Sainte Thérèse, Bordeaux: </a:t>
            </a:r>
            <a:r>
              <a:rPr lang="fr-FR" sz="2600" dirty="0" err="1"/>
              <a:t>flipped</a:t>
            </a:r>
            <a:r>
              <a:rPr lang="fr-FR" sz="2600" dirty="0"/>
              <a:t> </a:t>
            </a:r>
            <a:r>
              <a:rPr lang="fr-FR" sz="2600" dirty="0" err="1"/>
              <a:t>classroom</a:t>
            </a:r>
            <a:r>
              <a:rPr lang="fr-FR" sz="2600" dirty="0"/>
              <a:t>, </a:t>
            </a:r>
            <a:r>
              <a:rPr lang="fr-FR" sz="2600" dirty="0" err="1"/>
              <a:t>learning</a:t>
            </a:r>
            <a:r>
              <a:rPr lang="fr-FR" sz="2600" dirty="0"/>
              <a:t> </a:t>
            </a:r>
            <a:r>
              <a:rPr lang="fr-FR" sz="2600" dirty="0" err="1"/>
              <a:t>with</a:t>
            </a:r>
            <a:r>
              <a:rPr lang="fr-FR" sz="2600" dirty="0"/>
              <a:t> </a:t>
            </a:r>
            <a:r>
              <a:rPr lang="fr-FR" sz="2600" dirty="0" err="1"/>
              <a:t>tablets</a:t>
            </a:r>
            <a:r>
              <a:rPr lang="fr-FR" sz="2600" dirty="0"/>
              <a:t> : </a:t>
            </a:r>
            <a:r>
              <a:rPr lang="fr-FR" sz="2600" dirty="0">
                <a:hlinkClick r:id="rId2"/>
              </a:rPr>
              <a:t>http://</a:t>
            </a:r>
            <a:r>
              <a:rPr lang="fr-FR" sz="2600" dirty="0" err="1">
                <a:hlinkClick r:id="rId2"/>
              </a:rPr>
              <a:t>www.sthelo.com</a:t>
            </a:r>
            <a:r>
              <a:rPr lang="fr-FR" sz="2600" dirty="0">
                <a:hlinkClick r:id="rId2"/>
              </a:rPr>
              <a:t>/</a:t>
            </a:r>
            <a:endParaRPr lang="fr-FR" sz="2600" dirty="0"/>
          </a:p>
          <a:p>
            <a:pPr lvl="0"/>
            <a:r>
              <a:rPr lang="fr-FR" sz="2600" dirty="0"/>
              <a:t>Immaculée Conception, Biarritz : </a:t>
            </a:r>
            <a:r>
              <a:rPr lang="fr-FR" sz="2600" dirty="0">
                <a:hlinkClick r:id="rId3"/>
              </a:rPr>
              <a:t>https://</a:t>
            </a:r>
            <a:r>
              <a:rPr lang="fr-FR" sz="2600" dirty="0" err="1">
                <a:hlinkClick r:id="rId3"/>
              </a:rPr>
              <a:t>immac-btz.fr</a:t>
            </a:r>
            <a:r>
              <a:rPr lang="fr-FR" sz="2600" dirty="0">
                <a:hlinkClick r:id="rId3"/>
              </a:rPr>
              <a:t>/la-robotique-au-</a:t>
            </a:r>
            <a:r>
              <a:rPr lang="fr-FR" sz="2600" dirty="0" err="1">
                <a:hlinkClick r:id="rId3"/>
              </a:rPr>
              <a:t>college</a:t>
            </a:r>
            <a:r>
              <a:rPr lang="fr-FR" sz="2600" dirty="0">
                <a:hlinkClick r:id="rId3"/>
              </a:rPr>
              <a:t>/</a:t>
            </a:r>
            <a:endParaRPr lang="fr-FR" sz="2600" dirty="0"/>
          </a:p>
          <a:p>
            <a:pPr lvl="0"/>
            <a:r>
              <a:rPr lang="fr-FR" sz="2600" dirty="0"/>
              <a:t>Collège Saint Vincent, Hendaye: </a:t>
            </a:r>
            <a:r>
              <a:rPr lang="fr-FR" sz="2600" dirty="0" err="1"/>
              <a:t>tablets</a:t>
            </a:r>
            <a:r>
              <a:rPr lang="fr-FR" sz="2600" dirty="0"/>
              <a:t> and </a:t>
            </a:r>
            <a:r>
              <a:rPr lang="fr-FR" sz="2600" dirty="0" err="1"/>
              <a:t>cooperative</a:t>
            </a:r>
            <a:r>
              <a:rPr lang="fr-FR" sz="2600" dirty="0"/>
              <a:t> </a:t>
            </a:r>
            <a:r>
              <a:rPr lang="fr-FR" sz="2600" dirty="0" err="1"/>
              <a:t>pedagogy</a:t>
            </a:r>
            <a:endParaRPr lang="fr-FR" sz="2600" dirty="0"/>
          </a:p>
          <a:p>
            <a:r>
              <a:rPr lang="fr-FR" sz="2600" dirty="0"/>
              <a:t>Groupe Jean </a:t>
            </a:r>
            <a:r>
              <a:rPr lang="fr-FR" sz="2600" dirty="0" err="1"/>
              <a:t>Cassaigne</a:t>
            </a:r>
            <a:r>
              <a:rPr lang="fr-FR" sz="2600" dirty="0"/>
              <a:t>, Mont-de-Marsan: </a:t>
            </a:r>
            <a:r>
              <a:rPr lang="fr-FR" sz="2600" dirty="0" err="1"/>
              <a:t>tablets</a:t>
            </a:r>
            <a:endParaRPr lang="fr-FR" sz="2600" dirty="0"/>
          </a:p>
          <a:p>
            <a:r>
              <a:rPr lang="fr-FR" sz="2600" dirty="0" err="1"/>
              <a:t>Others</a:t>
            </a:r>
            <a:r>
              <a:rPr lang="fr-FR" sz="2600" dirty="0"/>
              <a:t>…</a:t>
            </a:r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C40A781-F23F-1B47-A820-3177E1BBE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826" y="2612731"/>
            <a:ext cx="4732536" cy="315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FABA79E-41E3-574E-B971-1AABDDED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605" y="1091058"/>
            <a:ext cx="6934198" cy="1303867"/>
          </a:xfrm>
        </p:spPr>
        <p:txBody>
          <a:bodyPr>
            <a:noAutofit/>
          </a:bodyPr>
          <a:lstStyle/>
          <a:p>
            <a:r>
              <a:rPr lang="fr-FR" sz="2400" b="1" dirty="0">
                <a:solidFill>
                  <a:srgbClr val="008F00"/>
                </a:solidFill>
              </a:rPr>
              <a:t>2. </a:t>
            </a:r>
            <a:r>
              <a:rPr lang="fr-FR" sz="2400" b="1" dirty="0" err="1">
                <a:solidFill>
                  <a:srgbClr val="008F00"/>
                </a:solidFill>
              </a:rPr>
              <a:t>Interesting</a:t>
            </a:r>
            <a:r>
              <a:rPr lang="fr-FR" sz="2400" b="1" dirty="0">
                <a:solidFill>
                  <a:srgbClr val="008F00"/>
                </a:solidFill>
              </a:rPr>
              <a:t> </a:t>
            </a:r>
            <a:r>
              <a:rPr lang="fr-FR" sz="2400" b="1" dirty="0" err="1">
                <a:solidFill>
                  <a:srgbClr val="008F00"/>
                </a:solidFill>
              </a:rPr>
              <a:t>activities</a:t>
            </a:r>
            <a:r>
              <a:rPr lang="fr-FR" sz="2400" b="1" dirty="0">
                <a:solidFill>
                  <a:srgbClr val="008F00"/>
                </a:solidFill>
              </a:rPr>
              <a:t>, </a:t>
            </a:r>
            <a:r>
              <a:rPr lang="fr-FR" sz="2400" b="1" dirty="0" err="1">
                <a:solidFill>
                  <a:srgbClr val="008F00"/>
                </a:solidFill>
              </a:rPr>
              <a:t>projects</a:t>
            </a:r>
            <a:r>
              <a:rPr lang="fr-FR" sz="2400" b="1" dirty="0">
                <a:solidFill>
                  <a:srgbClr val="008F00"/>
                </a:solidFill>
              </a:rPr>
              <a:t>, </a:t>
            </a:r>
            <a:r>
              <a:rPr lang="fr-FR" sz="2400" b="1" dirty="0" err="1">
                <a:solidFill>
                  <a:srgbClr val="008F00"/>
                </a:solidFill>
              </a:rPr>
              <a:t>experiences</a:t>
            </a:r>
            <a:r>
              <a:rPr lang="fr-FR" sz="2400" b="1" dirty="0">
                <a:solidFill>
                  <a:srgbClr val="008F00"/>
                </a:solidFill>
              </a:rPr>
              <a:t>, </a:t>
            </a:r>
            <a:r>
              <a:rPr lang="fr-FR" sz="2400" b="1" dirty="0" err="1">
                <a:solidFill>
                  <a:srgbClr val="008F00"/>
                </a:solidFill>
              </a:rPr>
              <a:t>carried</a:t>
            </a:r>
            <a:r>
              <a:rPr lang="fr-FR" sz="2400" b="1" dirty="0">
                <a:solidFill>
                  <a:srgbClr val="008F00"/>
                </a:solidFill>
              </a:rPr>
              <a:t> out in Aquitaine' </a:t>
            </a:r>
            <a:r>
              <a:rPr lang="fr-FR" sz="2400" b="1" dirty="0" err="1">
                <a:solidFill>
                  <a:srgbClr val="008F00"/>
                </a:solidFill>
              </a:rPr>
              <a:t>schools</a:t>
            </a:r>
            <a:r>
              <a:rPr lang="fr-FR" sz="2400" b="1" dirty="0">
                <a:solidFill>
                  <a:srgbClr val="008F00"/>
                </a:solidFill>
              </a:rPr>
              <a:t> </a:t>
            </a:r>
            <a:endParaRPr lang="fr-FR" sz="2400" dirty="0">
              <a:solidFill>
                <a:srgbClr val="008F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B87665D-200A-DF46-9D72-C1CB3129C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7594" y="2485617"/>
            <a:ext cx="5589298" cy="576262"/>
          </a:xfrm>
        </p:spPr>
        <p:txBody>
          <a:bodyPr/>
          <a:lstStyle/>
          <a:p>
            <a:r>
              <a:rPr lang="fr-FR" b="1" dirty="0" err="1"/>
              <a:t>Developped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ISFEC Aquitaine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8EE81DB7-7BFB-9948-B150-019F1174F0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sz="2600" dirty="0"/>
              <a:t>Ecole Saint-Jean à Pauillac: </a:t>
            </a:r>
            <a:r>
              <a:rPr lang="fr-FR" sz="2600" dirty="0" err="1"/>
              <a:t>tablets</a:t>
            </a:r>
            <a:r>
              <a:rPr lang="fr-FR" sz="2600" dirty="0"/>
              <a:t> (</a:t>
            </a:r>
            <a:r>
              <a:rPr lang="fr-FR" sz="2600" dirty="0" err="1"/>
              <a:t>using</a:t>
            </a:r>
            <a:r>
              <a:rPr lang="fr-FR" sz="2600" dirty="0"/>
              <a:t> </a:t>
            </a:r>
            <a:r>
              <a:rPr lang="fr-FR" sz="2600" dirty="0" err="1"/>
              <a:t>tablets</a:t>
            </a:r>
            <a:r>
              <a:rPr lang="fr-FR" sz="2600" dirty="0"/>
              <a:t> in a </a:t>
            </a:r>
            <a:r>
              <a:rPr lang="fr-FR" sz="2600" dirty="0" err="1"/>
              <a:t>pedagogical</a:t>
            </a:r>
            <a:r>
              <a:rPr lang="fr-FR" sz="2600" dirty="0"/>
              <a:t> </a:t>
            </a:r>
            <a:r>
              <a:rPr lang="fr-FR" sz="2600" dirty="0" err="1"/>
              <a:t>way</a:t>
            </a:r>
            <a:r>
              <a:rPr lang="fr-FR" sz="2600" dirty="0"/>
              <a:t>)</a:t>
            </a:r>
          </a:p>
          <a:p>
            <a:r>
              <a:rPr lang="fr-FR" sz="2600" dirty="0"/>
              <a:t>Collège du Mirail, Bordeaux: </a:t>
            </a:r>
            <a:r>
              <a:rPr lang="fr-FR" sz="2600" dirty="0" err="1"/>
              <a:t>tablets</a:t>
            </a:r>
            <a:r>
              <a:rPr lang="fr-FR" sz="2600" dirty="0"/>
              <a:t> for </a:t>
            </a:r>
            <a:r>
              <a:rPr lang="fr-FR" sz="2600" dirty="0" err="1"/>
              <a:t>pedagogy</a:t>
            </a:r>
            <a:endParaRPr lang="fr-FR" sz="2600" dirty="0"/>
          </a:p>
          <a:p>
            <a:r>
              <a:rPr lang="fr-FR" sz="2600" dirty="0"/>
              <a:t>Ecole Saint François Xavier, Gradignan: </a:t>
            </a:r>
            <a:r>
              <a:rPr lang="fr-FR" sz="2600" dirty="0" err="1"/>
              <a:t>numeric</a:t>
            </a:r>
            <a:r>
              <a:rPr lang="fr-FR" sz="2600" dirty="0"/>
              <a:t> </a:t>
            </a:r>
            <a:r>
              <a:rPr lang="fr-FR" sz="2600" dirty="0" err="1"/>
              <a:t>devices</a:t>
            </a:r>
            <a:r>
              <a:rPr lang="fr-FR" sz="2600" dirty="0"/>
              <a:t> for inclusion (public </a:t>
            </a:r>
            <a:r>
              <a:rPr lang="fr-FR" sz="2600" dirty="0" err="1"/>
              <a:t>with</a:t>
            </a:r>
            <a:r>
              <a:rPr lang="fr-FR" sz="2600" dirty="0"/>
              <a:t> </a:t>
            </a:r>
            <a:r>
              <a:rPr lang="fr-FR" sz="2600" dirty="0" err="1"/>
              <a:t>specific</a:t>
            </a:r>
            <a:r>
              <a:rPr lang="fr-FR" sz="2600" dirty="0"/>
              <a:t> </a:t>
            </a:r>
            <a:r>
              <a:rPr lang="fr-FR" sz="2600" dirty="0" err="1"/>
              <a:t>needs</a:t>
            </a:r>
            <a:r>
              <a:rPr lang="fr-FR" sz="2600" dirty="0"/>
              <a:t>)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A6DDE05-8834-8E4C-A345-0DC34AD0A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42" y="2822402"/>
            <a:ext cx="4298246" cy="24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1E7D2CC-AC70-2146-A182-48FBDBCD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008F00"/>
                </a:solidFill>
              </a:rPr>
              <a:t>3. </a:t>
            </a:r>
            <a:r>
              <a:rPr lang="fr-FR" b="1" dirty="0" err="1">
                <a:solidFill>
                  <a:srgbClr val="008F00"/>
                </a:solidFill>
              </a:rPr>
              <a:t>Proposals</a:t>
            </a:r>
            <a:r>
              <a:rPr lang="fr-FR" b="1" dirty="0">
                <a:solidFill>
                  <a:srgbClr val="008F00"/>
                </a:solidFill>
              </a:rPr>
              <a:t> for training </a:t>
            </a:r>
            <a:r>
              <a:rPr lang="fr-FR" b="1" dirty="0" err="1">
                <a:solidFill>
                  <a:srgbClr val="008F00"/>
                </a:solidFill>
              </a:rPr>
              <a:t>improvement</a:t>
            </a:r>
            <a:r>
              <a:rPr lang="fr-FR" b="1" dirty="0">
                <a:solidFill>
                  <a:srgbClr val="008F00"/>
                </a:solidFill>
              </a:rPr>
              <a:t> in ISFEC in short </a:t>
            </a:r>
            <a:r>
              <a:rPr lang="fr-FR" b="1" dirty="0" err="1">
                <a:solidFill>
                  <a:srgbClr val="008F00"/>
                </a:solidFill>
              </a:rPr>
              <a:t>terms</a:t>
            </a:r>
            <a:endParaRPr lang="fr-FR" b="1" dirty="0">
              <a:solidFill>
                <a:srgbClr val="008F00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7817F25-A868-1B49-89F9-88A3D0D38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This </a:t>
            </a:r>
            <a:r>
              <a:rPr lang="fr-FR" sz="2000" dirty="0" err="1"/>
              <a:t>year</a:t>
            </a:r>
            <a:r>
              <a:rPr lang="fr-FR" sz="2000" dirty="0"/>
              <a:t>… </a:t>
            </a:r>
            <a:r>
              <a:rPr lang="fr-FR" sz="2000" dirty="0" err="1"/>
              <a:t>Reflection</a:t>
            </a:r>
            <a:r>
              <a:rPr lang="fr-FR" sz="2000" dirty="0"/>
              <a:t>, </a:t>
            </a:r>
            <a:r>
              <a:rPr lang="fr-FR" sz="2000" dirty="0" err="1"/>
              <a:t>experimentations</a:t>
            </a:r>
            <a:r>
              <a:rPr lang="fr-FR" sz="2000" dirty="0"/>
              <a:t>, </a:t>
            </a:r>
            <a:r>
              <a:rPr lang="fr-FR" sz="2000" dirty="0" err="1"/>
              <a:t>improvement</a:t>
            </a:r>
            <a:endParaRPr lang="fr-FR" sz="2000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xmlns="" id="{6561B0B2-23D0-4E48-81B5-45B520B4B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673866"/>
              </p:ext>
            </p:extLst>
          </p:nvPr>
        </p:nvGraphicFramePr>
        <p:xfrm>
          <a:off x="5545015" y="890954"/>
          <a:ext cx="5545016" cy="5247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43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B14D59-33FE-8042-9515-1781AC48D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Our future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96EADC9-EA56-D040-95BB-9AC452638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Partnerships</a:t>
            </a:r>
            <a:r>
              <a:rPr lang="fr-FR" dirty="0"/>
              <a:t> : cadre 21 (Canada): e-learning training sessions </a:t>
            </a:r>
            <a:r>
              <a:rPr lang="fr-FR" dirty="0">
                <a:hlinkClick r:id="rId2"/>
              </a:rPr>
              <a:t>https://www.cadre21.org/</a:t>
            </a:r>
            <a:endParaRPr lang="fr-FR" dirty="0"/>
          </a:p>
          <a:p>
            <a:r>
              <a:rPr lang="fr-FR" dirty="0"/>
              <a:t>Training certification : 4 </a:t>
            </a:r>
            <a:r>
              <a:rPr lang="fr-FR" dirty="0" err="1"/>
              <a:t>levels</a:t>
            </a:r>
            <a:r>
              <a:rPr lang="fr-FR" dirty="0"/>
              <a:t> (explore/ </a:t>
            </a:r>
            <a:r>
              <a:rPr lang="fr-FR" dirty="0" err="1"/>
              <a:t>create</a:t>
            </a:r>
            <a:r>
              <a:rPr lang="fr-FR" dirty="0"/>
              <a:t>/ practice and analyse/ train) </a:t>
            </a:r>
          </a:p>
          <a:p>
            <a:r>
              <a:rPr lang="fr-FR" dirty="0"/>
              <a:t>A new training </a:t>
            </a:r>
            <a:r>
              <a:rPr lang="fr-FR" dirty="0" err="1"/>
              <a:t>classroom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4 projection points, mobile tables, to influence the active </a:t>
            </a:r>
            <a:r>
              <a:rPr lang="fr-FR" dirty="0" err="1"/>
              <a:t>pedagogy</a:t>
            </a:r>
            <a:r>
              <a:rPr lang="fr-FR" dirty="0"/>
              <a:t> and collaboration (to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…)</a:t>
            </a:r>
          </a:p>
          <a:p>
            <a:endParaRPr lang="fr-FR" dirty="0"/>
          </a:p>
        </p:txBody>
      </p:sp>
      <p:pic>
        <p:nvPicPr>
          <p:cNvPr id="1026" name="Picture 2" descr="http://www.isfec-aquitaine.fr/chefs-detablissement/formation-dequipe/formation-dequipe-sur-le-theme-evaluer-enseigner-par-competences/image_mini">
            <a:extLst>
              <a:ext uri="{FF2B5EF4-FFF2-40B4-BE49-F238E27FC236}">
                <a16:creationId xmlns:a16="http://schemas.microsoft.com/office/drawing/2014/main" xmlns="" id="{1EA3A252-959E-EE41-BD97-7D98A96C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0" y="3213860"/>
            <a:ext cx="3129228" cy="17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que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173</TotalTime>
  <Words>420</Words>
  <Application>Microsoft Office PowerPoint</Application>
  <PresentationFormat>Personalizado</PresentationFormat>
  <Paragraphs>49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Organique</vt:lpstr>
      <vt:lpstr>ISFEC Aquitaine</vt:lpstr>
      <vt:lpstr>1. Teacher training activities and projects organized by ISFEC Aquitaine in a recent period related to mobile learning implementation </vt:lpstr>
      <vt:lpstr>Training sessions</vt:lpstr>
      <vt:lpstr>Digital Tools used by ISFEC </vt:lpstr>
      <vt:lpstr>2. Interesting activities, projects, experiences, carried out in Aquitaine' schools </vt:lpstr>
      <vt:lpstr>2. Interesting activities, projects, experiences, carried out in Aquitaine' schools </vt:lpstr>
      <vt:lpstr>3. Proposals for training improvement in ISFEC in short terms</vt:lpstr>
      <vt:lpstr>Our future projects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ISFEC Aquitaine</dc:title>
  <dc:creator>Christine  FROHLICH</dc:creator>
  <cp:lastModifiedBy>Javier Gonzalez Jimenez</cp:lastModifiedBy>
  <cp:revision>19</cp:revision>
  <dcterms:created xsi:type="dcterms:W3CDTF">2018-11-18T17:50:16Z</dcterms:created>
  <dcterms:modified xsi:type="dcterms:W3CDTF">2018-11-26T12:40:29Z</dcterms:modified>
</cp:coreProperties>
</file>