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F943E-30D2-4D8B-9207-C1C9D1365D0D}" type="datetimeFigureOut">
              <a:rPr lang="es-ES" smtClean="0"/>
              <a:t>18/05/2023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425CA-079F-40CB-AA97-918B300320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2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6F73B-8DC2-4153-A367-30B0A7A96FA3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3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E6813BA-402A-4C4E-B09F-96F3932B0C7E}" type="datetimeFigureOut">
              <a:rPr lang="es-ES" smtClean="0"/>
              <a:pPr/>
              <a:t>18/05/2023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0A65F2-BDD8-441B-9F72-34355B8FF090}" type="slidenum">
              <a:rPr lang="es-ES" smtClean="0">
                <a:solidFill>
                  <a:srgbClr val="94C600"/>
                </a:solidFill>
              </a:rPr>
              <a:pPr/>
              <a:t>‹Nº›</a:t>
            </a:fld>
            <a:endParaRPr lang="es-E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13BA-402A-4C4E-B09F-96F3932B0C7E}" type="datetimeFigureOut">
              <a:rPr lang="es-ES" smtClean="0"/>
              <a:pPr/>
              <a:t>18/05/2023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5F2-BDD8-441B-9F72-34355B8FF0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9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13BA-402A-4C4E-B09F-96F3932B0C7E}" type="datetimeFigureOut">
              <a:rPr lang="es-ES" smtClean="0"/>
              <a:pPr/>
              <a:t>18/05/2023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5F2-BDD8-441B-9F72-34355B8FF0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0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13BA-402A-4C4E-B09F-96F3932B0C7E}" type="datetimeFigureOut">
              <a:rPr lang="es-ES" smtClean="0"/>
              <a:pPr/>
              <a:t>18/05/2023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5F2-BDD8-441B-9F72-34355B8FF0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1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13BA-402A-4C4E-B09F-96F3932B0C7E}" type="datetimeFigureOut">
              <a:rPr lang="es-ES" smtClean="0"/>
              <a:pPr/>
              <a:t>18/05/2023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5F2-BDD8-441B-9F72-34355B8FF0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0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13BA-402A-4C4E-B09F-96F3932B0C7E}" type="datetimeFigureOut">
              <a:rPr lang="es-ES" smtClean="0"/>
              <a:pPr/>
              <a:t>18/05/2023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5F2-BDD8-441B-9F72-34355B8FF09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13BA-402A-4C4E-B09F-96F3932B0C7E}" type="datetimeFigureOut">
              <a:rPr lang="es-ES" smtClean="0"/>
              <a:pPr/>
              <a:t>18/05/2023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5F2-BDD8-441B-9F72-34355B8FF0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79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13BA-402A-4C4E-B09F-96F3932B0C7E}" type="datetimeFigureOut">
              <a:rPr lang="es-ES" smtClean="0"/>
              <a:pPr/>
              <a:t>18/05/2023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5F2-BDD8-441B-9F72-34355B8FF0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86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13BA-402A-4C4E-B09F-96F3932B0C7E}" type="datetimeFigureOut">
              <a:rPr lang="es-ES" smtClean="0"/>
              <a:pPr/>
              <a:t>18/05/2023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5F2-BDD8-441B-9F72-34355B8FF0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5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13BA-402A-4C4E-B09F-96F3932B0C7E}" type="datetimeFigureOut">
              <a:rPr lang="es-ES" smtClean="0"/>
              <a:pPr/>
              <a:t>18/05/2023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5F2-BDD8-441B-9F72-34355B8FF09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486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13BA-402A-4C4E-B09F-96F3932B0C7E}" type="datetimeFigureOut">
              <a:rPr lang="es-ES" smtClean="0"/>
              <a:pPr/>
              <a:t>18/05/2023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65F2-BDD8-441B-9F72-34355B8FF0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1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E6813BA-402A-4C4E-B09F-96F3932B0C7E}" type="datetimeFigureOut">
              <a:rPr lang="es-ES" smtClean="0"/>
              <a:pPr/>
              <a:t>18/05/2023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50A65F2-BDD8-441B-9F72-34355B8FF0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62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579177" cy="1512168"/>
          </a:xfrm>
        </p:spPr>
        <p:txBody>
          <a:bodyPr>
            <a:normAutofit/>
          </a:bodyPr>
          <a:lstStyle/>
          <a:p>
            <a:r>
              <a:rPr lang="es-ES" sz="8000" dirty="0" smtClean="0">
                <a:solidFill>
                  <a:srgbClr val="FF33CC"/>
                </a:solidFill>
              </a:rPr>
              <a:t>PNL</a:t>
            </a:r>
            <a:endParaRPr lang="es-ES" sz="8000" dirty="0">
              <a:solidFill>
                <a:srgbClr val="FF33CC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7" y="2492896"/>
            <a:ext cx="7647632" cy="3744416"/>
          </a:xfrm>
        </p:spPr>
        <p:txBody>
          <a:bodyPr>
            <a:noAutofit/>
          </a:bodyPr>
          <a:lstStyle/>
          <a:p>
            <a:r>
              <a:rPr lang="es-ES" sz="5400" dirty="0" smtClean="0">
                <a:solidFill>
                  <a:srgbClr val="7030A0"/>
                </a:solidFill>
              </a:rPr>
              <a:t>PARA MEJORAR LA PRÁCTICA DOCENTE</a:t>
            </a:r>
          </a:p>
          <a:p>
            <a:r>
              <a:rPr lang="es-ES" sz="4000" b="1" dirty="0" smtClean="0">
                <a:solidFill>
                  <a:srgbClr val="FF33CC"/>
                </a:solidFill>
              </a:rPr>
              <a:t>	</a:t>
            </a:r>
            <a:endParaRPr lang="es-ES" sz="54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Isa y Javi\Desktop\Fotos PNL\letras pensamien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55984"/>
            <a:ext cx="5688632" cy="23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3603048" cy="126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7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405"/>
            <a:ext cx="8928992" cy="662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6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Instituto Neuron | Escuela de PNL de nueva gener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AutoShape 10" descr="Instituto Neuron | Escuela de PNL de nueva generació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488760" cy="19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4" descr="Cristiano Ronaldo sería ofrecido a FC Barcelona si Manchester United no va  a Champions | Premier League | Futbolr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634605"/>
            <a:ext cx="2938463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7" descr="Elon Musk - Biografía completa - Canal HISTOR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992"/>
            <a:ext cx="3244574" cy="19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8113"/>
            <a:ext cx="2304256" cy="304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49" y="2258169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4637112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97" y="499829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4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5" y="332657"/>
            <a:ext cx="7592724" cy="936103"/>
          </a:xfrm>
        </p:spPr>
        <p:txBody>
          <a:bodyPr>
            <a:normAutofit/>
          </a:bodyPr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4400" b="1" u="sng" dirty="0">
                <a:solidFill>
                  <a:schemeClr val="bg2">
                    <a:lumMod val="50000"/>
                  </a:schemeClr>
                </a:solidFill>
              </a:rPr>
              <a:t>Programación</a:t>
            </a:r>
            <a:r>
              <a:rPr lang="es-ES" sz="4400" dirty="0"/>
              <a:t>: se trata de saber cómo se estructura el </a:t>
            </a:r>
            <a:r>
              <a:rPr lang="es-ES" sz="4400" b="1" dirty="0"/>
              <a:t>pensamiento, la conducta y la emoción</a:t>
            </a:r>
            <a:r>
              <a:rPr lang="es-ES" sz="4400" dirty="0"/>
              <a:t> y entender cómo se ha programado para poderlo </a:t>
            </a:r>
            <a:r>
              <a:rPr lang="es-ES" sz="4400" dirty="0" smtClean="0"/>
              <a:t>modificar -reprogramar</a:t>
            </a:r>
            <a:r>
              <a:rPr lang="es-ES" sz="4400" dirty="0"/>
              <a:t>.</a:t>
            </a:r>
          </a:p>
          <a:p>
            <a:pPr marL="0" indent="0" algn="just">
              <a:buNone/>
            </a:pPr>
            <a:r>
              <a:rPr lang="es-ES" sz="4000" dirty="0" smtClean="0"/>
              <a:t> </a:t>
            </a:r>
            <a:endParaRPr lang="es-ES" sz="4000" dirty="0"/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ES" sz="2000" dirty="0" smtClean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18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3" y="404665"/>
            <a:ext cx="7520716" cy="864095"/>
          </a:xfrm>
        </p:spPr>
        <p:txBody>
          <a:bodyPr>
            <a:normAutofit/>
          </a:bodyPr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5256584"/>
          </a:xfrm>
        </p:spPr>
        <p:txBody>
          <a:bodyPr>
            <a:normAutofit/>
          </a:bodyPr>
          <a:lstStyle/>
          <a:p>
            <a:pPr algn="just"/>
            <a:r>
              <a:rPr lang="es-ES" sz="3600" b="1" u="sng" dirty="0" err="1" smtClean="0">
                <a:solidFill>
                  <a:schemeClr val="bg2">
                    <a:lumMod val="50000"/>
                  </a:schemeClr>
                </a:solidFill>
              </a:rPr>
              <a:t>Neuro</a:t>
            </a:r>
            <a:r>
              <a:rPr lang="es-ES" sz="3600" dirty="0"/>
              <a:t>: Todo comportamiento proviene de procesos mentales neurológicos. Tomamos contacto con el mundo a través del </a:t>
            </a:r>
            <a:r>
              <a:rPr lang="es-ES" sz="3600" b="1" dirty="0"/>
              <a:t>procesamiento de la información </a:t>
            </a:r>
            <a:r>
              <a:rPr lang="es-ES" sz="3600" dirty="0"/>
              <a:t>que proviene de los </a:t>
            </a:r>
            <a:r>
              <a:rPr lang="es-ES" sz="3600" b="1" dirty="0"/>
              <a:t>órganos sensoriales</a:t>
            </a:r>
            <a:r>
              <a:rPr lang="es-ES" sz="3600" dirty="0"/>
              <a:t> que pertenecen a los cinco sentidos: visual, olfativo, gustativo, </a:t>
            </a:r>
            <a:r>
              <a:rPr lang="es-ES" sz="3600" dirty="0" err="1"/>
              <a:t>cinestésico</a:t>
            </a:r>
            <a:r>
              <a:rPr lang="es-ES" sz="3600" dirty="0"/>
              <a:t> </a:t>
            </a:r>
            <a:r>
              <a:rPr lang="es-ES" sz="3600" dirty="0" smtClean="0"/>
              <a:t> </a:t>
            </a:r>
            <a:r>
              <a:rPr lang="es-ES" sz="3600" dirty="0"/>
              <a:t>y auditivo. </a:t>
            </a:r>
            <a:endParaRPr lang="es-ES" sz="3600" dirty="0" smtClean="0"/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s-ES" dirty="0" smtClean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3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3" y="476673"/>
            <a:ext cx="7520716" cy="720079"/>
          </a:xfrm>
        </p:spPr>
        <p:txBody>
          <a:bodyPr>
            <a:normAutofit/>
          </a:bodyPr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5040560"/>
          </a:xfrm>
        </p:spPr>
        <p:txBody>
          <a:bodyPr>
            <a:normAutofit/>
          </a:bodyPr>
          <a:lstStyle/>
          <a:p>
            <a:pPr algn="just"/>
            <a:r>
              <a:rPr lang="es-ES" sz="4000" b="1" u="sng" dirty="0" err="1" smtClean="0">
                <a:solidFill>
                  <a:schemeClr val="bg2">
                    <a:lumMod val="50000"/>
                  </a:schemeClr>
                </a:solidFill>
              </a:rPr>
              <a:t>Neuro</a:t>
            </a:r>
            <a:r>
              <a:rPr lang="es-ES" sz="4000" dirty="0" smtClean="0"/>
              <a:t>:</a:t>
            </a:r>
          </a:p>
          <a:p>
            <a:pPr marL="0" indent="0">
              <a:buNone/>
            </a:pPr>
            <a:r>
              <a:rPr lang="es-ES" sz="4000" dirty="0" smtClean="0"/>
              <a:t>Esta </a:t>
            </a:r>
            <a:r>
              <a:rPr lang="es-ES" sz="4000" dirty="0"/>
              <a:t>información la </a:t>
            </a:r>
            <a:r>
              <a:rPr lang="es-ES" sz="4000" dirty="0" smtClean="0"/>
              <a:t>interpretamos (es “</a:t>
            </a:r>
            <a:r>
              <a:rPr lang="es-ES" sz="4000" b="1" dirty="0" smtClean="0"/>
              <a:t>filtrada</a:t>
            </a:r>
            <a:r>
              <a:rPr lang="es-ES" sz="4000" dirty="0" smtClean="0"/>
              <a:t>”), </a:t>
            </a:r>
            <a:r>
              <a:rPr lang="es-ES" sz="4000" dirty="0"/>
              <a:t>le damos significado según nuestro </a:t>
            </a:r>
            <a:r>
              <a:rPr lang="es-ES" sz="4000" b="1" dirty="0"/>
              <a:t>mapa</a:t>
            </a:r>
            <a:r>
              <a:rPr lang="es-ES" sz="4000" dirty="0"/>
              <a:t> conceptual y emitimos </a:t>
            </a:r>
            <a:r>
              <a:rPr lang="es-ES" sz="4000" dirty="0" smtClean="0"/>
              <a:t>una </a:t>
            </a:r>
            <a:r>
              <a:rPr lang="es-ES" sz="4000" dirty="0"/>
              <a:t>respuesta emocional y comportamental.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s-ES" dirty="0" smtClean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86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3" y="404665"/>
            <a:ext cx="7520716" cy="720080"/>
          </a:xfrm>
        </p:spPr>
        <p:txBody>
          <a:bodyPr>
            <a:normAutofit/>
          </a:bodyPr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>
            <a:normAutofit/>
          </a:bodyPr>
          <a:lstStyle/>
          <a:p>
            <a:r>
              <a:rPr lang="es-ES" sz="4400" b="1" u="sng" dirty="0" smtClean="0">
                <a:solidFill>
                  <a:schemeClr val="bg2">
                    <a:lumMod val="50000"/>
                  </a:schemeClr>
                </a:solidFill>
              </a:rPr>
              <a:t>Lingüística</a:t>
            </a:r>
            <a:r>
              <a:rPr lang="es-ES" sz="4400" dirty="0"/>
              <a:t>: Las personas utilizan el </a:t>
            </a:r>
            <a:r>
              <a:rPr lang="es-ES" sz="4400" b="1" dirty="0"/>
              <a:t>lenguaje</a:t>
            </a:r>
            <a:r>
              <a:rPr lang="es-ES" sz="4400" dirty="0"/>
              <a:t> para ordenar las ideas y conceptos, para </a:t>
            </a:r>
            <a:r>
              <a:rPr lang="es-ES" sz="4400" b="1" dirty="0"/>
              <a:t>comunicarse </a:t>
            </a:r>
            <a:r>
              <a:rPr lang="es-ES" sz="4400" b="1" dirty="0" smtClean="0"/>
              <a:t>consigo </a:t>
            </a:r>
            <a:r>
              <a:rPr lang="es-ES" sz="4400" b="1" dirty="0"/>
              <a:t>mismos y con los demás</a:t>
            </a:r>
            <a:r>
              <a:rPr lang="es-ES" sz="4400" dirty="0"/>
              <a:t>. </a:t>
            </a:r>
            <a:endParaRPr lang="es-ES" sz="4400" dirty="0" smtClean="0"/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ES" sz="2800" dirty="0" smtClean="0">
              <a:latin typeface="Calibri"/>
              <a:ea typeface="Calibri"/>
              <a:cs typeface="Times New Roman"/>
            </a:endParaRP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546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3" y="404665"/>
            <a:ext cx="7520716" cy="720080"/>
          </a:xfrm>
        </p:spPr>
        <p:txBody>
          <a:bodyPr>
            <a:normAutofit/>
          </a:bodyPr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256584"/>
          </a:xfrm>
        </p:spPr>
        <p:txBody>
          <a:bodyPr>
            <a:normAutofit/>
          </a:bodyPr>
          <a:lstStyle/>
          <a:p>
            <a:pPr algn="just"/>
            <a:r>
              <a:rPr lang="es-ES" sz="4400" b="1" u="sng" dirty="0" smtClean="0">
                <a:solidFill>
                  <a:schemeClr val="bg2">
                    <a:lumMod val="50000"/>
                  </a:schemeClr>
                </a:solidFill>
              </a:rPr>
              <a:t>Lingüística</a:t>
            </a:r>
            <a:r>
              <a:rPr lang="es-ES" sz="4400" dirty="0" smtClean="0"/>
              <a:t>: Los </a:t>
            </a:r>
            <a:r>
              <a:rPr lang="es-ES" sz="4400" dirty="0"/>
              <a:t>procesos neurológicos se codifican en forma de palabras, las palabras crean conceptos, éstos crean ideas y teorías, y con ello se conforma la </a:t>
            </a:r>
            <a:r>
              <a:rPr lang="es-ES" sz="4400" b="1" dirty="0"/>
              <a:t>visión de la realidad</a:t>
            </a:r>
            <a:r>
              <a:rPr lang="es-ES" sz="4400" dirty="0"/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ES" sz="4400" dirty="0" smtClean="0">
              <a:latin typeface="Calibri"/>
              <a:ea typeface="Calibri"/>
              <a:cs typeface="Times New Roman"/>
            </a:endParaRP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941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7" y="620689"/>
            <a:ext cx="7304692" cy="50405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328592"/>
          </a:xfrm>
        </p:spPr>
        <p:txBody>
          <a:bodyPr>
            <a:normAutofit/>
          </a:bodyPr>
          <a:lstStyle/>
          <a:p>
            <a:pPr marL="6858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600" dirty="0">
                <a:latin typeface="Arial" pitchFamily="34" charset="0"/>
                <a:ea typeface="Calibri"/>
                <a:cs typeface="Arial" pitchFamily="34" charset="0"/>
              </a:rPr>
              <a:t>Según </a:t>
            </a:r>
            <a:r>
              <a:rPr lang="es-ES" sz="3600" dirty="0" err="1">
                <a:latin typeface="Arial" pitchFamily="34" charset="0"/>
                <a:ea typeface="Calibri"/>
                <a:cs typeface="Arial" pitchFamily="34" charset="0"/>
              </a:rPr>
              <a:t>O’Connor</a:t>
            </a:r>
            <a:r>
              <a:rPr lang="es-ES" sz="3600" dirty="0">
                <a:latin typeface="Arial" pitchFamily="34" charset="0"/>
                <a:ea typeface="Calibri"/>
                <a:cs typeface="Arial" pitchFamily="34" charset="0"/>
              </a:rPr>
              <a:t>, J. y Seymour, J. (1992), la PNL es “el arte y la ciencia de la excelencia personal”. Nos ayuda a conseguir una comunicación más efectiva, a tener mayor desarrollo personal y a acelerar el aprendizaje</a:t>
            </a:r>
            <a:r>
              <a:rPr lang="es-ES" sz="36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ES" sz="2000" dirty="0" smtClean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67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7" y="620689"/>
            <a:ext cx="7304692" cy="50405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472608"/>
          </a:xfrm>
        </p:spPr>
        <p:txBody>
          <a:bodyPr>
            <a:normAutofit/>
          </a:bodyPr>
          <a:lstStyle/>
          <a:p>
            <a:pPr marL="6858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4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PNL es el estudio de la conducta humana entendida como una experiencia totalmente subjetiva</a:t>
            </a:r>
            <a:r>
              <a:rPr lang="es-E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4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ES" sz="2000" dirty="0" smtClean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778" y="3789040"/>
            <a:ext cx="426192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4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1" y="548681"/>
            <a:ext cx="7448708" cy="64807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52565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ES" sz="4400" dirty="0"/>
              <a:t>La PNL se pregunta cómo hacemos lo que hacemos y qué relación hay </a:t>
            </a:r>
            <a:r>
              <a:rPr lang="es-ES" sz="4400" dirty="0" smtClean="0"/>
              <a:t>entre nuestro </a:t>
            </a:r>
            <a:r>
              <a:rPr lang="es-ES" sz="4400" b="1" dirty="0"/>
              <a:t>lenguaje</a:t>
            </a:r>
            <a:r>
              <a:rPr lang="es-ES" sz="4400" dirty="0"/>
              <a:t>, nuestros </a:t>
            </a:r>
            <a:r>
              <a:rPr lang="es-ES" sz="4400" b="1" dirty="0"/>
              <a:t>comportamientos</a:t>
            </a:r>
            <a:r>
              <a:rPr lang="es-ES" sz="4400" dirty="0"/>
              <a:t>, nuestras </a:t>
            </a:r>
            <a:r>
              <a:rPr lang="es-ES" sz="4400" b="1" dirty="0"/>
              <a:t>experiencias subjetivas </a:t>
            </a:r>
            <a:r>
              <a:rPr lang="es-ES" sz="4400" dirty="0" smtClean="0"/>
              <a:t>y los </a:t>
            </a:r>
            <a:r>
              <a:rPr lang="es-ES" sz="4400" b="1" dirty="0"/>
              <a:t>resultados</a:t>
            </a:r>
            <a:r>
              <a:rPr lang="es-ES" sz="4400" dirty="0"/>
              <a:t> que </a:t>
            </a:r>
            <a:r>
              <a:rPr lang="es-ES" sz="4400" dirty="0" smtClean="0"/>
              <a:t>obtenemos.</a:t>
            </a:r>
            <a:endParaRPr lang="es-ES" sz="4400" dirty="0" smtClean="0"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68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sa y Javi\Desktop\Fotos PNL\PNL palabras cl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34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1309" cy="504056"/>
          </a:xfrm>
        </p:spPr>
        <p:txBody>
          <a:bodyPr>
            <a:normAutofit fontScale="90000"/>
          </a:bodyPr>
          <a:lstStyle/>
          <a:p>
            <a:endParaRPr lang="es-E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64704"/>
            <a:ext cx="8352928" cy="5544616"/>
          </a:xfrm>
        </p:spPr>
        <p:txBody>
          <a:bodyPr>
            <a:normAutofit/>
          </a:bodyPr>
          <a:lstStyle/>
          <a:p>
            <a:pPr marL="1588" indent="-1588" algn="ctr">
              <a:buNone/>
            </a:pPr>
            <a:endParaRPr lang="es-ES" sz="4000" dirty="0" smtClean="0"/>
          </a:p>
          <a:p>
            <a:pPr marL="1588" lvl="0" indent="-1588" algn="just">
              <a:buClr>
                <a:srgbClr val="94C600"/>
              </a:buClr>
              <a:buNone/>
            </a:pPr>
            <a:r>
              <a:rPr lang="es-ES" sz="4400" dirty="0">
                <a:solidFill>
                  <a:srgbClr val="3E3D2D"/>
                </a:solidFill>
              </a:rPr>
              <a:t>En el templo de Apolo en Delfos  se leía la inscripción:</a:t>
            </a:r>
          </a:p>
          <a:p>
            <a:pPr marL="1588" indent="-1588" algn="ctr">
              <a:buNone/>
            </a:pPr>
            <a:r>
              <a:rPr lang="es-ES" sz="4400" b="1" i="1" dirty="0" err="1">
                <a:solidFill>
                  <a:schemeClr val="bg2">
                    <a:lumMod val="50000"/>
                  </a:schemeClr>
                </a:solidFill>
              </a:rPr>
              <a:t>Gnothi</a:t>
            </a:r>
            <a:r>
              <a:rPr lang="es-ES" sz="44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4400" b="1" i="1" dirty="0" err="1">
                <a:solidFill>
                  <a:schemeClr val="bg2">
                    <a:lumMod val="50000"/>
                  </a:schemeClr>
                </a:solidFill>
              </a:rPr>
              <a:t>Senitor</a:t>
            </a:r>
            <a:endParaRPr lang="es-ES" sz="4400" dirty="0"/>
          </a:p>
          <a:p>
            <a:pPr algn="just"/>
            <a:endParaRPr lang="es-ES" sz="2800" dirty="0"/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endParaRPr lang="es-ES" sz="2800" dirty="0" smtClean="0"/>
          </a:p>
        </p:txBody>
      </p:sp>
      <p:pic>
        <p:nvPicPr>
          <p:cNvPr id="12290" name="Picture 2" descr="C:\Users\Isa y Javi\Desktop\Fotos PNL\Delf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5485928" cy="247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3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1" y="620689"/>
            <a:ext cx="7448708" cy="50405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38230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4300" b="1" dirty="0" smtClean="0"/>
              <a:t>La </a:t>
            </a:r>
            <a:r>
              <a:rPr lang="es-ES" sz="4300" b="1" dirty="0"/>
              <a:t>PNL intenta ayudar a las personas a descubrir y poder llegar a sus propios recursos, y potenciar </a:t>
            </a:r>
            <a:r>
              <a:rPr lang="es-ES" sz="4300" b="1" dirty="0" smtClean="0"/>
              <a:t>sus </a:t>
            </a:r>
            <a:r>
              <a:rPr lang="es-ES" sz="4300" b="1" dirty="0"/>
              <a:t>habilidades y </a:t>
            </a:r>
            <a:r>
              <a:rPr lang="es-ES" sz="4300" b="1" dirty="0" smtClean="0"/>
              <a:t>capacidades. </a:t>
            </a:r>
            <a:endParaRPr lang="es-ES" sz="4300" dirty="0"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61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“MI REALIDAD”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32048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sz="4800" dirty="0" smtClean="0"/>
              <a:t>La PNL nos ayuda a sintonizar el quiénes somos y el cómo actuamos</a:t>
            </a:r>
          </a:p>
        </p:txBody>
      </p:sp>
    </p:spTree>
    <p:extLst>
      <p:ext uri="{BB962C8B-B14F-4D97-AF65-F5344CB8AC3E}">
        <p14:creationId xmlns:p14="http://schemas.microsoft.com/office/powerpoint/2010/main" val="31214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Autofit/>
          </a:bodyPr>
          <a:lstStyle/>
          <a:p>
            <a:pPr marL="1588" indent="15875" algn="just">
              <a:buNone/>
            </a:pPr>
            <a:r>
              <a:rPr lang="es-ES" sz="3200" dirty="0"/>
              <a:t>La PNL estudia cómo </a:t>
            </a:r>
            <a:r>
              <a:rPr lang="es-ES" sz="3200" b="1" dirty="0"/>
              <a:t>el lenguaje</a:t>
            </a:r>
            <a:r>
              <a:rPr lang="es-ES" sz="3200" dirty="0"/>
              <a:t> afecta a los pensamientos, emociones, conductas </a:t>
            </a:r>
            <a:r>
              <a:rPr lang="es-ES" sz="3200" dirty="0" smtClean="0"/>
              <a:t>y a la </a:t>
            </a:r>
            <a:r>
              <a:rPr lang="es-ES" sz="3200" dirty="0"/>
              <a:t>fisiología. De la misma manera que </a:t>
            </a:r>
            <a:r>
              <a:rPr lang="es-ES" sz="3200" b="1" dirty="0"/>
              <a:t>afecta a la expectativa para lograr nuestros objetivos</a:t>
            </a:r>
            <a:r>
              <a:rPr lang="es-ES" sz="3200" b="1" dirty="0" smtClean="0"/>
              <a:t>.</a:t>
            </a:r>
          </a:p>
          <a:p>
            <a:pPr marL="1588" indent="15875" algn="just">
              <a:buNone/>
            </a:pPr>
            <a:endParaRPr lang="es-ES" sz="3200" b="1" dirty="0" smtClean="0"/>
          </a:p>
          <a:p>
            <a:pPr marL="1588" indent="15875" algn="just">
              <a:buNone/>
            </a:pPr>
            <a:r>
              <a:rPr lang="es-ES" sz="3200" dirty="0"/>
              <a:t>La principal “herramienta” del docente es precisamente el lenguaje, y es el “vehículo” </a:t>
            </a:r>
            <a:r>
              <a:rPr lang="es-ES" sz="3200" dirty="0" smtClean="0"/>
              <a:t>principal para </a:t>
            </a:r>
            <a:r>
              <a:rPr lang="es-ES" sz="3200" dirty="0"/>
              <a:t>que los alumnos logren diferentes objetivos.</a:t>
            </a:r>
          </a:p>
        </p:txBody>
      </p:sp>
    </p:spTree>
    <p:extLst>
      <p:ext uri="{BB962C8B-B14F-4D97-AF65-F5344CB8AC3E}">
        <p14:creationId xmlns:p14="http://schemas.microsoft.com/office/powerpoint/2010/main" val="7106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5" y="620689"/>
            <a:ext cx="7592724" cy="64807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CONCEPTO CLAVE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0405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3600" b="1" u="sng" dirty="0" smtClean="0"/>
              <a:t>“Experiencia </a:t>
            </a:r>
            <a:r>
              <a:rPr lang="es-ES" sz="3600" b="1" u="sng" dirty="0"/>
              <a:t>S</a:t>
            </a:r>
            <a:r>
              <a:rPr lang="es-ES" sz="3600" b="1" u="sng" dirty="0" smtClean="0"/>
              <a:t>ubjetiva”:</a:t>
            </a:r>
            <a:r>
              <a:rPr lang="es-ES" sz="3600" dirty="0" smtClean="0"/>
              <a:t> es la </a:t>
            </a:r>
            <a:r>
              <a:rPr lang="es-ES" sz="3600" dirty="0"/>
              <a:t>interpretación personal de algo real que se convierte en nuestra propia realidad después de un proceso mental.  </a:t>
            </a:r>
            <a:endParaRPr lang="es-ES" sz="3600" dirty="0" smtClean="0"/>
          </a:p>
          <a:p>
            <a:pPr marL="0" indent="0" algn="just">
              <a:buNone/>
            </a:pPr>
            <a:endParaRPr lang="es-ES" sz="3600" dirty="0" smtClean="0"/>
          </a:p>
          <a:p>
            <a:pPr marL="0" indent="0">
              <a:buNone/>
            </a:pPr>
            <a:r>
              <a:rPr lang="es-ES" sz="3600" dirty="0" smtClean="0"/>
              <a:t>“</a:t>
            </a:r>
            <a:r>
              <a:rPr lang="es-ES" sz="3600" dirty="0"/>
              <a:t>Tal profesor me tiene manía</a:t>
            </a:r>
            <a:r>
              <a:rPr lang="es-ES" sz="3600" dirty="0" smtClean="0"/>
              <a:t>” (causa externa de errores, “fracasos”)</a:t>
            </a:r>
            <a:endParaRPr lang="es-ES" sz="36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33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sa y Javi\Desktop\Coaching\imágenes\_20210305_165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825"/>
            <a:ext cx="8640960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772817"/>
            <a:ext cx="741045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1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980728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sz="4000" dirty="0">
                <a:solidFill>
                  <a:prstClr val="black"/>
                </a:solidFill>
              </a:rPr>
              <a:t>Los estudiantes no aprenden exactamente lo que el profesor les </a:t>
            </a:r>
            <a:r>
              <a:rPr lang="es-ES" sz="4000" dirty="0">
                <a:solidFill>
                  <a:prstClr val="black"/>
                </a:solidFill>
              </a:rPr>
              <a:t>enseña, entra en juego la </a:t>
            </a:r>
            <a:r>
              <a:rPr lang="es-ES" sz="40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ES" sz="40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INTERPRETACIÓN, cada uno dispone de su </a:t>
            </a:r>
            <a:r>
              <a:rPr lang="es-ES" sz="40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mapa.</a:t>
            </a:r>
            <a:endParaRPr lang="es-ES" sz="4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64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8092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b="1" dirty="0"/>
              <a:t>“Tus creencias no están hechas de realidades, es tu realidad la que está hecha de tus creencias” </a:t>
            </a:r>
            <a:endParaRPr lang="es-ES" sz="5400" b="1" dirty="0" smtClean="0"/>
          </a:p>
          <a:p>
            <a:pPr marL="0" indent="0" algn="ctr">
              <a:buNone/>
            </a:pPr>
            <a:r>
              <a:rPr lang="es-ES" sz="5400" b="1" dirty="0" smtClean="0"/>
              <a:t>Richard </a:t>
            </a:r>
            <a:r>
              <a:rPr lang="es-ES" sz="5400" b="1" dirty="0" err="1"/>
              <a:t>Bandler</a:t>
            </a:r>
            <a:endParaRPr lang="es-ES" sz="54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91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928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7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C:\Users\Isa y Javi\Desktop\RESÚMENES LIBROS\LIBROS Y TEXTOS\COACHING LIBROS\PNL para torpes\_20190124_203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14"/>
            <a:ext cx="9144000" cy="656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76672"/>
            <a:ext cx="8064896" cy="5246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/>
              <a:t>“No son los hechos objetivos mismos los que perturban la dinámica del alma</a:t>
            </a:r>
            <a:r>
              <a:rPr lang="es-ES" sz="4400" b="1" dirty="0" smtClean="0"/>
              <a:t>, sino </a:t>
            </a:r>
            <a:r>
              <a:rPr lang="es-ES" sz="4400" b="1" dirty="0"/>
              <a:t>lo que pensamos sobre esos hechos</a:t>
            </a:r>
            <a:r>
              <a:rPr lang="es-ES" sz="4400" b="1" dirty="0" smtClean="0"/>
              <a:t>” </a:t>
            </a:r>
            <a:r>
              <a:rPr lang="es-ES" sz="4400" b="1" dirty="0" err="1" smtClean="0"/>
              <a:t>Epicteto</a:t>
            </a:r>
            <a:r>
              <a:rPr lang="es-ES" sz="4400" b="1" dirty="0" smtClean="0"/>
              <a:t> (estoico)</a:t>
            </a:r>
            <a:endParaRPr lang="es-ES" sz="4400" b="1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2490"/>
            <a:ext cx="2520280" cy="245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01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sa y Javi\Desktop\Fotos PNL\_20201013_170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3943"/>
            <a:ext cx="8712967" cy="63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9"/>
            <a:ext cx="8064895" cy="792087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“MI REALIDAD”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4536504"/>
          </a:xfrm>
        </p:spPr>
        <p:txBody>
          <a:bodyPr>
            <a:normAutofit/>
          </a:bodyPr>
          <a:lstStyle/>
          <a:p>
            <a:pPr algn="just"/>
            <a:endParaRPr lang="es-ES" sz="2800" dirty="0" smtClean="0"/>
          </a:p>
          <a:p>
            <a:pPr marL="68580" indent="0" algn="just">
              <a:buNone/>
            </a:pPr>
            <a:r>
              <a:rPr lang="es-ES" sz="3600" dirty="0" smtClean="0"/>
              <a:t>CIRCUNSTANCIAS + RESPUESTAS =</a:t>
            </a:r>
          </a:p>
          <a:p>
            <a:pPr marL="68580" indent="0" algn="just">
              <a:buNone/>
            </a:pPr>
            <a:r>
              <a:rPr lang="es-ES" sz="3600" dirty="0" smtClean="0"/>
              <a:t>RESULTADOS (forman la “realidad”)</a:t>
            </a:r>
          </a:p>
          <a:p>
            <a:pPr marL="68580" indent="0" algn="just">
              <a:buNone/>
            </a:pPr>
            <a:endParaRPr lang="es-ES" sz="3200" dirty="0"/>
          </a:p>
          <a:p>
            <a:pPr marL="68580" indent="0" algn="just">
              <a:buNone/>
            </a:pPr>
            <a:endParaRPr lang="es-ES" sz="3200" dirty="0" smtClean="0"/>
          </a:p>
          <a:p>
            <a:pPr marL="68580" indent="0" algn="just">
              <a:buNone/>
            </a:pPr>
            <a:r>
              <a:rPr lang="es-ES" sz="3600" dirty="0" smtClean="0"/>
              <a:t>NUEVAS CIRCUNSTANCIAS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2195736" y="357301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92697"/>
            <a:ext cx="8064895" cy="792087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“MI REALIDAD”</a:t>
            </a:r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53650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sz="4400" dirty="0" smtClean="0"/>
              <a:t>¿Dónde tengo que poner el foco a la hora de acometer cambios? </a:t>
            </a:r>
          </a:p>
          <a:p>
            <a:pPr marL="68580" indent="0" algn="just"/>
            <a:r>
              <a:rPr lang="es-ES" sz="4000" b="1" dirty="0" smtClean="0"/>
              <a:t>CIRCUNSTANCIAS</a:t>
            </a:r>
          </a:p>
          <a:p>
            <a:pPr marL="68580" indent="0" algn="just"/>
            <a:r>
              <a:rPr lang="es-ES" sz="4000" b="1" dirty="0" smtClean="0"/>
              <a:t>MIS RESPUESTAS</a:t>
            </a:r>
          </a:p>
        </p:txBody>
      </p:sp>
    </p:spTree>
    <p:extLst>
      <p:ext uri="{BB962C8B-B14F-4D97-AF65-F5344CB8AC3E}">
        <p14:creationId xmlns:p14="http://schemas.microsoft.com/office/powerpoint/2010/main" val="30549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“MI REALIDAD”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32048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ES" sz="4800" dirty="0" smtClean="0"/>
              <a:t>¿Dónde ponemos la </a:t>
            </a:r>
            <a:r>
              <a:rPr lang="es-ES" sz="4800" dirty="0" smtClean="0">
                <a:solidFill>
                  <a:srgbClr val="FF0000"/>
                </a:solidFill>
              </a:rPr>
              <a:t>C</a:t>
            </a:r>
            <a:r>
              <a:rPr lang="es-ES" sz="4800" dirty="0" smtClean="0"/>
              <a:t>?</a:t>
            </a:r>
          </a:p>
          <a:p>
            <a:pPr algn="ctr"/>
            <a:r>
              <a:rPr lang="es-ES" sz="4800" dirty="0" smtClean="0"/>
              <a:t> </a:t>
            </a:r>
            <a:r>
              <a:rPr lang="es-ES" sz="4800" dirty="0" err="1" smtClean="0"/>
              <a:t>rea</a:t>
            </a:r>
            <a:r>
              <a:rPr lang="es-ES" sz="4800" dirty="0" err="1" smtClean="0">
                <a:solidFill>
                  <a:srgbClr val="FF0000"/>
                </a:solidFill>
              </a:rPr>
              <a:t>C</a:t>
            </a:r>
            <a:r>
              <a:rPr lang="es-ES" sz="4800" dirty="0" err="1" smtClean="0"/>
              <a:t>tivos</a:t>
            </a:r>
            <a:endParaRPr lang="es-ES" sz="4800" dirty="0" smtClean="0"/>
          </a:p>
          <a:p>
            <a:pPr algn="ctr"/>
            <a:r>
              <a:rPr lang="es-ES" sz="4800" dirty="0" smtClean="0"/>
              <a:t> </a:t>
            </a:r>
            <a:r>
              <a:rPr lang="es-ES" sz="4800" dirty="0" smtClean="0">
                <a:solidFill>
                  <a:srgbClr val="FF0000"/>
                </a:solidFill>
              </a:rPr>
              <a:t>C</a:t>
            </a:r>
            <a:r>
              <a:rPr lang="es-ES" sz="4800" dirty="0" smtClean="0"/>
              <a:t>reativos</a:t>
            </a:r>
          </a:p>
        </p:txBody>
      </p:sp>
    </p:spTree>
    <p:extLst>
      <p:ext uri="{BB962C8B-B14F-4D97-AF65-F5344CB8AC3E}">
        <p14:creationId xmlns:p14="http://schemas.microsoft.com/office/powerpoint/2010/main" val="8453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5"/>
            <a:ext cx="8208912" cy="93610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REENCUADRE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556792"/>
            <a:ext cx="7056784" cy="44644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	</a:t>
            </a:r>
            <a:endParaRPr lang="es-ES" dirty="0"/>
          </a:p>
          <a:p>
            <a:pPr marL="0" indent="0" algn="ctr">
              <a:buNone/>
            </a:pPr>
            <a:endParaRPr lang="es-ES" b="1" dirty="0" smtClean="0"/>
          </a:p>
          <a:p>
            <a:pPr marL="0" indent="0" algn="ctr">
              <a:buNone/>
            </a:pPr>
            <a:endParaRPr lang="es-E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33250"/>
            <a:ext cx="8964488" cy="670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5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pPr algn="ctr"/>
            <a:endParaRPr lang="es-E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72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7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9" y="620689"/>
            <a:ext cx="7016660" cy="648071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REENCUADRE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600" dirty="0" smtClean="0"/>
              <a:t>Es </a:t>
            </a:r>
            <a:r>
              <a:rPr lang="es-ES" sz="3600" dirty="0"/>
              <a:t>ver la oportunidad en vez de problemas, es la capacidad para buscar soluciones en lugar de “</a:t>
            </a:r>
            <a:r>
              <a:rPr lang="es-ES" sz="3600" dirty="0" smtClean="0"/>
              <a:t>quejarse”. </a:t>
            </a:r>
          </a:p>
          <a:p>
            <a:pPr marL="0" indent="0" algn="just">
              <a:buNone/>
            </a:pPr>
            <a:endParaRPr lang="es-ES" sz="3600" dirty="0" smtClean="0"/>
          </a:p>
          <a:p>
            <a:pPr marL="0" indent="0" algn="just">
              <a:buNone/>
            </a:pPr>
            <a:r>
              <a:rPr lang="es-ES" sz="3600" dirty="0"/>
              <a:t>Las personas que utilizan el </a:t>
            </a:r>
            <a:r>
              <a:rPr lang="es-ES" sz="3600" b="1" u="sng" dirty="0" err="1"/>
              <a:t>reencuadre</a:t>
            </a:r>
            <a:r>
              <a:rPr lang="es-ES" sz="3600" dirty="0"/>
              <a:t> suelen ser más creativas, potencian su autoestima, son más optimistas</a:t>
            </a:r>
            <a:r>
              <a:rPr lang="es-ES" sz="3600" dirty="0" smtClean="0"/>
              <a:t>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5899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92088"/>
          </a:xfrm>
        </p:spPr>
        <p:txBody>
          <a:bodyPr/>
          <a:lstStyle/>
          <a:p>
            <a:r>
              <a:rPr lang="es-ES" dirty="0" smtClean="0"/>
              <a:t>PARA QUÉ?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50405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ES" sz="3200" dirty="0" smtClean="0"/>
              <a:t>-Facilita la comprensión del ser humano (procesos mentales y emocionales)</a:t>
            </a:r>
          </a:p>
          <a:p>
            <a:pPr marL="68580" indent="0">
              <a:buNone/>
            </a:pPr>
            <a:r>
              <a:rPr lang="es-ES" sz="3200" dirty="0" smtClean="0"/>
              <a:t>-Tomar conciencia de tu realidad</a:t>
            </a:r>
          </a:p>
          <a:p>
            <a:pPr marL="68580" indent="0">
              <a:buNone/>
            </a:pPr>
            <a:r>
              <a:rPr lang="es-ES" sz="3200" dirty="0" smtClean="0"/>
              <a:t>-Cambiar respuestas emocionales/conductuales perjudiciales para uno mismo “re-programar”</a:t>
            </a:r>
          </a:p>
          <a:p>
            <a:pPr marL="68580" indent="0">
              <a:buNone/>
            </a:pPr>
            <a:r>
              <a:rPr lang="es-ES" sz="3200" dirty="0" smtClean="0"/>
              <a:t>-Modelo de comunicación eficaz (mejora de las relaciones)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7967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sa y Javi\Desktop\Buen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5473"/>
            <a:ext cx="8352928" cy="67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9" y="817583"/>
            <a:ext cx="7016660" cy="739209"/>
          </a:xfrm>
        </p:spPr>
        <p:txBody>
          <a:bodyPr>
            <a:normAutofit/>
          </a:bodyPr>
          <a:lstStyle/>
          <a:p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200" u="sng" dirty="0" err="1" smtClean="0"/>
              <a:t>Reencuadre</a:t>
            </a:r>
            <a:r>
              <a:rPr lang="es-ES" sz="3200" u="sng" dirty="0" smtClean="0"/>
              <a:t> </a:t>
            </a:r>
            <a:r>
              <a:rPr lang="es-ES" sz="3200" u="sng" dirty="0"/>
              <a:t>de significado </a:t>
            </a:r>
            <a:endParaRPr lang="es-ES" sz="3200" u="sng" dirty="0" smtClean="0"/>
          </a:p>
          <a:p>
            <a:pPr marL="0" indent="0" algn="just">
              <a:buNone/>
            </a:pPr>
            <a:r>
              <a:rPr lang="es-ES" sz="3600" dirty="0" smtClean="0"/>
              <a:t>El </a:t>
            </a:r>
            <a:r>
              <a:rPr lang="es-ES" sz="3600" dirty="0"/>
              <a:t>significado de cualquier situación o evento depende directamente del encuadre desde el que se observa. Cuando el encuadre cambia también cambiará el significado, y si cambia el significado le siguen los cambios en las emociones y el comportamiento asociados a éste.</a:t>
            </a:r>
          </a:p>
          <a:p>
            <a:pPr algn="just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2124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7"/>
            <a:ext cx="7592725" cy="720079"/>
          </a:xfrm>
        </p:spPr>
        <p:txBody>
          <a:bodyPr>
            <a:normAutofit/>
          </a:bodyPr>
          <a:lstStyle/>
          <a:p>
            <a:r>
              <a:rPr lang="es-ES" sz="3600" dirty="0" smtClean="0"/>
              <a:t>REENCUADRE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540060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es-ES" sz="4000" u="sng" dirty="0" err="1"/>
              <a:t>Reencuadre</a:t>
            </a:r>
            <a:r>
              <a:rPr lang="es-ES" sz="4000" u="sng" dirty="0"/>
              <a:t> del contexto</a:t>
            </a:r>
            <a:r>
              <a:rPr lang="es-ES" sz="4000" dirty="0"/>
              <a:t>: consiste en el cambio de una respuesta interna negativa ante una determinada conducta, haciendo hincapié en la utilidad de dicha conducta en otros contextos</a:t>
            </a:r>
            <a:r>
              <a:rPr lang="es-ES" sz="4000" dirty="0" smtClean="0"/>
              <a:t>.</a:t>
            </a:r>
          </a:p>
          <a:p>
            <a:pPr algn="just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080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r>
              <a:rPr lang="es-ES" dirty="0" smtClean="0"/>
              <a:t>CONCEPTO CLAVE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700808"/>
            <a:ext cx="7056784" cy="4022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9218" name="Picture 2" descr="C:\Users\Isa y Javi\Desktop\Fotos PNL\_20200515_225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008"/>
            <a:ext cx="896448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17463"/>
            <a:ext cx="9629776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s-ES" sz="2000" dirty="0">
              <a:solidFill>
                <a:srgbClr val="FF33CC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2800" dirty="0">
              <a:solidFill>
                <a:srgbClr val="7030A0"/>
              </a:solidFill>
            </a:endParaRPr>
          </a:p>
        </p:txBody>
      </p:sp>
      <p:pic>
        <p:nvPicPr>
          <p:cNvPr id="15362" name="Picture 2" descr="C:\Users\Isa y Javi\Desktop\Fotos PNL\2c1ca3067887c51da538cbef56a56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016"/>
            <a:ext cx="871296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sa y Javi\Desktop\Fotos PNL\_20201031_203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675"/>
            <a:ext cx="8496944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83671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prstClr val="black"/>
                </a:solidFill>
              </a:rPr>
              <a:t>“El verdadero viaje de descubrimiento no consiste en buscar nuevos caminos, sino en tener nuevos ojos” </a:t>
            </a:r>
            <a:endParaRPr lang="es-ES" sz="3600" dirty="0">
              <a:solidFill>
                <a:prstClr val="black"/>
              </a:solidFill>
            </a:endParaRPr>
          </a:p>
          <a:p>
            <a:pPr algn="ctr"/>
            <a:r>
              <a:rPr lang="es-ES" sz="3600" dirty="0">
                <a:solidFill>
                  <a:prstClr val="black"/>
                </a:solidFill>
              </a:rPr>
              <a:t>Marcel </a:t>
            </a:r>
            <a:r>
              <a:rPr lang="es-ES" sz="3600" dirty="0">
                <a:solidFill>
                  <a:prstClr val="black"/>
                </a:solidFill>
              </a:rPr>
              <a:t>Proust</a:t>
            </a:r>
          </a:p>
        </p:txBody>
      </p:sp>
      <p:sp>
        <p:nvSpPr>
          <p:cNvPr id="41986" name="AutoShape 2" descr="Tú que me miras con buenos ojos” - Psyqu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1988" name="AutoShape 4" descr="Tú que me miras con buenos ojos” - Psyqu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1990" name="AutoShape 6" descr="Tú que me miras con buenos ojos” - Psyqu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1992" name="AutoShape 8" descr="Descubrir consiste en mirar con ojos nuevos | Pro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888432" cy="242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5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36904" cy="3384376"/>
          </a:xfrm>
        </p:spPr>
        <p:txBody>
          <a:bodyPr/>
          <a:lstStyle/>
          <a:p>
            <a:pPr algn="ctr"/>
            <a:r>
              <a:rPr lang="es-ES" dirty="0" smtClean="0"/>
              <a:t> </a:t>
            </a:r>
            <a:r>
              <a:rPr lang="es-ES" sz="4800" b="1" dirty="0" smtClean="0"/>
              <a:t>“</a:t>
            </a:r>
            <a:r>
              <a:rPr lang="es-ES" sz="4800" b="1" dirty="0"/>
              <a:t>Solo hay una verdad absoluta; que la verdad es relativa”</a:t>
            </a:r>
            <a:r>
              <a:rPr lang="es-ES" sz="4800" dirty="0"/>
              <a:t> </a:t>
            </a:r>
            <a:r>
              <a:rPr lang="es-ES" sz="4800" dirty="0" smtClean="0"/>
              <a:t>(André Maurois</a:t>
            </a:r>
            <a:r>
              <a:rPr lang="es-ES" sz="4800" dirty="0"/>
              <a:t>) </a:t>
            </a:r>
          </a:p>
        </p:txBody>
      </p:sp>
      <p:sp>
        <p:nvSpPr>
          <p:cNvPr id="25602" name="AutoShape 2" descr="Pensamientos de André Maurois. – La Ventana Ciudad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32704"/>
            <a:ext cx="17621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5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755</Words>
  <Application>Microsoft Office PowerPoint</Application>
  <PresentationFormat>Presentación en pantalla (4:3)</PresentationFormat>
  <Paragraphs>77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Austin</vt:lpstr>
      <vt:lpstr>PNL</vt:lpstr>
      <vt:lpstr>Presentación de PowerPoint</vt:lpstr>
      <vt:lpstr>Presentación de PowerPoint</vt:lpstr>
      <vt:lpstr>PARA QUÉ?</vt:lpstr>
      <vt:lpstr>Presentación de PowerPoint</vt:lpstr>
      <vt:lpstr>Presentación de PowerPoint</vt:lpstr>
      <vt:lpstr>Presentación de PowerPoint</vt:lpstr>
      <vt:lpstr>Presentación de PowerPoint</vt:lpstr>
      <vt:lpstr> “Solo hay una verdad absoluta; que la verdad es relativa” (André Maurois) </vt:lpstr>
      <vt:lpstr>Presentación de PowerPoint</vt:lpstr>
      <vt:lpstr>Presentación de PowerPoint</vt:lpstr>
      <vt:lpstr>DEFINICIÓN</vt:lpstr>
      <vt:lpstr>DEFINICIÓN</vt:lpstr>
      <vt:lpstr>DEFINICIÓN</vt:lpstr>
      <vt:lpstr>DEFINICIÓN</vt:lpstr>
      <vt:lpstr>DEFINICIÓN</vt:lpstr>
      <vt:lpstr>DEFINICIÓN</vt:lpstr>
      <vt:lpstr>DEFINICIÓN</vt:lpstr>
      <vt:lpstr>DEFINICIÓN</vt:lpstr>
      <vt:lpstr>Presentación de PowerPoint</vt:lpstr>
      <vt:lpstr>Presentación de PowerPoint</vt:lpstr>
      <vt:lpstr>DEFINICIÓN</vt:lpstr>
      <vt:lpstr>“MI REALIDAD”</vt:lpstr>
      <vt:lpstr>Presentación de PowerPoint</vt:lpstr>
      <vt:lpstr>CONCEPTO CLAVE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“MI REALIDAD”</vt:lpstr>
      <vt:lpstr>“MI REALIDAD”</vt:lpstr>
      <vt:lpstr>“MI REALIDAD”</vt:lpstr>
      <vt:lpstr>REENCUADRE</vt:lpstr>
      <vt:lpstr>Presentación de PowerPoint</vt:lpstr>
      <vt:lpstr>Presentación de PowerPoint</vt:lpstr>
      <vt:lpstr>REENCUADRE</vt:lpstr>
      <vt:lpstr>Presentación de PowerPoint</vt:lpstr>
      <vt:lpstr>Presentación de PowerPoint</vt:lpstr>
      <vt:lpstr>REENCUADRE</vt:lpstr>
      <vt:lpstr>CONCEPTO CLAVE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PNL</dc:title>
  <dc:creator>Isa y Javi</dc:creator>
  <cp:lastModifiedBy>Isa y Javi</cp:lastModifiedBy>
  <cp:revision>2</cp:revision>
  <dcterms:created xsi:type="dcterms:W3CDTF">2023-05-18T15:35:25Z</dcterms:created>
  <dcterms:modified xsi:type="dcterms:W3CDTF">2023-05-18T15:46:06Z</dcterms:modified>
</cp:coreProperties>
</file>