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0" r:id="rId4"/>
    <p:sldId id="279" r:id="rId5"/>
    <p:sldId id="278" r:id="rId6"/>
    <p:sldId id="281" r:id="rId7"/>
    <p:sldId id="282" r:id="rId8"/>
    <p:sldId id="261" r:id="rId9"/>
    <p:sldId id="260" r:id="rId10"/>
    <p:sldId id="262" r:id="rId11"/>
    <p:sldId id="273" r:id="rId12"/>
    <p:sldId id="263" r:id="rId13"/>
    <p:sldId id="264" r:id="rId14"/>
    <p:sldId id="274" r:id="rId15"/>
    <p:sldId id="265" r:id="rId16"/>
    <p:sldId id="266" r:id="rId17"/>
    <p:sldId id="286" r:id="rId18"/>
    <p:sldId id="285" r:id="rId19"/>
    <p:sldId id="272" r:id="rId20"/>
    <p:sldId id="275" r:id="rId21"/>
    <p:sldId id="293" r:id="rId22"/>
    <p:sldId id="294" r:id="rId23"/>
    <p:sldId id="295" r:id="rId24"/>
    <p:sldId id="296" r:id="rId25"/>
    <p:sldId id="297" r:id="rId26"/>
    <p:sldId id="298" r:id="rId27"/>
    <p:sldId id="299" r:id="rId28"/>
    <p:sldId id="300" r:id="rId29"/>
    <p:sldId id="301" r:id="rId30"/>
    <p:sldId id="302" r:id="rId31"/>
    <p:sldId id="303" r:id="rId32"/>
    <p:sldId id="287" r:id="rId33"/>
    <p:sldId id="288" r:id="rId34"/>
    <p:sldId id="289" r:id="rId35"/>
    <p:sldId id="290" r:id="rId36"/>
    <p:sldId id="291" r:id="rId37"/>
    <p:sldId id="292" r:id="rId38"/>
    <p:sldId id="276" r:id="rId39"/>
    <p:sldId id="277" r:id="rId40"/>
    <p:sldId id="271" r:id="rId41"/>
  </p:sldIdLst>
  <p:sldSz cx="9144000" cy="6858000" type="screen4x3"/>
  <p:notesSz cx="6858000" cy="994568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2" autoAdjust="0"/>
    <p:restoredTop sz="94590" autoAdjust="0"/>
  </p:normalViewPr>
  <p:slideViewPr>
    <p:cSldViewPr>
      <p:cViewPr varScale="1">
        <p:scale>
          <a:sx n="84" d="100"/>
          <a:sy n="84" d="100"/>
        </p:scale>
        <p:origin x="1426"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981197AE-F37B-4F3B-8449-2C33241A46F8}" type="datetimeFigureOut">
              <a:rPr lang="es-ES" smtClean="0"/>
              <a:pPr/>
              <a:t>24/09/2019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09DD59A-4803-4A1B-B2A5-3A6A785C91D3}"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81197AE-F37B-4F3B-8449-2C33241A46F8}" type="datetimeFigureOut">
              <a:rPr lang="es-ES" smtClean="0"/>
              <a:pPr/>
              <a:t>24/09/2019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09DD59A-4803-4A1B-B2A5-3A6A785C91D3}"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81197AE-F37B-4F3B-8449-2C33241A46F8}" type="datetimeFigureOut">
              <a:rPr lang="es-ES" smtClean="0"/>
              <a:pPr/>
              <a:t>24/09/2019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09DD59A-4803-4A1B-B2A5-3A6A785C91D3}"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81197AE-F37B-4F3B-8449-2C33241A46F8}" type="datetimeFigureOut">
              <a:rPr lang="es-ES" smtClean="0"/>
              <a:pPr/>
              <a:t>24/09/2019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09DD59A-4803-4A1B-B2A5-3A6A785C91D3}"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81197AE-F37B-4F3B-8449-2C33241A46F8}" type="datetimeFigureOut">
              <a:rPr lang="es-ES" smtClean="0"/>
              <a:pPr/>
              <a:t>24/09/2019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09DD59A-4803-4A1B-B2A5-3A6A785C91D3}"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981197AE-F37B-4F3B-8449-2C33241A46F8}" type="datetimeFigureOut">
              <a:rPr lang="es-ES" smtClean="0"/>
              <a:pPr/>
              <a:t>24/09/2019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09DD59A-4803-4A1B-B2A5-3A6A785C91D3}"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981197AE-F37B-4F3B-8449-2C33241A46F8}" type="datetimeFigureOut">
              <a:rPr lang="es-ES" smtClean="0"/>
              <a:pPr/>
              <a:t>24/09/2019</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609DD59A-4803-4A1B-B2A5-3A6A785C91D3}"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981197AE-F37B-4F3B-8449-2C33241A46F8}" type="datetimeFigureOut">
              <a:rPr lang="es-ES" smtClean="0"/>
              <a:pPr/>
              <a:t>24/09/2019</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609DD59A-4803-4A1B-B2A5-3A6A785C91D3}"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81197AE-F37B-4F3B-8449-2C33241A46F8}" type="datetimeFigureOut">
              <a:rPr lang="es-ES" smtClean="0"/>
              <a:pPr/>
              <a:t>24/09/2019</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609DD59A-4803-4A1B-B2A5-3A6A785C91D3}"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81197AE-F37B-4F3B-8449-2C33241A46F8}" type="datetimeFigureOut">
              <a:rPr lang="es-ES" smtClean="0"/>
              <a:pPr/>
              <a:t>24/09/2019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09DD59A-4803-4A1B-B2A5-3A6A785C91D3}"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81197AE-F37B-4F3B-8449-2C33241A46F8}" type="datetimeFigureOut">
              <a:rPr lang="es-ES" smtClean="0"/>
              <a:pPr/>
              <a:t>24/09/2019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09DD59A-4803-4A1B-B2A5-3A6A785C91D3}"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1197AE-F37B-4F3B-8449-2C33241A46F8}" type="datetimeFigureOut">
              <a:rPr lang="es-ES" smtClean="0"/>
              <a:pPr/>
              <a:t>24/09/2019</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9DD59A-4803-4A1B-B2A5-3A6A785C91D3}"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youtu.be/1tlWU3groi0"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79512" y="355341"/>
            <a:ext cx="7772400" cy="1470025"/>
          </a:xfrm>
        </p:spPr>
        <p:txBody>
          <a:bodyPr>
            <a:normAutofit fontScale="90000"/>
          </a:bodyPr>
          <a:lstStyle/>
          <a:p>
            <a:r>
              <a:rPr lang="es-ES" b="1" dirty="0" smtClean="0">
                <a:solidFill>
                  <a:srgbClr val="0070C0"/>
                </a:solidFill>
                <a:latin typeface="Comic Sans MS" panose="030F0702030302020204" pitchFamily="66" charset="0"/>
                <a:cs typeface="Times New Roman" pitchFamily="18" charset="0"/>
              </a:rPr>
              <a:t>La relajación </a:t>
            </a:r>
            <a:r>
              <a:rPr lang="es-ES" b="1" dirty="0">
                <a:solidFill>
                  <a:srgbClr val="0070C0"/>
                </a:solidFill>
                <a:latin typeface="Comic Sans MS" panose="030F0702030302020204" pitchFamily="66" charset="0"/>
                <a:cs typeface="Times New Roman" pitchFamily="18" charset="0"/>
              </a:rPr>
              <a:t>como estrategia en la gestión del estrés.</a:t>
            </a:r>
            <a:r>
              <a:rPr lang="es-ES" dirty="0">
                <a:latin typeface="Comic Sans MS" panose="030F0702030302020204" pitchFamily="66" charset="0"/>
              </a:rPr>
              <a:t/>
            </a:r>
            <a:br>
              <a:rPr lang="es-ES" dirty="0">
                <a:latin typeface="Comic Sans MS" panose="030F0702030302020204" pitchFamily="66" charset="0"/>
              </a:rPr>
            </a:br>
            <a:endParaRPr lang="es-ES" dirty="0">
              <a:latin typeface="Comic Sans MS" panose="030F0702030302020204" pitchFamily="66" charset="0"/>
            </a:endParaRPr>
          </a:p>
        </p:txBody>
      </p:sp>
      <p:sp>
        <p:nvSpPr>
          <p:cNvPr id="3" name="2 Subtítulo"/>
          <p:cNvSpPr>
            <a:spLocks noGrp="1"/>
          </p:cNvSpPr>
          <p:nvPr>
            <p:ph type="subTitle" idx="1"/>
          </p:nvPr>
        </p:nvSpPr>
        <p:spPr>
          <a:xfrm>
            <a:off x="3419872" y="6093296"/>
            <a:ext cx="6400800" cy="913656"/>
          </a:xfrm>
        </p:spPr>
        <p:txBody>
          <a:bodyPr>
            <a:normAutofit/>
          </a:bodyPr>
          <a:lstStyle/>
          <a:p>
            <a:r>
              <a:rPr lang="es-ES" dirty="0" smtClean="0">
                <a:solidFill>
                  <a:schemeClr val="tx2">
                    <a:lumMod val="60000"/>
                    <a:lumOff val="40000"/>
                  </a:schemeClr>
                </a:solidFill>
                <a:latin typeface="Comic Sans MS" panose="030F0702030302020204" pitchFamily="66" charset="0"/>
              </a:rPr>
              <a:t>Juanjo Mendoza Alonso</a:t>
            </a:r>
            <a:endParaRPr lang="es-ES" dirty="0">
              <a:solidFill>
                <a:schemeClr val="tx2">
                  <a:lumMod val="60000"/>
                  <a:lumOff val="40000"/>
                </a:schemeClr>
              </a:solidFill>
              <a:latin typeface="Comic Sans MS" panose="030F0702030302020204" pitchFamily="66" charset="0"/>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6553" y="1412776"/>
            <a:ext cx="2993599" cy="465360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r>
              <a:rPr lang="es-ES" dirty="0" smtClean="0">
                <a:solidFill>
                  <a:srgbClr val="0070C0"/>
                </a:solidFill>
                <a:latin typeface="Comic Sans MS" panose="030F0702030302020204" pitchFamily="66" charset="0"/>
                <a:cs typeface="Times New Roman" pitchFamily="18" charset="0"/>
              </a:rPr>
              <a:t>Relajación y ondas cerebrales</a:t>
            </a:r>
            <a:endParaRPr lang="es-ES" dirty="0">
              <a:solidFill>
                <a:srgbClr val="0070C0"/>
              </a:solidFill>
              <a:latin typeface="Comic Sans MS" panose="030F0702030302020204" pitchFamily="66" charset="0"/>
              <a:cs typeface="Times New Roman" pitchFamily="18" charset="0"/>
            </a:endParaRPr>
          </a:p>
        </p:txBody>
      </p:sp>
      <p:pic>
        <p:nvPicPr>
          <p:cNvPr id="4" name="3 Marcador de contenido" descr="Ondas-Cerebrales.jpg"/>
          <p:cNvPicPr>
            <a:picLocks noGrp="1" noChangeAspect="1"/>
          </p:cNvPicPr>
          <p:nvPr>
            <p:ph idx="1"/>
          </p:nvPr>
        </p:nvPicPr>
        <p:blipFill>
          <a:blip r:embed="rId2" cstate="print"/>
          <a:stretch>
            <a:fillRect/>
          </a:stretch>
        </p:blipFill>
        <p:spPr>
          <a:xfrm>
            <a:off x="827584" y="1772816"/>
            <a:ext cx="7627765" cy="4851629"/>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a:bodyPr>
          <a:lstStyle/>
          <a:p>
            <a:r>
              <a:rPr lang="es-ES" sz="2800" b="1" dirty="0" smtClean="0">
                <a:solidFill>
                  <a:srgbClr val="0070C0"/>
                </a:solidFill>
                <a:latin typeface="Comic Sans MS" panose="030F0702030302020204" pitchFamily="66" charset="0"/>
                <a:cs typeface="Times New Roman" pitchFamily="18" charset="0"/>
              </a:rPr>
              <a:t>Como la Meditación puede cambiar la forma de nuestro Cerebro. Dra. Sara Lazar.</a:t>
            </a:r>
            <a:endParaRPr lang="es-ES" sz="2800" dirty="0">
              <a:solidFill>
                <a:srgbClr val="0070C0"/>
              </a:solidFill>
              <a:latin typeface="Comic Sans MS" panose="030F0702030302020204" pitchFamily="66" charset="0"/>
              <a:cs typeface="Times New Roman" pitchFamily="18" charset="0"/>
            </a:endParaRPr>
          </a:p>
        </p:txBody>
      </p:sp>
      <p:sp>
        <p:nvSpPr>
          <p:cNvPr id="3" name="2 Marcador de contenido"/>
          <p:cNvSpPr>
            <a:spLocks noGrp="1"/>
          </p:cNvSpPr>
          <p:nvPr>
            <p:ph idx="1"/>
          </p:nvPr>
        </p:nvSpPr>
        <p:spPr>
          <a:xfrm>
            <a:off x="0" y="2060848"/>
            <a:ext cx="9144000" cy="4525963"/>
          </a:xfrm>
        </p:spPr>
        <p:txBody>
          <a:bodyPr>
            <a:noAutofit/>
          </a:bodyPr>
          <a:lstStyle/>
          <a:p>
            <a:r>
              <a:rPr lang="es-ES" sz="2800" dirty="0" smtClean="0">
                <a:latin typeface="Comic Sans MS" panose="030F0702030302020204" pitchFamily="66" charset="0"/>
                <a:cs typeface="Times New Roman" pitchFamily="18" charset="0"/>
              </a:rPr>
              <a:t>La meditación/relajación incrementa la materia gris del cerebro.</a:t>
            </a:r>
          </a:p>
          <a:p>
            <a:endParaRPr lang="es-ES" sz="2800" dirty="0" smtClean="0">
              <a:latin typeface="Comic Sans MS" panose="030F0702030302020204" pitchFamily="66" charset="0"/>
              <a:cs typeface="Times New Roman" pitchFamily="18" charset="0"/>
            </a:endParaRPr>
          </a:p>
          <a:p>
            <a:pPr lvl="1"/>
            <a:r>
              <a:rPr lang="es-ES" sz="2400" dirty="0" smtClean="0">
                <a:latin typeface="Comic Sans MS" panose="030F0702030302020204" pitchFamily="66" charset="0"/>
                <a:cs typeface="Times New Roman" pitchFamily="18" charset="0"/>
              </a:rPr>
              <a:t>Parte frontal: Memoria funcional y ejecuta decisiones.</a:t>
            </a:r>
          </a:p>
          <a:p>
            <a:pPr lvl="1"/>
            <a:r>
              <a:rPr lang="es-ES" sz="2400" dirty="0" smtClean="0">
                <a:latin typeface="Comic Sans MS" panose="030F0702030302020204" pitchFamily="66" charset="0"/>
                <a:cs typeface="Times New Roman" pitchFamily="18" charset="0"/>
              </a:rPr>
              <a:t>Hipocampo: Aprendizaje, memoria, regula emociones.</a:t>
            </a:r>
          </a:p>
          <a:p>
            <a:pPr lvl="1"/>
            <a:r>
              <a:rPr lang="es-ES" sz="2400" dirty="0" err="1" smtClean="0">
                <a:latin typeface="Comic Sans MS" panose="030F0702030302020204" pitchFamily="66" charset="0"/>
                <a:cs typeface="Times New Roman" pitchFamily="18" charset="0"/>
              </a:rPr>
              <a:t>Temporopariental</a:t>
            </a:r>
            <a:r>
              <a:rPr lang="es-ES" sz="2400" dirty="0" smtClean="0">
                <a:latin typeface="Comic Sans MS" panose="030F0702030302020204" pitchFamily="66" charset="0"/>
                <a:cs typeface="Times New Roman" pitchFamily="18" charset="0"/>
              </a:rPr>
              <a:t>: Perspectiva, empatía y compasión.</a:t>
            </a:r>
          </a:p>
          <a:p>
            <a:endParaRPr lang="es-ES" sz="2800" dirty="0" smtClean="0">
              <a:latin typeface="Comic Sans MS" panose="030F0702030302020204" pitchFamily="66" charset="0"/>
              <a:cs typeface="Times New Roman" pitchFamily="18" charset="0"/>
            </a:endParaRPr>
          </a:p>
          <a:p>
            <a:r>
              <a:rPr lang="es-ES" sz="2800" b="1" dirty="0" smtClean="0">
                <a:latin typeface="Comic Sans MS" panose="030F0702030302020204" pitchFamily="66" charset="0"/>
                <a:cs typeface="Times New Roman" pitchFamily="18" charset="0"/>
              </a:rPr>
              <a:t>Amígdala: Relacionada con el estrés se reducía.</a:t>
            </a:r>
            <a:endParaRPr lang="es-ES" sz="2800" b="1" dirty="0">
              <a:latin typeface="Comic Sans MS" panose="030F0702030302020204" pitchFamily="66"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426170"/>
          </a:xfrm>
        </p:spPr>
        <p:style>
          <a:lnRef idx="2">
            <a:schemeClr val="accent1"/>
          </a:lnRef>
          <a:fillRef idx="1">
            <a:schemeClr val="lt1"/>
          </a:fillRef>
          <a:effectRef idx="0">
            <a:schemeClr val="accent1"/>
          </a:effectRef>
          <a:fontRef idx="minor">
            <a:schemeClr val="dk1"/>
          </a:fontRef>
        </p:style>
        <p:txBody>
          <a:bodyPr>
            <a:noAutofit/>
          </a:bodyPr>
          <a:lstStyle/>
          <a:p>
            <a:r>
              <a:rPr lang="es-ES" sz="4800" dirty="0" smtClean="0">
                <a:solidFill>
                  <a:srgbClr val="0070C0"/>
                </a:solidFill>
                <a:latin typeface="Comic Sans MS" panose="030F0702030302020204" pitchFamily="66" charset="0"/>
                <a:cs typeface="Times New Roman" pitchFamily="18" charset="0"/>
              </a:rPr>
              <a:t>Relajación y cambios en el cerebro</a:t>
            </a:r>
            <a:endParaRPr lang="es-ES" sz="4800" dirty="0">
              <a:solidFill>
                <a:srgbClr val="0070C0"/>
              </a:solidFill>
              <a:latin typeface="Comic Sans MS" panose="030F0702030302020204" pitchFamily="66" charset="0"/>
              <a:cs typeface="Times New Roman" pitchFamily="18" charset="0"/>
            </a:endParaRPr>
          </a:p>
        </p:txBody>
      </p:sp>
      <p:pic>
        <p:nvPicPr>
          <p:cNvPr id="4" name="3 Marcador de contenido" descr="meditation-espanol.jpg"/>
          <p:cNvPicPr>
            <a:picLocks noGrp="1" noChangeAspect="1"/>
          </p:cNvPicPr>
          <p:nvPr>
            <p:ph idx="1"/>
          </p:nvPr>
        </p:nvPicPr>
        <p:blipFill>
          <a:blip r:embed="rId2" cstate="print"/>
          <a:stretch>
            <a:fillRect/>
          </a:stretch>
        </p:blipFill>
        <p:spPr>
          <a:xfrm>
            <a:off x="623887" y="2348880"/>
            <a:ext cx="7896225" cy="4162425"/>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efectoscerebrales1-1.jpg"/>
          <p:cNvPicPr>
            <a:picLocks noGrp="1" noChangeAspect="1"/>
          </p:cNvPicPr>
          <p:nvPr>
            <p:ph idx="1"/>
          </p:nvPr>
        </p:nvPicPr>
        <p:blipFill>
          <a:blip r:embed="rId2" cstate="print"/>
          <a:stretch>
            <a:fillRect/>
          </a:stretch>
        </p:blipFill>
        <p:spPr>
          <a:xfrm>
            <a:off x="107504" y="980728"/>
            <a:ext cx="8856984" cy="500123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stretch>
            <a:fillRect/>
          </a:stretch>
        </p:blipFill>
        <p:spPr>
          <a:xfrm>
            <a:off x="-1404665" y="0"/>
            <a:ext cx="12423913" cy="6957392"/>
          </a:xfrm>
          <a:prstGeom prst="rect">
            <a:avLst/>
          </a:prstGeom>
        </p:spPr>
      </p:pic>
      <p:sp>
        <p:nvSpPr>
          <p:cNvPr id="2" name="1 Título"/>
          <p:cNvSpPr>
            <a:spLocks noGrp="1"/>
          </p:cNvSpPr>
          <p:nvPr>
            <p:ph type="title"/>
          </p:nvPr>
        </p:nvSpPr>
        <p:spPr>
          <a:xfrm>
            <a:off x="-540568" y="-99392"/>
            <a:ext cx="10225136" cy="1498178"/>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s-ES" sz="4800" dirty="0" err="1" smtClean="0">
                <a:solidFill>
                  <a:schemeClr val="bg1"/>
                </a:solidFill>
                <a:latin typeface="Comic Sans MS" panose="030F0702030302020204" pitchFamily="66" charset="0"/>
                <a:cs typeface="Times New Roman" pitchFamily="18" charset="0"/>
              </a:rPr>
              <a:t>Neuroplasticidad</a:t>
            </a:r>
            <a:endParaRPr lang="es-ES" sz="4800" dirty="0">
              <a:solidFill>
                <a:schemeClr val="bg1"/>
              </a:solidFill>
              <a:latin typeface="Comic Sans MS" panose="030F0702030302020204" pitchFamily="66" charset="0"/>
              <a:cs typeface="Times New Roman" pitchFamily="18" charset="0"/>
            </a:endParaRPr>
          </a:p>
        </p:txBody>
      </p:sp>
      <p:sp>
        <p:nvSpPr>
          <p:cNvPr id="3" name="2 Marcador de contenido"/>
          <p:cNvSpPr>
            <a:spLocks noGrp="1"/>
          </p:cNvSpPr>
          <p:nvPr>
            <p:ph idx="1"/>
          </p:nvPr>
        </p:nvSpPr>
        <p:spPr>
          <a:xfrm>
            <a:off x="611560" y="2996952"/>
            <a:ext cx="8229600" cy="3340967"/>
          </a:xfrm>
        </p:spPr>
        <p:txBody>
          <a:bodyPr>
            <a:normAutofit fontScale="92500" lnSpcReduction="10000"/>
          </a:bodyPr>
          <a:lstStyle/>
          <a:p>
            <a:pPr marL="0" indent="0" algn="ctr">
              <a:buNone/>
            </a:pPr>
            <a:r>
              <a:rPr lang="es-ES" sz="4300" dirty="0" smtClean="0">
                <a:solidFill>
                  <a:schemeClr val="bg1"/>
                </a:solidFill>
                <a:latin typeface="Comic Sans MS" panose="030F0702030302020204" pitchFamily="66" charset="0"/>
                <a:cs typeface="Times New Roman" pitchFamily="18" charset="0"/>
              </a:rPr>
              <a:t>Los meditadores de 50 años, </a:t>
            </a:r>
          </a:p>
          <a:p>
            <a:pPr algn="ctr">
              <a:buNone/>
            </a:pPr>
            <a:r>
              <a:rPr lang="es-ES" sz="4300" dirty="0" smtClean="0">
                <a:solidFill>
                  <a:schemeClr val="bg1"/>
                </a:solidFill>
                <a:latin typeface="Comic Sans MS" panose="030F0702030302020204" pitchFamily="66" charset="0"/>
                <a:cs typeface="Times New Roman" pitchFamily="18" charset="0"/>
              </a:rPr>
              <a:t>en el estudio de investigación, tenían la misma cantidad de</a:t>
            </a:r>
          </a:p>
          <a:p>
            <a:pPr algn="ctr">
              <a:buNone/>
            </a:pPr>
            <a:r>
              <a:rPr lang="es-ES" sz="4300" dirty="0" smtClean="0">
                <a:solidFill>
                  <a:schemeClr val="bg1"/>
                </a:solidFill>
                <a:latin typeface="Comic Sans MS" panose="030F0702030302020204" pitchFamily="66" charset="0"/>
                <a:cs typeface="Times New Roman" pitchFamily="18" charset="0"/>
              </a:rPr>
              <a:t>materia gris en la corteza cerebral que los de 25 años</a:t>
            </a:r>
            <a:r>
              <a:rPr lang="es-ES" sz="4800" dirty="0" smtClean="0">
                <a:solidFill>
                  <a:schemeClr val="bg1"/>
                </a:solidFill>
                <a:latin typeface="Comic Sans MS" panose="030F0702030302020204" pitchFamily="66" charset="0"/>
                <a:cs typeface="Times New Roman" pitchFamily="18" charset="0"/>
              </a:rPr>
              <a:t>.</a:t>
            </a:r>
            <a:endParaRPr lang="es-ES" sz="4800" dirty="0">
              <a:solidFill>
                <a:schemeClr val="bg1"/>
              </a:solidFill>
              <a:latin typeface="Comic Sans MS" panose="030F0702030302020204" pitchFamily="66"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95047"/>
            <a:ext cx="8229600" cy="1143000"/>
          </a:xfrm>
        </p:spPr>
        <p:style>
          <a:lnRef idx="2">
            <a:schemeClr val="accent1"/>
          </a:lnRef>
          <a:fillRef idx="1">
            <a:schemeClr val="lt1"/>
          </a:fillRef>
          <a:effectRef idx="0">
            <a:schemeClr val="accent1"/>
          </a:effectRef>
          <a:fontRef idx="minor">
            <a:schemeClr val="dk1"/>
          </a:fontRef>
        </p:style>
        <p:txBody>
          <a:bodyPr>
            <a:normAutofit/>
          </a:bodyPr>
          <a:lstStyle/>
          <a:p>
            <a:r>
              <a:rPr lang="es-ES" sz="4800" dirty="0" err="1" smtClean="0">
                <a:solidFill>
                  <a:srgbClr val="0070C0"/>
                </a:solidFill>
                <a:latin typeface="Comic Sans MS" panose="030F0702030302020204" pitchFamily="66" charset="0"/>
                <a:cs typeface="Times New Roman" pitchFamily="18" charset="0"/>
              </a:rPr>
              <a:t>Esrés</a:t>
            </a:r>
            <a:r>
              <a:rPr lang="es-ES" sz="4800" dirty="0" smtClean="0">
                <a:solidFill>
                  <a:srgbClr val="0070C0"/>
                </a:solidFill>
                <a:latin typeface="Comic Sans MS" panose="030F0702030302020204" pitchFamily="66" charset="0"/>
                <a:cs typeface="Times New Roman" pitchFamily="18" charset="0"/>
              </a:rPr>
              <a:t> y </a:t>
            </a:r>
            <a:r>
              <a:rPr lang="es-ES" sz="4800" dirty="0">
                <a:solidFill>
                  <a:srgbClr val="0070C0"/>
                </a:solidFill>
                <a:latin typeface="Comic Sans MS" panose="030F0702030302020204" pitchFamily="66" charset="0"/>
                <a:cs typeface="Times New Roman" pitchFamily="18" charset="0"/>
              </a:rPr>
              <a:t>S</a:t>
            </a:r>
            <a:r>
              <a:rPr lang="es-ES" sz="4800" dirty="0" smtClean="0">
                <a:solidFill>
                  <a:srgbClr val="0070C0"/>
                </a:solidFill>
                <a:latin typeface="Comic Sans MS" panose="030F0702030302020204" pitchFamily="66" charset="0"/>
                <a:cs typeface="Times New Roman" pitchFamily="18" charset="0"/>
              </a:rPr>
              <a:t>istema </a:t>
            </a:r>
            <a:r>
              <a:rPr lang="es-ES" sz="4800" dirty="0">
                <a:solidFill>
                  <a:srgbClr val="0070C0"/>
                </a:solidFill>
                <a:latin typeface="Comic Sans MS" panose="030F0702030302020204" pitchFamily="66" charset="0"/>
                <a:cs typeface="Times New Roman" pitchFamily="18" charset="0"/>
              </a:rPr>
              <a:t>N</a:t>
            </a:r>
            <a:r>
              <a:rPr lang="es-ES" sz="4800" dirty="0" smtClean="0">
                <a:solidFill>
                  <a:srgbClr val="0070C0"/>
                </a:solidFill>
                <a:latin typeface="Comic Sans MS" panose="030F0702030302020204" pitchFamily="66" charset="0"/>
                <a:cs typeface="Times New Roman" pitchFamily="18" charset="0"/>
              </a:rPr>
              <a:t>ervioso</a:t>
            </a:r>
            <a:endParaRPr lang="es-ES" sz="4800" dirty="0">
              <a:solidFill>
                <a:srgbClr val="0070C0"/>
              </a:solidFill>
              <a:latin typeface="Comic Sans MS" panose="030F0702030302020204" pitchFamily="66" charset="0"/>
              <a:cs typeface="Times New Roman" pitchFamily="18" charset="0"/>
            </a:endParaRPr>
          </a:p>
        </p:txBody>
      </p:sp>
      <p:pic>
        <p:nvPicPr>
          <p:cNvPr id="4" name="3 Marcador de contenido" descr="Divisiones+del+sistema+nervioso.jpg"/>
          <p:cNvPicPr>
            <a:picLocks noGrp="1" noChangeAspect="1"/>
          </p:cNvPicPr>
          <p:nvPr>
            <p:ph idx="1"/>
          </p:nvPr>
        </p:nvPicPr>
        <p:blipFill>
          <a:blip r:embed="rId2" cstate="print"/>
          <a:stretch>
            <a:fillRect/>
          </a:stretch>
        </p:blipFill>
        <p:spPr>
          <a:xfrm>
            <a:off x="1043608" y="1668001"/>
            <a:ext cx="6912768" cy="5184576"/>
          </a:xfrm>
        </p:spPr>
      </p:pic>
      <p:sp>
        <p:nvSpPr>
          <p:cNvPr id="3" name="CuadroTexto 2"/>
          <p:cNvSpPr txBox="1"/>
          <p:nvPr/>
        </p:nvSpPr>
        <p:spPr>
          <a:xfrm>
            <a:off x="6660232" y="1628800"/>
            <a:ext cx="1584176" cy="1656184"/>
          </a:xfrm>
          <a:prstGeom prst="rect">
            <a:avLst/>
          </a:prstGeom>
          <a:solidFill>
            <a:schemeClr val="bg1"/>
          </a:solidFill>
        </p:spPr>
        <p:txBody>
          <a:bodyPr wrap="square" rtlCol="0">
            <a:spAutoFit/>
          </a:bodyPr>
          <a:lstStyle/>
          <a:p>
            <a:endParaRPr lang="es-E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11 Marcador de contenido" descr="parasimpatico y simpatico.jpg"/>
          <p:cNvPicPr>
            <a:picLocks noGrp="1" noChangeAspect="1"/>
          </p:cNvPicPr>
          <p:nvPr>
            <p:ph idx="1"/>
          </p:nvPr>
        </p:nvPicPr>
        <p:blipFill>
          <a:blip r:embed="rId2" cstate="print"/>
          <a:stretch>
            <a:fillRect/>
          </a:stretch>
        </p:blipFill>
        <p:spPr>
          <a:xfrm>
            <a:off x="251520" y="0"/>
            <a:ext cx="8640960" cy="648072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354162"/>
          </a:xfrm>
        </p:spPr>
        <p:style>
          <a:lnRef idx="2">
            <a:schemeClr val="accent1"/>
          </a:lnRef>
          <a:fillRef idx="1">
            <a:schemeClr val="lt1"/>
          </a:fillRef>
          <a:effectRef idx="0">
            <a:schemeClr val="accent1"/>
          </a:effectRef>
          <a:fontRef idx="minor">
            <a:schemeClr val="dk1"/>
          </a:fontRef>
        </p:style>
        <p:txBody>
          <a:bodyPr>
            <a:normAutofit fontScale="90000"/>
          </a:bodyPr>
          <a:lstStyle/>
          <a:p>
            <a:r>
              <a:rPr lang="es-ES" sz="4800" b="1" dirty="0" smtClean="0">
                <a:solidFill>
                  <a:schemeClr val="tx2">
                    <a:lumMod val="60000"/>
                    <a:lumOff val="40000"/>
                  </a:schemeClr>
                </a:solidFill>
                <a:latin typeface="Comic Sans MS" panose="030F0702030302020204" pitchFamily="66" charset="0"/>
                <a:cs typeface="Times New Roman" pitchFamily="18" charset="0"/>
              </a:rPr>
              <a:t>Funcionalidad entre simpático y parasimpático</a:t>
            </a:r>
            <a:endParaRPr lang="es-ES" sz="4800" b="1" dirty="0">
              <a:solidFill>
                <a:schemeClr val="tx2">
                  <a:lumMod val="60000"/>
                  <a:lumOff val="40000"/>
                </a:schemeClr>
              </a:solidFill>
              <a:latin typeface="Comic Sans MS" panose="030F0702030302020204" pitchFamily="66" charset="0"/>
              <a:cs typeface="Times New Roman" pitchFamily="18" charset="0"/>
            </a:endParaRPr>
          </a:p>
        </p:txBody>
      </p:sp>
      <p:sp>
        <p:nvSpPr>
          <p:cNvPr id="6" name="Paralelogramo 5"/>
          <p:cNvSpPr/>
          <p:nvPr/>
        </p:nvSpPr>
        <p:spPr>
          <a:xfrm>
            <a:off x="179512" y="1916832"/>
            <a:ext cx="2952328" cy="4608512"/>
          </a:xfrm>
          <a:prstGeom prst="parallelogram">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Paralelogramo 6"/>
          <p:cNvSpPr/>
          <p:nvPr/>
        </p:nvSpPr>
        <p:spPr>
          <a:xfrm>
            <a:off x="2699792" y="1912687"/>
            <a:ext cx="2880319" cy="4612657"/>
          </a:xfrm>
          <a:prstGeom prst="parallelogram">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Paralelogramo 7"/>
          <p:cNvSpPr/>
          <p:nvPr/>
        </p:nvSpPr>
        <p:spPr>
          <a:xfrm>
            <a:off x="5724128" y="1874611"/>
            <a:ext cx="2890664" cy="2172674"/>
          </a:xfrm>
          <a:prstGeom prst="parallelogram">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Paralelogramo 8"/>
          <p:cNvSpPr/>
          <p:nvPr/>
        </p:nvSpPr>
        <p:spPr>
          <a:xfrm>
            <a:off x="5148064" y="4293096"/>
            <a:ext cx="2880320" cy="2232248"/>
          </a:xfrm>
          <a:prstGeom prst="parallelogram">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CuadroTexto 9"/>
          <p:cNvSpPr txBox="1"/>
          <p:nvPr/>
        </p:nvSpPr>
        <p:spPr>
          <a:xfrm>
            <a:off x="704057" y="3482040"/>
            <a:ext cx="2314600" cy="646331"/>
          </a:xfrm>
          <a:prstGeom prst="rect">
            <a:avLst/>
          </a:prstGeom>
          <a:noFill/>
        </p:spPr>
        <p:txBody>
          <a:bodyPr wrap="square" rtlCol="0">
            <a:spAutoFit/>
          </a:bodyPr>
          <a:lstStyle/>
          <a:p>
            <a:r>
              <a:rPr lang="es-ES" b="1" dirty="0" smtClean="0">
                <a:latin typeface="Comic Sans MS" panose="030F0702030302020204" pitchFamily="66" charset="0"/>
              </a:rPr>
              <a:t>SE COMPLEMENTAN</a:t>
            </a:r>
            <a:endParaRPr lang="es-ES" b="1" dirty="0">
              <a:latin typeface="Comic Sans MS" panose="030F0702030302020204" pitchFamily="66" charset="0"/>
            </a:endParaRPr>
          </a:p>
        </p:txBody>
      </p:sp>
      <p:sp>
        <p:nvSpPr>
          <p:cNvPr id="11" name="CuadroTexto 10"/>
          <p:cNvSpPr txBox="1"/>
          <p:nvPr/>
        </p:nvSpPr>
        <p:spPr>
          <a:xfrm>
            <a:off x="3301522" y="3343541"/>
            <a:ext cx="2314600" cy="923330"/>
          </a:xfrm>
          <a:prstGeom prst="rect">
            <a:avLst/>
          </a:prstGeom>
          <a:noFill/>
        </p:spPr>
        <p:txBody>
          <a:bodyPr wrap="square" rtlCol="0">
            <a:spAutoFit/>
          </a:bodyPr>
          <a:lstStyle/>
          <a:p>
            <a:r>
              <a:rPr lang="es-ES" b="1" dirty="0" smtClean="0">
                <a:latin typeface="Comic Sans MS" panose="030F0702030302020204" pitchFamily="66" charset="0"/>
              </a:rPr>
              <a:t>FUNCONAN EN</a:t>
            </a:r>
          </a:p>
          <a:p>
            <a:r>
              <a:rPr lang="es-ES" b="1" dirty="0" smtClean="0">
                <a:latin typeface="Comic Sans MS" panose="030F0702030302020204" pitchFamily="66" charset="0"/>
              </a:rPr>
              <a:t>NATURAL</a:t>
            </a:r>
          </a:p>
          <a:p>
            <a:r>
              <a:rPr lang="es-ES" b="1" dirty="0" smtClean="0">
                <a:latin typeface="Comic Sans MS" panose="030F0702030302020204" pitchFamily="66" charset="0"/>
              </a:rPr>
              <a:t>OPOSICIÓN</a:t>
            </a:r>
            <a:endParaRPr lang="es-ES" b="1" dirty="0">
              <a:latin typeface="Comic Sans MS" panose="030F0702030302020204" pitchFamily="66" charset="0"/>
            </a:endParaRPr>
          </a:p>
        </p:txBody>
      </p:sp>
      <p:sp>
        <p:nvSpPr>
          <p:cNvPr id="12" name="CuadroTexto 11"/>
          <p:cNvSpPr txBox="1"/>
          <p:nvPr/>
        </p:nvSpPr>
        <p:spPr>
          <a:xfrm>
            <a:off x="6156176" y="2479490"/>
            <a:ext cx="2314600" cy="1200329"/>
          </a:xfrm>
          <a:prstGeom prst="rect">
            <a:avLst/>
          </a:prstGeom>
          <a:noFill/>
        </p:spPr>
        <p:txBody>
          <a:bodyPr wrap="square" rtlCol="0">
            <a:spAutoFit/>
          </a:bodyPr>
          <a:lstStyle/>
          <a:p>
            <a:r>
              <a:rPr lang="es-ES" b="1" dirty="0" smtClean="0">
                <a:latin typeface="Comic Sans MS" panose="030F0702030302020204" pitchFamily="66" charset="0"/>
              </a:rPr>
              <a:t>EL SIMPATICO:</a:t>
            </a:r>
          </a:p>
          <a:p>
            <a:r>
              <a:rPr lang="es-ES" dirty="0" smtClean="0">
                <a:latin typeface="Comic Sans MS" panose="030F0702030302020204" pitchFamily="66" charset="0"/>
              </a:rPr>
              <a:t>PONE EL CUERPO</a:t>
            </a:r>
          </a:p>
          <a:p>
            <a:r>
              <a:rPr lang="es-ES" dirty="0" smtClean="0">
                <a:latin typeface="Comic Sans MS" panose="030F0702030302020204" pitchFamily="66" charset="0"/>
              </a:rPr>
              <a:t>EN ESTADO DE</a:t>
            </a:r>
          </a:p>
          <a:p>
            <a:r>
              <a:rPr lang="es-ES" dirty="0" smtClean="0">
                <a:latin typeface="Comic Sans MS" panose="030F0702030302020204" pitchFamily="66" charset="0"/>
              </a:rPr>
              <a:t>MAYOR ALERTA</a:t>
            </a:r>
          </a:p>
        </p:txBody>
      </p:sp>
      <p:sp>
        <p:nvSpPr>
          <p:cNvPr id="14" name="CuadroTexto 13"/>
          <p:cNvSpPr txBox="1"/>
          <p:nvPr/>
        </p:nvSpPr>
        <p:spPr>
          <a:xfrm>
            <a:off x="5646947" y="4293096"/>
            <a:ext cx="2314600" cy="2308324"/>
          </a:xfrm>
          <a:prstGeom prst="rect">
            <a:avLst/>
          </a:prstGeom>
          <a:noFill/>
        </p:spPr>
        <p:txBody>
          <a:bodyPr wrap="square" rtlCol="0">
            <a:spAutoFit/>
          </a:bodyPr>
          <a:lstStyle/>
          <a:p>
            <a:r>
              <a:rPr lang="es-ES" b="1" dirty="0" smtClean="0">
                <a:latin typeface="Comic Sans MS" panose="030F0702030302020204" pitchFamily="66" charset="0"/>
              </a:rPr>
              <a:t>EL </a:t>
            </a:r>
          </a:p>
          <a:p>
            <a:r>
              <a:rPr lang="es-ES" b="1" dirty="0" smtClean="0">
                <a:latin typeface="Comic Sans MS" panose="030F0702030302020204" pitchFamily="66" charset="0"/>
              </a:rPr>
              <a:t>PARASIMPATICO:</a:t>
            </a:r>
          </a:p>
          <a:p>
            <a:r>
              <a:rPr lang="es-ES" dirty="0" smtClean="0">
                <a:latin typeface="Comic Sans MS" panose="030F0702030302020204" pitchFamily="66" charset="0"/>
              </a:rPr>
              <a:t>REDUCE LAS </a:t>
            </a:r>
          </a:p>
          <a:p>
            <a:r>
              <a:rPr lang="es-ES" dirty="0" smtClean="0">
                <a:latin typeface="Comic Sans MS" panose="030F0702030302020204" pitchFamily="66" charset="0"/>
              </a:rPr>
              <a:t>FUNCIONES</a:t>
            </a:r>
          </a:p>
          <a:p>
            <a:r>
              <a:rPr lang="es-ES" dirty="0" smtClean="0">
                <a:latin typeface="Comic Sans MS" panose="030F0702030302020204" pitchFamily="66" charset="0"/>
              </a:rPr>
              <a:t>GENERALES E</a:t>
            </a:r>
          </a:p>
          <a:p>
            <a:r>
              <a:rPr lang="es-ES" dirty="0" smtClean="0">
                <a:latin typeface="Comic Sans MS" panose="030F0702030302020204" pitchFamily="66" charset="0"/>
              </a:rPr>
              <a:t>INDUCE A UN ESTADO DE RELAJACIÓN</a:t>
            </a:r>
          </a:p>
        </p:txBody>
      </p:sp>
    </p:spTree>
    <p:extLst>
      <p:ext uri="{BB962C8B-B14F-4D97-AF65-F5344CB8AC3E}">
        <p14:creationId xmlns:p14="http://schemas.microsoft.com/office/powerpoint/2010/main" val="15354532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stretch>
            <a:fillRect/>
          </a:stretch>
        </p:blipFill>
        <p:spPr>
          <a:xfrm>
            <a:off x="163836" y="146323"/>
            <a:ext cx="2390775" cy="1914525"/>
          </a:xfrm>
          <a:prstGeom prst="rect">
            <a:avLst/>
          </a:prstGeom>
        </p:spPr>
      </p:pic>
      <p:pic>
        <p:nvPicPr>
          <p:cNvPr id="4" name="Imagen 3"/>
          <p:cNvPicPr>
            <a:picLocks noChangeAspect="1"/>
          </p:cNvPicPr>
          <p:nvPr/>
        </p:nvPicPr>
        <p:blipFill>
          <a:blip r:embed="rId3" cstate="print"/>
          <a:stretch>
            <a:fillRect/>
          </a:stretch>
        </p:blipFill>
        <p:spPr>
          <a:xfrm>
            <a:off x="6012160" y="4488350"/>
            <a:ext cx="3091892" cy="2348880"/>
          </a:xfrm>
          <a:prstGeom prst="rect">
            <a:avLst/>
          </a:prstGeom>
        </p:spPr>
      </p:pic>
      <p:sp>
        <p:nvSpPr>
          <p:cNvPr id="2" name="1 Título"/>
          <p:cNvSpPr>
            <a:spLocks noGrp="1"/>
          </p:cNvSpPr>
          <p:nvPr>
            <p:ph type="title"/>
          </p:nvPr>
        </p:nvSpPr>
        <p:spPr>
          <a:xfrm>
            <a:off x="2600574" y="325256"/>
            <a:ext cx="6516473" cy="1143000"/>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s-ES" sz="4800" b="1" dirty="0" smtClean="0">
                <a:solidFill>
                  <a:schemeClr val="bg1"/>
                </a:solidFill>
                <a:latin typeface="Comic Sans MS" panose="030F0702030302020204" pitchFamily="66" charset="0"/>
                <a:cs typeface="Times New Roman" pitchFamily="18" charset="0"/>
              </a:rPr>
              <a:t>UN DATO CURIOSO</a:t>
            </a:r>
            <a:endParaRPr lang="es-ES" sz="4800" b="1" dirty="0">
              <a:solidFill>
                <a:schemeClr val="bg1"/>
              </a:solidFill>
              <a:latin typeface="Comic Sans MS" panose="030F0702030302020204" pitchFamily="66" charset="0"/>
              <a:cs typeface="Times New Roman" pitchFamily="18" charset="0"/>
            </a:endParaRPr>
          </a:p>
        </p:txBody>
      </p:sp>
      <p:sp>
        <p:nvSpPr>
          <p:cNvPr id="3" name="2 Marcador de contenido"/>
          <p:cNvSpPr>
            <a:spLocks noGrp="1"/>
          </p:cNvSpPr>
          <p:nvPr>
            <p:ph idx="1"/>
          </p:nvPr>
        </p:nvSpPr>
        <p:spPr>
          <a:xfrm>
            <a:off x="1043608" y="2110016"/>
            <a:ext cx="6048672" cy="2736304"/>
          </a:xfrm>
        </p:spPr>
        <p:style>
          <a:lnRef idx="2">
            <a:schemeClr val="accent1"/>
          </a:lnRef>
          <a:fillRef idx="1">
            <a:schemeClr val="lt1"/>
          </a:fillRef>
          <a:effectRef idx="0">
            <a:schemeClr val="accent1"/>
          </a:effectRef>
          <a:fontRef idx="minor">
            <a:schemeClr val="dk1"/>
          </a:fontRef>
        </p:style>
        <p:txBody>
          <a:bodyPr>
            <a:normAutofit lnSpcReduction="10000"/>
          </a:bodyPr>
          <a:lstStyle/>
          <a:p>
            <a:pPr marL="0" indent="0" algn="just">
              <a:buNone/>
            </a:pPr>
            <a:r>
              <a:rPr lang="es-ES" dirty="0" smtClean="0">
                <a:solidFill>
                  <a:srgbClr val="0070C0"/>
                </a:solidFill>
                <a:latin typeface="Comic Sans MS" panose="030F0702030302020204" pitchFamily="66" charset="0"/>
              </a:rPr>
              <a:t>El SNA Parasimpático es el más importante para sobrevivir, si comparamos ambos sistemas, porque si no normalizara las funciones, el cuerpo no podría soportarlas.</a:t>
            </a:r>
            <a:endParaRPr lang="es-ES" dirty="0">
              <a:solidFill>
                <a:srgbClr val="0070C0"/>
              </a:solidFill>
              <a:latin typeface="Comic Sans MS" panose="030F0702030302020204" pitchFamily="66" charset="0"/>
            </a:endParaRPr>
          </a:p>
        </p:txBody>
      </p:sp>
    </p:spTree>
    <p:extLst>
      <p:ext uri="{BB962C8B-B14F-4D97-AF65-F5344CB8AC3E}">
        <p14:creationId xmlns:p14="http://schemas.microsoft.com/office/powerpoint/2010/main" val="21965760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60649"/>
            <a:ext cx="7772400" cy="1368151"/>
          </a:xfrm>
        </p:spPr>
        <p:txBody>
          <a:bodyPr/>
          <a:lstStyle/>
          <a:p>
            <a:r>
              <a:rPr lang="es-ES" dirty="0" smtClean="0">
                <a:solidFill>
                  <a:schemeClr val="tx2">
                    <a:lumMod val="75000"/>
                  </a:schemeClr>
                </a:solidFill>
                <a:latin typeface="Comic Sans MS" panose="030F0702030302020204" pitchFamily="66" charset="0"/>
              </a:rPr>
              <a:t>Relajación y depresión</a:t>
            </a:r>
            <a:endParaRPr lang="es-ES" dirty="0">
              <a:solidFill>
                <a:schemeClr val="tx2">
                  <a:lumMod val="75000"/>
                </a:schemeClr>
              </a:solidFill>
              <a:latin typeface="Comic Sans MS" panose="030F0702030302020204" pitchFamily="66" charset="0"/>
            </a:endParaRPr>
          </a:p>
        </p:txBody>
      </p:sp>
      <p:sp>
        <p:nvSpPr>
          <p:cNvPr id="3" name="Marcador de contenido 2"/>
          <p:cNvSpPr>
            <a:spLocks noGrp="1"/>
          </p:cNvSpPr>
          <p:nvPr>
            <p:ph type="subTitle" idx="1"/>
          </p:nvPr>
        </p:nvSpPr>
        <p:spPr>
          <a:xfrm>
            <a:off x="971600" y="2204864"/>
            <a:ext cx="7848872" cy="3433936"/>
          </a:xfrm>
        </p:spPr>
        <p:txBody>
          <a:bodyPr>
            <a:normAutofit/>
          </a:bodyPr>
          <a:lstStyle/>
          <a:p>
            <a:pPr algn="just"/>
            <a:r>
              <a:rPr lang="es-ES" dirty="0">
                <a:solidFill>
                  <a:schemeClr val="tx1"/>
                </a:solidFill>
                <a:latin typeface="Comic Sans MS" panose="030F0702030302020204" pitchFamily="66" charset="0"/>
              </a:rPr>
              <a:t>La meditación tiene, sobre la depresión (especialmente sobre la depresión grave), la ansiedad y el dolor, un efecto semejante al provocado por la medicación pero sin sus efectos secundarios.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9441" y="5997"/>
            <a:ext cx="8229600" cy="1143000"/>
          </a:xfrm>
        </p:spPr>
        <p:txBody>
          <a:bodyPr>
            <a:normAutofit/>
          </a:bodyPr>
          <a:lstStyle/>
          <a:p>
            <a:r>
              <a:rPr lang="es-ES" sz="6600" dirty="0" smtClean="0">
                <a:solidFill>
                  <a:srgbClr val="0070C0"/>
                </a:solidFill>
                <a:latin typeface="Comic Sans MS" panose="030F0702030302020204" pitchFamily="66" charset="0"/>
                <a:cs typeface="Times New Roman" pitchFamily="18" charset="0"/>
              </a:rPr>
              <a:t>Estrés</a:t>
            </a:r>
            <a:endParaRPr lang="es-ES" sz="6600" dirty="0">
              <a:solidFill>
                <a:srgbClr val="0070C0"/>
              </a:solidFill>
              <a:latin typeface="Comic Sans MS" panose="030F0702030302020204" pitchFamily="66" charset="0"/>
              <a:cs typeface="Times New Roman" pitchFamily="18" charset="0"/>
            </a:endParaRPr>
          </a:p>
        </p:txBody>
      </p:sp>
      <p:pic>
        <p:nvPicPr>
          <p:cNvPr id="6" name="5 Marcador de contenido" descr="copy-of-in-a-hurry-03b2.gif"/>
          <p:cNvPicPr>
            <a:picLocks noGrp="1" noChangeAspect="1"/>
          </p:cNvPicPr>
          <p:nvPr>
            <p:ph idx="1"/>
          </p:nvPr>
        </p:nvPicPr>
        <p:blipFill>
          <a:blip r:embed="rId2" cstate="print"/>
          <a:stretch>
            <a:fillRect/>
          </a:stretch>
        </p:blipFill>
        <p:spPr>
          <a:xfrm>
            <a:off x="469440" y="1417638"/>
            <a:ext cx="2518383" cy="2484041"/>
          </a:xfrm>
        </p:spPr>
      </p:pic>
      <p:pic>
        <p:nvPicPr>
          <p:cNvPr id="7" name="6 Imagen" descr="estres 2.jpg"/>
          <p:cNvPicPr>
            <a:picLocks noChangeAspect="1"/>
          </p:cNvPicPr>
          <p:nvPr/>
        </p:nvPicPr>
        <p:blipFill>
          <a:blip r:embed="rId3" cstate="print"/>
          <a:stretch>
            <a:fillRect/>
          </a:stretch>
        </p:blipFill>
        <p:spPr>
          <a:xfrm>
            <a:off x="5004048" y="1844824"/>
            <a:ext cx="3875974" cy="2004814"/>
          </a:xfrm>
          <a:prstGeom prst="rect">
            <a:avLst/>
          </a:prstGeom>
        </p:spPr>
      </p:pic>
      <p:pic>
        <p:nvPicPr>
          <p:cNvPr id="8" name="7 Imagen" descr="estres.jpg"/>
          <p:cNvPicPr>
            <a:picLocks noChangeAspect="1"/>
          </p:cNvPicPr>
          <p:nvPr/>
        </p:nvPicPr>
        <p:blipFill>
          <a:blip r:embed="rId4" cstate="print"/>
          <a:stretch>
            <a:fillRect/>
          </a:stretch>
        </p:blipFill>
        <p:spPr>
          <a:xfrm>
            <a:off x="2339752" y="4005064"/>
            <a:ext cx="3577580" cy="2385053"/>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a:xfrm>
            <a:off x="685800" y="620688"/>
            <a:ext cx="7772400" cy="1470025"/>
          </a:xfrm>
        </p:spPr>
        <p:txBody>
          <a:bodyPr/>
          <a:lstStyle/>
          <a:p>
            <a:r>
              <a:rPr lang="es-ES" dirty="0" smtClean="0">
                <a:solidFill>
                  <a:schemeClr val="tx2">
                    <a:lumMod val="75000"/>
                  </a:schemeClr>
                </a:solidFill>
                <a:latin typeface="Comic Sans MS" panose="030F0702030302020204" pitchFamily="66" charset="0"/>
              </a:rPr>
              <a:t>Relajación y estrés</a:t>
            </a:r>
            <a:endParaRPr lang="es-ES" dirty="0">
              <a:solidFill>
                <a:schemeClr val="tx2">
                  <a:lumMod val="75000"/>
                </a:schemeClr>
              </a:solidFill>
              <a:latin typeface="Comic Sans MS" panose="030F0702030302020204" pitchFamily="66" charset="0"/>
            </a:endParaRPr>
          </a:p>
        </p:txBody>
      </p:sp>
      <p:sp>
        <p:nvSpPr>
          <p:cNvPr id="2" name="Marcador de contenido 1"/>
          <p:cNvSpPr>
            <a:spLocks noGrp="1"/>
          </p:cNvSpPr>
          <p:nvPr>
            <p:ph type="subTitle" idx="1"/>
          </p:nvPr>
        </p:nvSpPr>
        <p:spPr>
          <a:xfrm>
            <a:off x="1371600" y="3068960"/>
            <a:ext cx="6400800" cy="1752600"/>
          </a:xfrm>
        </p:spPr>
        <p:txBody>
          <a:bodyPr/>
          <a:lstStyle/>
          <a:p>
            <a:r>
              <a:rPr lang="es-ES" dirty="0">
                <a:solidFill>
                  <a:schemeClr val="tx1"/>
                </a:solidFill>
                <a:latin typeface="Comic Sans MS" panose="030F0702030302020204" pitchFamily="66" charset="0"/>
              </a:rPr>
              <a:t>La meditación también puede, en cierta medida, reducir el coste del estrés psicológico. </a:t>
            </a:r>
          </a:p>
          <a:p>
            <a:endParaRPr lang="es-E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a:solidFill>
                  <a:schemeClr val="tx2">
                    <a:lumMod val="75000"/>
                  </a:schemeClr>
                </a:solidFill>
                <a:latin typeface="Comic Sans MS" panose="030F0702030302020204" pitchFamily="66" charset="0"/>
              </a:rPr>
              <a:t>Estudios con yoguis meditadores:</a:t>
            </a:r>
            <a:br>
              <a:rPr lang="es-ES" dirty="0">
                <a:solidFill>
                  <a:schemeClr val="tx2">
                    <a:lumMod val="75000"/>
                  </a:schemeClr>
                </a:solidFill>
                <a:latin typeface="Comic Sans MS" panose="030F0702030302020204" pitchFamily="66" charset="0"/>
              </a:rPr>
            </a:br>
            <a:endParaRPr lang="es-ES" dirty="0">
              <a:solidFill>
                <a:schemeClr val="tx2">
                  <a:lumMod val="75000"/>
                </a:schemeClr>
              </a:solidFill>
              <a:latin typeface="Comic Sans MS" panose="030F0702030302020204" pitchFamily="66" charset="0"/>
            </a:endParaRPr>
          </a:p>
        </p:txBody>
      </p:sp>
      <p:sp>
        <p:nvSpPr>
          <p:cNvPr id="3" name="Marcador de contenido 2"/>
          <p:cNvSpPr>
            <a:spLocks noGrp="1"/>
          </p:cNvSpPr>
          <p:nvPr>
            <p:ph idx="1"/>
          </p:nvPr>
        </p:nvSpPr>
        <p:spPr/>
        <p:txBody>
          <a:bodyPr>
            <a:normAutofit fontScale="77500" lnSpcReduction="20000"/>
          </a:bodyPr>
          <a:lstStyle/>
          <a:p>
            <a:r>
              <a:rPr lang="es-ES" dirty="0" smtClean="0">
                <a:latin typeface="Comic Sans MS" panose="030F0702030302020204" pitchFamily="66" charset="0"/>
              </a:rPr>
              <a:t>En </a:t>
            </a:r>
            <a:r>
              <a:rPr lang="es-ES" dirty="0">
                <a:latin typeface="Comic Sans MS" panose="030F0702030302020204" pitchFamily="66" charset="0"/>
              </a:rPr>
              <a:t>el caso de </a:t>
            </a:r>
            <a:r>
              <a:rPr lang="es-ES" dirty="0" err="1">
                <a:latin typeface="Comic Sans MS" panose="030F0702030302020204" pitchFamily="66" charset="0"/>
              </a:rPr>
              <a:t>Mingyur</a:t>
            </a:r>
            <a:r>
              <a:rPr lang="es-ES" dirty="0">
                <a:latin typeface="Comic Sans MS" panose="030F0702030302020204" pitchFamily="66" charset="0"/>
              </a:rPr>
              <a:t>, la edad de su cerebro se enlenteció hasta el punto de que a los 41 años, su cerebro parecía tener solo 33 años</a:t>
            </a:r>
            <a:r>
              <a:rPr lang="es-ES" dirty="0" smtClean="0">
                <a:latin typeface="Comic Sans MS" panose="030F0702030302020204" pitchFamily="66" charset="0"/>
              </a:rPr>
              <a:t>.</a:t>
            </a:r>
          </a:p>
          <a:p>
            <a:endParaRPr lang="es-ES" dirty="0">
              <a:latin typeface="Comic Sans MS" panose="030F0702030302020204" pitchFamily="66" charset="0"/>
            </a:endParaRPr>
          </a:p>
          <a:p>
            <a:r>
              <a:rPr lang="es-ES" dirty="0">
                <a:latin typeface="Comic Sans MS" panose="030F0702030302020204" pitchFamily="66" charset="0"/>
              </a:rPr>
              <a:t>Cuando </a:t>
            </a:r>
            <a:r>
              <a:rPr lang="es-ES" dirty="0" err="1">
                <a:latin typeface="Comic Sans MS" panose="030F0702030302020204" pitchFamily="66" charset="0"/>
              </a:rPr>
              <a:t>Mingyur</a:t>
            </a:r>
            <a:r>
              <a:rPr lang="es-ES" dirty="0">
                <a:latin typeface="Comic Sans MS" panose="030F0702030302020204" pitchFamily="66" charset="0"/>
              </a:rPr>
              <a:t> empezó a meditar en la compasión, el registro del EEG mostró un salto extraordinario en la actividad eléctrica de su cerebro y las imágenes de la </a:t>
            </a:r>
            <a:r>
              <a:rPr lang="es-ES" dirty="0" err="1">
                <a:latin typeface="Comic Sans MS" panose="030F0702030302020204" pitchFamily="66" charset="0"/>
              </a:rPr>
              <a:t>RMf</a:t>
            </a:r>
            <a:r>
              <a:rPr lang="es-ES" dirty="0">
                <a:latin typeface="Comic Sans MS" panose="030F0702030302020204" pitchFamily="66" charset="0"/>
              </a:rPr>
              <a:t> revelaron que, durante esos momentos, la actividad de los circuitos cerebrales asociados a la empatía experimentaba un aumento entre el 700 y el 800% comparada con el nivel de activación propio del estado de reposo.</a:t>
            </a:r>
          </a:p>
          <a:p>
            <a:r>
              <a:rPr lang="es-ES" dirty="0"/>
              <a:t> </a:t>
            </a:r>
          </a:p>
          <a:p>
            <a:endParaRPr lang="es-ES" dirty="0"/>
          </a:p>
        </p:txBody>
      </p:sp>
    </p:spTree>
    <p:extLst>
      <p:ext uri="{BB962C8B-B14F-4D97-AF65-F5344CB8AC3E}">
        <p14:creationId xmlns:p14="http://schemas.microsoft.com/office/powerpoint/2010/main" val="35912928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solidFill>
                  <a:schemeClr val="tx2">
                    <a:lumMod val="75000"/>
                  </a:schemeClr>
                </a:solidFill>
                <a:latin typeface="Comic Sans MS" panose="030F0702030302020204" pitchFamily="66" charset="0"/>
              </a:rPr>
              <a:t>Relajación y atención</a:t>
            </a:r>
            <a:endParaRPr lang="es-ES" dirty="0">
              <a:solidFill>
                <a:schemeClr val="tx2">
                  <a:lumMod val="75000"/>
                </a:schemeClr>
              </a:solidFill>
              <a:latin typeface="Comic Sans MS" panose="030F0702030302020204" pitchFamily="66" charset="0"/>
            </a:endParaRPr>
          </a:p>
        </p:txBody>
      </p:sp>
      <p:sp>
        <p:nvSpPr>
          <p:cNvPr id="3" name="Marcador de contenido 2"/>
          <p:cNvSpPr>
            <a:spLocks noGrp="1"/>
          </p:cNvSpPr>
          <p:nvPr>
            <p:ph idx="1"/>
          </p:nvPr>
        </p:nvSpPr>
        <p:spPr>
          <a:xfrm>
            <a:off x="457200" y="2636912"/>
            <a:ext cx="8229600" cy="3489251"/>
          </a:xfrm>
        </p:spPr>
        <p:txBody>
          <a:bodyPr/>
          <a:lstStyle/>
          <a:p>
            <a:pPr algn="just"/>
            <a:r>
              <a:rPr lang="es-ES" dirty="0">
                <a:latin typeface="Comic Sans MS" panose="030F0702030302020204" pitchFamily="66" charset="0"/>
              </a:rPr>
              <a:t>Los resultados obtenidos por los principiantes también indican, desde el mismo comienzo, una mejora de la atención.</a:t>
            </a:r>
          </a:p>
        </p:txBody>
      </p:sp>
    </p:spTree>
    <p:extLst>
      <p:ext uri="{BB962C8B-B14F-4D97-AF65-F5344CB8AC3E}">
        <p14:creationId xmlns:p14="http://schemas.microsoft.com/office/powerpoint/2010/main" val="34131346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548680"/>
            <a:ext cx="8229600" cy="1143000"/>
          </a:xfrm>
        </p:spPr>
        <p:txBody>
          <a:bodyPr>
            <a:normAutofit fontScale="90000"/>
          </a:bodyPr>
          <a:lstStyle/>
          <a:p>
            <a:r>
              <a:rPr lang="es-ES" dirty="0" smtClean="0">
                <a:solidFill>
                  <a:schemeClr val="tx2">
                    <a:lumMod val="75000"/>
                  </a:schemeClr>
                </a:solidFill>
                <a:latin typeface="Comic Sans MS" panose="030F0702030302020204" pitchFamily="66" charset="0"/>
              </a:rPr>
              <a:t>Relajación y sistema inmunológico</a:t>
            </a:r>
            <a:endParaRPr lang="es-ES" dirty="0">
              <a:solidFill>
                <a:schemeClr val="tx2">
                  <a:lumMod val="75000"/>
                </a:schemeClr>
              </a:solidFill>
              <a:latin typeface="Comic Sans MS" panose="030F0702030302020204" pitchFamily="66" charset="0"/>
            </a:endParaRPr>
          </a:p>
        </p:txBody>
      </p:sp>
      <p:sp>
        <p:nvSpPr>
          <p:cNvPr id="3" name="Marcador de contenido 2"/>
          <p:cNvSpPr>
            <a:spLocks noGrp="1"/>
          </p:cNvSpPr>
          <p:nvPr>
            <p:ph idx="1"/>
          </p:nvPr>
        </p:nvSpPr>
        <p:spPr>
          <a:xfrm>
            <a:off x="467544" y="2344613"/>
            <a:ext cx="8229600" cy="4525963"/>
          </a:xfrm>
        </p:spPr>
        <p:txBody>
          <a:bodyPr/>
          <a:lstStyle/>
          <a:p>
            <a:pPr algn="just"/>
            <a:r>
              <a:rPr lang="es-ES" dirty="0" smtClean="0">
                <a:latin typeface="Comic Sans MS" panose="030F0702030302020204" pitchFamily="66" charset="0"/>
              </a:rPr>
              <a:t>La revista </a:t>
            </a:r>
            <a:r>
              <a:rPr lang="es-ES" dirty="0" err="1" smtClean="0">
                <a:latin typeface="Comic Sans MS" panose="030F0702030302020204" pitchFamily="66" charset="0"/>
              </a:rPr>
              <a:t>Psichosomathic</a:t>
            </a:r>
            <a:r>
              <a:rPr lang="es-ES" dirty="0" smtClean="0">
                <a:latin typeface="Comic Sans MS" panose="030F0702030302020204" pitchFamily="66" charset="0"/>
              </a:rPr>
              <a:t> Medicine publicó en 2003 un estudio en el que se reflejaba como mejoraba el sistema inmune de las personas que practicaban relajación. Desarrollaban más anticuerpos de la gripe, que el grupo de control.</a:t>
            </a:r>
            <a:endParaRPr lang="es-ES" dirty="0">
              <a:latin typeface="Comic Sans MS" panose="030F0702030302020204" pitchFamily="66" charset="0"/>
            </a:endParaRPr>
          </a:p>
        </p:txBody>
      </p:sp>
    </p:spTree>
    <p:extLst>
      <p:ext uri="{BB962C8B-B14F-4D97-AF65-F5344CB8AC3E}">
        <p14:creationId xmlns:p14="http://schemas.microsoft.com/office/powerpoint/2010/main" val="25696623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solidFill>
                  <a:schemeClr val="tx2">
                    <a:lumMod val="75000"/>
                  </a:schemeClr>
                </a:solidFill>
              </a:rPr>
              <a:t>Relajación y Positivismo</a:t>
            </a:r>
            <a:endParaRPr lang="es-ES" dirty="0">
              <a:solidFill>
                <a:schemeClr val="tx2">
                  <a:lumMod val="75000"/>
                </a:schemeClr>
              </a:solidFill>
            </a:endParaRPr>
          </a:p>
        </p:txBody>
      </p:sp>
      <p:sp>
        <p:nvSpPr>
          <p:cNvPr id="3" name="Marcador de contenido 2"/>
          <p:cNvSpPr>
            <a:spLocks noGrp="1"/>
          </p:cNvSpPr>
          <p:nvPr>
            <p:ph idx="1"/>
          </p:nvPr>
        </p:nvSpPr>
        <p:spPr/>
        <p:txBody>
          <a:bodyPr/>
          <a:lstStyle/>
          <a:p>
            <a:pPr algn="just"/>
            <a:r>
              <a:rPr lang="es-ES" dirty="0">
                <a:latin typeface="Comic Sans MS" panose="030F0702030302020204" pitchFamily="66" charset="0"/>
              </a:rPr>
              <a:t>Los resultados descubiertos hasta entonces parecían poner de relieve que la mayor actividad del lado derecho se correlacionaba con estados de ánimo negativos (como la depresión y la ansiedad), mientras que la mayor actividad del lado de izquierdo estaba ligada a estados de ánimo positivos (como la energía y el entusiasmo).</a:t>
            </a:r>
          </a:p>
          <a:p>
            <a:endParaRPr lang="es-ES" dirty="0"/>
          </a:p>
        </p:txBody>
      </p:sp>
    </p:spTree>
    <p:extLst>
      <p:ext uri="{BB962C8B-B14F-4D97-AF65-F5344CB8AC3E}">
        <p14:creationId xmlns:p14="http://schemas.microsoft.com/office/powerpoint/2010/main" val="22764662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solidFill>
                  <a:schemeClr val="tx2">
                    <a:lumMod val="75000"/>
                  </a:schemeClr>
                </a:solidFill>
                <a:latin typeface="Comic Sans MS" panose="030F0702030302020204" pitchFamily="66" charset="0"/>
              </a:rPr>
              <a:t>Relajación y creatividad</a:t>
            </a:r>
            <a:endParaRPr lang="es-ES" dirty="0">
              <a:solidFill>
                <a:schemeClr val="tx2">
                  <a:lumMod val="75000"/>
                </a:schemeClr>
              </a:solidFill>
              <a:latin typeface="Comic Sans MS" panose="030F0702030302020204" pitchFamily="66" charset="0"/>
            </a:endParaRPr>
          </a:p>
        </p:txBody>
      </p:sp>
      <p:sp>
        <p:nvSpPr>
          <p:cNvPr id="3" name="Marcador de contenido 2"/>
          <p:cNvSpPr>
            <a:spLocks noGrp="1"/>
          </p:cNvSpPr>
          <p:nvPr>
            <p:ph idx="1"/>
          </p:nvPr>
        </p:nvSpPr>
        <p:spPr>
          <a:xfrm>
            <a:off x="430912" y="1916832"/>
            <a:ext cx="8229600" cy="4525963"/>
          </a:xfrm>
        </p:spPr>
        <p:txBody>
          <a:bodyPr/>
          <a:lstStyle/>
          <a:p>
            <a:pPr algn="just"/>
            <a:r>
              <a:rPr lang="es-ES" dirty="0" smtClean="0">
                <a:latin typeface="Comic Sans MS" panose="030F0702030302020204" pitchFamily="66" charset="0"/>
              </a:rPr>
              <a:t>La universidad de Leiden, </a:t>
            </a:r>
            <a:r>
              <a:rPr lang="es-ES" dirty="0" err="1" smtClean="0">
                <a:latin typeface="Comic Sans MS" panose="030F0702030302020204" pitchFamily="66" charset="0"/>
              </a:rPr>
              <a:t>Paises</a:t>
            </a:r>
            <a:r>
              <a:rPr lang="es-ES" dirty="0" smtClean="0">
                <a:latin typeface="Comic Sans MS" panose="030F0702030302020204" pitchFamily="66" charset="0"/>
              </a:rPr>
              <a:t> Bajos, investigó cómo ciertas técnicas de relajación mejoraban el desempeño en las tareas de pensamiento y generación de nuevas ideas en los participantes del estudio.</a:t>
            </a:r>
            <a:endParaRPr lang="es-ES" dirty="0">
              <a:latin typeface="Comic Sans MS" panose="030F0702030302020204" pitchFamily="66" charset="0"/>
            </a:endParaRPr>
          </a:p>
        </p:txBody>
      </p:sp>
    </p:spTree>
    <p:extLst>
      <p:ext uri="{BB962C8B-B14F-4D97-AF65-F5344CB8AC3E}">
        <p14:creationId xmlns:p14="http://schemas.microsoft.com/office/powerpoint/2010/main" val="14010915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solidFill>
                  <a:schemeClr val="tx2">
                    <a:lumMod val="75000"/>
                  </a:schemeClr>
                </a:solidFill>
                <a:latin typeface="Comic Sans MS" panose="030F0702030302020204" pitchFamily="66" charset="0"/>
              </a:rPr>
              <a:t>Relajación y menos inflamación</a:t>
            </a:r>
            <a:endParaRPr lang="es-ES" dirty="0">
              <a:solidFill>
                <a:schemeClr val="tx2">
                  <a:lumMod val="75000"/>
                </a:schemeClr>
              </a:solidFill>
              <a:latin typeface="Comic Sans MS" panose="030F0702030302020204" pitchFamily="66" charset="0"/>
            </a:endParaRPr>
          </a:p>
        </p:txBody>
      </p:sp>
      <p:sp>
        <p:nvSpPr>
          <p:cNvPr id="3" name="Marcador de contenido 2"/>
          <p:cNvSpPr>
            <a:spLocks noGrp="1"/>
          </p:cNvSpPr>
          <p:nvPr>
            <p:ph idx="1"/>
          </p:nvPr>
        </p:nvSpPr>
        <p:spPr/>
        <p:txBody>
          <a:bodyPr>
            <a:normAutofit/>
          </a:bodyPr>
          <a:lstStyle/>
          <a:p>
            <a:pPr algn="just"/>
            <a:endParaRPr lang="es-ES" dirty="0" smtClean="0">
              <a:latin typeface="Comic Sans MS" panose="030F0702030302020204" pitchFamily="66" charset="0"/>
            </a:endParaRPr>
          </a:p>
          <a:p>
            <a:pPr algn="just"/>
            <a:r>
              <a:rPr lang="es-ES" dirty="0" smtClean="0">
                <a:latin typeface="Comic Sans MS" panose="030F0702030302020204" pitchFamily="66" charset="0"/>
              </a:rPr>
              <a:t>Entre </a:t>
            </a:r>
            <a:r>
              <a:rPr lang="es-ES" dirty="0">
                <a:latin typeface="Comic Sans MS" panose="030F0702030302020204" pitchFamily="66" charset="0"/>
              </a:rPr>
              <a:t>los practicantes avanzados de meditación, un periodo de 1 día de practica intensiva de </a:t>
            </a:r>
            <a:r>
              <a:rPr lang="es-ES" dirty="0" err="1">
                <a:latin typeface="Comic Sans MS" panose="030F0702030302020204" pitchFamily="66" charset="0"/>
              </a:rPr>
              <a:t>mindfulness</a:t>
            </a:r>
            <a:r>
              <a:rPr lang="es-ES" dirty="0">
                <a:latin typeface="Comic Sans MS" panose="030F0702030302020204" pitchFamily="66" charset="0"/>
              </a:rPr>
              <a:t> parece desactivar los genes implicados en la inflamación.</a:t>
            </a:r>
          </a:p>
          <a:p>
            <a:endParaRPr lang="es-ES" dirty="0">
              <a:latin typeface="Comic Sans MS" panose="030F0702030302020204" pitchFamily="66" charset="0"/>
            </a:endParaRPr>
          </a:p>
        </p:txBody>
      </p:sp>
    </p:spTree>
    <p:extLst>
      <p:ext uri="{BB962C8B-B14F-4D97-AF65-F5344CB8AC3E}">
        <p14:creationId xmlns:p14="http://schemas.microsoft.com/office/powerpoint/2010/main" val="37632588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274638"/>
            <a:ext cx="8784976" cy="1143000"/>
          </a:xfrm>
        </p:spPr>
        <p:txBody>
          <a:bodyPr>
            <a:normAutofit fontScale="90000"/>
          </a:bodyPr>
          <a:lstStyle/>
          <a:p>
            <a:r>
              <a:rPr lang="es-ES" dirty="0" smtClean="0">
                <a:solidFill>
                  <a:schemeClr val="tx2">
                    <a:lumMod val="75000"/>
                  </a:schemeClr>
                </a:solidFill>
                <a:latin typeface="Comic Sans MS" panose="030F0702030302020204" pitchFamily="66" charset="0"/>
              </a:rPr>
              <a:t>Relajación y envejecimiento celular</a:t>
            </a:r>
            <a:endParaRPr lang="es-ES" dirty="0">
              <a:solidFill>
                <a:schemeClr val="tx2">
                  <a:lumMod val="75000"/>
                </a:schemeClr>
              </a:solidFill>
              <a:latin typeface="Comic Sans MS" panose="030F0702030302020204" pitchFamily="66" charset="0"/>
            </a:endParaRPr>
          </a:p>
        </p:txBody>
      </p:sp>
      <p:sp>
        <p:nvSpPr>
          <p:cNvPr id="3" name="Marcador de contenido 2"/>
          <p:cNvSpPr>
            <a:spLocks noGrp="1"/>
          </p:cNvSpPr>
          <p:nvPr>
            <p:ph idx="1"/>
          </p:nvPr>
        </p:nvSpPr>
        <p:spPr/>
        <p:txBody>
          <a:bodyPr>
            <a:normAutofit fontScale="92500" lnSpcReduction="10000"/>
          </a:bodyPr>
          <a:lstStyle/>
          <a:p>
            <a:pPr algn="just"/>
            <a:r>
              <a:rPr lang="es-ES" dirty="0">
                <a:latin typeface="Comic Sans MS" panose="030F0702030302020204" pitchFamily="66" charset="0"/>
              </a:rPr>
              <a:t>La enzima </a:t>
            </a:r>
            <a:r>
              <a:rPr lang="es-ES" dirty="0" err="1">
                <a:latin typeface="Comic Sans MS" panose="030F0702030302020204" pitchFamily="66" charset="0"/>
              </a:rPr>
              <a:t>telomerasa</a:t>
            </a:r>
            <a:r>
              <a:rPr lang="es-ES" dirty="0">
                <a:latin typeface="Comic Sans MS" panose="030F0702030302020204" pitchFamily="66" charset="0"/>
              </a:rPr>
              <a:t>, que enlentece el envejecimiento celular, aumenta después de 3 meses de práctica intensiva de </a:t>
            </a:r>
            <a:r>
              <a:rPr lang="es-ES" dirty="0" err="1">
                <a:latin typeface="Comic Sans MS" panose="030F0702030302020204" pitchFamily="66" charset="0"/>
              </a:rPr>
              <a:t>mindfulness</a:t>
            </a:r>
            <a:r>
              <a:rPr lang="es-ES" dirty="0">
                <a:latin typeface="Comic Sans MS" panose="030F0702030302020204" pitchFamily="66" charset="0"/>
              </a:rPr>
              <a:t> y de meditación de la bondad amorosa. Finalmente, la meditación parece provocar, a largo plazo, cambios estructurales beneficiosos en el </a:t>
            </a:r>
            <a:r>
              <a:rPr lang="es-ES" dirty="0" smtClean="0">
                <a:latin typeface="Comic Sans MS" panose="030F0702030302020204" pitchFamily="66" charset="0"/>
              </a:rPr>
              <a:t>cerebro</a:t>
            </a:r>
          </a:p>
          <a:p>
            <a:pPr algn="just"/>
            <a:r>
              <a:rPr lang="es-ES" dirty="0">
                <a:latin typeface="Comic Sans MS" panose="030F0702030302020204" pitchFamily="66" charset="0"/>
              </a:rPr>
              <a:t>30 horas de práctica van acompañadas de pequeñas mejoras en los marcadores moleculares de envejecimiento celular.</a:t>
            </a:r>
          </a:p>
          <a:p>
            <a:pPr algn="just"/>
            <a:endParaRPr lang="es-ES" dirty="0"/>
          </a:p>
        </p:txBody>
      </p:sp>
    </p:spTree>
    <p:extLst>
      <p:ext uri="{BB962C8B-B14F-4D97-AF65-F5344CB8AC3E}">
        <p14:creationId xmlns:p14="http://schemas.microsoft.com/office/powerpoint/2010/main" val="35323365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solidFill>
                  <a:schemeClr val="tx2">
                    <a:lumMod val="75000"/>
                  </a:schemeClr>
                </a:solidFill>
                <a:latin typeface="Comic Sans MS" panose="030F0702030302020204" pitchFamily="66" charset="0"/>
              </a:rPr>
              <a:t>Relajación y apego</a:t>
            </a:r>
            <a:endParaRPr lang="es-ES" dirty="0">
              <a:solidFill>
                <a:schemeClr val="tx2">
                  <a:lumMod val="75000"/>
                </a:schemeClr>
              </a:solidFill>
              <a:latin typeface="Comic Sans MS" panose="030F0702030302020204" pitchFamily="66" charset="0"/>
            </a:endParaRPr>
          </a:p>
        </p:txBody>
      </p:sp>
      <p:sp>
        <p:nvSpPr>
          <p:cNvPr id="3" name="Marcador de contenido 2"/>
          <p:cNvSpPr>
            <a:spLocks noGrp="1"/>
          </p:cNvSpPr>
          <p:nvPr>
            <p:ph idx="1"/>
          </p:nvPr>
        </p:nvSpPr>
        <p:spPr/>
        <p:txBody>
          <a:bodyPr/>
          <a:lstStyle/>
          <a:p>
            <a:pPr algn="just"/>
            <a:endParaRPr lang="es-ES" dirty="0" smtClean="0"/>
          </a:p>
          <a:p>
            <a:pPr algn="just"/>
            <a:r>
              <a:rPr lang="es-ES" dirty="0" smtClean="0">
                <a:latin typeface="Comic Sans MS" panose="030F0702030302020204" pitchFamily="66" charset="0"/>
              </a:rPr>
              <a:t>Resulta </a:t>
            </a:r>
            <a:r>
              <a:rPr lang="es-ES" dirty="0">
                <a:latin typeface="Comic Sans MS" panose="030F0702030302020204" pitchFamily="66" charset="0"/>
              </a:rPr>
              <a:t>sorprendente que los meditadores experimentados presenten una disminución del volumen en el área cerebral asociada al “deseo” o el “apego”.</a:t>
            </a:r>
          </a:p>
        </p:txBody>
      </p:sp>
    </p:spTree>
    <p:extLst>
      <p:ext uri="{BB962C8B-B14F-4D97-AF65-F5344CB8AC3E}">
        <p14:creationId xmlns:p14="http://schemas.microsoft.com/office/powerpoint/2010/main" val="7108774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274638"/>
            <a:ext cx="8568952" cy="1143000"/>
          </a:xfrm>
        </p:spPr>
        <p:txBody>
          <a:bodyPr>
            <a:normAutofit fontScale="90000"/>
          </a:bodyPr>
          <a:lstStyle/>
          <a:p>
            <a:r>
              <a:rPr lang="es-ES" dirty="0" smtClean="0">
                <a:solidFill>
                  <a:schemeClr val="tx2">
                    <a:lumMod val="75000"/>
                  </a:schemeClr>
                </a:solidFill>
                <a:latin typeface="Comic Sans MS" panose="030F0702030302020204" pitchFamily="66" charset="0"/>
              </a:rPr>
              <a:t>Relajación y desarrollo del cerebro</a:t>
            </a:r>
            <a:endParaRPr lang="es-ES" dirty="0">
              <a:solidFill>
                <a:schemeClr val="tx2">
                  <a:lumMod val="75000"/>
                </a:schemeClr>
              </a:solidFill>
              <a:latin typeface="Comic Sans MS" panose="030F0702030302020204" pitchFamily="66" charset="0"/>
            </a:endParaRPr>
          </a:p>
        </p:txBody>
      </p:sp>
      <p:sp>
        <p:nvSpPr>
          <p:cNvPr id="3" name="Marcador de contenido 2"/>
          <p:cNvSpPr>
            <a:spLocks noGrp="1"/>
          </p:cNvSpPr>
          <p:nvPr>
            <p:ph idx="1"/>
          </p:nvPr>
        </p:nvSpPr>
        <p:spPr/>
        <p:txBody>
          <a:bodyPr/>
          <a:lstStyle/>
          <a:p>
            <a:pPr algn="just"/>
            <a:r>
              <a:rPr lang="es-ES" dirty="0">
                <a:latin typeface="Comic Sans MS" panose="030F0702030302020204" pitchFamily="66" charset="0"/>
              </a:rPr>
              <a:t>Los meditadores mostraban una mayor </a:t>
            </a:r>
            <a:r>
              <a:rPr lang="es-ES" dirty="0" err="1">
                <a:latin typeface="Comic Sans MS" panose="030F0702030302020204" pitchFamily="66" charset="0"/>
              </a:rPr>
              <a:t>girificación</a:t>
            </a:r>
            <a:r>
              <a:rPr lang="es-ES" dirty="0">
                <a:latin typeface="Comic Sans MS" panose="030F0702030302020204" pitchFamily="66" charset="0"/>
              </a:rPr>
              <a:t> cortical (es decir, el proceso de repliegue de la capa superior de la </a:t>
            </a:r>
            <a:r>
              <a:rPr lang="es-ES" dirty="0" err="1">
                <a:latin typeface="Comic Sans MS" panose="030F0702030302020204" pitchFamily="66" charset="0"/>
              </a:rPr>
              <a:t>neocorteza</a:t>
            </a:r>
            <a:r>
              <a:rPr lang="es-ES" dirty="0">
                <a:latin typeface="Comic Sans MS" panose="030F0702030302020204" pitchFamily="66" charset="0"/>
              </a:rPr>
              <a:t>), lo que implicaba un mayor desarrollo del cerebro. Y el grado de repliegue se correlaciona positivamente con las horas invertidas en la práctica de la meditación.</a:t>
            </a:r>
          </a:p>
          <a:p>
            <a:endParaRPr lang="es-ES" dirty="0"/>
          </a:p>
        </p:txBody>
      </p:sp>
    </p:spTree>
    <p:extLst>
      <p:ext uri="{BB962C8B-B14F-4D97-AF65-F5344CB8AC3E}">
        <p14:creationId xmlns:p14="http://schemas.microsoft.com/office/powerpoint/2010/main" val="31851192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images56L3WCZL.jpg"/>
          <p:cNvPicPr>
            <a:picLocks noChangeAspect="1"/>
          </p:cNvPicPr>
          <p:nvPr/>
        </p:nvPicPr>
        <p:blipFill>
          <a:blip r:embed="rId2" cstate="print"/>
          <a:stretch>
            <a:fillRect/>
          </a:stretch>
        </p:blipFill>
        <p:spPr>
          <a:xfrm>
            <a:off x="6012160" y="1700808"/>
            <a:ext cx="2880320" cy="4237712"/>
          </a:xfrm>
          <a:prstGeom prst="rect">
            <a:avLst/>
          </a:prstGeom>
        </p:spPr>
      </p:pic>
      <p:sp>
        <p:nvSpPr>
          <p:cNvPr id="6" name="1 Título"/>
          <p:cNvSpPr>
            <a:spLocks noGrp="1"/>
          </p:cNvSpPr>
          <p:nvPr>
            <p:ph type="title"/>
          </p:nvPr>
        </p:nvSpPr>
        <p:spPr>
          <a:xfrm>
            <a:off x="469441" y="5997"/>
            <a:ext cx="8229600" cy="1143000"/>
          </a:xfrm>
        </p:spPr>
        <p:txBody>
          <a:bodyPr>
            <a:normAutofit/>
          </a:bodyPr>
          <a:lstStyle/>
          <a:p>
            <a:r>
              <a:rPr lang="es-ES" sz="6600" dirty="0" smtClean="0">
                <a:solidFill>
                  <a:srgbClr val="0070C0"/>
                </a:solidFill>
                <a:latin typeface="Comic Sans MS" panose="030F0702030302020204" pitchFamily="66" charset="0"/>
                <a:cs typeface="Times New Roman" pitchFamily="18" charset="0"/>
              </a:rPr>
              <a:t>El estrés y la mente</a:t>
            </a:r>
            <a:endParaRPr lang="es-ES" sz="6600" dirty="0">
              <a:solidFill>
                <a:srgbClr val="0070C0"/>
              </a:solidFill>
              <a:latin typeface="Comic Sans MS" panose="030F0702030302020204" pitchFamily="66" charset="0"/>
              <a:cs typeface="Times New Roman" pitchFamily="18" charset="0"/>
            </a:endParaRPr>
          </a:p>
        </p:txBody>
      </p:sp>
      <p:sp>
        <p:nvSpPr>
          <p:cNvPr id="2" name="CuadroTexto 1"/>
          <p:cNvSpPr txBox="1"/>
          <p:nvPr/>
        </p:nvSpPr>
        <p:spPr>
          <a:xfrm>
            <a:off x="179512" y="1988840"/>
            <a:ext cx="5544616" cy="13849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ES" sz="2800" dirty="0" smtClean="0">
                <a:latin typeface="Comic Sans MS" panose="030F0702030302020204" pitchFamily="66" charset="0"/>
              </a:rPr>
              <a:t>Respuesta del sistema nervioso a un acontecimiento que se percibe como amenaza o reto.</a:t>
            </a:r>
            <a:endParaRPr lang="es-ES" sz="2800" dirty="0">
              <a:latin typeface="Comic Sans MS" panose="030F0702030302020204" pitchFamily="66" charset="0"/>
            </a:endParaRPr>
          </a:p>
        </p:txBody>
      </p:sp>
      <p:sp>
        <p:nvSpPr>
          <p:cNvPr id="7" name="CuadroTexto 6"/>
          <p:cNvSpPr txBox="1"/>
          <p:nvPr/>
        </p:nvSpPr>
        <p:spPr>
          <a:xfrm>
            <a:off x="1321448" y="4941168"/>
            <a:ext cx="4678623" cy="13849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ES" sz="2800" dirty="0" smtClean="0">
                <a:latin typeface="Comic Sans MS" panose="030F0702030302020204" pitchFamily="66" charset="0"/>
              </a:rPr>
              <a:t>Mecanismo de “lucha o huida”, con cambios bioquímicos y fisiológicos</a:t>
            </a:r>
            <a:endParaRPr lang="es-ES" sz="2800" dirty="0">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solidFill>
                  <a:schemeClr val="tx2">
                    <a:lumMod val="75000"/>
                  </a:schemeClr>
                </a:solidFill>
                <a:latin typeface="Comic Sans MS" panose="030F0702030302020204" pitchFamily="66" charset="0"/>
              </a:rPr>
              <a:t>Cambios del cerebro</a:t>
            </a:r>
            <a:endParaRPr lang="es-ES" dirty="0">
              <a:solidFill>
                <a:schemeClr val="tx2">
                  <a:lumMod val="75000"/>
                </a:schemeClr>
              </a:solidFill>
              <a:latin typeface="Comic Sans MS" panose="030F0702030302020204" pitchFamily="66" charset="0"/>
            </a:endParaRPr>
          </a:p>
        </p:txBody>
      </p:sp>
      <p:sp>
        <p:nvSpPr>
          <p:cNvPr id="3" name="Marcador de contenido 2"/>
          <p:cNvSpPr>
            <a:spLocks noGrp="1"/>
          </p:cNvSpPr>
          <p:nvPr>
            <p:ph idx="1"/>
          </p:nvPr>
        </p:nvSpPr>
        <p:spPr/>
        <p:txBody>
          <a:bodyPr/>
          <a:lstStyle/>
          <a:p>
            <a:pPr algn="just"/>
            <a:r>
              <a:rPr lang="es-ES" dirty="0">
                <a:latin typeface="Comic Sans MS" panose="030F0702030302020204" pitchFamily="66" charset="0"/>
              </a:rPr>
              <a:t>Su grupo (Sara Lazar) descubrió que, comparados con los no meditadores, los meditadores presentan un engrosamiento cortical en ciertas regiones ligadas a la sensación interior del cuerpo y la atención, especialmente la ínsula anterior y determinadas regiones de la corteza </a:t>
            </a:r>
            <a:r>
              <a:rPr lang="es-ES" dirty="0" err="1">
                <a:latin typeface="Comic Sans MS" panose="030F0702030302020204" pitchFamily="66" charset="0"/>
              </a:rPr>
              <a:t>prefrontal</a:t>
            </a:r>
            <a:r>
              <a:rPr lang="es-ES" dirty="0">
                <a:latin typeface="Comic Sans MS" panose="030F0702030302020204" pitchFamily="66" charset="0"/>
              </a:rPr>
              <a:t>.</a:t>
            </a:r>
          </a:p>
          <a:p>
            <a:endParaRPr lang="es-ES" dirty="0"/>
          </a:p>
        </p:txBody>
      </p:sp>
    </p:spTree>
    <p:extLst>
      <p:ext uri="{BB962C8B-B14F-4D97-AF65-F5344CB8AC3E}">
        <p14:creationId xmlns:p14="http://schemas.microsoft.com/office/powerpoint/2010/main" val="27444945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solidFill>
                  <a:schemeClr val="tx2">
                    <a:lumMod val="75000"/>
                  </a:schemeClr>
                </a:solidFill>
                <a:latin typeface="Comic Sans MS" panose="030F0702030302020204" pitchFamily="66" charset="0"/>
              </a:rPr>
              <a:t>Estrés y Respiración</a:t>
            </a:r>
            <a:endParaRPr lang="es-ES" dirty="0">
              <a:solidFill>
                <a:schemeClr val="tx2">
                  <a:lumMod val="75000"/>
                </a:schemeClr>
              </a:solidFill>
              <a:latin typeface="Comic Sans MS" panose="030F0702030302020204" pitchFamily="66" charset="0"/>
            </a:endParaRPr>
          </a:p>
        </p:txBody>
      </p:sp>
      <p:sp>
        <p:nvSpPr>
          <p:cNvPr id="3" name="Marcador de contenido 2"/>
          <p:cNvSpPr>
            <a:spLocks noGrp="1"/>
          </p:cNvSpPr>
          <p:nvPr>
            <p:ph idx="1"/>
          </p:nvPr>
        </p:nvSpPr>
        <p:spPr>
          <a:xfrm>
            <a:off x="440056" y="2204864"/>
            <a:ext cx="8229600" cy="4525963"/>
          </a:xfrm>
        </p:spPr>
        <p:txBody>
          <a:bodyPr/>
          <a:lstStyle/>
          <a:p>
            <a:pPr algn="just"/>
            <a:r>
              <a:rPr lang="es-ES" dirty="0">
                <a:latin typeface="Comic Sans MS" panose="030F0702030302020204" pitchFamily="66" charset="0"/>
              </a:rPr>
              <a:t>Hace mucho que la ciencia sabe que las personas con trastornos de ansiedad y dolor crónico respiran más rápida y menos regularmente que los demás. </a:t>
            </a:r>
          </a:p>
          <a:p>
            <a:endParaRPr lang="es-ES" dirty="0">
              <a:latin typeface="Comic Sans MS" panose="030F0702030302020204" pitchFamily="66" charset="0"/>
            </a:endParaRPr>
          </a:p>
        </p:txBody>
      </p:sp>
    </p:spTree>
    <p:extLst>
      <p:ext uri="{BB962C8B-B14F-4D97-AF65-F5344CB8AC3E}">
        <p14:creationId xmlns:p14="http://schemas.microsoft.com/office/powerpoint/2010/main" val="3730115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dirty="0" smtClean="0">
                <a:solidFill>
                  <a:srgbClr val="0070C0"/>
                </a:solidFill>
                <a:latin typeface="Comic Sans MS" pitchFamily="66" charset="0"/>
              </a:rPr>
              <a:t>Respiración</a:t>
            </a:r>
            <a:endParaRPr lang="es-ES" dirty="0">
              <a:solidFill>
                <a:srgbClr val="0070C0"/>
              </a:solidFill>
              <a:latin typeface="Comic Sans MS" pitchFamily="66" charset="0"/>
            </a:endParaRPr>
          </a:p>
        </p:txBody>
      </p:sp>
      <p:sp>
        <p:nvSpPr>
          <p:cNvPr id="5" name="4 Marcador de contenido"/>
          <p:cNvSpPr>
            <a:spLocks noGrp="1"/>
          </p:cNvSpPr>
          <p:nvPr>
            <p:ph idx="1"/>
          </p:nvPr>
        </p:nvSpPr>
        <p:spPr/>
        <p:txBody>
          <a:bodyPr/>
          <a:lstStyle/>
          <a:p>
            <a:r>
              <a:rPr lang="es-ES" dirty="0" smtClean="0">
                <a:latin typeface="Comic Sans MS" pitchFamily="66" charset="0"/>
              </a:rPr>
              <a:t>El cerebro es el 2% del peso corporal.</a:t>
            </a:r>
          </a:p>
          <a:p>
            <a:endParaRPr lang="es-ES" dirty="0" smtClean="0">
              <a:latin typeface="Comic Sans MS" pitchFamily="66" charset="0"/>
            </a:endParaRPr>
          </a:p>
          <a:p>
            <a:r>
              <a:rPr lang="es-ES" dirty="0" smtClean="0">
                <a:latin typeface="Comic Sans MS" pitchFamily="66" charset="0"/>
              </a:rPr>
              <a:t>Consume del 20 al 25 % del oxigeno y la glucosa que tomamos. </a:t>
            </a:r>
          </a:p>
          <a:p>
            <a:endParaRPr lang="es-ES" dirty="0" smtClean="0">
              <a:latin typeface="Comic Sans MS" pitchFamily="66" charset="0"/>
            </a:endParaRPr>
          </a:p>
          <a:p>
            <a:r>
              <a:rPr lang="es-ES" dirty="0" smtClean="0">
                <a:latin typeface="Comic Sans MS" pitchFamily="66" charset="0"/>
              </a:rPr>
              <a:t>Si el cerebro tiene poco oxigeno, las partes que no son imprescindibles las anula.</a:t>
            </a:r>
            <a:endParaRPr lang="es-ES" dirty="0">
              <a:latin typeface="Comic Sans MS" pitchFamily="66" charset="0"/>
            </a:endParaRPr>
          </a:p>
        </p:txBody>
      </p:sp>
      <p:sp>
        <p:nvSpPr>
          <p:cNvPr id="6" name="5 Rectángulo"/>
          <p:cNvSpPr/>
          <p:nvPr/>
        </p:nvSpPr>
        <p:spPr>
          <a:xfrm>
            <a:off x="8604448" y="6021288"/>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rgbClr val="0070C0"/>
                </a:solidFill>
                <a:latin typeface="Comic Sans MS" pitchFamily="66" charset="0"/>
              </a:rPr>
              <a:t>Estrés y Respiración</a:t>
            </a:r>
            <a:endParaRPr lang="es-ES" dirty="0">
              <a:solidFill>
                <a:srgbClr val="0070C0"/>
              </a:solidFill>
              <a:latin typeface="Comic Sans MS" pitchFamily="66" charset="0"/>
            </a:endParaRPr>
          </a:p>
        </p:txBody>
      </p:sp>
      <p:sp>
        <p:nvSpPr>
          <p:cNvPr id="3" name="2 Marcador de contenido"/>
          <p:cNvSpPr>
            <a:spLocks noGrp="1"/>
          </p:cNvSpPr>
          <p:nvPr>
            <p:ph idx="1"/>
          </p:nvPr>
        </p:nvSpPr>
        <p:spPr>
          <a:xfrm>
            <a:off x="457200" y="1600200"/>
            <a:ext cx="8507288" cy="4525963"/>
          </a:xfrm>
        </p:spPr>
        <p:txBody>
          <a:bodyPr>
            <a:normAutofit lnSpcReduction="10000"/>
          </a:bodyPr>
          <a:lstStyle/>
          <a:p>
            <a:r>
              <a:rPr lang="es-ES" sz="2800" dirty="0" smtClean="0">
                <a:latin typeface="Comic Sans MS" pitchFamily="66" charset="0"/>
              </a:rPr>
              <a:t>Estrés:</a:t>
            </a:r>
          </a:p>
          <a:p>
            <a:pPr>
              <a:buNone/>
            </a:pPr>
            <a:r>
              <a:rPr lang="es-ES" sz="2800" dirty="0" smtClean="0">
                <a:latin typeface="Comic Sans MS" pitchFamily="66" charset="0"/>
              </a:rPr>
              <a:t>                     Respiración costal/clavicular.</a:t>
            </a:r>
          </a:p>
          <a:p>
            <a:pPr>
              <a:buNone/>
            </a:pPr>
            <a:endParaRPr lang="es-ES" sz="2800" dirty="0" smtClean="0">
              <a:latin typeface="Comic Sans MS" pitchFamily="66" charset="0"/>
            </a:endParaRPr>
          </a:p>
          <a:p>
            <a:pPr>
              <a:buNone/>
            </a:pPr>
            <a:r>
              <a:rPr lang="es-ES" sz="2800" dirty="0" smtClean="0">
                <a:latin typeface="Comic Sans MS" pitchFamily="66" charset="0"/>
              </a:rPr>
              <a:t>                     El diafragma se tensa.</a:t>
            </a:r>
          </a:p>
          <a:p>
            <a:pPr>
              <a:buNone/>
            </a:pPr>
            <a:endParaRPr lang="es-ES" sz="2800" dirty="0" smtClean="0">
              <a:latin typeface="Comic Sans MS" pitchFamily="66" charset="0"/>
            </a:endParaRPr>
          </a:p>
          <a:p>
            <a:pPr>
              <a:buNone/>
            </a:pPr>
            <a:r>
              <a:rPr lang="es-ES" sz="2800" dirty="0" smtClean="0">
                <a:latin typeface="Comic Sans MS" pitchFamily="66" charset="0"/>
              </a:rPr>
              <a:t>                      Se instala en nuestro cuerpo y cerebro lo ve como normal.</a:t>
            </a:r>
          </a:p>
          <a:p>
            <a:pPr>
              <a:buNone/>
            </a:pPr>
            <a:endParaRPr lang="es-ES" sz="2800" dirty="0" smtClean="0">
              <a:latin typeface="Comic Sans MS" pitchFamily="66" charset="0"/>
            </a:endParaRPr>
          </a:p>
          <a:p>
            <a:pPr>
              <a:buNone/>
            </a:pPr>
            <a:r>
              <a:rPr lang="es-ES" sz="2800" dirty="0" smtClean="0">
                <a:latin typeface="Comic Sans MS" pitchFamily="66" charset="0"/>
              </a:rPr>
              <a:t>                      Menos oxigeno/menos rendimiento.</a:t>
            </a:r>
            <a:endParaRPr lang="es-ES" sz="2800" dirty="0">
              <a:latin typeface="Comic Sans MS" pitchFamily="66"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rgbClr val="0070C0"/>
                </a:solidFill>
                <a:latin typeface="Comic Sans MS" pitchFamily="66" charset="0"/>
              </a:rPr>
              <a:t>Relajación y Respiración</a:t>
            </a:r>
            <a:endParaRPr lang="es-ES" dirty="0">
              <a:solidFill>
                <a:srgbClr val="0070C0"/>
              </a:solidFill>
              <a:latin typeface="Comic Sans MS" pitchFamily="66" charset="0"/>
            </a:endParaRPr>
          </a:p>
        </p:txBody>
      </p:sp>
      <p:sp>
        <p:nvSpPr>
          <p:cNvPr id="3" name="2 Marcador de contenido"/>
          <p:cNvSpPr>
            <a:spLocks noGrp="1"/>
          </p:cNvSpPr>
          <p:nvPr>
            <p:ph idx="1"/>
          </p:nvPr>
        </p:nvSpPr>
        <p:spPr>
          <a:xfrm>
            <a:off x="467544" y="1844824"/>
            <a:ext cx="8229600" cy="4525963"/>
          </a:xfrm>
        </p:spPr>
        <p:txBody>
          <a:bodyPr>
            <a:normAutofit/>
          </a:bodyPr>
          <a:lstStyle/>
          <a:p>
            <a:pPr algn="ctr">
              <a:buNone/>
            </a:pPr>
            <a:r>
              <a:rPr lang="es-ES" sz="6600" smtClean="0">
                <a:latin typeface="Comic Sans MS" pitchFamily="66" charset="0"/>
              </a:rPr>
              <a:t>La relajación </a:t>
            </a:r>
            <a:r>
              <a:rPr lang="es-ES" sz="6600" dirty="0" smtClean="0">
                <a:latin typeface="Comic Sans MS" pitchFamily="66" charset="0"/>
              </a:rPr>
              <a:t>rehabilita la respiración</a:t>
            </a:r>
            <a:endParaRPr lang="es-ES" sz="6600" dirty="0">
              <a:latin typeface="Comic Sans MS" pitchFamily="66"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rgbClr val="0070C0"/>
                </a:solidFill>
                <a:latin typeface="Comic Sans MS" pitchFamily="66" charset="0"/>
              </a:rPr>
              <a:t>Respiración Zona Alta</a:t>
            </a:r>
            <a:endParaRPr lang="es-ES" dirty="0">
              <a:solidFill>
                <a:srgbClr val="0070C0"/>
              </a:solidFill>
              <a:latin typeface="Comic Sans MS" pitchFamily="66" charset="0"/>
            </a:endParaRPr>
          </a:p>
        </p:txBody>
      </p:sp>
      <p:sp>
        <p:nvSpPr>
          <p:cNvPr id="3" name="2 Marcador de contenido"/>
          <p:cNvSpPr>
            <a:spLocks noGrp="1"/>
          </p:cNvSpPr>
          <p:nvPr>
            <p:ph idx="1"/>
          </p:nvPr>
        </p:nvSpPr>
        <p:spPr/>
        <p:txBody>
          <a:bodyPr>
            <a:normAutofit fontScale="77500" lnSpcReduction="20000"/>
          </a:bodyPr>
          <a:lstStyle/>
          <a:p>
            <a:r>
              <a:rPr lang="es-ES" dirty="0" smtClean="0"/>
              <a:t> </a:t>
            </a:r>
            <a:r>
              <a:rPr lang="es-ES" sz="3300" dirty="0" smtClean="0">
                <a:latin typeface="Comic Sans MS" pitchFamily="66" charset="0"/>
              </a:rPr>
              <a:t>Desde la posición de sentado, con las palmas para arriba y apoyadas en los muslos, en el pliegue inguinal.</a:t>
            </a:r>
          </a:p>
          <a:p>
            <a:r>
              <a:rPr lang="es-ES" sz="3300" dirty="0" smtClean="0">
                <a:latin typeface="Comic Sans MS" pitchFamily="66" charset="0"/>
              </a:rPr>
              <a:t>       La mente está en la zona del cerebro.</a:t>
            </a:r>
          </a:p>
          <a:p>
            <a:r>
              <a:rPr lang="es-ES" sz="3300" dirty="0" smtClean="0">
                <a:latin typeface="Comic Sans MS" pitchFamily="66" charset="0"/>
              </a:rPr>
              <a:t>       Inspiramos por la nariz, a la vez que ahuecamos el centro de las palmas de las manos, moviendo ligeramente la barbilla hacia arriba y poniendo la lengua en el paladar.</a:t>
            </a:r>
          </a:p>
          <a:p>
            <a:r>
              <a:rPr lang="es-ES" sz="3300" dirty="0" smtClean="0">
                <a:latin typeface="Comic Sans MS" pitchFamily="66" charset="0"/>
              </a:rPr>
              <a:t>       Mantenemos unos segundos la inspiración.</a:t>
            </a:r>
          </a:p>
          <a:p>
            <a:r>
              <a:rPr lang="es-ES" sz="3300" dirty="0" smtClean="0">
                <a:latin typeface="Comic Sans MS" pitchFamily="66" charset="0"/>
              </a:rPr>
              <a:t>       Espiramos por la boca (</a:t>
            </a:r>
            <a:r>
              <a:rPr lang="es-ES" sz="3300" dirty="0" err="1" smtClean="0">
                <a:latin typeface="Comic Sans MS" pitchFamily="66" charset="0"/>
              </a:rPr>
              <a:t>uuhh</a:t>
            </a:r>
            <a:r>
              <a:rPr lang="es-ES" sz="3300" dirty="0" smtClean="0">
                <a:latin typeface="Comic Sans MS" pitchFamily="66" charset="0"/>
              </a:rPr>
              <a:t>), relajando el centro de las palmas, la barbilla, la lengua y la mente</a:t>
            </a:r>
            <a:r>
              <a:rPr lang="es-ES" dirty="0" smtClean="0"/>
              <a:t>.</a:t>
            </a:r>
            <a:endParaRPr lang="es-E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rgbClr val="0070C0"/>
                </a:solidFill>
                <a:latin typeface="Comic Sans MS" pitchFamily="66" charset="0"/>
              </a:rPr>
              <a:t>Respiración Zona media</a:t>
            </a:r>
            <a:endParaRPr lang="es-ES" dirty="0">
              <a:solidFill>
                <a:srgbClr val="0070C0"/>
              </a:solidFill>
              <a:latin typeface="Comic Sans MS" pitchFamily="66" charset="0"/>
            </a:endParaRPr>
          </a:p>
        </p:txBody>
      </p:sp>
      <p:sp>
        <p:nvSpPr>
          <p:cNvPr id="3" name="2 Marcador de contenido"/>
          <p:cNvSpPr>
            <a:spLocks noGrp="1"/>
          </p:cNvSpPr>
          <p:nvPr>
            <p:ph idx="1"/>
          </p:nvPr>
        </p:nvSpPr>
        <p:spPr/>
        <p:txBody>
          <a:bodyPr>
            <a:normAutofit fontScale="85000" lnSpcReduction="20000"/>
          </a:bodyPr>
          <a:lstStyle/>
          <a:p>
            <a:r>
              <a:rPr lang="es-ES" dirty="0" smtClean="0"/>
              <a:t> </a:t>
            </a:r>
            <a:r>
              <a:rPr lang="es-ES" sz="3300" dirty="0" smtClean="0">
                <a:latin typeface="Comic Sans MS" pitchFamily="66" charset="0"/>
              </a:rPr>
              <a:t>Las manos en la misma posición que en el anterior.</a:t>
            </a:r>
          </a:p>
          <a:p>
            <a:r>
              <a:rPr lang="es-ES" sz="3300" dirty="0" smtClean="0">
                <a:latin typeface="Comic Sans MS" pitchFamily="66" charset="0"/>
              </a:rPr>
              <a:t>      La mente en el punto central del esternón.</a:t>
            </a:r>
          </a:p>
          <a:p>
            <a:r>
              <a:rPr lang="es-ES" sz="3300" dirty="0" smtClean="0">
                <a:latin typeface="Comic Sans MS" pitchFamily="66" charset="0"/>
              </a:rPr>
              <a:t>       Inspiramos por la boca, zona media (oh).</a:t>
            </a:r>
          </a:p>
          <a:p>
            <a:r>
              <a:rPr lang="es-ES" sz="3300" dirty="0" smtClean="0">
                <a:latin typeface="Comic Sans MS" pitchFamily="66" charset="0"/>
              </a:rPr>
              <a:t>       Movemos ligeramente la zona media de la espalda: moviendo ligeramente los codos hacia los lados y enderezando un poco la columna. A la vez que junto los dedos pulgar y medio. </a:t>
            </a:r>
          </a:p>
          <a:p>
            <a:r>
              <a:rPr lang="es-ES" sz="3300" dirty="0" smtClean="0">
                <a:latin typeface="Comic Sans MS" pitchFamily="66" charset="0"/>
              </a:rPr>
              <a:t>       Mantenemos unos segundos la inspiración.</a:t>
            </a:r>
          </a:p>
          <a:p>
            <a:r>
              <a:rPr lang="es-ES" sz="3300" dirty="0" smtClean="0">
                <a:latin typeface="Comic Sans MS" pitchFamily="66" charset="0"/>
              </a:rPr>
              <a:t>       Espiramos por la boca (oh), relajando la espalda, los codos, los dedos y la mente.</a:t>
            </a:r>
            <a:endParaRPr lang="es-ES" sz="3300" dirty="0">
              <a:latin typeface="Comic Sans MS" pitchFamily="66"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rgbClr val="0070C0"/>
                </a:solidFill>
                <a:latin typeface="Comic Sans MS" pitchFamily="66" charset="0"/>
              </a:rPr>
              <a:t>Respiración Zona Baja</a:t>
            </a:r>
            <a:endParaRPr lang="es-ES" dirty="0">
              <a:solidFill>
                <a:srgbClr val="0070C0"/>
              </a:solidFill>
              <a:latin typeface="Comic Sans MS" pitchFamily="66" charset="0"/>
            </a:endParaRPr>
          </a:p>
        </p:txBody>
      </p:sp>
      <p:sp>
        <p:nvSpPr>
          <p:cNvPr id="3" name="2 Marcador de contenido"/>
          <p:cNvSpPr>
            <a:spLocks noGrp="1"/>
          </p:cNvSpPr>
          <p:nvPr>
            <p:ph idx="1"/>
          </p:nvPr>
        </p:nvSpPr>
        <p:spPr/>
        <p:txBody>
          <a:bodyPr>
            <a:normAutofit fontScale="77500" lnSpcReduction="20000"/>
          </a:bodyPr>
          <a:lstStyle/>
          <a:p>
            <a:r>
              <a:rPr lang="es-ES" dirty="0" smtClean="0">
                <a:latin typeface="Comic Sans MS" pitchFamily="66" charset="0"/>
              </a:rPr>
              <a:t>Las manos en la misma posición que en el anterior.</a:t>
            </a:r>
          </a:p>
          <a:p>
            <a:r>
              <a:rPr lang="es-ES" dirty="0" smtClean="0">
                <a:latin typeface="Comic Sans MS" pitchFamily="66" charset="0"/>
              </a:rPr>
              <a:t>         La mente en la zona del abdomen.</a:t>
            </a:r>
          </a:p>
          <a:p>
            <a:r>
              <a:rPr lang="es-ES" dirty="0" smtClean="0">
                <a:latin typeface="Comic Sans MS" pitchFamily="66" charset="0"/>
              </a:rPr>
              <a:t>         Inspiramos por la boca, zona baja (ah), bajando la lengua.</a:t>
            </a:r>
          </a:p>
          <a:p>
            <a:r>
              <a:rPr lang="es-ES" dirty="0" smtClean="0">
                <a:latin typeface="Comic Sans MS" pitchFamily="66" charset="0"/>
              </a:rPr>
              <a:t>         Contraemos suavemente la zona baja de la espalda, a la vez que cierro los puños, moviendo los dedos uno a uno, en abanico, desde el meñique al índice. Bajamos ligeramente el rostro.</a:t>
            </a:r>
          </a:p>
          <a:p>
            <a:r>
              <a:rPr lang="es-ES" dirty="0" smtClean="0">
                <a:latin typeface="Comic Sans MS" pitchFamily="66" charset="0"/>
              </a:rPr>
              <a:t>          Mantenemos unos segundos la inspiración</a:t>
            </a:r>
          </a:p>
          <a:p>
            <a:r>
              <a:rPr lang="es-ES" dirty="0" smtClean="0">
                <a:latin typeface="Comic Sans MS" pitchFamily="66" charset="0"/>
              </a:rPr>
              <a:t>          Espirar por la boca, zona baja (</a:t>
            </a:r>
            <a:r>
              <a:rPr lang="es-ES" dirty="0" err="1" smtClean="0">
                <a:latin typeface="Comic Sans MS" pitchFamily="66" charset="0"/>
              </a:rPr>
              <a:t>ahar</a:t>
            </a:r>
            <a:r>
              <a:rPr lang="es-ES" dirty="0" smtClean="0">
                <a:latin typeface="Comic Sans MS" pitchFamily="66" charset="0"/>
              </a:rPr>
              <a:t>), abriendo los puños, moviendo la zona baja, el rostro vuelve a su sitio, al igual que la lengua. Relajamos la mente.</a:t>
            </a:r>
          </a:p>
          <a:p>
            <a:endParaRPr lang="es-E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contenido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520" y="248002"/>
            <a:ext cx="3871264" cy="2172886"/>
          </a:xfrm>
        </p:spPr>
        <p:style>
          <a:lnRef idx="2">
            <a:schemeClr val="dk1"/>
          </a:lnRef>
          <a:fillRef idx="1">
            <a:schemeClr val="lt1"/>
          </a:fillRef>
          <a:effectRef idx="0">
            <a:schemeClr val="dk1"/>
          </a:effectRef>
          <a:fontRef idx="minor">
            <a:schemeClr val="dk1"/>
          </a:fontRef>
        </p:style>
      </p:pic>
      <p:sp>
        <p:nvSpPr>
          <p:cNvPr id="13" name="CuadroTexto 12"/>
          <p:cNvSpPr txBox="1"/>
          <p:nvPr/>
        </p:nvSpPr>
        <p:spPr>
          <a:xfrm>
            <a:off x="4283968" y="692696"/>
            <a:ext cx="4673378"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S" sz="3600" dirty="0" smtClean="0">
                <a:solidFill>
                  <a:schemeClr val="tx2">
                    <a:lumMod val="75000"/>
                  </a:schemeClr>
                </a:solidFill>
                <a:latin typeface="Comic Sans MS" panose="030F0702030302020204" pitchFamily="66" charset="0"/>
                <a:cs typeface="Times New Roman" pitchFamily="18" charset="0"/>
              </a:rPr>
              <a:t>Coherencia cardiaca</a:t>
            </a:r>
            <a:endParaRPr lang="es-ES" sz="3600" dirty="0">
              <a:solidFill>
                <a:schemeClr val="tx2">
                  <a:lumMod val="75000"/>
                </a:schemeClr>
              </a:solidFill>
              <a:latin typeface="Comic Sans MS" panose="030F0702030302020204" pitchFamily="66" charset="0"/>
              <a:cs typeface="Times New Roman" pitchFamily="18" charset="0"/>
            </a:endParaRPr>
          </a:p>
        </p:txBody>
      </p:sp>
      <p:sp>
        <p:nvSpPr>
          <p:cNvPr id="15" name="CuadroTexto 14"/>
          <p:cNvSpPr txBox="1"/>
          <p:nvPr/>
        </p:nvSpPr>
        <p:spPr>
          <a:xfrm>
            <a:off x="395536" y="4725144"/>
            <a:ext cx="8424936"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s-ES" sz="2400" dirty="0">
                <a:latin typeface="Comic Sans MS" panose="030F0702030302020204" pitchFamily="66" charset="0"/>
              </a:rPr>
              <a:t>Ensayos clínicos han demostrado que la coherencia cardiaca contribuye a eliminar o reducir la hipertensión, la diabetes del tipo 2, las arritmias y el síndrome de déficit de atención en niños</a:t>
            </a:r>
            <a:r>
              <a:rPr lang="es-ES" sz="2400" dirty="0" smtClean="0">
                <a:latin typeface="Comic Sans MS" panose="030F0702030302020204" pitchFamily="66" charset="0"/>
              </a:rPr>
              <a:t>. (Revista Cuerpo-Mente)</a:t>
            </a:r>
            <a:endParaRPr lang="es-ES" sz="2400" dirty="0">
              <a:solidFill>
                <a:schemeClr val="bg1">
                  <a:lumMod val="50000"/>
                </a:schemeClr>
              </a:solidFill>
              <a:latin typeface="Comic Sans MS" panose="030F0702030302020204" pitchFamily="66" charset="0"/>
              <a:cs typeface="Times New Roman" pitchFamily="18" charset="0"/>
            </a:endParaRPr>
          </a:p>
        </p:txBody>
      </p:sp>
      <p:sp>
        <p:nvSpPr>
          <p:cNvPr id="5" name="Rectángulo 4"/>
          <p:cNvSpPr/>
          <p:nvPr/>
        </p:nvSpPr>
        <p:spPr>
          <a:xfrm>
            <a:off x="539552" y="2551837"/>
            <a:ext cx="8136904" cy="1938992"/>
          </a:xfrm>
          <a:prstGeom prst="rect">
            <a:avLst/>
          </a:prstGeom>
        </p:spPr>
        <p:txBody>
          <a:bodyPr wrap="square">
            <a:spAutoFit/>
          </a:bodyPr>
          <a:lstStyle/>
          <a:p>
            <a:pPr algn="just"/>
            <a:r>
              <a:rPr lang="es-ES" sz="2400" b="1" dirty="0">
                <a:latin typeface="Comic Sans MS" panose="030F0702030302020204" pitchFamily="66" charset="0"/>
              </a:rPr>
              <a:t>Según el doctor Howard Martin, del Instituto </a:t>
            </a:r>
            <a:r>
              <a:rPr lang="es-ES" sz="2400" b="1" dirty="0" err="1">
                <a:latin typeface="Comic Sans MS" panose="030F0702030302020204" pitchFamily="66" charset="0"/>
              </a:rPr>
              <a:t>HeartMath</a:t>
            </a:r>
            <a:r>
              <a:rPr lang="es-ES" sz="2400" b="1" dirty="0">
                <a:latin typeface="Comic Sans MS" panose="030F0702030302020204" pitchFamily="66" charset="0"/>
              </a:rPr>
              <a:t>, si reducimos el estrés y favorecemos la coherencia entre cerebro y corazón, viviremos con mayor salud y equilibrio y expandiremos serenidad y calma a las personas con las que interactuamos.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r>
              <a:rPr lang="es-ES" dirty="0" smtClean="0">
                <a:solidFill>
                  <a:srgbClr val="0070C0"/>
                </a:solidFill>
                <a:latin typeface="Comic Sans MS" panose="030F0702030302020204" pitchFamily="66" charset="0"/>
                <a:cs typeface="Times New Roman" pitchFamily="18" charset="0"/>
              </a:rPr>
              <a:t>Referencias</a:t>
            </a:r>
            <a:endParaRPr lang="es-ES" dirty="0">
              <a:solidFill>
                <a:srgbClr val="0070C0"/>
              </a:solidFill>
              <a:latin typeface="Comic Sans MS" panose="030F0702030302020204" pitchFamily="66" charset="0"/>
              <a:cs typeface="Times New Roman" pitchFamily="18" charset="0"/>
            </a:endParaRPr>
          </a:p>
        </p:txBody>
      </p:sp>
      <p:sp>
        <p:nvSpPr>
          <p:cNvPr id="3" name="2 Marcador de contenido"/>
          <p:cNvSpPr>
            <a:spLocks noGrp="1"/>
          </p:cNvSpPr>
          <p:nvPr>
            <p:ph idx="1"/>
          </p:nvPr>
        </p:nvSpPr>
        <p:spPr>
          <a:xfrm>
            <a:off x="539552" y="1628800"/>
            <a:ext cx="8229600" cy="4525963"/>
          </a:xfrm>
        </p:spPr>
        <p:txBody>
          <a:bodyPr>
            <a:normAutofit/>
          </a:bodyPr>
          <a:lstStyle/>
          <a:p>
            <a:r>
              <a:rPr lang="es-ES" b="1" dirty="0" smtClean="0">
                <a:latin typeface="Comic Sans MS" panose="030F0702030302020204" pitchFamily="66" charset="0"/>
                <a:cs typeface="Times New Roman" pitchFamily="18" charset="0"/>
              </a:rPr>
              <a:t>Como la Meditación puede cambiar la forma de nuestro Cerebro. Dra. Sara Lazar. TED</a:t>
            </a:r>
          </a:p>
          <a:p>
            <a:pPr>
              <a:buNone/>
            </a:pPr>
            <a:r>
              <a:rPr lang="es-ES" sz="2400" b="1" dirty="0" smtClean="0">
                <a:solidFill>
                  <a:srgbClr val="00B0F0"/>
                </a:solidFill>
                <a:latin typeface="Comic Sans MS" panose="030F0702030302020204" pitchFamily="66" charset="0"/>
                <a:cs typeface="Times New Roman" pitchFamily="18" charset="0"/>
              </a:rPr>
              <a:t>                    </a:t>
            </a:r>
            <a:r>
              <a:rPr lang="es-ES" sz="2400" b="1" dirty="0" smtClean="0">
                <a:solidFill>
                  <a:srgbClr val="00B0F0"/>
                </a:solidFill>
                <a:latin typeface="Comic Sans MS" panose="030F0702030302020204" pitchFamily="66" charset="0"/>
                <a:cs typeface="Times New Roman" pitchFamily="18" charset="0"/>
                <a:hlinkClick r:id="rId2"/>
              </a:rPr>
              <a:t>https://youtu.be/1tlWU3groi0</a:t>
            </a:r>
            <a:endParaRPr lang="es-ES" sz="2400" b="1" dirty="0" smtClean="0">
              <a:solidFill>
                <a:srgbClr val="00B0F0"/>
              </a:solidFill>
              <a:latin typeface="Comic Sans MS" panose="030F0702030302020204" pitchFamily="66" charset="0"/>
              <a:cs typeface="Times New Roman" pitchFamily="18" charset="0"/>
            </a:endParaRPr>
          </a:p>
          <a:p>
            <a:pPr>
              <a:buNone/>
            </a:pPr>
            <a:endParaRPr lang="es-ES" sz="2400" b="1" dirty="0" smtClean="0">
              <a:solidFill>
                <a:srgbClr val="0070C0"/>
              </a:solidFill>
              <a:latin typeface="Comic Sans MS" panose="030F0702030302020204" pitchFamily="66" charset="0"/>
              <a:cs typeface="Times New Roman" pitchFamily="18" charset="0"/>
            </a:endParaRPr>
          </a:p>
          <a:p>
            <a:r>
              <a:rPr lang="es-ES" b="1" dirty="0" smtClean="0">
                <a:latin typeface="Comic Sans MS" panose="030F0702030302020204" pitchFamily="66" charset="0"/>
                <a:cs typeface="Times New Roman" pitchFamily="18" charset="0"/>
              </a:rPr>
              <a:t>“Los Beneficios de la meditación”</a:t>
            </a:r>
          </a:p>
          <a:p>
            <a:pPr marL="0" indent="0">
              <a:buNone/>
            </a:pPr>
            <a:r>
              <a:rPr lang="es-ES" dirty="0" smtClean="0">
                <a:latin typeface="Comic Sans MS" panose="030F0702030302020204" pitchFamily="66" charset="0"/>
                <a:cs typeface="Times New Roman" pitchFamily="18" charset="0"/>
              </a:rPr>
              <a:t>    </a:t>
            </a:r>
            <a:r>
              <a:rPr lang="es-ES" sz="2000" dirty="0" smtClean="0">
                <a:latin typeface="Comic Sans MS" panose="030F0702030302020204" pitchFamily="66" charset="0"/>
                <a:cs typeface="Times New Roman" pitchFamily="18" charset="0"/>
              </a:rPr>
              <a:t>Daniel Goleman y Richard J. </a:t>
            </a:r>
            <a:r>
              <a:rPr lang="es-ES" sz="2000" dirty="0" err="1" smtClean="0">
                <a:latin typeface="Comic Sans MS" panose="030F0702030302020204" pitchFamily="66" charset="0"/>
                <a:cs typeface="Times New Roman" pitchFamily="18" charset="0"/>
              </a:rPr>
              <a:t>D</a:t>
            </a:r>
            <a:r>
              <a:rPr lang="es-ES" sz="2000" dirty="0" err="1" smtClean="0">
                <a:latin typeface="Comic Sans MS" panose="030F0702030302020204" pitchFamily="66" charset="0"/>
                <a:cs typeface="Times New Roman" pitchFamily="18" charset="0"/>
              </a:rPr>
              <a:t>avidson</a:t>
            </a:r>
            <a:r>
              <a:rPr lang="es-ES" sz="2000" dirty="0" smtClean="0">
                <a:latin typeface="Comic Sans MS" panose="030F0702030302020204" pitchFamily="66" charset="0"/>
                <a:cs typeface="Times New Roman" pitchFamily="18" charset="0"/>
              </a:rPr>
              <a:t> </a:t>
            </a:r>
          </a:p>
          <a:p>
            <a:pPr marL="0" indent="0">
              <a:buNone/>
            </a:pPr>
            <a:r>
              <a:rPr lang="es-ES" sz="2000" dirty="0">
                <a:latin typeface="Comic Sans MS" panose="030F0702030302020204" pitchFamily="66" charset="0"/>
                <a:cs typeface="Times New Roman" pitchFamily="18" charset="0"/>
              </a:rPr>
              <a:t> </a:t>
            </a:r>
            <a:r>
              <a:rPr lang="es-ES" sz="2000" dirty="0" smtClean="0">
                <a:latin typeface="Comic Sans MS" panose="030F0702030302020204" pitchFamily="66" charset="0"/>
                <a:cs typeface="Times New Roman" pitchFamily="18" charset="0"/>
              </a:rPr>
              <a:t>      Editorial </a:t>
            </a:r>
            <a:r>
              <a:rPr lang="es-ES" sz="2000" dirty="0" err="1" smtClean="0">
                <a:latin typeface="Comic Sans MS" panose="030F0702030302020204" pitchFamily="66" charset="0"/>
                <a:cs typeface="Times New Roman" pitchFamily="18" charset="0"/>
              </a:rPr>
              <a:t>Kairos</a:t>
            </a:r>
            <a:r>
              <a:rPr lang="es-ES" sz="2000" dirty="0" smtClean="0">
                <a:latin typeface="Comic Sans MS" panose="030F0702030302020204" pitchFamily="66" charset="0"/>
                <a:cs typeface="Times New Roman" pitchFamily="18" charset="0"/>
              </a:rPr>
              <a:t>.  </a:t>
            </a:r>
            <a:r>
              <a:rPr lang="es-ES" sz="2000" smtClean="0">
                <a:latin typeface="Comic Sans MS" panose="030F0702030302020204" pitchFamily="66" charset="0"/>
                <a:cs typeface="Times New Roman" pitchFamily="18" charset="0"/>
              </a:rPr>
              <a:t>Noviembre 2017.</a:t>
            </a:r>
            <a:endParaRPr lang="es-ES" sz="2000" dirty="0" smtClean="0">
              <a:latin typeface="Comic Sans MS" panose="030F0702030302020204" pitchFamily="66" charset="0"/>
              <a:cs typeface="Times New Roman" pitchFamily="18" charset="0"/>
            </a:endParaRPr>
          </a:p>
          <a:p>
            <a:pPr>
              <a:buNone/>
            </a:pPr>
            <a:r>
              <a:rPr lang="es-ES" sz="2400" b="1" dirty="0" smtClean="0">
                <a:solidFill>
                  <a:srgbClr val="0070C0"/>
                </a:solidFill>
                <a:latin typeface="Comic Sans MS" panose="030F0702030302020204" pitchFamily="66" charset="0"/>
                <a:cs typeface="Times New Roman" pitchFamily="18" charset="0"/>
              </a:rPr>
              <a:t>               </a:t>
            </a:r>
            <a:endParaRPr lang="es-ES" sz="2400" b="1" dirty="0" smtClean="0">
              <a:solidFill>
                <a:srgbClr val="0070C0"/>
              </a:solidFill>
              <a:latin typeface="Comic Sans MS" panose="030F0702030302020204" pitchFamily="66" charset="0"/>
              <a:cs typeface="Times New Roman" pitchFamily="18" charset="0"/>
            </a:endParaRPr>
          </a:p>
          <a:p>
            <a:pPr>
              <a:buNone/>
            </a:pPr>
            <a:endParaRPr lang="es-ES" sz="2400" b="1" dirty="0">
              <a:solidFill>
                <a:srgbClr val="0070C0"/>
              </a:solidFill>
              <a:latin typeface="Comic Sans MS" panose="030F0702030302020204" pitchFamily="66" charset="0"/>
              <a:cs typeface="Times New Roman" pitchFamily="18" charset="0"/>
            </a:endParaRPr>
          </a:p>
          <a:p>
            <a:pPr>
              <a:buNone/>
            </a:pPr>
            <a:endParaRPr lang="es-ES" sz="2400" b="1" dirty="0" smtClean="0">
              <a:solidFill>
                <a:srgbClr val="0070C0"/>
              </a:solidFill>
              <a:latin typeface="Comic Sans MS" panose="030F0702030302020204" pitchFamily="66" charset="0"/>
              <a:cs typeface="Times New Roman" pitchFamily="18" charset="0"/>
            </a:endParaRPr>
          </a:p>
          <a:p>
            <a:pPr>
              <a:buNone/>
            </a:pPr>
            <a:endParaRPr lang="es-ES" sz="2400" b="1" dirty="0">
              <a:solidFill>
                <a:srgbClr val="0070C0"/>
              </a:solidFill>
              <a:latin typeface="Comic Sans MS" panose="030F0702030302020204" pitchFamily="66" charset="0"/>
              <a:cs typeface="Times New Roman" pitchFamily="18" charset="0"/>
            </a:endParaRPr>
          </a:p>
          <a:p>
            <a:pPr>
              <a:buNone/>
            </a:pPr>
            <a:endParaRPr lang="es-ES" sz="2400" b="1" dirty="0" smtClean="0">
              <a:solidFill>
                <a:srgbClr val="0070C0"/>
              </a:solidFill>
              <a:latin typeface="Comic Sans MS" panose="030F0702030302020204" pitchFamily="66"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stretch>
            <a:fillRect/>
          </a:stretch>
        </p:blipFill>
        <p:spPr>
          <a:xfrm>
            <a:off x="0" y="-3049"/>
            <a:ext cx="9139940" cy="6861049"/>
          </a:xfrm>
          <a:prstGeom prst="rect">
            <a:avLst/>
          </a:prstGeom>
        </p:spPr>
      </p:pic>
    </p:spTree>
    <p:extLst>
      <p:ext uri="{BB962C8B-B14F-4D97-AF65-F5344CB8AC3E}">
        <p14:creationId xmlns:p14="http://schemas.microsoft.com/office/powerpoint/2010/main" val="21187359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meditation-2214532_960_720.jpg"/>
          <p:cNvPicPr>
            <a:picLocks noGrp="1" noChangeAspect="1"/>
          </p:cNvPicPr>
          <p:nvPr>
            <p:ph idx="1"/>
          </p:nvPr>
        </p:nvPicPr>
        <p:blipFill>
          <a:blip r:embed="rId2" cstate="print"/>
          <a:stretch>
            <a:fillRect/>
          </a:stretch>
        </p:blipFill>
        <p:spPr>
          <a:xfrm>
            <a:off x="827584" y="2717183"/>
            <a:ext cx="7424826" cy="4176464"/>
          </a:xfrm>
        </p:spPr>
      </p:pic>
      <p:sp>
        <p:nvSpPr>
          <p:cNvPr id="2" name="1 Título"/>
          <p:cNvSpPr>
            <a:spLocks noGrp="1"/>
          </p:cNvSpPr>
          <p:nvPr>
            <p:ph type="title"/>
          </p:nvPr>
        </p:nvSpPr>
        <p:spPr>
          <a:xfrm>
            <a:off x="111505" y="404664"/>
            <a:ext cx="8856984" cy="1891315"/>
          </a:xfrm>
        </p:spPr>
        <p:txBody>
          <a:bodyPr>
            <a:noAutofit/>
          </a:bodyPr>
          <a:lstStyle/>
          <a:p>
            <a:r>
              <a:rPr lang="es-ES" sz="2800" i="1" dirty="0" smtClean="0">
                <a:solidFill>
                  <a:srgbClr val="0070C0"/>
                </a:solidFill>
                <a:latin typeface="Comic Sans MS" panose="030F0702030302020204" pitchFamily="66" charset="0"/>
                <a:cs typeface="Times New Roman" pitchFamily="18" charset="0"/>
              </a:rPr>
              <a:t>Se le preguntó al Buda,</a:t>
            </a:r>
            <a:br>
              <a:rPr lang="es-ES" sz="2800" i="1" dirty="0" smtClean="0">
                <a:solidFill>
                  <a:srgbClr val="0070C0"/>
                </a:solidFill>
                <a:latin typeface="Comic Sans MS" panose="030F0702030302020204" pitchFamily="66" charset="0"/>
                <a:cs typeface="Times New Roman" pitchFamily="18" charset="0"/>
              </a:rPr>
            </a:br>
            <a:r>
              <a:rPr lang="es-ES" sz="2800" b="1" i="1" dirty="0" smtClean="0">
                <a:solidFill>
                  <a:srgbClr val="0070C0"/>
                </a:solidFill>
                <a:latin typeface="Comic Sans MS" panose="030F0702030302020204" pitchFamily="66" charset="0"/>
                <a:cs typeface="Times New Roman" pitchFamily="18" charset="0"/>
              </a:rPr>
              <a:t> ¿Que has ganado con la meditación? </a:t>
            </a:r>
            <a:br>
              <a:rPr lang="es-ES" sz="2800" b="1" i="1" dirty="0" smtClean="0">
                <a:solidFill>
                  <a:srgbClr val="0070C0"/>
                </a:solidFill>
                <a:latin typeface="Comic Sans MS" panose="030F0702030302020204" pitchFamily="66" charset="0"/>
                <a:cs typeface="Times New Roman" pitchFamily="18" charset="0"/>
              </a:rPr>
            </a:br>
            <a:r>
              <a:rPr lang="es-ES" sz="2800" i="1" dirty="0" smtClean="0">
                <a:solidFill>
                  <a:srgbClr val="0070C0"/>
                </a:solidFill>
                <a:latin typeface="Comic Sans MS" panose="030F0702030302020204" pitchFamily="66" charset="0"/>
                <a:cs typeface="Times New Roman" pitchFamily="18" charset="0"/>
              </a:rPr>
              <a:t>El respondió, </a:t>
            </a:r>
            <a:br>
              <a:rPr lang="es-ES" sz="2800" i="1" dirty="0" smtClean="0">
                <a:solidFill>
                  <a:srgbClr val="0070C0"/>
                </a:solidFill>
                <a:latin typeface="Comic Sans MS" panose="030F0702030302020204" pitchFamily="66" charset="0"/>
                <a:cs typeface="Times New Roman" pitchFamily="18" charset="0"/>
              </a:rPr>
            </a:br>
            <a:r>
              <a:rPr lang="es-ES" sz="2800" b="1" i="1" dirty="0" smtClean="0">
                <a:solidFill>
                  <a:srgbClr val="0070C0"/>
                </a:solidFill>
                <a:latin typeface="Comic Sans MS" panose="030F0702030302020204" pitchFamily="66" charset="0"/>
                <a:cs typeface="Times New Roman" pitchFamily="18" charset="0"/>
              </a:rPr>
              <a:t>“Nada. Sin embargo, te digo que he perdido la ira, la ansiedad, la depresión, la inseguridad</a:t>
            </a:r>
            <a:br>
              <a:rPr lang="es-ES" sz="2800" b="1" i="1" dirty="0" smtClean="0">
                <a:solidFill>
                  <a:srgbClr val="0070C0"/>
                </a:solidFill>
                <a:latin typeface="Comic Sans MS" panose="030F0702030302020204" pitchFamily="66" charset="0"/>
                <a:cs typeface="Times New Roman" pitchFamily="18" charset="0"/>
              </a:rPr>
            </a:br>
            <a:r>
              <a:rPr lang="es-ES" sz="2800" b="1" i="1" dirty="0" smtClean="0">
                <a:solidFill>
                  <a:srgbClr val="0070C0"/>
                </a:solidFill>
                <a:latin typeface="Comic Sans MS" panose="030F0702030302020204" pitchFamily="66" charset="0"/>
                <a:cs typeface="Times New Roman" pitchFamily="18" charset="0"/>
              </a:rPr>
              <a:t> y el miedo a la vejez y a la muerte.”</a:t>
            </a:r>
            <a:endParaRPr lang="es-ES" sz="2800" b="1" i="1" dirty="0">
              <a:solidFill>
                <a:srgbClr val="0070C0"/>
              </a:solidFill>
              <a:latin typeface="Comic Sans MS" panose="030F0702030302020204" pitchFamily="66"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stretch>
            <a:fillRect/>
          </a:stretch>
        </p:blipFill>
        <p:spPr>
          <a:xfrm>
            <a:off x="-1531849" y="-1035496"/>
            <a:ext cx="12319337" cy="6929627"/>
          </a:xfrm>
          <a:prstGeom prst="rect">
            <a:avLst/>
          </a:prstGeom>
        </p:spPr>
      </p:pic>
      <p:sp>
        <p:nvSpPr>
          <p:cNvPr id="5" name="CuadroTexto 4"/>
          <p:cNvSpPr txBox="1"/>
          <p:nvPr/>
        </p:nvSpPr>
        <p:spPr>
          <a:xfrm>
            <a:off x="-51666" y="4801483"/>
            <a:ext cx="9358970" cy="29546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endParaRPr lang="es-ES" sz="6000" dirty="0" smtClean="0">
              <a:latin typeface="Comic Sans MS" panose="030F0702030302020204" pitchFamily="66" charset="0"/>
            </a:endParaRPr>
          </a:p>
          <a:p>
            <a:pPr algn="ctr"/>
            <a:r>
              <a:rPr lang="es-ES" sz="6000" dirty="0" smtClean="0">
                <a:latin typeface="Comic Sans MS" panose="030F0702030302020204" pitchFamily="66" charset="0"/>
              </a:rPr>
              <a:t>¡¡¡ </a:t>
            </a:r>
            <a:r>
              <a:rPr lang="es-ES" sz="6600" dirty="0" smtClean="0">
                <a:latin typeface="Comic Sans MS" panose="030F0702030302020204" pitchFamily="66" charset="0"/>
              </a:rPr>
              <a:t>Esa es la cuestión </a:t>
            </a:r>
            <a:r>
              <a:rPr lang="es-ES" sz="6000" dirty="0" smtClean="0">
                <a:latin typeface="Comic Sans MS" panose="030F0702030302020204" pitchFamily="66" charset="0"/>
              </a:rPr>
              <a:t>!!!</a:t>
            </a:r>
          </a:p>
          <a:p>
            <a:pPr algn="ctr"/>
            <a:endParaRPr lang="es-ES" sz="6000" dirty="0" smtClean="0">
              <a:latin typeface="Comic Sans MS" panose="030F0702030302020204" pitchFamily="66" charset="0"/>
            </a:endParaRPr>
          </a:p>
        </p:txBody>
      </p:sp>
    </p:spTree>
    <p:extLst>
      <p:ext uri="{BB962C8B-B14F-4D97-AF65-F5344CB8AC3E}">
        <p14:creationId xmlns:p14="http://schemas.microsoft.com/office/powerpoint/2010/main" val="14530548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467544" y="260648"/>
            <a:ext cx="8229600" cy="1143000"/>
          </a:xfrm>
        </p:spPr>
        <p:txBody>
          <a:bodyPr>
            <a:normAutofit fontScale="90000"/>
          </a:bodyPr>
          <a:lstStyle/>
          <a:p>
            <a:r>
              <a:rPr lang="es-ES" sz="6600" dirty="0" smtClean="0">
                <a:solidFill>
                  <a:srgbClr val="0070C0"/>
                </a:solidFill>
                <a:latin typeface="Comic Sans MS" panose="030F0702030302020204" pitchFamily="66" charset="0"/>
                <a:cs typeface="Times New Roman" pitchFamily="18" charset="0"/>
              </a:rPr>
              <a:t>La reacción de lucha o huida</a:t>
            </a:r>
            <a:endParaRPr lang="es-ES" sz="6600" dirty="0">
              <a:solidFill>
                <a:srgbClr val="0070C0"/>
              </a:solidFill>
              <a:latin typeface="Comic Sans MS" panose="030F0702030302020204" pitchFamily="66" charset="0"/>
              <a:cs typeface="Times New Roman" pitchFamily="18" charset="0"/>
            </a:endParaRPr>
          </a:p>
        </p:txBody>
      </p:sp>
      <p:sp>
        <p:nvSpPr>
          <p:cNvPr id="2" name="CuadroTexto 1"/>
          <p:cNvSpPr txBox="1"/>
          <p:nvPr/>
        </p:nvSpPr>
        <p:spPr>
          <a:xfrm>
            <a:off x="0" y="1844824"/>
            <a:ext cx="6840760" cy="15696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ES" sz="2400" dirty="0" smtClean="0">
                <a:latin typeface="Comic Sans MS" panose="030F0702030302020204" pitchFamily="66" charset="0"/>
              </a:rPr>
              <a:t>El más básico instinto humano es el de supervivencia.</a:t>
            </a:r>
          </a:p>
          <a:p>
            <a:r>
              <a:rPr lang="es-ES" sz="2400" dirty="0" smtClean="0">
                <a:latin typeface="Comic Sans MS" panose="030F0702030302020204" pitchFamily="66" charset="0"/>
              </a:rPr>
              <a:t>La reacción fisiológica al estrés prepara para los desafíos físicos más extremos.</a:t>
            </a:r>
          </a:p>
        </p:txBody>
      </p:sp>
      <p:sp>
        <p:nvSpPr>
          <p:cNvPr id="7" name="CuadroTexto 6"/>
          <p:cNvSpPr txBox="1"/>
          <p:nvPr/>
        </p:nvSpPr>
        <p:spPr>
          <a:xfrm>
            <a:off x="-14563" y="4149080"/>
            <a:ext cx="4678623"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ES" sz="2400" dirty="0" smtClean="0">
                <a:latin typeface="Comic Sans MS" panose="030F0702030302020204" pitchFamily="66" charset="0"/>
              </a:rPr>
              <a:t>La reacción de “lucha o huida”, continua siendo esencial en la actualidad.</a:t>
            </a:r>
            <a:endParaRPr lang="es-ES" sz="2400" dirty="0">
              <a:latin typeface="Comic Sans MS" panose="030F0702030302020204" pitchFamily="66" charset="0"/>
            </a:endParaRPr>
          </a:p>
        </p:txBody>
      </p:sp>
      <p:pic>
        <p:nvPicPr>
          <p:cNvPr id="3" name="Imagen 2"/>
          <p:cNvPicPr>
            <a:picLocks noChangeAspect="1"/>
          </p:cNvPicPr>
          <p:nvPr/>
        </p:nvPicPr>
        <p:blipFill>
          <a:blip r:embed="rId2" cstate="print"/>
          <a:stretch>
            <a:fillRect/>
          </a:stretch>
        </p:blipFill>
        <p:spPr>
          <a:xfrm>
            <a:off x="4664060" y="3414484"/>
            <a:ext cx="4228420" cy="2813821"/>
          </a:xfrm>
          <a:prstGeom prst="rect">
            <a:avLst/>
          </a:prstGeom>
        </p:spPr>
      </p:pic>
    </p:spTree>
    <p:extLst>
      <p:ext uri="{BB962C8B-B14F-4D97-AF65-F5344CB8AC3E}">
        <p14:creationId xmlns:p14="http://schemas.microsoft.com/office/powerpoint/2010/main" val="14650044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stretch>
            <a:fillRect/>
          </a:stretch>
        </p:blipFill>
        <p:spPr>
          <a:xfrm>
            <a:off x="4281868" y="2901137"/>
            <a:ext cx="4850949" cy="2379997"/>
          </a:xfrm>
          <a:prstGeom prst="rect">
            <a:avLst/>
          </a:prstGeom>
        </p:spPr>
      </p:pic>
      <p:sp>
        <p:nvSpPr>
          <p:cNvPr id="6" name="1 Título"/>
          <p:cNvSpPr>
            <a:spLocks noGrp="1"/>
          </p:cNvSpPr>
          <p:nvPr>
            <p:ph type="title"/>
          </p:nvPr>
        </p:nvSpPr>
        <p:spPr>
          <a:xfrm>
            <a:off x="467544" y="260648"/>
            <a:ext cx="8229600" cy="1143000"/>
          </a:xfrm>
        </p:spPr>
        <p:txBody>
          <a:bodyPr>
            <a:normAutofit fontScale="90000"/>
          </a:bodyPr>
          <a:lstStyle/>
          <a:p>
            <a:r>
              <a:rPr lang="es-ES" sz="6600" dirty="0" smtClean="0">
                <a:solidFill>
                  <a:srgbClr val="0070C0"/>
                </a:solidFill>
                <a:latin typeface="Comic Sans MS" panose="030F0702030302020204" pitchFamily="66" charset="0"/>
                <a:cs typeface="Times New Roman" pitchFamily="18" charset="0"/>
              </a:rPr>
              <a:t>La reacción de lucha o huida</a:t>
            </a:r>
            <a:endParaRPr lang="es-ES" sz="6600" dirty="0">
              <a:solidFill>
                <a:srgbClr val="0070C0"/>
              </a:solidFill>
              <a:latin typeface="Comic Sans MS" panose="030F0702030302020204" pitchFamily="66" charset="0"/>
              <a:cs typeface="Times New Roman" pitchFamily="18" charset="0"/>
            </a:endParaRPr>
          </a:p>
        </p:txBody>
      </p:sp>
      <p:sp>
        <p:nvSpPr>
          <p:cNvPr id="2" name="CuadroTexto 1"/>
          <p:cNvSpPr txBox="1"/>
          <p:nvPr/>
        </p:nvSpPr>
        <p:spPr>
          <a:xfrm>
            <a:off x="179512" y="1700808"/>
            <a:ext cx="6840760"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ES" sz="2400" dirty="0" smtClean="0">
                <a:latin typeface="Comic Sans MS" panose="030F0702030302020204" pitchFamily="66" charset="0"/>
              </a:rPr>
              <a:t>Los factores estresantes modernos son de “naturaleza simbólica” y exentos de peligros para la integridad física.</a:t>
            </a:r>
          </a:p>
        </p:txBody>
      </p:sp>
      <p:sp>
        <p:nvSpPr>
          <p:cNvPr id="7" name="CuadroTexto 6"/>
          <p:cNvSpPr txBox="1"/>
          <p:nvPr/>
        </p:nvSpPr>
        <p:spPr>
          <a:xfrm>
            <a:off x="179512" y="3717032"/>
            <a:ext cx="4678623" cy="15696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ES" sz="2400" dirty="0" smtClean="0">
                <a:latin typeface="Comic Sans MS" panose="030F0702030302020204" pitchFamily="66" charset="0"/>
              </a:rPr>
              <a:t>Aunque la reacción libera hormonas relacionadas con el estrés, el individuo no puede utilizarlas para huir o luchar.</a:t>
            </a:r>
            <a:endParaRPr lang="es-ES" sz="2400" dirty="0">
              <a:latin typeface="Comic Sans MS" panose="030F0702030302020204" pitchFamily="66" charset="0"/>
            </a:endParaRPr>
          </a:p>
        </p:txBody>
      </p:sp>
    </p:spTree>
    <p:extLst>
      <p:ext uri="{BB962C8B-B14F-4D97-AF65-F5344CB8AC3E}">
        <p14:creationId xmlns:p14="http://schemas.microsoft.com/office/powerpoint/2010/main" val="20178447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s-ES" sz="4800" b="1" dirty="0" smtClean="0">
                <a:solidFill>
                  <a:schemeClr val="bg1"/>
                </a:solidFill>
                <a:latin typeface="Comic Sans MS" panose="030F0702030302020204" pitchFamily="66" charset="0"/>
                <a:cs typeface="Times New Roman" pitchFamily="18" charset="0"/>
              </a:rPr>
              <a:t>Consecuencias del estrés</a:t>
            </a:r>
            <a:endParaRPr lang="es-ES" sz="4800" b="1" dirty="0">
              <a:solidFill>
                <a:schemeClr val="bg1"/>
              </a:solidFill>
              <a:latin typeface="Comic Sans MS" panose="030F0702030302020204" pitchFamily="66" charset="0"/>
              <a:cs typeface="Times New Roman" pitchFamily="18" charset="0"/>
            </a:endParaRPr>
          </a:p>
        </p:txBody>
      </p:sp>
      <p:sp>
        <p:nvSpPr>
          <p:cNvPr id="3" name="2 Marcador de contenido"/>
          <p:cNvSpPr>
            <a:spLocks noGrp="1"/>
          </p:cNvSpPr>
          <p:nvPr>
            <p:ph idx="1"/>
          </p:nvPr>
        </p:nvSpPr>
        <p:spPr>
          <a:xfrm>
            <a:off x="0" y="1628800"/>
            <a:ext cx="9289032" cy="4525963"/>
          </a:xfrm>
        </p:spPr>
        <p:txBody>
          <a:bodyPr>
            <a:normAutofit fontScale="62500" lnSpcReduction="20000"/>
          </a:bodyPr>
          <a:lstStyle/>
          <a:p>
            <a:r>
              <a:rPr lang="es-ES" sz="5200" dirty="0" smtClean="0">
                <a:solidFill>
                  <a:srgbClr val="0070C0"/>
                </a:solidFill>
                <a:latin typeface="Comic Sans MS" panose="030F0702030302020204" pitchFamily="66" charset="0"/>
                <a:cs typeface="Times New Roman" pitchFamily="18" charset="0"/>
              </a:rPr>
              <a:t>A nivel físico, baja el sistema inmunológico.</a:t>
            </a:r>
          </a:p>
          <a:p>
            <a:endParaRPr lang="es-ES" sz="5200" dirty="0" smtClean="0">
              <a:solidFill>
                <a:srgbClr val="0070C0"/>
              </a:solidFill>
              <a:latin typeface="Comic Sans MS" panose="030F0702030302020204" pitchFamily="66" charset="0"/>
              <a:cs typeface="Times New Roman" pitchFamily="18" charset="0"/>
            </a:endParaRPr>
          </a:p>
          <a:p>
            <a:r>
              <a:rPr lang="es-ES" sz="5200" dirty="0" smtClean="0">
                <a:solidFill>
                  <a:srgbClr val="0070C0"/>
                </a:solidFill>
                <a:latin typeface="Comic Sans MS" panose="030F0702030302020204" pitchFamily="66" charset="0"/>
                <a:cs typeface="Times New Roman" pitchFamily="18" charset="0"/>
              </a:rPr>
              <a:t>Emocionalmente cambia el carácter, miedos, ira, depresión,…</a:t>
            </a:r>
          </a:p>
          <a:p>
            <a:endParaRPr lang="es-ES" sz="5200" dirty="0" smtClean="0">
              <a:solidFill>
                <a:srgbClr val="0070C0"/>
              </a:solidFill>
              <a:latin typeface="Comic Sans MS" panose="030F0702030302020204" pitchFamily="66" charset="0"/>
              <a:cs typeface="Times New Roman" pitchFamily="18" charset="0"/>
            </a:endParaRPr>
          </a:p>
          <a:p>
            <a:r>
              <a:rPr lang="es-ES" sz="5200" dirty="0" smtClean="0">
                <a:solidFill>
                  <a:srgbClr val="0070C0"/>
                </a:solidFill>
                <a:latin typeface="Comic Sans MS" panose="030F0702030302020204" pitchFamily="66" charset="0"/>
                <a:cs typeface="Times New Roman" pitchFamily="18" charset="0"/>
              </a:rPr>
              <a:t>Baja el rendimiento en el trabajo, deporte, estudio.</a:t>
            </a:r>
          </a:p>
          <a:p>
            <a:endParaRPr lang="es-ES" sz="5200" dirty="0" smtClean="0">
              <a:solidFill>
                <a:srgbClr val="0070C0"/>
              </a:solidFill>
              <a:latin typeface="Comic Sans MS" panose="030F0702030302020204" pitchFamily="66" charset="0"/>
              <a:cs typeface="Times New Roman" pitchFamily="18" charset="0"/>
            </a:endParaRPr>
          </a:p>
          <a:p>
            <a:r>
              <a:rPr lang="es-ES" sz="5200" dirty="0" smtClean="0">
                <a:solidFill>
                  <a:srgbClr val="0070C0"/>
                </a:solidFill>
                <a:latin typeface="Comic Sans MS" panose="030F0702030302020204" pitchFamily="66" charset="0"/>
                <a:cs typeface="Times New Roman" pitchFamily="18" charset="0"/>
              </a:rPr>
              <a:t>Altera el sueño.</a:t>
            </a:r>
          </a:p>
          <a:p>
            <a:endParaRPr lang="es-E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a:bodyPr>
          <a:lstStyle/>
          <a:p>
            <a:r>
              <a:rPr lang="es-ES" sz="4800" b="1" dirty="0" smtClean="0">
                <a:solidFill>
                  <a:schemeClr val="tx2">
                    <a:lumMod val="60000"/>
                    <a:lumOff val="40000"/>
                  </a:schemeClr>
                </a:solidFill>
                <a:latin typeface="Comic Sans MS" panose="030F0702030302020204" pitchFamily="66" charset="0"/>
                <a:cs typeface="Times New Roman" pitchFamily="18" charset="0"/>
              </a:rPr>
              <a:t>Alternativas al estrés</a:t>
            </a:r>
            <a:endParaRPr lang="es-ES" sz="4800" b="1" dirty="0">
              <a:solidFill>
                <a:schemeClr val="tx2">
                  <a:lumMod val="60000"/>
                  <a:lumOff val="40000"/>
                </a:schemeClr>
              </a:solidFill>
              <a:latin typeface="Comic Sans MS" panose="030F0702030302020204" pitchFamily="66" charset="0"/>
              <a:cs typeface="Times New Roman" pitchFamily="18" charset="0"/>
            </a:endParaRPr>
          </a:p>
        </p:txBody>
      </p:sp>
      <p:sp>
        <p:nvSpPr>
          <p:cNvPr id="3" name="2 Marcador de contenido"/>
          <p:cNvSpPr>
            <a:spLocks noGrp="1"/>
          </p:cNvSpPr>
          <p:nvPr>
            <p:ph idx="1"/>
          </p:nvPr>
        </p:nvSpPr>
        <p:spPr>
          <a:xfrm>
            <a:off x="457200" y="2204864"/>
            <a:ext cx="8229600" cy="5257800"/>
          </a:xfrm>
        </p:spPr>
        <p:txBody>
          <a:bodyPr>
            <a:normAutofit fontScale="92500" lnSpcReduction="10000"/>
          </a:bodyPr>
          <a:lstStyle/>
          <a:p>
            <a:r>
              <a:rPr lang="es-ES" b="1" dirty="0" smtClean="0">
                <a:solidFill>
                  <a:schemeClr val="accent2"/>
                </a:solidFill>
                <a:latin typeface="Comic Sans MS" panose="030F0702030302020204" pitchFamily="66" charset="0"/>
                <a:cs typeface="Times New Roman" pitchFamily="18" charset="0"/>
              </a:rPr>
              <a:t>ELIMINO lo que me produce el estrés.</a:t>
            </a:r>
          </a:p>
          <a:p>
            <a:endParaRPr lang="es-ES" b="1" dirty="0" smtClean="0">
              <a:latin typeface="Comic Sans MS" panose="030F0702030302020204" pitchFamily="66" charset="0"/>
              <a:cs typeface="Times New Roman" pitchFamily="18" charset="0"/>
            </a:endParaRPr>
          </a:p>
          <a:p>
            <a:r>
              <a:rPr lang="es-ES" b="1" dirty="0" smtClean="0">
                <a:solidFill>
                  <a:srgbClr val="00B050"/>
                </a:solidFill>
                <a:latin typeface="Comic Sans MS" panose="030F0702030302020204" pitchFamily="66" charset="0"/>
                <a:cs typeface="Times New Roman" pitchFamily="18" charset="0"/>
              </a:rPr>
              <a:t>CAMBIO la aptitud.</a:t>
            </a:r>
          </a:p>
          <a:p>
            <a:endParaRPr lang="es-ES" b="1" dirty="0" smtClean="0">
              <a:latin typeface="Comic Sans MS" panose="030F0702030302020204" pitchFamily="66" charset="0"/>
              <a:cs typeface="Times New Roman" pitchFamily="18" charset="0"/>
            </a:endParaRPr>
          </a:p>
          <a:p>
            <a:r>
              <a:rPr lang="es-ES" b="1" dirty="0" smtClean="0">
                <a:solidFill>
                  <a:srgbClr val="0070C0"/>
                </a:solidFill>
                <a:latin typeface="Comic Sans MS" panose="030F0702030302020204" pitchFamily="66" charset="0"/>
                <a:cs typeface="Times New Roman" pitchFamily="18" charset="0"/>
              </a:rPr>
              <a:t>RELAJACIÓN</a:t>
            </a:r>
          </a:p>
          <a:p>
            <a:pPr>
              <a:buNone/>
            </a:pPr>
            <a:r>
              <a:rPr lang="es-ES" b="1" dirty="0" smtClean="0">
                <a:solidFill>
                  <a:srgbClr val="0070C0"/>
                </a:solidFill>
                <a:latin typeface="Comic Sans MS" panose="030F0702030302020204" pitchFamily="66" charset="0"/>
                <a:cs typeface="Times New Roman" pitchFamily="18" charset="0"/>
              </a:rPr>
              <a:t>               Relajación dirigida, escuchar música suave, paseos por la naturaleza, </a:t>
            </a:r>
            <a:r>
              <a:rPr lang="es-ES" b="1" dirty="0" err="1" smtClean="0">
                <a:solidFill>
                  <a:srgbClr val="0070C0"/>
                </a:solidFill>
                <a:latin typeface="Comic Sans MS" panose="030F0702030302020204" pitchFamily="66" charset="0"/>
                <a:cs typeface="Times New Roman" pitchFamily="18" charset="0"/>
              </a:rPr>
              <a:t>tai</a:t>
            </a:r>
            <a:r>
              <a:rPr lang="es-ES" b="1" dirty="0" smtClean="0">
                <a:solidFill>
                  <a:srgbClr val="0070C0"/>
                </a:solidFill>
                <a:latin typeface="Comic Sans MS" panose="030F0702030302020204" pitchFamily="66" charset="0"/>
                <a:cs typeface="Times New Roman" pitchFamily="18" charset="0"/>
              </a:rPr>
              <a:t> </a:t>
            </a:r>
            <a:r>
              <a:rPr lang="es-ES" b="1" dirty="0" err="1" smtClean="0">
                <a:solidFill>
                  <a:srgbClr val="0070C0"/>
                </a:solidFill>
                <a:latin typeface="Comic Sans MS" panose="030F0702030302020204" pitchFamily="66" charset="0"/>
                <a:cs typeface="Times New Roman" pitchFamily="18" charset="0"/>
              </a:rPr>
              <a:t>chi</a:t>
            </a:r>
            <a:r>
              <a:rPr lang="es-ES" b="1" dirty="0" smtClean="0">
                <a:solidFill>
                  <a:srgbClr val="0070C0"/>
                </a:solidFill>
                <a:latin typeface="Comic Sans MS" panose="030F0702030302020204" pitchFamily="66" charset="0"/>
                <a:cs typeface="Times New Roman" pitchFamily="18" charset="0"/>
              </a:rPr>
              <a:t>, yoga, </a:t>
            </a:r>
            <a:r>
              <a:rPr lang="es-ES" b="1" dirty="0" err="1" smtClean="0">
                <a:solidFill>
                  <a:srgbClr val="0070C0"/>
                </a:solidFill>
                <a:latin typeface="Comic Sans MS" panose="030F0702030302020204" pitchFamily="66" charset="0"/>
                <a:cs typeface="Times New Roman" pitchFamily="18" charset="0"/>
              </a:rPr>
              <a:t>qi</a:t>
            </a:r>
            <a:r>
              <a:rPr lang="es-ES" b="1" dirty="0" smtClean="0">
                <a:solidFill>
                  <a:srgbClr val="0070C0"/>
                </a:solidFill>
                <a:latin typeface="Comic Sans MS" panose="030F0702030302020204" pitchFamily="66" charset="0"/>
                <a:cs typeface="Times New Roman" pitchFamily="18" charset="0"/>
              </a:rPr>
              <a:t> gong, ………….</a:t>
            </a:r>
          </a:p>
          <a:p>
            <a:endParaRPr lang="es-ES" dirty="0"/>
          </a:p>
          <a:p>
            <a:pPr>
              <a:buNone/>
            </a:pPr>
            <a:r>
              <a:rPr lang="es-ES" dirty="0"/>
              <a:t> </a:t>
            </a:r>
            <a:r>
              <a:rPr lang="es-ES" dirty="0" smtClean="0"/>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951</TotalTime>
  <Words>1504</Words>
  <Application>Microsoft Office PowerPoint</Application>
  <PresentationFormat>Presentación en pantalla (4:3)</PresentationFormat>
  <Paragraphs>147</Paragraphs>
  <Slides>40</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40</vt:i4>
      </vt:variant>
    </vt:vector>
  </HeadingPairs>
  <TitlesOfParts>
    <vt:vector size="45" baseType="lpstr">
      <vt:lpstr>Arial</vt:lpstr>
      <vt:lpstr>Calibri</vt:lpstr>
      <vt:lpstr>Comic Sans MS</vt:lpstr>
      <vt:lpstr>Times New Roman</vt:lpstr>
      <vt:lpstr>Tema de Office</vt:lpstr>
      <vt:lpstr>La relajación como estrategia en la gestión del estrés. </vt:lpstr>
      <vt:lpstr>Estrés</vt:lpstr>
      <vt:lpstr>El estrés y la mente</vt:lpstr>
      <vt:lpstr>Presentación de PowerPoint</vt:lpstr>
      <vt:lpstr>Presentación de PowerPoint</vt:lpstr>
      <vt:lpstr>La reacción de lucha o huida</vt:lpstr>
      <vt:lpstr>La reacción de lucha o huida</vt:lpstr>
      <vt:lpstr>Consecuencias del estrés</vt:lpstr>
      <vt:lpstr>Alternativas al estrés</vt:lpstr>
      <vt:lpstr>Relajación y ondas cerebrales</vt:lpstr>
      <vt:lpstr>Como la Meditación puede cambiar la forma de nuestro Cerebro. Dra. Sara Lazar.</vt:lpstr>
      <vt:lpstr>Relajación y cambios en el cerebro</vt:lpstr>
      <vt:lpstr>Presentación de PowerPoint</vt:lpstr>
      <vt:lpstr>Neuroplasticidad</vt:lpstr>
      <vt:lpstr>Esrés y Sistema Nervioso</vt:lpstr>
      <vt:lpstr>Presentación de PowerPoint</vt:lpstr>
      <vt:lpstr>Funcionalidad entre simpático y parasimpático</vt:lpstr>
      <vt:lpstr>UN DATO CURIOSO</vt:lpstr>
      <vt:lpstr>Relajación y depresión</vt:lpstr>
      <vt:lpstr>Relajación y estrés</vt:lpstr>
      <vt:lpstr>Estudios con yoguis meditadores: </vt:lpstr>
      <vt:lpstr>Relajación y atención</vt:lpstr>
      <vt:lpstr>Relajación y sistema inmunológico</vt:lpstr>
      <vt:lpstr>Relajación y Positivismo</vt:lpstr>
      <vt:lpstr>Relajación y creatividad</vt:lpstr>
      <vt:lpstr>Relajación y menos inflamación</vt:lpstr>
      <vt:lpstr>Relajación y envejecimiento celular</vt:lpstr>
      <vt:lpstr>Relajación y apego</vt:lpstr>
      <vt:lpstr>Relajación y desarrollo del cerebro</vt:lpstr>
      <vt:lpstr>Cambios del cerebro</vt:lpstr>
      <vt:lpstr>Estrés y Respiración</vt:lpstr>
      <vt:lpstr>Respiración</vt:lpstr>
      <vt:lpstr>Estrés y Respiración</vt:lpstr>
      <vt:lpstr>Relajación y Respiración</vt:lpstr>
      <vt:lpstr>Respiración Zona Alta</vt:lpstr>
      <vt:lpstr>Respiración Zona media</vt:lpstr>
      <vt:lpstr>Respiración Zona Baja</vt:lpstr>
      <vt:lpstr>Presentación de PowerPoint</vt:lpstr>
      <vt:lpstr>Referencias</vt:lpstr>
      <vt:lpstr>Se le preguntó al Buda,  ¿Que has ganado con la meditación?  El respondió,  “Nada. Sin embargo, te digo que he perdido la ira, la ansiedad, la depresión, la inseguridad  y el miedo a la vejez y a la muerte.”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Qigong como estrategia en la gestión del estrés.</dc:title>
  <dc:creator>Juanjo</dc:creator>
  <cp:lastModifiedBy>.</cp:lastModifiedBy>
  <cp:revision>58</cp:revision>
  <cp:lastPrinted>2018-04-25T17:22:30Z</cp:lastPrinted>
  <dcterms:created xsi:type="dcterms:W3CDTF">2018-04-23T14:38:37Z</dcterms:created>
  <dcterms:modified xsi:type="dcterms:W3CDTF">2019-09-24T08:13:58Z</dcterms:modified>
</cp:coreProperties>
</file>