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</p:sldMasterIdLst>
  <p:notesMasterIdLst>
    <p:notesMasterId r:id="rId30"/>
  </p:notesMasterIdLst>
  <p:sldIdLst>
    <p:sldId id="256" r:id="rId3"/>
    <p:sldId id="1080" r:id="rId4"/>
    <p:sldId id="1084" r:id="rId5"/>
    <p:sldId id="1086" r:id="rId6"/>
    <p:sldId id="1089" r:id="rId7"/>
    <p:sldId id="1085" r:id="rId8"/>
    <p:sldId id="1087" r:id="rId9"/>
    <p:sldId id="1088" r:id="rId10"/>
    <p:sldId id="1090" r:id="rId11"/>
    <p:sldId id="1091" r:id="rId12"/>
    <p:sldId id="1092" r:id="rId13"/>
    <p:sldId id="1093" r:id="rId14"/>
    <p:sldId id="1094" r:id="rId15"/>
    <p:sldId id="1095" r:id="rId16"/>
    <p:sldId id="1096" r:id="rId17"/>
    <p:sldId id="1097" r:id="rId18"/>
    <p:sldId id="1098" r:id="rId19"/>
    <p:sldId id="1099" r:id="rId20"/>
    <p:sldId id="1100" r:id="rId21"/>
    <p:sldId id="1101" r:id="rId22"/>
    <p:sldId id="1102" r:id="rId23"/>
    <p:sldId id="1105" r:id="rId24"/>
    <p:sldId id="1107" r:id="rId25"/>
    <p:sldId id="1106" r:id="rId26"/>
    <p:sldId id="1111" r:id="rId27"/>
    <p:sldId id="1108" r:id="rId28"/>
    <p:sldId id="1110" r:id="rId29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B069136-A558-4FFD-AB8C-DDDB52189F0E}">
          <p14:sldIdLst>
            <p14:sldId id="256"/>
            <p14:sldId id="1080"/>
            <p14:sldId id="1084"/>
            <p14:sldId id="1086"/>
            <p14:sldId id="1089"/>
            <p14:sldId id="1085"/>
            <p14:sldId id="1087"/>
            <p14:sldId id="1088"/>
            <p14:sldId id="1090"/>
            <p14:sldId id="1091"/>
            <p14:sldId id="1092"/>
            <p14:sldId id="1093"/>
            <p14:sldId id="1094"/>
            <p14:sldId id="1095"/>
            <p14:sldId id="1096"/>
            <p14:sldId id="1097"/>
            <p14:sldId id="1098"/>
            <p14:sldId id="1099"/>
            <p14:sldId id="1100"/>
            <p14:sldId id="1101"/>
            <p14:sldId id="1102"/>
            <p14:sldId id="1105"/>
            <p14:sldId id="1107"/>
            <p14:sldId id="1106"/>
            <p14:sldId id="1111"/>
            <p14:sldId id="1108"/>
            <p14:sldId id="11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FFFF"/>
    <a:srgbClr val="808080"/>
    <a:srgbClr val="5F5F5F"/>
    <a:srgbClr val="DDDDDD"/>
    <a:srgbClr val="000000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5" autoAdjust="0"/>
    <p:restoredTop sz="86400" autoAdjust="0"/>
  </p:normalViewPr>
  <p:slideViewPr>
    <p:cSldViewPr snapToObjects="1">
      <p:cViewPr varScale="1">
        <p:scale>
          <a:sx n="103" d="100"/>
          <a:sy n="103" d="100"/>
        </p:scale>
        <p:origin x="176" y="2360"/>
      </p:cViewPr>
      <p:guideLst>
        <p:guide orient="horz" pos="1570"/>
        <p:guide pos="3984"/>
        <p:guide orient="horz" pos="1094"/>
        <p:guide pos="3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1821" y="39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rgesanchez.net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6AB8E90-42DA-4F9B-B0B8-5F7888F91D1D}"/>
              </a:ext>
            </a:extLst>
          </p:cNvPr>
          <p:cNvSpPr/>
          <p:nvPr userDrawn="1"/>
        </p:nvSpPr>
        <p:spPr>
          <a:xfrm>
            <a:off x="0" y="6016752"/>
            <a:ext cx="12192000" cy="88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D8A919-052D-44CD-B9CB-EDCE5D628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487" b="11487"/>
          <a:stretch/>
        </p:blipFill>
        <p:spPr>
          <a:xfrm>
            <a:off x="0" y="0"/>
            <a:ext cx="12191999" cy="62606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0DD9A1-6019-4457-9DD2-E391374AA027}"/>
              </a:ext>
            </a:extLst>
          </p:cNvPr>
          <p:cNvSpPr txBox="1">
            <a:spLocks/>
          </p:cNvSpPr>
          <p:nvPr userDrawn="1"/>
        </p:nvSpPr>
        <p:spPr>
          <a:xfrm>
            <a:off x="4791485" y="6394903"/>
            <a:ext cx="715055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Jorge Sánchez Asenjo 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www.jorgesanchez.net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494F4C-7164-457A-AB08-53F65946F98E}"/>
              </a:ext>
            </a:extLst>
          </p:cNvPr>
          <p:cNvSpPr/>
          <p:nvPr userDrawn="1"/>
        </p:nvSpPr>
        <p:spPr>
          <a:xfrm>
            <a:off x="573206" y="6425681"/>
            <a:ext cx="2377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kern="12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El vídeo como recurso didáctico</a:t>
            </a:r>
          </a:p>
        </p:txBody>
      </p:sp>
    </p:spTree>
    <p:extLst>
      <p:ext uri="{BB962C8B-B14F-4D97-AF65-F5344CB8AC3E}">
        <p14:creationId xmlns:p14="http://schemas.microsoft.com/office/powerpoint/2010/main" val="416505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81049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buSzPct val="100000"/>
              <a:defRPr sz="1400"/>
            </a:lvl3pPr>
            <a:lvl4pPr marL="514350" indent="-171450">
              <a:buClr>
                <a:schemeClr val="accent2"/>
              </a:buClr>
              <a:buSzPct val="100000"/>
              <a:defRPr sz="1400"/>
            </a:lvl4pPr>
            <a:lvl5pPr>
              <a:buClr>
                <a:schemeClr val="accent2"/>
              </a:buClr>
              <a:buSzPct val="10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4373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7721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88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15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79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08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508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9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20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157E69-4482-422A-8931-80E0D73B2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9646" y="-387424"/>
            <a:ext cx="12781420" cy="85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93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461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351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45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07705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8495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598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hyperlink" Target="http://www.jorgesanchez.net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9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42" Type="http://schemas.openxmlformats.org/officeDocument/2006/relationships/slideLayout" Target="../slideLayouts/slideLayout118.xml"/><Relationship Id="rId47" Type="http://schemas.openxmlformats.org/officeDocument/2006/relationships/slideLayout" Target="../slideLayouts/slideLayout123.xml"/><Relationship Id="rId50" Type="http://schemas.openxmlformats.org/officeDocument/2006/relationships/slideLayout" Target="../slideLayouts/slideLayout126.xml"/><Relationship Id="rId55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slideLayout" Target="../slideLayouts/slideLayout113.xml"/><Relationship Id="rId40" Type="http://schemas.openxmlformats.org/officeDocument/2006/relationships/slideLayout" Target="../slideLayouts/slideLayout116.xml"/><Relationship Id="rId45" Type="http://schemas.openxmlformats.org/officeDocument/2006/relationships/slideLayout" Target="../slideLayouts/slideLayout121.xml"/><Relationship Id="rId53" Type="http://schemas.openxmlformats.org/officeDocument/2006/relationships/slideLayout" Target="../slideLayouts/slideLayout129.xml"/><Relationship Id="rId58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8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slideLayout" Target="../slideLayouts/slideLayout111.xml"/><Relationship Id="rId43" Type="http://schemas.openxmlformats.org/officeDocument/2006/relationships/slideLayout" Target="../slideLayouts/slideLayout119.xml"/><Relationship Id="rId48" Type="http://schemas.openxmlformats.org/officeDocument/2006/relationships/slideLayout" Target="../slideLayouts/slideLayout124.xml"/><Relationship Id="rId56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84.xml"/><Relationship Id="rId51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38" Type="http://schemas.openxmlformats.org/officeDocument/2006/relationships/slideLayout" Target="../slideLayouts/slideLayout114.xml"/><Relationship Id="rId46" Type="http://schemas.openxmlformats.org/officeDocument/2006/relationships/slideLayout" Target="../slideLayouts/slideLayout122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17.xml"/><Relationship Id="rId54" Type="http://schemas.openxmlformats.org/officeDocument/2006/relationships/slideLayout" Target="../slideLayouts/slideLayout13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slideLayout" Target="../slideLayouts/slideLayout112.xml"/><Relationship Id="rId49" Type="http://schemas.openxmlformats.org/officeDocument/2006/relationships/slideLayout" Target="../slideLayouts/slideLayout125.xml"/><Relationship Id="rId57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107.xml"/><Relationship Id="rId44" Type="http://schemas.openxmlformats.org/officeDocument/2006/relationships/slideLayout" Target="../slideLayouts/slideLayout120.xml"/><Relationship Id="rId52" Type="http://schemas.openxmlformats.org/officeDocument/2006/relationships/slideLayout" Target="../slideLayouts/slideLayout12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0A64F4A-FDC1-4328-8A30-98AD479531DC}"/>
              </a:ext>
            </a:extLst>
          </p:cNvPr>
          <p:cNvSpPr txBox="1">
            <a:spLocks/>
          </p:cNvSpPr>
          <p:nvPr userDrawn="1"/>
        </p:nvSpPr>
        <p:spPr>
          <a:xfrm>
            <a:off x="4791485" y="6306375"/>
            <a:ext cx="715055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Jorge Sánchez Asenjo 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hlinkClick r:id="rId7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www.jorgesanchez.net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ECA5C48-BDB0-4874-92E4-D960A13C2DF9}"/>
              </a:ext>
            </a:extLst>
          </p:cNvPr>
          <p:cNvSpPr/>
          <p:nvPr userDrawn="1"/>
        </p:nvSpPr>
        <p:spPr>
          <a:xfrm>
            <a:off x="573206" y="6337153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kern="12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Introducción a la Edición de vídeo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649" r:id="rId3"/>
    <p:sldLayoutId id="2147483888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89" r:id="rId12"/>
    <p:sldLayoutId id="2147483891" r:id="rId13"/>
    <p:sldLayoutId id="2147483899" r:id="rId14"/>
    <p:sldLayoutId id="2147483900" r:id="rId15"/>
    <p:sldLayoutId id="2147483901" r:id="rId16"/>
    <p:sldLayoutId id="2147483902" r:id="rId17"/>
    <p:sldLayoutId id="2147483904" r:id="rId18"/>
    <p:sldLayoutId id="2147483903" r:id="rId19"/>
    <p:sldLayoutId id="2147483650" r:id="rId20"/>
    <p:sldLayoutId id="2147483664" r:id="rId21"/>
    <p:sldLayoutId id="2147483678" r:id="rId22"/>
    <p:sldLayoutId id="2147483679" r:id="rId23"/>
    <p:sldLayoutId id="2147483652" r:id="rId24"/>
    <p:sldLayoutId id="2147483665" r:id="rId25"/>
    <p:sldLayoutId id="2147483653" r:id="rId26"/>
    <p:sldLayoutId id="2147483666" r:id="rId27"/>
    <p:sldLayoutId id="2147483654" r:id="rId28"/>
    <p:sldLayoutId id="2147483667" r:id="rId29"/>
    <p:sldLayoutId id="2147483655" r:id="rId30"/>
    <p:sldLayoutId id="2147483734" r:id="rId31"/>
    <p:sldLayoutId id="2147483735" r:id="rId32"/>
    <p:sldLayoutId id="2147483736" r:id="rId33"/>
    <p:sldLayoutId id="2147483844" r:id="rId34"/>
    <p:sldLayoutId id="2147483845" r:id="rId35"/>
    <p:sldLayoutId id="2147483846" r:id="rId36"/>
    <p:sldLayoutId id="2147483847" r:id="rId37"/>
    <p:sldLayoutId id="2147483848" r:id="rId38"/>
    <p:sldLayoutId id="2147483849" r:id="rId39"/>
    <p:sldLayoutId id="2147483850" r:id="rId40"/>
    <p:sldLayoutId id="2147483851" r:id="rId41"/>
    <p:sldLayoutId id="2147483852" r:id="rId42"/>
    <p:sldLayoutId id="2147483853" r:id="rId43"/>
    <p:sldLayoutId id="2147483854" r:id="rId44"/>
    <p:sldLayoutId id="2147483855" r:id="rId45"/>
    <p:sldLayoutId id="2147483856" r:id="rId46"/>
    <p:sldLayoutId id="2147483857" r:id="rId47"/>
    <p:sldLayoutId id="2147483858" r:id="rId48"/>
    <p:sldLayoutId id="2147483859" r:id="rId49"/>
    <p:sldLayoutId id="2147483860" r:id="rId50"/>
    <p:sldLayoutId id="2147483861" r:id="rId51"/>
    <p:sldLayoutId id="2147483862" r:id="rId52"/>
    <p:sldLayoutId id="2147483863" r:id="rId53"/>
    <p:sldLayoutId id="2147483864" r:id="rId54"/>
    <p:sldLayoutId id="2147483865" r:id="rId55"/>
    <p:sldLayoutId id="2147483866" r:id="rId56"/>
    <p:sldLayoutId id="2147483867" r:id="rId57"/>
    <p:sldLayoutId id="2147483868" r:id="rId58"/>
    <p:sldLayoutId id="2147483869" r:id="rId59"/>
    <p:sldLayoutId id="2147483870" r:id="rId60"/>
    <p:sldLayoutId id="2147483871" r:id="rId61"/>
    <p:sldLayoutId id="2147483872" r:id="rId62"/>
    <p:sldLayoutId id="2147483873" r:id="rId63"/>
    <p:sldLayoutId id="2147483874" r:id="rId64"/>
    <p:sldLayoutId id="2147483875" r:id="rId65"/>
    <p:sldLayoutId id="2147483876" r:id="rId66"/>
    <p:sldLayoutId id="2147483877" r:id="rId67"/>
    <p:sldLayoutId id="2147483878" r:id="rId68"/>
    <p:sldLayoutId id="2147483879" r:id="rId69"/>
    <p:sldLayoutId id="2147483880" r:id="rId70"/>
    <p:sldLayoutId id="2147483881" r:id="rId71"/>
    <p:sldLayoutId id="2147483882" r:id="rId72"/>
    <p:sldLayoutId id="2147483883" r:id="rId73"/>
    <p:sldLayoutId id="2147483884" r:id="rId74"/>
    <p:sldLayoutId id="2147483885" r:id="rId75"/>
    <p:sldLayoutId id="2147483886" r:id="rId76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36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0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46"/>
            <a:ext cx="216127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‹Nº›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3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5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58932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92939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36877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90" r:id="rId5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hotcut.org/" TargetMode="Externa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989C36A-5CDF-4A0C-BAC7-E1E567FD90D2}"/>
              </a:ext>
            </a:extLst>
          </p:cNvPr>
          <p:cNvSpPr/>
          <p:nvPr/>
        </p:nvSpPr>
        <p:spPr>
          <a:xfrm>
            <a:off x="-219456" y="2825495"/>
            <a:ext cx="12411456" cy="1207008"/>
          </a:xfrm>
          <a:prstGeom prst="rect">
            <a:avLst/>
          </a:prstGeom>
          <a:solidFill>
            <a:schemeClr val="bg1">
              <a:alpha val="4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47A944-2039-4EA9-B30C-5A569FB72E27}"/>
              </a:ext>
            </a:extLst>
          </p:cNvPr>
          <p:cNvSpPr txBox="1"/>
          <p:nvPr/>
        </p:nvSpPr>
        <p:spPr>
          <a:xfrm>
            <a:off x="155340" y="3136612"/>
            <a:ext cx="1162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Introducción a </a:t>
            </a:r>
            <a:r>
              <a:rPr lang="es-E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ShotCut</a:t>
            </a:r>
            <a:endParaRPr lang="es-ES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2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EE80B-05AD-4FF5-9C10-E55BCE096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Entorno de trabajo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0617CD-C518-46FA-AA55-446A2ECF3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Conociendo </a:t>
            </a:r>
            <a:r>
              <a:rPr lang="es-ES" dirty="0" err="1"/>
              <a:t>Shotcut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779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674BDC1-F9F4-409E-B2A2-0874DF849D6F}"/>
              </a:ext>
            </a:extLst>
          </p:cNvPr>
          <p:cNvSpPr/>
          <p:nvPr/>
        </p:nvSpPr>
        <p:spPr>
          <a:xfrm>
            <a:off x="-132692" y="-135396"/>
            <a:ext cx="12457384" cy="712879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50F626-D281-4AC7-8294-9EACBF3B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512" y="0"/>
            <a:ext cx="8920976" cy="6858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8F825108-02CA-4C47-864E-16893309AC09}"/>
              </a:ext>
            </a:extLst>
          </p:cNvPr>
          <p:cNvSpPr/>
          <p:nvPr/>
        </p:nvSpPr>
        <p:spPr>
          <a:xfrm>
            <a:off x="1635512" y="4329100"/>
            <a:ext cx="8920976" cy="2528900"/>
          </a:xfrm>
          <a:prstGeom prst="rect">
            <a:avLst/>
          </a:prstGeom>
          <a:solidFill>
            <a:srgbClr val="FFC65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0B31B5C-D003-4082-A1B0-69F3FB8919A2}"/>
              </a:ext>
            </a:extLst>
          </p:cNvPr>
          <p:cNvSpPr txBox="1"/>
          <p:nvPr/>
        </p:nvSpPr>
        <p:spPr>
          <a:xfrm>
            <a:off x="-1360" y="5409220"/>
            <a:ext cx="1505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3"/>
                </a:solidFill>
              </a:rPr>
              <a:t>Línea del </a:t>
            </a:r>
          </a:p>
          <a:p>
            <a:r>
              <a:rPr lang="es-ES" dirty="0">
                <a:solidFill>
                  <a:schemeClr val="accent3"/>
                </a:solidFill>
              </a:rPr>
              <a:t>tiempo</a:t>
            </a:r>
          </a:p>
        </p:txBody>
      </p:sp>
    </p:spTree>
    <p:extLst>
      <p:ext uri="{BB962C8B-B14F-4D97-AF65-F5344CB8AC3E}">
        <p14:creationId xmlns:p14="http://schemas.microsoft.com/office/powerpoint/2010/main" val="36334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674BDC1-F9F4-409E-B2A2-0874DF849D6F}"/>
              </a:ext>
            </a:extLst>
          </p:cNvPr>
          <p:cNvSpPr/>
          <p:nvPr/>
        </p:nvSpPr>
        <p:spPr>
          <a:xfrm>
            <a:off x="-132692" y="-135396"/>
            <a:ext cx="12457384" cy="712879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50F626-D281-4AC7-8294-9EACBF3B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24" y="0"/>
            <a:ext cx="8920976" cy="6858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8F825108-02CA-4C47-864E-16893309AC09}"/>
              </a:ext>
            </a:extLst>
          </p:cNvPr>
          <p:cNvSpPr/>
          <p:nvPr/>
        </p:nvSpPr>
        <p:spPr>
          <a:xfrm>
            <a:off x="6096000" y="728700"/>
            <a:ext cx="3276364" cy="3240360"/>
          </a:xfrm>
          <a:prstGeom prst="rect">
            <a:avLst/>
          </a:prstGeom>
          <a:solidFill>
            <a:srgbClr val="FFC65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0B31B5C-D003-4082-A1B0-69F3FB8919A2}"/>
              </a:ext>
            </a:extLst>
          </p:cNvPr>
          <p:cNvSpPr txBox="1"/>
          <p:nvPr/>
        </p:nvSpPr>
        <p:spPr>
          <a:xfrm>
            <a:off x="-1360" y="1736812"/>
            <a:ext cx="1927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3"/>
                </a:solidFill>
              </a:rPr>
              <a:t>Reproductor</a:t>
            </a:r>
          </a:p>
        </p:txBody>
      </p:sp>
    </p:spTree>
    <p:extLst>
      <p:ext uri="{BB962C8B-B14F-4D97-AF65-F5344CB8AC3E}">
        <p14:creationId xmlns:p14="http://schemas.microsoft.com/office/powerpoint/2010/main" val="31715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674BDC1-F9F4-409E-B2A2-0874DF849D6F}"/>
              </a:ext>
            </a:extLst>
          </p:cNvPr>
          <p:cNvSpPr/>
          <p:nvPr/>
        </p:nvSpPr>
        <p:spPr>
          <a:xfrm>
            <a:off x="-132692" y="-135396"/>
            <a:ext cx="12457384" cy="712879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50F626-D281-4AC7-8294-9EACBF3B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24" y="0"/>
            <a:ext cx="8920976" cy="6858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8F825108-02CA-4C47-864E-16893309AC09}"/>
              </a:ext>
            </a:extLst>
          </p:cNvPr>
          <p:cNvSpPr/>
          <p:nvPr/>
        </p:nvSpPr>
        <p:spPr>
          <a:xfrm>
            <a:off x="2649358" y="872716"/>
            <a:ext cx="3446642" cy="2916324"/>
          </a:xfrm>
          <a:prstGeom prst="rect">
            <a:avLst/>
          </a:prstGeom>
          <a:solidFill>
            <a:srgbClr val="FFC65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0B31B5C-D003-4082-A1B0-69F3FB8919A2}"/>
              </a:ext>
            </a:extLst>
          </p:cNvPr>
          <p:cNvSpPr txBox="1"/>
          <p:nvPr/>
        </p:nvSpPr>
        <p:spPr>
          <a:xfrm>
            <a:off x="-1360" y="1736812"/>
            <a:ext cx="2031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3"/>
                </a:solidFill>
              </a:rPr>
              <a:t>Lista de </a:t>
            </a:r>
          </a:p>
          <a:p>
            <a:r>
              <a:rPr lang="es-ES" dirty="0">
                <a:solidFill>
                  <a:schemeClr val="accent3"/>
                </a:solidFill>
              </a:rPr>
              <a:t>reproducción</a:t>
            </a:r>
          </a:p>
        </p:txBody>
      </p:sp>
    </p:spTree>
    <p:extLst>
      <p:ext uri="{BB962C8B-B14F-4D97-AF65-F5344CB8AC3E}">
        <p14:creationId xmlns:p14="http://schemas.microsoft.com/office/powerpoint/2010/main" val="31015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674BDC1-F9F4-409E-B2A2-0874DF849D6F}"/>
              </a:ext>
            </a:extLst>
          </p:cNvPr>
          <p:cNvSpPr/>
          <p:nvPr/>
        </p:nvSpPr>
        <p:spPr>
          <a:xfrm>
            <a:off x="-132692" y="-135396"/>
            <a:ext cx="12457384" cy="712879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50F626-D281-4AC7-8294-9EACBF3B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24" y="0"/>
            <a:ext cx="8920976" cy="6858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8F825108-02CA-4C47-864E-16893309AC09}"/>
              </a:ext>
            </a:extLst>
          </p:cNvPr>
          <p:cNvSpPr/>
          <p:nvPr/>
        </p:nvSpPr>
        <p:spPr>
          <a:xfrm>
            <a:off x="9840415" y="694148"/>
            <a:ext cx="1723259" cy="3166900"/>
          </a:xfrm>
          <a:prstGeom prst="rect">
            <a:avLst/>
          </a:prstGeom>
          <a:solidFill>
            <a:srgbClr val="FFC65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0B31B5C-D003-4082-A1B0-69F3FB8919A2}"/>
              </a:ext>
            </a:extLst>
          </p:cNvPr>
          <p:cNvSpPr txBox="1"/>
          <p:nvPr/>
        </p:nvSpPr>
        <p:spPr>
          <a:xfrm>
            <a:off x="-1360" y="1736812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3"/>
                </a:solidFill>
              </a:rPr>
              <a:t>Historial</a:t>
            </a:r>
          </a:p>
        </p:txBody>
      </p:sp>
    </p:spTree>
    <p:extLst>
      <p:ext uri="{BB962C8B-B14F-4D97-AF65-F5344CB8AC3E}">
        <p14:creationId xmlns:p14="http://schemas.microsoft.com/office/powerpoint/2010/main" val="22317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8BC98-A691-4B2D-A605-A5CBFFDF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Mostrar y ocultar paneles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D43932-5252-43A9-8FB2-4B328B45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48" y="1250124"/>
            <a:ext cx="4133452" cy="53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2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EE80B-05AD-4FF5-9C10-E55BCE096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Crear proyectos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0617CD-C518-46FA-AA55-446A2ECF3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La base del </a:t>
            </a:r>
            <a:r>
              <a:rPr lang="es-ES" dirty="0" err="1"/>
              <a:t>prabajo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88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17E73-F7AD-49AC-BF19-CE7D7CB8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 nuevo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E6F219-65DA-4CD4-84CA-CDEA55B8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Al abrir el programa podemos indicar un nuevo proyecto</a:t>
            </a:r>
          </a:p>
          <a:p>
            <a:r>
              <a:rPr lang="es-ES" dirty="0"/>
              <a:t>También se puede hacer uno nuevo desde Archivo-Nuevo o pulsando </a:t>
            </a:r>
            <a:r>
              <a:rPr lang="es-ES" dirty="0" err="1"/>
              <a:t>Ctrl+N</a:t>
            </a:r>
            <a:endParaRPr lang="es-ES" dirty="0"/>
          </a:p>
          <a:p>
            <a:r>
              <a:rPr lang="es-ES" dirty="0"/>
              <a:t>Datos a indicar el panel:</a:t>
            </a:r>
          </a:p>
          <a:p>
            <a:pPr lvl="1"/>
            <a:r>
              <a:rPr lang="es-ES" dirty="0"/>
              <a:t>Carpeta en la que guardamos el proyecto</a:t>
            </a:r>
          </a:p>
          <a:p>
            <a:pPr lvl="1"/>
            <a:r>
              <a:rPr lang="es-ES" dirty="0"/>
              <a:t>Nombre del proyecto</a:t>
            </a:r>
          </a:p>
          <a:p>
            <a:pPr lvl="1"/>
            <a:r>
              <a:rPr lang="es-ES" dirty="0"/>
              <a:t>Resolución (la habitual hoy en día es HD 1080p 25fps)</a:t>
            </a:r>
          </a:p>
          <a:p>
            <a:r>
              <a:rPr lang="es-ES" dirty="0"/>
              <a:t>Tras indicar esos datos a nuestro gusto, hacemos clic en "Inicio"</a:t>
            </a:r>
          </a:p>
        </p:txBody>
      </p:sp>
    </p:spTree>
    <p:extLst>
      <p:ext uri="{BB962C8B-B14F-4D97-AF65-F5344CB8AC3E}">
        <p14:creationId xmlns:p14="http://schemas.microsoft.com/office/powerpoint/2010/main" val="2856861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17E73-F7AD-49AC-BF19-CE7D7CB8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un nuevo proyecto. Ejemplo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725674-9713-4019-9392-286042A0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609" y="1596988"/>
            <a:ext cx="5586781" cy="40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5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6CE26-6FCC-49EE-AC1A-12DC8B9D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Añadir medios a nuestro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3711ED-06FF-4DE0-8E06-F289A5323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Se puede hacer desde archivo-abrir</a:t>
            </a:r>
          </a:p>
          <a:p>
            <a:r>
              <a:rPr lang="es-ES" dirty="0"/>
              <a:t>Se puede seleccionar más de un medio a la vez con </a:t>
            </a:r>
            <a:r>
              <a:rPr lang="es-ES" dirty="0" err="1"/>
              <a:t>Ctrl+Click</a:t>
            </a:r>
            <a:endParaRPr lang="es-ES" dirty="0"/>
          </a:p>
          <a:p>
            <a:r>
              <a:rPr lang="es-ES" dirty="0"/>
              <a:t>Podemos previsualizar el archivo abierto</a:t>
            </a:r>
          </a:p>
          <a:p>
            <a:r>
              <a:rPr lang="es-ES" dirty="0"/>
              <a:t>Para pasar a la lista de reproducción basta arrastrar el vídeo abierto al panel de "Lista de reproducción"</a:t>
            </a:r>
          </a:p>
          <a:p>
            <a:r>
              <a:rPr lang="es-ES" dirty="0"/>
              <a:t>También podemos arrastrar directamente los medios que deseamos desde fuera del editor al panel de "Lista de reproducción"</a:t>
            </a:r>
          </a:p>
          <a:p>
            <a:r>
              <a:rPr lang="es-ES" dirty="0"/>
              <a:t>Los medios que están en la lista son los que forman parte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2485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EE80B-05AD-4FF5-9C10-E55BCE096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Características de </a:t>
            </a:r>
            <a:r>
              <a:rPr lang="es-ES" dirty="0" err="1"/>
              <a:t>Shotcut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0617CD-C518-46FA-AA55-446A2ECF3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¿Qué podemos hacer con </a:t>
            </a:r>
            <a:r>
              <a:rPr lang="es-ES" dirty="0" err="1"/>
              <a:t>Shotcut</a:t>
            </a:r>
            <a:r>
              <a:rPr lang="es-E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8008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6CE26-6FCC-49EE-AC1A-12DC8B9D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Añadir medios a nuestro proyecto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805194-3368-4005-B62A-A275EB621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097522"/>
            <a:ext cx="6935317" cy="42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3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F37C1-9FFC-496E-9C27-321A035A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Añadir elementos prefabricados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4AE315-81F7-408A-965B-FAEFBB30C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Podemos añadir elementos ya prefabricados por </a:t>
            </a:r>
            <a:r>
              <a:rPr lang="es-ES" dirty="0" err="1"/>
              <a:t>Shotcut</a:t>
            </a:r>
            <a:r>
              <a:rPr lang="es-ES" dirty="0"/>
              <a:t> como pitidos, barras de ajuste, textos, fondos de color, etc.</a:t>
            </a:r>
          </a:p>
          <a:p>
            <a:r>
              <a:rPr lang="es-ES" dirty="0"/>
              <a:t>Para ello basta con elegir </a:t>
            </a:r>
            <a:r>
              <a:rPr lang="es-ES" dirty="0">
                <a:solidFill>
                  <a:srgbClr val="FFFF00"/>
                </a:solidFill>
              </a:rPr>
              <a:t>Archivo-Abrir otro </a:t>
            </a:r>
            <a:r>
              <a:rPr lang="es-ES" dirty="0"/>
              <a:t>y seleccionar (y ajustar si es el caso) el elemento  añadir</a:t>
            </a:r>
          </a:p>
          <a:p>
            <a:r>
              <a:rPr lang="es-ES" dirty="0"/>
              <a:t>Después le podemos previsualizar y finalmente arrastrar a la "Lista de reproducción" para que le usemos como estimemos en nuestro proyecto</a:t>
            </a:r>
          </a:p>
        </p:txBody>
      </p:sp>
    </p:spTree>
    <p:extLst>
      <p:ext uri="{BB962C8B-B14F-4D97-AF65-F5344CB8AC3E}">
        <p14:creationId xmlns:p14="http://schemas.microsoft.com/office/powerpoint/2010/main" val="3688387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CD362-3CCF-4881-94B3-389A8444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Detalles de interfaz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E21DE7-15C8-4E28-9345-F17F7EF96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96" y="1016732"/>
            <a:ext cx="6980768" cy="5366465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AB2F02A-0CD5-BA46-A836-EAC66BE58090}"/>
              </a:ext>
            </a:extLst>
          </p:cNvPr>
          <p:cNvCxnSpPr/>
          <p:nvPr/>
        </p:nvCxnSpPr>
        <p:spPr>
          <a:xfrm>
            <a:off x="1487488" y="4545124"/>
            <a:ext cx="104411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1278DAD-7ACA-474B-8E23-7A51C4504308}"/>
              </a:ext>
            </a:extLst>
          </p:cNvPr>
          <p:cNvCxnSpPr/>
          <p:nvPr/>
        </p:nvCxnSpPr>
        <p:spPr>
          <a:xfrm>
            <a:off x="1487488" y="5112283"/>
            <a:ext cx="104411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7A11838B-07E9-CA49-9234-79A9151B1219}"/>
              </a:ext>
            </a:extLst>
          </p:cNvPr>
          <p:cNvCxnSpPr/>
          <p:nvPr/>
        </p:nvCxnSpPr>
        <p:spPr>
          <a:xfrm>
            <a:off x="1487488" y="5691017"/>
            <a:ext cx="104411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A9BA082-8F68-EE4C-9F61-04B8BA3BF8AF}"/>
              </a:ext>
            </a:extLst>
          </p:cNvPr>
          <p:cNvCxnSpPr/>
          <p:nvPr/>
        </p:nvCxnSpPr>
        <p:spPr>
          <a:xfrm>
            <a:off x="1487488" y="6154005"/>
            <a:ext cx="104411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0BE6729-AE1D-3A4F-B372-B59C139942D0}"/>
              </a:ext>
            </a:extLst>
          </p:cNvPr>
          <p:cNvSpPr txBox="1"/>
          <p:nvPr/>
        </p:nvSpPr>
        <p:spPr>
          <a:xfrm>
            <a:off x="299356" y="5193196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Pistas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C7D80BD-49C7-7B4E-8AEB-6600F6777E91}"/>
              </a:ext>
            </a:extLst>
          </p:cNvPr>
          <p:cNvCxnSpPr/>
          <p:nvPr/>
        </p:nvCxnSpPr>
        <p:spPr>
          <a:xfrm flipH="1">
            <a:off x="7716180" y="2780928"/>
            <a:ext cx="2556284" cy="176419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569D7FF-E801-A84D-88E3-96912EC9E553}"/>
              </a:ext>
            </a:extLst>
          </p:cNvPr>
          <p:cNvCxnSpPr>
            <a:cxnSpLocks/>
          </p:cNvCxnSpPr>
          <p:nvPr/>
        </p:nvCxnSpPr>
        <p:spPr>
          <a:xfrm flipH="1">
            <a:off x="4938256" y="2512171"/>
            <a:ext cx="5334208" cy="210240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D6B83A0-225A-E848-9AD6-B4AD001F0113}"/>
              </a:ext>
            </a:extLst>
          </p:cNvPr>
          <p:cNvCxnSpPr>
            <a:cxnSpLocks/>
          </p:cNvCxnSpPr>
          <p:nvPr/>
        </p:nvCxnSpPr>
        <p:spPr>
          <a:xfrm flipH="1">
            <a:off x="7924524" y="2960948"/>
            <a:ext cx="2487948" cy="227865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8F5A663-1A49-5E42-A65F-E2A0CDCE3C93}"/>
              </a:ext>
            </a:extLst>
          </p:cNvPr>
          <p:cNvSpPr txBox="1"/>
          <p:nvPr/>
        </p:nvSpPr>
        <p:spPr>
          <a:xfrm>
            <a:off x="10413568" y="2344810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Clips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8B96240-EFC1-DB49-987A-7669840DAE52}"/>
              </a:ext>
            </a:extLst>
          </p:cNvPr>
          <p:cNvCxnSpPr>
            <a:cxnSpLocks/>
          </p:cNvCxnSpPr>
          <p:nvPr/>
        </p:nvCxnSpPr>
        <p:spPr>
          <a:xfrm flipH="1">
            <a:off x="5547856" y="1421291"/>
            <a:ext cx="4580592" cy="179120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CC48216-C73E-EF48-91C0-84D5307F86CA}"/>
              </a:ext>
            </a:extLst>
          </p:cNvPr>
          <p:cNvSpPr txBox="1"/>
          <p:nvPr/>
        </p:nvSpPr>
        <p:spPr>
          <a:xfrm>
            <a:off x="10266473" y="700367"/>
            <a:ext cx="1983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Clip</a:t>
            </a:r>
          </a:p>
          <a:p>
            <a:r>
              <a:rPr lang="es-ES" dirty="0">
                <a:solidFill>
                  <a:srgbClr val="FFFF00"/>
                </a:solidFill>
              </a:rPr>
              <a:t>Actualmente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seleccionado</a:t>
            </a:r>
          </a:p>
        </p:txBody>
      </p:sp>
    </p:spTree>
    <p:extLst>
      <p:ext uri="{BB962C8B-B14F-4D97-AF65-F5344CB8AC3E}">
        <p14:creationId xmlns:p14="http://schemas.microsoft.com/office/powerpoint/2010/main" val="7733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DA70D-85C8-B548-8033-C7D65FEB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Botones de la línea del tiempo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BD8035-863C-6847-8EC0-CA7D3DEFA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6772"/>
            <a:ext cx="10287000" cy="495300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5E3CD8B-742C-1E46-92E0-EB435C574ECF}"/>
              </a:ext>
            </a:extLst>
          </p:cNvPr>
          <p:cNvCxnSpPr>
            <a:cxnSpLocks/>
          </p:cNvCxnSpPr>
          <p:nvPr/>
        </p:nvCxnSpPr>
        <p:spPr>
          <a:xfrm flipV="1">
            <a:off x="1271464" y="1872073"/>
            <a:ext cx="0" cy="93440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2BC91-6AD1-334F-AC01-263B3BDCC014}"/>
              </a:ext>
            </a:extLst>
          </p:cNvPr>
          <p:cNvSpPr txBox="1"/>
          <p:nvPr/>
        </p:nvSpPr>
        <p:spPr>
          <a:xfrm>
            <a:off x="0" y="3046937"/>
            <a:ext cx="20794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>
                <a:solidFill>
                  <a:srgbClr val="FFFF00"/>
                </a:solidFill>
              </a:rPr>
              <a:t>Menú 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con todas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las opciones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de la línea del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tiempo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492EB24-35A2-C14B-AFB4-FB6F8EF53AA6}"/>
              </a:ext>
            </a:extLst>
          </p:cNvPr>
          <p:cNvCxnSpPr>
            <a:cxnSpLocks/>
          </p:cNvCxnSpPr>
          <p:nvPr/>
        </p:nvCxnSpPr>
        <p:spPr>
          <a:xfrm flipH="1" flipV="1">
            <a:off x="1883532" y="1872073"/>
            <a:ext cx="756084" cy="117486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A126A44-D528-1040-B3A2-870449AC104E}"/>
              </a:ext>
            </a:extLst>
          </p:cNvPr>
          <p:cNvCxnSpPr>
            <a:cxnSpLocks/>
          </p:cNvCxnSpPr>
          <p:nvPr/>
        </p:nvCxnSpPr>
        <p:spPr>
          <a:xfrm flipH="1" flipV="1">
            <a:off x="2249292" y="1872073"/>
            <a:ext cx="604492" cy="117486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789AB6B-07F5-E148-B614-A659DAB0AB7F}"/>
              </a:ext>
            </a:extLst>
          </p:cNvPr>
          <p:cNvCxnSpPr>
            <a:cxnSpLocks/>
          </p:cNvCxnSpPr>
          <p:nvPr/>
        </p:nvCxnSpPr>
        <p:spPr>
          <a:xfrm flipH="1" flipV="1">
            <a:off x="2661482" y="1904104"/>
            <a:ext cx="343894" cy="114283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766B204-9203-5A4F-B080-F035A8F267CB}"/>
              </a:ext>
            </a:extLst>
          </p:cNvPr>
          <p:cNvSpPr txBox="1"/>
          <p:nvPr/>
        </p:nvSpPr>
        <p:spPr>
          <a:xfrm>
            <a:off x="2249292" y="3171631"/>
            <a:ext cx="1208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Cortar, </a:t>
            </a:r>
          </a:p>
          <a:p>
            <a:pPr algn="ctr"/>
            <a:r>
              <a:rPr lang="es-ES" dirty="0">
                <a:solidFill>
                  <a:srgbClr val="FFFF00"/>
                </a:solidFill>
              </a:rPr>
              <a:t>copiar,</a:t>
            </a:r>
          </a:p>
          <a:p>
            <a:pPr algn="ctr"/>
            <a:r>
              <a:rPr lang="es-ES" dirty="0">
                <a:solidFill>
                  <a:srgbClr val="FFFF00"/>
                </a:solidFill>
              </a:rPr>
              <a:t> pegar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387066C-A2AE-914A-B567-E78D457F19B0}"/>
              </a:ext>
            </a:extLst>
          </p:cNvPr>
          <p:cNvSpPr txBox="1"/>
          <p:nvPr/>
        </p:nvSpPr>
        <p:spPr>
          <a:xfrm>
            <a:off x="2833429" y="4617132"/>
            <a:ext cx="2574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Añadir el</a:t>
            </a:r>
          </a:p>
          <a:p>
            <a:pPr algn="ctr"/>
            <a:r>
              <a:rPr lang="es-ES" dirty="0">
                <a:solidFill>
                  <a:srgbClr val="FFFF00"/>
                </a:solidFill>
              </a:rPr>
              <a:t>Clip seleccionado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a la pista actual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1312BBCA-BDCB-A849-B80A-9A7D25BE088F}"/>
              </a:ext>
            </a:extLst>
          </p:cNvPr>
          <p:cNvCxnSpPr>
            <a:cxnSpLocks/>
          </p:cNvCxnSpPr>
          <p:nvPr/>
        </p:nvCxnSpPr>
        <p:spPr>
          <a:xfrm flipH="1" flipV="1">
            <a:off x="3210122" y="1827905"/>
            <a:ext cx="509614" cy="254405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4EA85ED5-4AFA-7B4E-8069-427E1E01490B}"/>
              </a:ext>
            </a:extLst>
          </p:cNvPr>
          <p:cNvCxnSpPr>
            <a:cxnSpLocks/>
          </p:cNvCxnSpPr>
          <p:nvPr/>
        </p:nvCxnSpPr>
        <p:spPr>
          <a:xfrm flipH="1" flipV="1">
            <a:off x="3719736" y="1849989"/>
            <a:ext cx="264755" cy="119694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FB93C1B-CD09-2A42-9065-29DFEFBABD1D}"/>
              </a:ext>
            </a:extLst>
          </p:cNvPr>
          <p:cNvSpPr txBox="1"/>
          <p:nvPr/>
        </p:nvSpPr>
        <p:spPr>
          <a:xfrm>
            <a:off x="3681950" y="3185436"/>
            <a:ext cx="2190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Eliminar el clip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seleccionado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(deja el hueco)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DE783D1-391D-8047-B0FA-E2D047BA7FB2}"/>
              </a:ext>
            </a:extLst>
          </p:cNvPr>
          <p:cNvCxnSpPr>
            <a:cxnSpLocks/>
          </p:cNvCxnSpPr>
          <p:nvPr/>
        </p:nvCxnSpPr>
        <p:spPr>
          <a:xfrm flipH="1" flipV="1">
            <a:off x="4222657" y="1743309"/>
            <a:ext cx="2335736" cy="227312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51B0CAE-AA25-914C-BD5A-F199F7D42ABA}"/>
              </a:ext>
            </a:extLst>
          </p:cNvPr>
          <p:cNvSpPr txBox="1"/>
          <p:nvPr/>
        </p:nvSpPr>
        <p:spPr>
          <a:xfrm>
            <a:off x="5694481" y="4055184"/>
            <a:ext cx="26324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Eliminar el clip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seleccionado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(no deja el hueco)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D79887E2-8BA0-2441-BF92-A5F15C649961}"/>
              </a:ext>
            </a:extLst>
          </p:cNvPr>
          <p:cNvCxnSpPr>
            <a:cxnSpLocks/>
          </p:cNvCxnSpPr>
          <p:nvPr/>
        </p:nvCxnSpPr>
        <p:spPr>
          <a:xfrm flipH="1" flipV="1">
            <a:off x="4588417" y="1728069"/>
            <a:ext cx="1649016" cy="106796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F0D3AC1-8CB7-634A-BD8C-990763564677}"/>
              </a:ext>
            </a:extLst>
          </p:cNvPr>
          <p:cNvSpPr txBox="1"/>
          <p:nvPr/>
        </p:nvSpPr>
        <p:spPr>
          <a:xfrm>
            <a:off x="6145304" y="2262107"/>
            <a:ext cx="25026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Coloca el clip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seleccionado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sobrescribiendo </a:t>
            </a:r>
          </a:p>
          <a:p>
            <a:pPr algn="ctr"/>
            <a:r>
              <a:rPr lang="es-ES" dirty="0">
                <a:solidFill>
                  <a:srgbClr val="FFFF00"/>
                </a:solidFill>
              </a:rPr>
              <a:t>lo que hay</a:t>
            </a:r>
          </a:p>
        </p:txBody>
      </p:sp>
    </p:spTree>
    <p:extLst>
      <p:ext uri="{BB962C8B-B14F-4D97-AF65-F5344CB8AC3E}">
        <p14:creationId xmlns:p14="http://schemas.microsoft.com/office/powerpoint/2010/main" val="35416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8" grpId="0"/>
      <p:bldP spid="24" grpId="0"/>
      <p:bldP spid="27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DA70D-85C8-B548-8033-C7D65FEB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Botones de la línea del tiempo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BD8035-863C-6847-8EC0-CA7D3DEFA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6772"/>
            <a:ext cx="10287000" cy="495300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5E3CD8B-742C-1E46-92E0-EB435C574ECF}"/>
              </a:ext>
            </a:extLst>
          </p:cNvPr>
          <p:cNvCxnSpPr>
            <a:cxnSpLocks/>
          </p:cNvCxnSpPr>
          <p:nvPr/>
        </p:nvCxnSpPr>
        <p:spPr>
          <a:xfrm flipV="1">
            <a:off x="1631504" y="1700808"/>
            <a:ext cx="3348372" cy="134612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2BC91-6AD1-334F-AC01-263B3BDCC014}"/>
              </a:ext>
            </a:extLst>
          </p:cNvPr>
          <p:cNvSpPr txBox="1"/>
          <p:nvPr/>
        </p:nvSpPr>
        <p:spPr>
          <a:xfrm>
            <a:off x="371364" y="3212976"/>
            <a:ext cx="1917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Dividir el clip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actual</a:t>
            </a: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9EAAA173-1C98-D947-AFCC-7BD1B123107F}"/>
              </a:ext>
            </a:extLst>
          </p:cNvPr>
          <p:cNvCxnSpPr>
            <a:cxnSpLocks/>
          </p:cNvCxnSpPr>
          <p:nvPr/>
        </p:nvCxnSpPr>
        <p:spPr>
          <a:xfrm flipV="1">
            <a:off x="3247728" y="1746529"/>
            <a:ext cx="2311268" cy="15041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EE6D388-6A41-AE4A-B918-43FCCA432677}"/>
              </a:ext>
            </a:extLst>
          </p:cNvPr>
          <p:cNvSpPr txBox="1"/>
          <p:nvPr/>
        </p:nvSpPr>
        <p:spPr>
          <a:xfrm>
            <a:off x="2317281" y="3416694"/>
            <a:ext cx="19768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Ayudar  a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alinear los 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elementos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(efecto imán)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F5B8A2F1-3749-8049-93C1-7174C0DCCF29}"/>
              </a:ext>
            </a:extLst>
          </p:cNvPr>
          <p:cNvCxnSpPr>
            <a:cxnSpLocks/>
          </p:cNvCxnSpPr>
          <p:nvPr/>
        </p:nvCxnSpPr>
        <p:spPr>
          <a:xfrm flipV="1">
            <a:off x="5558996" y="1745051"/>
            <a:ext cx="869080" cy="14303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33E2E5A-E21F-E641-857E-495BE234890F}"/>
              </a:ext>
            </a:extLst>
          </p:cNvPr>
          <p:cNvSpPr txBox="1"/>
          <p:nvPr/>
        </p:nvSpPr>
        <p:spPr>
          <a:xfrm>
            <a:off x="4570584" y="3415216"/>
            <a:ext cx="2311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Si se activa, al arrastrar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un clip, los siguientes en la misma pista también se mueven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C50E991-A3B1-0542-AD3C-96E2DD387AEB}"/>
              </a:ext>
            </a:extLst>
          </p:cNvPr>
          <p:cNvSpPr txBox="1"/>
          <p:nvPr/>
        </p:nvSpPr>
        <p:spPr>
          <a:xfrm>
            <a:off x="7649064" y="3415216"/>
            <a:ext cx="2311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Si se activa, al arrastrar</a:t>
            </a: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un clip, los siguientes en las demás pistas también se mueven</a:t>
            </a: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74E96C53-5C5A-D849-A8B3-1AD139C24E58}"/>
              </a:ext>
            </a:extLst>
          </p:cNvPr>
          <p:cNvCxnSpPr>
            <a:cxnSpLocks/>
          </p:cNvCxnSpPr>
          <p:nvPr/>
        </p:nvCxnSpPr>
        <p:spPr>
          <a:xfrm flipH="1" flipV="1">
            <a:off x="6970098" y="1846170"/>
            <a:ext cx="981578" cy="143594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E2133566-72F3-4041-ACDF-CDC65C60A34B}"/>
              </a:ext>
            </a:extLst>
          </p:cNvPr>
          <p:cNvCxnSpPr>
            <a:cxnSpLocks/>
          </p:cNvCxnSpPr>
          <p:nvPr/>
        </p:nvCxnSpPr>
        <p:spPr>
          <a:xfrm flipH="1" flipV="1">
            <a:off x="8493698" y="1805782"/>
            <a:ext cx="614711" cy="6928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0CE64A1-2EC9-654C-979C-128034529986}"/>
              </a:ext>
            </a:extLst>
          </p:cNvPr>
          <p:cNvSpPr txBox="1"/>
          <p:nvPr/>
        </p:nvSpPr>
        <p:spPr>
          <a:xfrm>
            <a:off x="8510778" y="2460244"/>
            <a:ext cx="231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Zoom</a:t>
            </a: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EFE194DE-A2CB-B843-8D04-2E492497E2D7}"/>
              </a:ext>
            </a:extLst>
          </p:cNvPr>
          <p:cNvCxnSpPr>
            <a:cxnSpLocks/>
          </p:cNvCxnSpPr>
          <p:nvPr/>
        </p:nvCxnSpPr>
        <p:spPr>
          <a:xfrm flipV="1">
            <a:off x="10916858" y="1760063"/>
            <a:ext cx="1" cy="228391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DC22695-1B79-E443-A4B9-EBCCB4B0A217}"/>
              </a:ext>
            </a:extLst>
          </p:cNvPr>
          <p:cNvSpPr txBox="1"/>
          <p:nvPr/>
        </p:nvSpPr>
        <p:spPr>
          <a:xfrm>
            <a:off x="10200366" y="4153879"/>
            <a:ext cx="194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Ajuste automático del zoom</a:t>
            </a:r>
          </a:p>
        </p:txBody>
      </p:sp>
    </p:spTree>
    <p:extLst>
      <p:ext uri="{BB962C8B-B14F-4D97-AF65-F5344CB8AC3E}">
        <p14:creationId xmlns:p14="http://schemas.microsoft.com/office/powerpoint/2010/main" val="22197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8" grpId="0"/>
      <p:bldP spid="43" grpId="0"/>
      <p:bldP spid="49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289C1-0179-5FD7-4DD4-E5FB34FA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Modificar zoom de la línea del tiempo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996EA4-C8E8-2091-4E54-33697533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horizontal se hace con el más y el menos</a:t>
            </a:r>
          </a:p>
          <a:p>
            <a:r>
              <a:rPr lang="es-ES" dirty="0"/>
              <a:t>En vertical (para ver más o menos el audio) con </a:t>
            </a:r>
            <a:r>
              <a:rPr lang="es-ES" dirty="0" err="1"/>
              <a:t>Ctrl</a:t>
            </a:r>
            <a:r>
              <a:rPr lang="es-ES" dirty="0"/>
              <a:t> y los signos más y menos</a:t>
            </a:r>
          </a:p>
          <a:p>
            <a:r>
              <a:rPr lang="es-ES" dirty="0"/>
              <a:t>Con el ratón si usamos la rueda con Mayúsculas pulsado, se hace el zoom vertical.</a:t>
            </a:r>
          </a:p>
          <a:p>
            <a:r>
              <a:rPr lang="es-ES" dirty="0"/>
              <a:t> Con </a:t>
            </a:r>
            <a:r>
              <a:rPr lang="es-ES" dirty="0" err="1"/>
              <a:t>Ctrl</a:t>
            </a:r>
            <a:r>
              <a:rPr lang="es-ES" dirty="0"/>
              <a:t> + rueda de ratón, se hace el zoom horizontal</a:t>
            </a:r>
          </a:p>
        </p:txBody>
      </p:sp>
    </p:spTree>
    <p:extLst>
      <p:ext uri="{BB962C8B-B14F-4D97-AF65-F5344CB8AC3E}">
        <p14:creationId xmlns:p14="http://schemas.microsoft.com/office/powerpoint/2010/main" val="852897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289C1-0179-5FD7-4DD4-E5FB34FA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Mover clips por la línea del tiempo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996EA4-C8E8-2091-4E54-33697533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Simplemente se arrastran</a:t>
            </a:r>
          </a:p>
          <a:p>
            <a:r>
              <a:rPr lang="es-ES" dirty="0"/>
              <a:t>Si seleccionamos varios con la tecla </a:t>
            </a:r>
            <a:r>
              <a:rPr lang="es-ES" dirty="0" err="1"/>
              <a:t>Ctrl</a:t>
            </a:r>
            <a:r>
              <a:rPr lang="es-ES" dirty="0"/>
              <a:t>, al arrastrar se mueven todos</a:t>
            </a:r>
          </a:p>
          <a:p>
            <a:r>
              <a:rPr lang="es-ES" dirty="0"/>
              <a:t>Se puede desplazar también con cortar y pegar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6942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289C1-0179-5FD7-4DD4-E5FB34FA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Añadir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996EA4-C8E8-2091-4E54-33697533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Simplemente se arrastran</a:t>
            </a:r>
          </a:p>
          <a:p>
            <a:r>
              <a:rPr lang="es-ES" dirty="0"/>
              <a:t>Si seleccionamos varios con la tecla </a:t>
            </a:r>
            <a:r>
              <a:rPr lang="es-ES" dirty="0" err="1"/>
              <a:t>Ctrl</a:t>
            </a:r>
            <a:r>
              <a:rPr lang="es-ES" dirty="0"/>
              <a:t>, al arrastrar se mueven todos</a:t>
            </a:r>
          </a:p>
          <a:p>
            <a:r>
              <a:rPr lang="es-ES" dirty="0"/>
              <a:t>Se puede desplazar también con cortar y pegar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35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C2DA1-B067-478D-B2C3-7280732E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Capacidades de </a:t>
            </a:r>
            <a:r>
              <a:rPr lang="es-ES" dirty="0" err="1"/>
              <a:t>Shotcut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3CEB7-A431-4ABF-B885-7CA432018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Crear montajes de vídeo usando vídeos, audios e imágenes en todo tipo de formatos</a:t>
            </a:r>
          </a:p>
          <a:p>
            <a:r>
              <a:rPr lang="es-ES" dirty="0"/>
              <a:t>Crear pistas de audio y vídeo para mezclar diferentes medios</a:t>
            </a:r>
          </a:p>
          <a:p>
            <a:r>
              <a:rPr lang="es-ES" dirty="0"/>
              <a:t>Cortar, copiar, recortar y dividir clips de vídeo</a:t>
            </a:r>
          </a:p>
          <a:p>
            <a:r>
              <a:rPr lang="es-ES" dirty="0"/>
              <a:t>Aplicar transiciones entre dos clips de vídeo</a:t>
            </a:r>
          </a:p>
          <a:p>
            <a:r>
              <a:rPr lang="es-ES" dirty="0"/>
              <a:t>Aplicar filtros de todo tipo a clips de vídeo y audio</a:t>
            </a:r>
          </a:p>
          <a:p>
            <a:r>
              <a:rPr lang="es-ES" dirty="0"/>
              <a:t>Utilizar fotogramas clave para aplicar efectos</a:t>
            </a:r>
          </a:p>
          <a:p>
            <a:r>
              <a:rPr lang="es-ES" dirty="0"/>
              <a:t>Convertir el vídeo a múltiples formatos, incluidos 4K</a:t>
            </a:r>
          </a:p>
        </p:txBody>
      </p:sp>
    </p:spTree>
    <p:extLst>
      <p:ext uri="{BB962C8B-B14F-4D97-AF65-F5344CB8AC3E}">
        <p14:creationId xmlns:p14="http://schemas.microsoft.com/office/powerpoint/2010/main" val="194156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EE80B-05AD-4FF5-9C10-E55BCE096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Instalación de </a:t>
            </a:r>
            <a:r>
              <a:rPr lang="es-ES" dirty="0" err="1"/>
              <a:t>Shotcut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0617CD-C518-46FA-AA55-446A2ECF3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Instalar el software</a:t>
            </a:r>
          </a:p>
        </p:txBody>
      </p:sp>
    </p:spTree>
    <p:extLst>
      <p:ext uri="{BB962C8B-B14F-4D97-AF65-F5344CB8AC3E}">
        <p14:creationId xmlns:p14="http://schemas.microsoft.com/office/powerpoint/2010/main" val="75109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C2DA1-B067-478D-B2C3-7280732E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Requisitos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3CEB7-A431-4ABF-B885-7CA432018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4442047"/>
          </a:xfrm>
        </p:spPr>
        <p:txBody>
          <a:bodyPr/>
          <a:lstStyle/>
          <a:p>
            <a:r>
              <a:rPr lang="es-ES" dirty="0"/>
              <a:t>Sistema con 4 núcleos para resolución HD y 8 núcleos para resolución 4K</a:t>
            </a:r>
          </a:p>
          <a:p>
            <a:r>
              <a:rPr lang="es-ES" dirty="0"/>
              <a:t>Tarjeta gráfica compatible con DirectX 9</a:t>
            </a:r>
          </a:p>
          <a:p>
            <a:r>
              <a:rPr lang="es-ES" dirty="0"/>
              <a:t>4GB de RAM (8Gb para HD y 16GB para 4K)</a:t>
            </a:r>
          </a:p>
          <a:p>
            <a:r>
              <a:rPr lang="es-ES" dirty="0"/>
              <a:t>Disco duro con bastante espacio libre</a:t>
            </a:r>
          </a:p>
        </p:txBody>
      </p:sp>
    </p:spTree>
    <p:extLst>
      <p:ext uri="{BB962C8B-B14F-4D97-AF65-F5344CB8AC3E}">
        <p14:creationId xmlns:p14="http://schemas.microsoft.com/office/powerpoint/2010/main" val="336113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C2DA1-B067-478D-B2C3-7280732E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Instalación de </a:t>
            </a:r>
            <a:r>
              <a:rPr lang="es-ES" dirty="0" err="1"/>
              <a:t>Shotcut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3CEB7-A431-4ABF-B885-7CA432018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10363200" cy="985664"/>
          </a:xfrm>
        </p:spPr>
        <p:txBody>
          <a:bodyPr/>
          <a:lstStyle/>
          <a:p>
            <a:r>
              <a:rPr lang="es-ES" dirty="0"/>
              <a:t>Basta ir a</a:t>
            </a:r>
            <a:r>
              <a:rPr lang="es-ES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es-ES" dirty="0">
                <a:solidFill>
                  <a:schemeClr val="bg1">
                    <a:lumMod val="10000"/>
                    <a:lumOff val="9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https://shotcut.org/</a:t>
            </a:r>
            <a:r>
              <a:rPr lang="es-ES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es-ES" dirty="0"/>
              <a:t>y hacer clic en "</a:t>
            </a:r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download</a:t>
            </a:r>
            <a:r>
              <a:rPr lang="es-ES" dirty="0"/>
              <a:t>" para instalar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832700-F4AF-4EAD-AC40-F67DBC23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72" y="2611439"/>
            <a:ext cx="11593543" cy="296268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5071FA6-4533-4B3F-99E5-48BF1A58B2BE}"/>
              </a:ext>
            </a:extLst>
          </p:cNvPr>
          <p:cNvSpPr/>
          <p:nvPr/>
        </p:nvSpPr>
        <p:spPr>
          <a:xfrm>
            <a:off x="3683732" y="4797152"/>
            <a:ext cx="4788532" cy="68407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92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C2DA1-B067-478D-B2C3-7280732E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Instalación de </a:t>
            </a:r>
            <a:r>
              <a:rPr lang="es-ES" dirty="0" err="1"/>
              <a:t>Shotcut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3CEB7-A431-4ABF-B885-7CA432018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10363200" cy="985664"/>
          </a:xfrm>
        </p:spPr>
        <p:txBody>
          <a:bodyPr/>
          <a:lstStyle/>
          <a:p>
            <a:r>
              <a:rPr lang="es-ES" dirty="0"/>
              <a:t>Después hay que elegir nuestro sistema (puede ser Windows, MacOS o Linux)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500519-BED3-4BB7-A3C0-FDFA4A104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612" y="2204865"/>
            <a:ext cx="6186008" cy="398575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5071FA6-4533-4B3F-99E5-48BF1A58B2BE}"/>
              </a:ext>
            </a:extLst>
          </p:cNvPr>
          <p:cNvSpPr/>
          <p:nvPr/>
        </p:nvSpPr>
        <p:spPr>
          <a:xfrm>
            <a:off x="3719736" y="4635135"/>
            <a:ext cx="2196244" cy="342038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0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C2DA1-B067-478D-B2C3-7280732E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Instalación de </a:t>
            </a:r>
            <a:r>
              <a:rPr lang="es-ES" dirty="0" err="1"/>
              <a:t>Shotcut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3CEB7-A431-4ABF-B885-7CA432018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10363200" cy="985664"/>
          </a:xfrm>
        </p:spPr>
        <p:txBody>
          <a:bodyPr/>
          <a:lstStyle/>
          <a:p>
            <a:r>
              <a:rPr lang="es-ES" dirty="0"/>
              <a:t>Finalmente hay que hacer clic en el instalador y seguir instrucciones</a:t>
            </a:r>
          </a:p>
        </p:txBody>
      </p:sp>
    </p:spTree>
    <p:extLst>
      <p:ext uri="{BB962C8B-B14F-4D97-AF65-F5344CB8AC3E}">
        <p14:creationId xmlns:p14="http://schemas.microsoft.com/office/powerpoint/2010/main" val="169510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C2DA1-B067-478D-B2C3-7280732E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Instalación de </a:t>
            </a:r>
            <a:r>
              <a:rPr lang="es-ES" dirty="0" err="1"/>
              <a:t>Shotcut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3CEB7-A431-4ABF-B885-7CA432018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10363200" cy="985664"/>
          </a:xfrm>
        </p:spPr>
        <p:txBody>
          <a:bodyPr/>
          <a:lstStyle/>
          <a:p>
            <a:r>
              <a:rPr lang="es-ES" dirty="0"/>
              <a:t>Finalmente hay que hacer clic en el instalador y seguir instrucciones</a:t>
            </a:r>
          </a:p>
        </p:txBody>
      </p:sp>
    </p:spTree>
    <p:extLst>
      <p:ext uri="{BB962C8B-B14F-4D97-AF65-F5344CB8AC3E}">
        <p14:creationId xmlns:p14="http://schemas.microsoft.com/office/powerpoint/2010/main" val="388093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153770</TotalTime>
  <Words>715</Words>
  <Application>Microsoft Macintosh PowerPoint</Application>
  <PresentationFormat>Panorámica</PresentationFormat>
  <Paragraphs>94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Open Sans</vt:lpstr>
      <vt:lpstr>Open Sans Light</vt:lpstr>
      <vt:lpstr>Open Sans Semibold</vt:lpstr>
      <vt:lpstr>Office Theme</vt:lpstr>
      <vt:lpstr>1_Office Theme</vt:lpstr>
      <vt:lpstr>Presentación de PowerPoint</vt:lpstr>
      <vt:lpstr>Características de Shotcut</vt:lpstr>
      <vt:lpstr>Capacidades de Shotcut</vt:lpstr>
      <vt:lpstr>Instalación de Shotcut</vt:lpstr>
      <vt:lpstr>Requisitos</vt:lpstr>
      <vt:lpstr>Instalación de Shotcut</vt:lpstr>
      <vt:lpstr>Instalación de Shotcut</vt:lpstr>
      <vt:lpstr>Instalación de Shotcut</vt:lpstr>
      <vt:lpstr>Instalación de Shotcut</vt:lpstr>
      <vt:lpstr>Entorno de trabajo</vt:lpstr>
      <vt:lpstr>Presentación de PowerPoint</vt:lpstr>
      <vt:lpstr>Presentación de PowerPoint</vt:lpstr>
      <vt:lpstr>Presentación de PowerPoint</vt:lpstr>
      <vt:lpstr>Presentación de PowerPoint</vt:lpstr>
      <vt:lpstr>Mostrar y ocultar paneles</vt:lpstr>
      <vt:lpstr>Crear proyectos</vt:lpstr>
      <vt:lpstr>Crear un nuevo proyecto</vt:lpstr>
      <vt:lpstr>Crear un nuevo proyecto. Ejemplo</vt:lpstr>
      <vt:lpstr>Añadir medios a nuestro proyecto</vt:lpstr>
      <vt:lpstr>Añadir medios a nuestro proyecto</vt:lpstr>
      <vt:lpstr>Añadir elementos prefabricados</vt:lpstr>
      <vt:lpstr>Detalles de interfaz</vt:lpstr>
      <vt:lpstr>Botones de la línea del tiempo</vt:lpstr>
      <vt:lpstr>Botones de la línea del tiempo</vt:lpstr>
      <vt:lpstr>Modificar zoom de la línea del tiempo</vt:lpstr>
      <vt:lpstr>Mover clips por la línea del tiempo</vt:lpstr>
      <vt:lpstr>Añadir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Jorge</cp:lastModifiedBy>
  <cp:revision>1482</cp:revision>
  <dcterms:created xsi:type="dcterms:W3CDTF">2014-10-08T23:03:32Z</dcterms:created>
  <dcterms:modified xsi:type="dcterms:W3CDTF">2022-10-26T23:54:02Z</dcterms:modified>
</cp:coreProperties>
</file>