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8" r:id="rId2"/>
    <p:sldId id="256" r:id="rId3"/>
    <p:sldId id="283" r:id="rId4"/>
    <p:sldId id="258" r:id="rId5"/>
    <p:sldId id="266" r:id="rId6"/>
    <p:sldId id="281" r:id="rId7"/>
    <p:sldId id="273" r:id="rId8"/>
    <p:sldId id="274" r:id="rId9"/>
    <p:sldId id="282" r:id="rId10"/>
    <p:sldId id="285" r:id="rId11"/>
    <p:sldId id="267" r:id="rId12"/>
    <p:sldId id="287" r:id="rId13"/>
    <p:sldId id="288" r:id="rId14"/>
    <p:sldId id="289" r:id="rId15"/>
    <p:sldId id="262" r:id="rId16"/>
    <p:sldId id="290" r:id="rId17"/>
    <p:sldId id="275" r:id="rId18"/>
    <p:sldId id="276" r:id="rId19"/>
    <p:sldId id="271" r:id="rId20"/>
    <p:sldId id="272" r:id="rId21"/>
    <p:sldId id="291" r:id="rId22"/>
    <p:sldId id="299" r:id="rId23"/>
    <p:sldId id="293" r:id="rId24"/>
    <p:sldId id="292" r:id="rId25"/>
    <p:sldId id="294" r:id="rId26"/>
    <p:sldId id="295" r:id="rId27"/>
    <p:sldId id="296" r:id="rId28"/>
    <p:sldId id="300" r:id="rId29"/>
    <p:sldId id="298" r:id="rId3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114" y="-46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5" name="Date Placeholder 3"/>
          <p:cNvSpPr>
            <a:spLocks noGrp="1"/>
          </p:cNvSpPr>
          <p:nvPr>
            <p:ph type="dt" sz="half" idx="10"/>
          </p:nvPr>
        </p:nvSpPr>
        <p:spPr/>
        <p:txBody>
          <a:bodyPr/>
          <a:lstStyle>
            <a:lvl1pPr>
              <a:defRPr/>
            </a:lvl1pPr>
          </a:lstStyle>
          <a:p>
            <a:pPr>
              <a:defRPr/>
            </a:pPr>
            <a:fld id="{E228EBAC-8597-4754-8B2E-378BE12CD9A6}" type="datetimeFigureOut">
              <a:rPr lang="en-US"/>
              <a:pPr>
                <a:defRPr/>
              </a:pPr>
              <a:t>12/7/2015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239BB2A8-1681-4184-9AFF-CE6585EE5869}"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ECC7ACCA-5083-4E85-B131-538774322B99}" type="datetimeFigureOut">
              <a:rPr lang="en-US"/>
              <a:pPr>
                <a:defRPr/>
              </a:pPr>
              <a:t>12/7/2015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7CEFB23-434E-4F47-92F2-435DA0A8D7C7}"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6" name="TextBox 13"/>
          <p:cNvSpPr txBox="1"/>
          <p:nvPr/>
        </p:nvSpPr>
        <p:spPr>
          <a:xfrm>
            <a:off x="2466975" y="647700"/>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rPr>
              <a:t>“</a:t>
            </a:r>
          </a:p>
        </p:txBody>
      </p:sp>
      <p:sp>
        <p:nvSpPr>
          <p:cNvPr id="7" name="TextBox 14"/>
          <p:cNvSpPr txBox="1"/>
          <p:nvPr/>
        </p:nvSpPr>
        <p:spPr>
          <a:xfrm>
            <a:off x="11114088" y="290512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8" name="Date Placeholder 3"/>
          <p:cNvSpPr>
            <a:spLocks noGrp="1"/>
          </p:cNvSpPr>
          <p:nvPr>
            <p:ph type="dt" sz="half" idx="14"/>
          </p:nvPr>
        </p:nvSpPr>
        <p:spPr/>
        <p:txBody>
          <a:bodyPr/>
          <a:lstStyle>
            <a:lvl1pPr>
              <a:defRPr/>
            </a:lvl1pPr>
          </a:lstStyle>
          <a:p>
            <a:pPr>
              <a:defRPr/>
            </a:pPr>
            <a:fld id="{9480848A-F3DD-4703-B800-70AA6FCEA82B}" type="datetimeFigureOut">
              <a:rPr lang="en-US"/>
              <a:pPr>
                <a:defRPr/>
              </a:pPr>
              <a:t>12/7/2015</a:t>
            </a:fld>
            <a:endParaRPr lang="en-US"/>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465585F7-625A-42C4-830F-CB21608F81C5}"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s-ES" smtClean="0"/>
              <a:t>Haga clic para modificar el estilo de texto del patrón</a:t>
            </a:r>
          </a:p>
        </p:txBody>
      </p:sp>
      <p:sp>
        <p:nvSpPr>
          <p:cNvPr id="6" name="Date Placeholder 4"/>
          <p:cNvSpPr>
            <a:spLocks noGrp="1"/>
          </p:cNvSpPr>
          <p:nvPr>
            <p:ph type="dt" sz="half" idx="10"/>
          </p:nvPr>
        </p:nvSpPr>
        <p:spPr/>
        <p:txBody>
          <a:bodyPr/>
          <a:lstStyle>
            <a:lvl1pPr>
              <a:defRPr/>
            </a:lvl1pPr>
          </a:lstStyle>
          <a:p>
            <a:pPr>
              <a:defRPr/>
            </a:pPr>
            <a:fld id="{556B8B1B-36A1-4771-998C-B2EFE85E88F6}" type="datetimeFigureOut">
              <a:rPr lang="en-US"/>
              <a:pPr>
                <a:defRPr/>
              </a:pPr>
              <a:t>12/7/2015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6189D0B3-72E8-48F9-97D1-0FBA172487D8}"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6" name="TextBox 16"/>
          <p:cNvSpPr txBox="1"/>
          <p:nvPr/>
        </p:nvSpPr>
        <p:spPr>
          <a:xfrm>
            <a:off x="2466975" y="647700"/>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rPr>
              <a:t>“</a:t>
            </a:r>
          </a:p>
        </p:txBody>
      </p:sp>
      <p:sp>
        <p:nvSpPr>
          <p:cNvPr id="7" name="TextBox 17"/>
          <p:cNvSpPr txBox="1"/>
          <p:nvPr/>
        </p:nvSpPr>
        <p:spPr>
          <a:xfrm>
            <a:off x="11114088" y="290512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s-ES" smtClean="0"/>
              <a:t>Haga clic para modificar el estilo de texto del patrón</a:t>
            </a:r>
          </a:p>
        </p:txBody>
      </p:sp>
      <p:sp>
        <p:nvSpPr>
          <p:cNvPr id="8" name="Date Placeholder 4"/>
          <p:cNvSpPr>
            <a:spLocks noGrp="1"/>
          </p:cNvSpPr>
          <p:nvPr>
            <p:ph type="dt" sz="half" idx="14"/>
          </p:nvPr>
        </p:nvSpPr>
        <p:spPr/>
        <p:txBody>
          <a:bodyPr/>
          <a:lstStyle>
            <a:lvl1pPr>
              <a:defRPr/>
            </a:lvl1pPr>
          </a:lstStyle>
          <a:p>
            <a:pPr>
              <a:defRPr/>
            </a:pPr>
            <a:fld id="{3D67D28A-0EAD-4A55-A6CC-2A69979228A7}" type="datetimeFigureOut">
              <a:rPr lang="en-US"/>
              <a:pPr>
                <a:defRPr/>
              </a:pPr>
              <a:t>12/7/2015</a:t>
            </a:fld>
            <a:endParaRPr lang="en-US"/>
          </a:p>
        </p:txBody>
      </p:sp>
      <p:sp>
        <p:nvSpPr>
          <p:cNvPr id="9" name="Footer Placeholder 5"/>
          <p:cNvSpPr>
            <a:spLocks noGrp="1"/>
          </p:cNvSpPr>
          <p:nvPr>
            <p:ph type="ftr" sz="quarter" idx="15"/>
          </p:nvPr>
        </p:nvSpPr>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8A9B09E9-3B61-4A4A-8EBD-06B79547A0F6}"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s-ES" smtClean="0"/>
              <a:t>Haga clic para modificar el estilo de texto del patrón</a:t>
            </a:r>
          </a:p>
        </p:txBody>
      </p:sp>
      <p:sp>
        <p:nvSpPr>
          <p:cNvPr id="6" name="Date Placeholder 4"/>
          <p:cNvSpPr>
            <a:spLocks noGrp="1"/>
          </p:cNvSpPr>
          <p:nvPr>
            <p:ph type="dt" sz="half" idx="14"/>
          </p:nvPr>
        </p:nvSpPr>
        <p:spPr/>
        <p:txBody>
          <a:bodyPr/>
          <a:lstStyle>
            <a:lvl1pPr>
              <a:defRPr/>
            </a:lvl1pPr>
          </a:lstStyle>
          <a:p>
            <a:pPr>
              <a:defRPr/>
            </a:pPr>
            <a:fld id="{5787DB5D-B482-415F-B624-8F8F3423061F}" type="datetimeFigureOut">
              <a:rPr lang="en-US"/>
              <a:pPr>
                <a:defRPr/>
              </a:pPr>
              <a:t>12/7/2015</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8C4F6996-F1CD-42C9-B851-A60D85844478}" type="slidenum">
              <a:rPr lang="en-US"/>
              <a:pPr>
                <a:defRPr/>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F412790C-7A4F-4F40-8EAF-4EA7E0C98D82}" type="datetimeFigureOut">
              <a:rPr lang="en-US"/>
              <a:pPr>
                <a:defRPr/>
              </a:pPr>
              <a:t>12/7/2015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FD1C1A-02AB-42DF-9F94-D79C6A612344}" type="slidenum">
              <a:rPr lang="en-US"/>
              <a:pPr>
                <a:defRPr/>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C7DA8624-0E4B-490E-8406-B846472EF125}" type="datetimeFigureOut">
              <a:rPr lang="en-US"/>
              <a:pPr>
                <a:defRPr/>
              </a:pPr>
              <a:t>12/7/2015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9FC441-1593-4FAB-9E2C-A47D1639AE52}"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1E84300E-D48B-4B18-AD59-5D9CBD93A2BD}" type="datetimeFigureOut">
              <a:rPr lang="en-US"/>
              <a:pPr>
                <a:defRPr/>
              </a:pPr>
              <a:t>12/7/2015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BC657F-0F23-4A35-A8BF-6DD0BF7721E1}"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C62BDD94-F9A9-455E-8FE3-BD6820236DA8}" type="datetimeFigureOut">
              <a:rPr lang="en-US"/>
              <a:pPr>
                <a:defRPr/>
              </a:pPr>
              <a:t>12/7/2015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1FF1BFDC-F1DC-426E-AE97-4FA005CB0433}"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 name="Date Placeholder 4"/>
          <p:cNvSpPr>
            <a:spLocks noGrp="1"/>
          </p:cNvSpPr>
          <p:nvPr>
            <p:ph type="dt" sz="half" idx="10"/>
          </p:nvPr>
        </p:nvSpPr>
        <p:spPr/>
        <p:txBody>
          <a:bodyPr/>
          <a:lstStyle>
            <a:lvl1pPr>
              <a:defRPr/>
            </a:lvl1pPr>
          </a:lstStyle>
          <a:p>
            <a:pPr>
              <a:defRPr/>
            </a:pPr>
            <a:fld id="{E5AD8AE7-645B-416D-8FB8-AC7362D201F9}" type="datetimeFigureOut">
              <a:rPr lang="en-US"/>
              <a:pPr>
                <a:defRPr/>
              </a:pPr>
              <a:t>12/7/2015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EFACEF2-2A30-44AA-B59F-92C3B014BFFF}"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10" name="Title 13"/>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8" name="Date Placeholder 6"/>
          <p:cNvSpPr>
            <a:spLocks noGrp="1"/>
          </p:cNvSpPr>
          <p:nvPr>
            <p:ph type="dt" sz="half" idx="10"/>
          </p:nvPr>
        </p:nvSpPr>
        <p:spPr/>
        <p:txBody>
          <a:bodyPr/>
          <a:lstStyle>
            <a:lvl1pPr>
              <a:defRPr/>
            </a:lvl1pPr>
          </a:lstStyle>
          <a:p>
            <a:pPr>
              <a:defRPr/>
            </a:pPr>
            <a:fld id="{8484A3CB-00B3-4888-9B66-A0362BD3D06D}" type="datetimeFigureOut">
              <a:rPr lang="en-US"/>
              <a:pPr>
                <a:defRPr/>
              </a:pPr>
              <a:t>12/7/2015</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82FF9157-E9D0-4880-9BF3-D52645143EBD}"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4" name="Date Placeholder 2"/>
          <p:cNvSpPr>
            <a:spLocks noGrp="1"/>
          </p:cNvSpPr>
          <p:nvPr>
            <p:ph type="dt" sz="half" idx="10"/>
          </p:nvPr>
        </p:nvSpPr>
        <p:spPr/>
        <p:txBody>
          <a:bodyPr/>
          <a:lstStyle>
            <a:lvl1pPr>
              <a:defRPr/>
            </a:lvl1pPr>
          </a:lstStyle>
          <a:p>
            <a:pPr>
              <a:defRPr/>
            </a:pPr>
            <a:fld id="{F47AC463-B67A-4DA9-AC0E-9D1FA4FA4D8B}" type="datetimeFigureOut">
              <a:rPr lang="en-US"/>
              <a:pPr>
                <a:defRPr/>
              </a:pPr>
              <a:t>12/7/2015</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71F1E3F7-5095-482F-816A-4C6714A73C1C}"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3" name="Date Placeholder 1"/>
          <p:cNvSpPr>
            <a:spLocks noGrp="1"/>
          </p:cNvSpPr>
          <p:nvPr>
            <p:ph type="dt" sz="half" idx="10"/>
          </p:nvPr>
        </p:nvSpPr>
        <p:spPr/>
        <p:txBody>
          <a:bodyPr/>
          <a:lstStyle>
            <a:lvl1pPr>
              <a:defRPr/>
            </a:lvl1pPr>
          </a:lstStyle>
          <a:p>
            <a:pPr>
              <a:defRPr/>
            </a:pPr>
            <a:fld id="{2B9C5D29-2122-4D02-8932-0D391AFFB8AC}" type="datetimeFigureOut">
              <a:rPr lang="en-US"/>
              <a:pPr>
                <a:defRPr/>
              </a:pPr>
              <a:t>12/7/2015</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DD463822-8837-48BD-A08D-CA4D3A3D741B}"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6" name="Date Placeholder 4"/>
          <p:cNvSpPr>
            <a:spLocks noGrp="1"/>
          </p:cNvSpPr>
          <p:nvPr>
            <p:ph type="dt" sz="half" idx="10"/>
          </p:nvPr>
        </p:nvSpPr>
        <p:spPr/>
        <p:txBody>
          <a:bodyPr/>
          <a:lstStyle>
            <a:lvl1pPr>
              <a:defRPr/>
            </a:lvl1pPr>
          </a:lstStyle>
          <a:p>
            <a:pPr>
              <a:defRPr/>
            </a:pPr>
            <a:fld id="{6FD0EDF8-4A10-48A2-A03A-689FE3B544AA}" type="datetimeFigureOut">
              <a:rPr lang="en-US"/>
              <a:pPr>
                <a:defRPr/>
              </a:pPr>
              <a:t>12/7/2015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E6F8786-6978-441C-81AA-AB123FE82EAA}"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s-E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6" name="Date Placeholder 4"/>
          <p:cNvSpPr>
            <a:spLocks noGrp="1"/>
          </p:cNvSpPr>
          <p:nvPr>
            <p:ph type="dt" sz="half" idx="10"/>
          </p:nvPr>
        </p:nvSpPr>
        <p:spPr/>
        <p:txBody>
          <a:bodyPr/>
          <a:lstStyle>
            <a:lvl1pPr>
              <a:defRPr/>
            </a:lvl1pPr>
          </a:lstStyle>
          <a:p>
            <a:pPr>
              <a:defRPr/>
            </a:pPr>
            <a:fld id="{51E75DD2-4176-4C3E-A825-2F9DB56B0D24}" type="datetimeFigureOut">
              <a:rPr lang="en-US"/>
              <a:pPr>
                <a:defRPr/>
              </a:pPr>
              <a:t>12/7/2015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0CF43174-9110-42B5-AE3F-96559EEFD860}"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413"/>
              <a:ext cx="85725" cy="533400"/>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endParaRPr lang="es-ES"/>
            </a:p>
          </p:txBody>
        </p:sp>
        <p:sp>
          <p:nvSpPr>
            <p:cNvPr id="1047" name="Freeform 12"/>
            <p:cNvSpPr>
              <a:spLocks/>
            </p:cNvSpPr>
            <p:nvPr/>
          </p:nvSpPr>
          <p:spPr bwMode="auto">
            <a:xfrm>
              <a:off x="2597151" y="2779713"/>
              <a:ext cx="550863" cy="1978025"/>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endParaRPr lang="es-ES"/>
            </a:p>
          </p:txBody>
        </p:sp>
        <p:sp>
          <p:nvSpPr>
            <p:cNvPr id="1048" name="Freeform 13"/>
            <p:cNvSpPr>
              <a:spLocks/>
            </p:cNvSpPr>
            <p:nvPr/>
          </p:nvSpPr>
          <p:spPr bwMode="auto">
            <a:xfrm>
              <a:off x="3175001" y="4730750"/>
              <a:ext cx="519113" cy="1209675"/>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endParaRPr lang="es-ES"/>
            </a:p>
          </p:txBody>
        </p:sp>
        <p:sp>
          <p:nvSpPr>
            <p:cNvPr id="1049" name="Freeform 14"/>
            <p:cNvSpPr>
              <a:spLocks/>
            </p:cNvSpPr>
            <p:nvPr/>
          </p:nvSpPr>
          <p:spPr bwMode="auto">
            <a:xfrm>
              <a:off x="3305176" y="5630863"/>
              <a:ext cx="146050" cy="309563"/>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endParaRPr lang="es-ES"/>
            </a:p>
          </p:txBody>
        </p:sp>
        <p:sp>
          <p:nvSpPr>
            <p:cNvPr id="1050" name="Freeform 15"/>
            <p:cNvSpPr>
              <a:spLocks/>
            </p:cNvSpPr>
            <p:nvPr/>
          </p:nvSpPr>
          <p:spPr bwMode="auto">
            <a:xfrm>
              <a:off x="2573338" y="2817813"/>
              <a:ext cx="700088" cy="2835275"/>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endParaRPr lang="es-ES"/>
            </a:p>
          </p:txBody>
        </p:sp>
        <p:sp>
          <p:nvSpPr>
            <p:cNvPr id="1051" name="Freeform 16"/>
            <p:cNvSpPr>
              <a:spLocks/>
            </p:cNvSpPr>
            <p:nvPr/>
          </p:nvSpPr>
          <p:spPr bwMode="auto">
            <a:xfrm>
              <a:off x="2506663" y="285750"/>
              <a:ext cx="90488" cy="2493963"/>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endParaRPr lang="es-ES"/>
            </a:p>
          </p:txBody>
        </p:sp>
        <p:sp>
          <p:nvSpPr>
            <p:cNvPr id="1052" name="Freeform 17"/>
            <p:cNvSpPr>
              <a:spLocks/>
            </p:cNvSpPr>
            <p:nvPr/>
          </p:nvSpPr>
          <p:spPr bwMode="auto">
            <a:xfrm>
              <a:off x="2554288" y="2598738"/>
              <a:ext cx="66675" cy="420688"/>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endParaRPr lang="es-ES"/>
            </a:p>
          </p:txBody>
        </p:sp>
        <p:sp>
          <p:nvSpPr>
            <p:cNvPr id="1053" name="Freeform 18"/>
            <p:cNvSpPr>
              <a:spLocks/>
            </p:cNvSpPr>
            <p:nvPr/>
          </p:nvSpPr>
          <p:spPr bwMode="auto">
            <a:xfrm>
              <a:off x="3143251" y="4757738"/>
              <a:ext cx="161925" cy="873125"/>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endParaRPr lang="es-ES"/>
            </a:p>
          </p:txBody>
        </p:sp>
        <p:sp>
          <p:nvSpPr>
            <p:cNvPr id="1054" name="Freeform 19"/>
            <p:cNvSpPr>
              <a:spLocks/>
            </p:cNvSpPr>
            <p:nvPr/>
          </p:nvSpPr>
          <p:spPr bwMode="auto">
            <a:xfrm>
              <a:off x="3148013" y="1282700"/>
              <a:ext cx="1768475" cy="3448050"/>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endParaRPr lang="es-ES"/>
            </a:p>
          </p:txBody>
        </p:sp>
        <p:sp>
          <p:nvSpPr>
            <p:cNvPr id="1055" name="Freeform 20"/>
            <p:cNvSpPr>
              <a:spLocks/>
            </p:cNvSpPr>
            <p:nvPr/>
          </p:nvSpPr>
          <p:spPr bwMode="auto">
            <a:xfrm>
              <a:off x="3273426" y="5653088"/>
              <a:ext cx="138113" cy="287338"/>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endParaRPr lang="es-ES"/>
            </a:p>
          </p:txBody>
        </p:sp>
        <p:sp>
          <p:nvSpPr>
            <p:cNvPr id="1056" name="Freeform 21"/>
            <p:cNvSpPr>
              <a:spLocks/>
            </p:cNvSpPr>
            <p:nvPr/>
          </p:nvSpPr>
          <p:spPr bwMode="auto">
            <a:xfrm>
              <a:off x="3143251" y="4656138"/>
              <a:ext cx="31750" cy="188913"/>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endParaRPr lang="es-ES"/>
            </a:p>
          </p:txBody>
        </p:sp>
        <p:sp>
          <p:nvSpPr>
            <p:cNvPr id="1057" name="Freeform 22"/>
            <p:cNvSpPr>
              <a:spLocks/>
            </p:cNvSpPr>
            <p:nvPr/>
          </p:nvSpPr>
          <p:spPr bwMode="auto">
            <a:xfrm>
              <a:off x="3211513" y="5410200"/>
              <a:ext cx="203200" cy="530225"/>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endParaRPr lang="es-E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9575" cy="3646488"/>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endParaRPr lang="es-ES"/>
            </a:p>
          </p:txBody>
        </p:sp>
        <p:sp>
          <p:nvSpPr>
            <p:cNvPr id="1035" name="Freeform 28"/>
            <p:cNvSpPr>
              <a:spLocks/>
            </p:cNvSpPr>
            <p:nvPr/>
          </p:nvSpPr>
          <p:spPr bwMode="auto">
            <a:xfrm>
              <a:off x="7061201" y="3771900"/>
              <a:ext cx="350838" cy="1309688"/>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endParaRPr lang="es-ES"/>
            </a:p>
          </p:txBody>
        </p:sp>
        <p:sp>
          <p:nvSpPr>
            <p:cNvPr id="1036" name="Freeform 29"/>
            <p:cNvSpPr>
              <a:spLocks/>
            </p:cNvSpPr>
            <p:nvPr/>
          </p:nvSpPr>
          <p:spPr bwMode="auto">
            <a:xfrm>
              <a:off x="7439026" y="5053013"/>
              <a:ext cx="357188" cy="82073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endParaRPr lang="es-ES"/>
            </a:p>
          </p:txBody>
        </p:sp>
        <p:sp>
          <p:nvSpPr>
            <p:cNvPr id="1037" name="Freeform 30"/>
            <p:cNvSpPr>
              <a:spLocks/>
            </p:cNvSpPr>
            <p:nvPr/>
          </p:nvSpPr>
          <p:spPr bwMode="auto">
            <a:xfrm>
              <a:off x="7037388" y="3811588"/>
              <a:ext cx="457200" cy="1852613"/>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endParaRPr lang="es-ES"/>
            </a:p>
          </p:txBody>
        </p:sp>
        <p:sp>
          <p:nvSpPr>
            <p:cNvPr id="1038" name="Freeform 31"/>
            <p:cNvSpPr>
              <a:spLocks/>
            </p:cNvSpPr>
            <p:nvPr/>
          </p:nvSpPr>
          <p:spPr bwMode="auto">
            <a:xfrm>
              <a:off x="6992938" y="1263650"/>
              <a:ext cx="144463" cy="2508250"/>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endParaRPr lang="es-ES"/>
            </a:p>
          </p:txBody>
        </p:sp>
        <p:sp>
          <p:nvSpPr>
            <p:cNvPr id="1039" name="Freeform 32"/>
            <p:cNvSpPr>
              <a:spLocks/>
            </p:cNvSpPr>
            <p:nvPr/>
          </p:nvSpPr>
          <p:spPr bwMode="auto">
            <a:xfrm>
              <a:off x="7526338" y="5640388"/>
              <a:ext cx="111125" cy="233363"/>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endParaRPr lang="es-ES"/>
            </a:p>
          </p:txBody>
        </p:sp>
        <p:sp>
          <p:nvSpPr>
            <p:cNvPr id="1040" name="Freeform 33"/>
            <p:cNvSpPr>
              <a:spLocks/>
            </p:cNvSpPr>
            <p:nvPr/>
          </p:nvSpPr>
          <p:spPr bwMode="auto">
            <a:xfrm>
              <a:off x="7021513" y="3598863"/>
              <a:ext cx="68263" cy="423863"/>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endParaRPr lang="es-ES"/>
            </a:p>
          </p:txBody>
        </p:sp>
        <p:sp>
          <p:nvSpPr>
            <p:cNvPr id="1041" name="Freeform 34"/>
            <p:cNvSpPr>
              <a:spLocks/>
            </p:cNvSpPr>
            <p:nvPr/>
          </p:nvSpPr>
          <p:spPr bwMode="auto">
            <a:xfrm>
              <a:off x="7412038" y="2801938"/>
              <a:ext cx="1168400" cy="2251075"/>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endParaRPr lang="es-ES"/>
            </a:p>
          </p:txBody>
        </p:sp>
        <p:sp>
          <p:nvSpPr>
            <p:cNvPr id="1042" name="Freeform 35"/>
            <p:cNvSpPr>
              <a:spLocks/>
            </p:cNvSpPr>
            <p:nvPr/>
          </p:nvSpPr>
          <p:spPr bwMode="auto">
            <a:xfrm>
              <a:off x="7494588" y="5664200"/>
              <a:ext cx="100013" cy="209550"/>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endParaRPr lang="es-ES"/>
            </a:p>
          </p:txBody>
        </p:sp>
        <p:sp>
          <p:nvSpPr>
            <p:cNvPr id="1043" name="Freeform 36"/>
            <p:cNvSpPr>
              <a:spLocks/>
            </p:cNvSpPr>
            <p:nvPr/>
          </p:nvSpPr>
          <p:spPr bwMode="auto">
            <a:xfrm>
              <a:off x="7412038" y="5081588"/>
              <a:ext cx="114300" cy="558800"/>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endParaRPr lang="es-ES"/>
            </a:p>
          </p:txBody>
        </p:sp>
        <p:sp>
          <p:nvSpPr>
            <p:cNvPr id="1044" name="Freeform 37"/>
            <p:cNvSpPr>
              <a:spLocks/>
            </p:cNvSpPr>
            <p:nvPr/>
          </p:nvSpPr>
          <p:spPr bwMode="auto">
            <a:xfrm>
              <a:off x="7412038" y="4978400"/>
              <a:ext cx="31750" cy="188913"/>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endParaRPr lang="es-ES"/>
            </a:p>
          </p:txBody>
        </p:sp>
        <p:sp>
          <p:nvSpPr>
            <p:cNvPr id="1045" name="Freeform 38"/>
            <p:cNvSpPr>
              <a:spLocks/>
            </p:cNvSpPr>
            <p:nvPr/>
          </p:nvSpPr>
          <p:spPr bwMode="auto">
            <a:xfrm>
              <a:off x="7439026" y="5434013"/>
              <a:ext cx="174625" cy="439738"/>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endParaRPr lang="es-E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título del patrón</a:t>
            </a:r>
            <a:endParaRPr lang="en-US" smtClean="0"/>
          </a:p>
        </p:txBody>
      </p:sp>
      <p:sp>
        <p:nvSpPr>
          <p:cNvPr id="1030" name="Text Placeholder 2"/>
          <p:cNvSpPr>
            <a:spLocks noGrp="1"/>
          </p:cNvSpPr>
          <p:nvPr>
            <p:ph type="body" idx="1"/>
          </p:nvPr>
        </p:nvSpPr>
        <p:spPr bwMode="auto">
          <a:xfrm>
            <a:off x="2589213" y="2133600"/>
            <a:ext cx="8915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sz="900" dirty="0">
                <a:solidFill>
                  <a:schemeClr val="tx1">
                    <a:tint val="75000"/>
                  </a:schemeClr>
                </a:solidFill>
                <a:latin typeface="+mn-lt"/>
              </a:defRPr>
            </a:lvl1pPr>
          </a:lstStyle>
          <a:p>
            <a:pPr>
              <a:defRPr/>
            </a:pPr>
            <a:fld id="{F6F3CB46-E3E9-4CD0-82BE-7B7D2AFF58CB}" type="datetimeFigureOut">
              <a:rPr lang="en-US"/>
              <a:pPr>
                <a:defRPr/>
              </a:pPr>
              <a:t>12/7/2015</a:t>
            </a:fld>
            <a:endParaRPr 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sz="9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sz="2000" dirty="0">
                <a:solidFill>
                  <a:srgbClr val="FEFFFF"/>
                </a:solidFill>
                <a:latin typeface="+mn-lt"/>
              </a:defRPr>
            </a:lvl1pPr>
          </a:lstStyle>
          <a:p>
            <a:pPr>
              <a:defRPr/>
            </a:pPr>
            <a:fld id="{E0067068-0377-4741-9E1B-67F43693E69F}"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xStyles>
    <p:titleStyle>
      <a:lvl1pPr algn="l" defTabSz="457200" rtl="0" fontAlgn="base">
        <a:spcBef>
          <a:spcPct val="0"/>
        </a:spcBef>
        <a:spcAft>
          <a:spcPct val="0"/>
        </a:spcAft>
        <a:defRPr sz="3600" kern="1200">
          <a:solidFill>
            <a:srgbClr val="262626"/>
          </a:solidFill>
          <a:latin typeface="+mj-lt"/>
          <a:ea typeface="+mj-ea"/>
          <a:cs typeface="+mj-cs"/>
        </a:defRPr>
      </a:lvl1pPr>
      <a:lvl2pPr algn="l" defTabSz="457200" rtl="0" fontAlgn="base">
        <a:spcBef>
          <a:spcPct val="0"/>
        </a:spcBef>
        <a:spcAft>
          <a:spcPct val="0"/>
        </a:spcAft>
        <a:defRPr sz="3600">
          <a:solidFill>
            <a:srgbClr val="262626"/>
          </a:solidFill>
          <a:latin typeface="Century Gothic" pitchFamily="34" charset="0"/>
        </a:defRPr>
      </a:lvl2pPr>
      <a:lvl3pPr algn="l" defTabSz="457200" rtl="0" fontAlgn="base">
        <a:spcBef>
          <a:spcPct val="0"/>
        </a:spcBef>
        <a:spcAft>
          <a:spcPct val="0"/>
        </a:spcAft>
        <a:defRPr sz="3600">
          <a:solidFill>
            <a:srgbClr val="262626"/>
          </a:solidFill>
          <a:latin typeface="Century Gothic" pitchFamily="34" charset="0"/>
        </a:defRPr>
      </a:lvl3pPr>
      <a:lvl4pPr algn="l" defTabSz="457200" rtl="0" fontAlgn="base">
        <a:spcBef>
          <a:spcPct val="0"/>
        </a:spcBef>
        <a:spcAft>
          <a:spcPct val="0"/>
        </a:spcAft>
        <a:defRPr sz="3600">
          <a:solidFill>
            <a:srgbClr val="262626"/>
          </a:solidFill>
          <a:latin typeface="Century Gothic" pitchFamily="34" charset="0"/>
        </a:defRPr>
      </a:lvl4pPr>
      <a:lvl5pPr algn="l" defTabSz="457200" rtl="0" fontAlgn="base">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google.es/maps/place/24320+Sahag%C3%BAn,+Le%C3%B3n/@42.3714076,-5.0324475,1971m/data=!3m1!1e3!4m2!3m1!1s0xd47ff2fdeec7165:0x32d62fcb3c4a1764!6m1!1e1?hl=e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travelphotobox.blogspot.com.es/2014/05/puente-canto-sobre-el-rio-cea-sahagun.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turismoreinodeleon.com/comarcas/centro-leones/campos/"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youtu.be/kHEKH3oHCkQ" TargetMode="External"/><Relationship Id="rId1" Type="http://schemas.openxmlformats.org/officeDocument/2006/relationships/slideLayout" Target="../slideLayouts/slideLayout7.xml"/><Relationship Id="rId6" Type="http://schemas.openxmlformats.org/officeDocument/2006/relationships/hyperlink" Target="https://www.google.es/search?q=comarca+de+sahag%C3%BAn&amp;source=lnms&amp;tbm=isch&amp;sa=X&amp;ved=0ahUKEwiz0daMv7_JAhXI7hoKHfYJA2MQ_AUICSgD&amp;biw=1920&amp;bih=940#imgrc=20vPiDwZ5JjNQM%3A" TargetMode="External"/><Relationship Id="rId5" Type="http://schemas.openxmlformats.org/officeDocument/2006/relationships/image" Target="../media/image18.png"/><Relationship Id="rId4" Type="http://schemas.openxmlformats.org/officeDocument/2006/relationships/hyperlink" Target="http://www.caminosyrutas.com/sahagun.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08N1Rp4MKv4" TargetMode="External"/><Relationship Id="rId2" Type="http://schemas.openxmlformats.org/officeDocument/2006/relationships/hyperlink" Target="https://youtu.be/dXDk-njuSFc" TargetMode="External"/><Relationship Id="rId1" Type="http://schemas.openxmlformats.org/officeDocument/2006/relationships/slideLayout" Target="../slideLayouts/slideLayout7.xml"/><Relationship Id="rId6" Type="http://schemas.openxmlformats.org/officeDocument/2006/relationships/hyperlink" Target="https://es.wikipedia.org/wiki/Sahag%C3%BAn_(Espa%C3%B1a)#/media/File:PanoSahag%C3%BAn.jpg"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contenidos.educarex.es/"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agrega.educacion.es/"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es.wikipedia.org/"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hyperlink" Target="https://youtu.be/Lh6kpG4WAUA"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user/josanboza" TargetMode="External"/><Relationship Id="rId13" Type="http://schemas.openxmlformats.org/officeDocument/2006/relationships/hyperlink" Target="http://www.turismoreinodeleon.com/comarcas/centro-leones/campos/" TargetMode="External"/><Relationship Id="rId3" Type="http://schemas.openxmlformats.org/officeDocument/2006/relationships/hyperlink" Target="https://www.google.es/maps/place/Tierra+de+Campos/@42.0878631,-6.1493293,8z/data=!3m1!4b1!4m2!3m1!1s0xd478afa73dea547:0xb52e66c3b9becd0c?hl=es" TargetMode="External"/><Relationship Id="rId7" Type="http://schemas.openxmlformats.org/officeDocument/2006/relationships/hyperlink" Target="https://www.youtube.com/watch?v=OrosgJh6lbM&amp;feature=youtu.be" TargetMode="External"/><Relationship Id="rId12" Type="http://schemas.openxmlformats.org/officeDocument/2006/relationships/hyperlink" Target="http://travelphotobox.blogspot.com.es/2014/05/puente-canto-sobre-el-rio-cea-sahagun.html" TargetMode="External"/><Relationship Id="rId2" Type="http://schemas.openxmlformats.org/officeDocument/2006/relationships/hyperlink" Target="http://iessahagun.centros.educa.jcyl.es/sitio/" TargetMode="External"/><Relationship Id="rId16" Type="http://schemas.openxmlformats.org/officeDocument/2006/relationships/hyperlink" Target="https://www.youtube.com/redirect?q=http://www.artehistoria.com/tesoros/videos/552.htm&amp;redir_token=J91kzPhWnZzut5Q4PeyObqETJPh8MTQ0OTI0ODQwN0AxNDQ5MTYyMDA3" TargetMode="External"/><Relationship Id="rId1" Type="http://schemas.openxmlformats.org/officeDocument/2006/relationships/slideLayout" Target="../slideLayouts/slideLayout7.xml"/><Relationship Id="rId6" Type="http://schemas.openxmlformats.org/officeDocument/2006/relationships/hyperlink" Target="https://www.youtube.com/watch?v=Hm9yGfAhc9g&amp;feature=youtu.be" TargetMode="External"/><Relationship Id="rId11" Type="http://schemas.openxmlformats.org/officeDocument/2006/relationships/hyperlink" Target="http://agrega.educacion.es/visualizadorcontenidos2/Portada/Portada.do;jsessionid=090174978C1BCC38CB4DEDCA7E8C1889" TargetMode="External"/><Relationship Id="rId5" Type="http://schemas.openxmlformats.org/officeDocument/2006/relationships/hyperlink" Target="http://www.miespacionatural.es/content/ruta-de-la-laguna-de-boada-de-campos" TargetMode="External"/><Relationship Id="rId15" Type="http://schemas.openxmlformats.org/officeDocument/2006/relationships/hyperlink" Target="http://conteni2.educarex.es/" TargetMode="External"/><Relationship Id="rId10" Type="http://schemas.openxmlformats.org/officeDocument/2006/relationships/hyperlink" Target="http://www.villadesahagun.es/" TargetMode="External"/><Relationship Id="rId4" Type="http://schemas.openxmlformats.org/officeDocument/2006/relationships/hyperlink" Target="https://es.wikipedia.org/wiki/Tierra_de_Campos#/media/File:Palomares_9.jpg" TargetMode="External"/><Relationship Id="rId9" Type="http://schemas.openxmlformats.org/officeDocument/2006/relationships/hyperlink" Target="http://www.joseluisluna.com/" TargetMode="External"/><Relationship Id="rId14" Type="http://schemas.openxmlformats.org/officeDocument/2006/relationships/hyperlink" Target="http://www.caminosyrutas.com/sahagun.jp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es/maps/place/Tierra+de+Campos/@42.0929785,-5.3084024,10z/data=!3m1!4b1!4m2!3m1!1s0xd478afa73dea547:0xb52e66c3b9becd0c?hl=e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www.miespacionatural.es/content/ruta-de-la-laguna-de-boada-de-campo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youtu.be/OrosgJh6lbM" TargetMode="Externa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2qJJJiOU5Pg" TargetMode="Externa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youtu.be/Hm9yGfAhc9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n 1"/>
          <p:cNvPicPr>
            <a:picLocks noChangeAspect="1"/>
          </p:cNvPicPr>
          <p:nvPr/>
        </p:nvPicPr>
        <p:blipFill>
          <a:blip r:embed="rId2"/>
          <a:srcRect/>
          <a:stretch>
            <a:fillRect/>
          </a:stretch>
        </p:blipFill>
        <p:spPr bwMode="auto">
          <a:xfrm>
            <a:off x="1881188" y="1733550"/>
            <a:ext cx="8529637" cy="4883150"/>
          </a:xfrm>
          <a:prstGeom prst="rect">
            <a:avLst/>
          </a:prstGeom>
          <a:noFill/>
          <a:ln w="9525">
            <a:noFill/>
            <a:miter lim="800000"/>
            <a:headEnd/>
            <a:tailEnd/>
          </a:ln>
        </p:spPr>
      </p:pic>
      <p:sp>
        <p:nvSpPr>
          <p:cNvPr id="3" name="CuadroTexto 2"/>
          <p:cNvSpPr txBox="1"/>
          <p:nvPr/>
        </p:nvSpPr>
        <p:spPr>
          <a:xfrm>
            <a:off x="2646363" y="1103313"/>
            <a:ext cx="7210425" cy="369887"/>
          </a:xfrm>
          <a:prstGeom prst="rect">
            <a:avLst/>
          </a:prstGeom>
          <a:noFill/>
        </p:spPr>
        <p:txBody>
          <a:bodyPr>
            <a:spAutoFit/>
          </a:bodyPr>
          <a:lstStyle/>
          <a:p>
            <a:pPr algn="ctr" fontAlgn="auto">
              <a:spcBef>
                <a:spcPts val="0"/>
              </a:spcBef>
              <a:spcAft>
                <a:spcPts val="0"/>
              </a:spcAft>
              <a:defRPr/>
            </a:pPr>
            <a:r>
              <a:rPr lang="es-ES" b="1" dirty="0">
                <a:solidFill>
                  <a:schemeClr val="accent1">
                    <a:lumMod val="75000"/>
                  </a:schemeClr>
                </a:solidFill>
                <a:latin typeface="Arial" panose="020B0604020202020204" pitchFamily="34" charset="0"/>
                <a:cs typeface="Arial" panose="020B0604020202020204" pitchFamily="34" charset="0"/>
              </a:rPr>
              <a:t>SAN TIRSO DE SAHAGÚN, LA PRIMERA IGLESIA MUDÉJAR</a:t>
            </a:r>
            <a:endParaRPr lang="es-ES" b="1" dirty="0">
              <a:solidFill>
                <a:schemeClr val="accent1">
                  <a:lumMod val="75000"/>
                </a:schemeClr>
              </a:solidFill>
              <a:latin typeface="Arial" panose="020B0604020202020204" pitchFamily="34" charset="0"/>
              <a:cs typeface="Arial" panose="020B0604020202020204" pitchFamily="34" charset="0"/>
            </a:endParaRPr>
          </a:p>
        </p:txBody>
      </p:sp>
      <p:sp>
        <p:nvSpPr>
          <p:cNvPr id="18435" name="CuadroTexto 3"/>
          <p:cNvSpPr txBox="1">
            <a:spLocks noChangeArrowheads="1"/>
          </p:cNvSpPr>
          <p:nvPr/>
        </p:nvSpPr>
        <p:spPr bwMode="auto">
          <a:xfrm>
            <a:off x="8913813" y="6494463"/>
            <a:ext cx="1622425" cy="246062"/>
          </a:xfrm>
          <a:prstGeom prst="rect">
            <a:avLst/>
          </a:prstGeom>
          <a:noFill/>
          <a:ln w="9525">
            <a:noFill/>
            <a:miter lim="800000"/>
            <a:headEnd/>
            <a:tailEnd/>
          </a:ln>
        </p:spPr>
        <p:txBody>
          <a:bodyPr>
            <a:spAutoFit/>
          </a:bodyPr>
          <a:lstStyle/>
          <a:p>
            <a:r>
              <a:rPr lang="es-ES" sz="1000">
                <a:cs typeface="Arial" charset="0"/>
              </a:rPr>
              <a:t>Fuente: Foto propia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2"/>
          <p:cNvPicPr>
            <a:picLocks noChangeAspect="1"/>
          </p:cNvPicPr>
          <p:nvPr/>
        </p:nvPicPr>
        <p:blipFill>
          <a:blip r:embed="rId2"/>
          <a:srcRect/>
          <a:stretch>
            <a:fillRect/>
          </a:stretch>
        </p:blipFill>
        <p:spPr bwMode="auto">
          <a:xfrm>
            <a:off x="1011238" y="561975"/>
            <a:ext cx="3000375" cy="6565900"/>
          </a:xfrm>
          <a:prstGeom prst="rect">
            <a:avLst/>
          </a:prstGeom>
          <a:noFill/>
          <a:ln w="9525">
            <a:noFill/>
            <a:miter lim="800000"/>
            <a:headEnd/>
            <a:tailEnd/>
          </a:ln>
        </p:spPr>
      </p:pic>
      <p:sp>
        <p:nvSpPr>
          <p:cNvPr id="4" name="Llamada ovalada 3"/>
          <p:cNvSpPr/>
          <p:nvPr/>
        </p:nvSpPr>
        <p:spPr>
          <a:xfrm rot="5589784">
            <a:off x="4943475" y="-4762"/>
            <a:ext cx="6721475" cy="7159625"/>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2400" b="1" u="sng" dirty="0">
              <a:solidFill>
                <a:schemeClr val="accent1">
                  <a:lumMod val="75000"/>
                </a:schemeClr>
              </a:solidFill>
              <a:latin typeface="Arial" panose="020B0604020202020204" pitchFamily="34" charset="0"/>
              <a:cs typeface="Arial" panose="020B0604020202020204" pitchFamily="34" charset="0"/>
            </a:endParaRPr>
          </a:p>
        </p:txBody>
      </p:sp>
      <p:sp>
        <p:nvSpPr>
          <p:cNvPr id="7" name="CuadroTexto 6"/>
          <p:cNvSpPr txBox="1"/>
          <p:nvPr/>
        </p:nvSpPr>
        <p:spPr>
          <a:xfrm>
            <a:off x="5357813" y="2105025"/>
            <a:ext cx="6067425" cy="2493963"/>
          </a:xfrm>
          <a:prstGeom prst="rect">
            <a:avLst/>
          </a:prstGeom>
          <a:noFill/>
        </p:spPr>
        <p:txBody>
          <a:bodyPr>
            <a:spAutoFit/>
          </a:bodyPr>
          <a:lstStyle/>
          <a:p>
            <a:pPr algn="ctr" fontAlgn="auto">
              <a:spcBef>
                <a:spcPts val="0"/>
              </a:spcBef>
              <a:spcAft>
                <a:spcPts val="0"/>
              </a:spcAft>
              <a:defRPr/>
            </a:pPr>
            <a:r>
              <a:rPr lang="es-ES" sz="4800" b="1" dirty="0">
                <a:solidFill>
                  <a:schemeClr val="accent1">
                    <a:lumMod val="75000"/>
                  </a:schemeClr>
                </a:solidFill>
                <a:latin typeface="Arial" panose="020B0604020202020204" pitchFamily="34" charset="0"/>
                <a:cs typeface="Arial" panose="020B0604020202020204" pitchFamily="34" charset="0"/>
              </a:rPr>
              <a:t>AHORA   CONOCEREMOS  </a:t>
            </a:r>
            <a:endParaRPr lang="es-ES" sz="4800" b="1" dirty="0">
              <a:solidFill>
                <a:schemeClr val="accent1">
                  <a:lumMod val="75000"/>
                </a:schemeClr>
              </a:solidFill>
              <a:latin typeface="Arial" panose="020B0604020202020204" pitchFamily="34" charset="0"/>
              <a:cs typeface="Arial" panose="020B0604020202020204" pitchFamily="34" charset="0"/>
            </a:endParaRPr>
          </a:p>
          <a:p>
            <a:pPr algn="ctr" fontAlgn="auto">
              <a:spcBef>
                <a:spcPts val="0"/>
              </a:spcBef>
              <a:spcAft>
                <a:spcPts val="0"/>
              </a:spcAft>
              <a:defRPr/>
            </a:pPr>
            <a:r>
              <a:rPr lang="es-ES" sz="6000" b="1" u="sng" dirty="0">
                <a:solidFill>
                  <a:schemeClr val="accent1">
                    <a:lumMod val="75000"/>
                  </a:schemeClr>
                </a:solidFill>
                <a:latin typeface="Arial" panose="020B0604020202020204" pitchFamily="34" charset="0"/>
                <a:cs typeface="Arial" panose="020B0604020202020204" pitchFamily="34" charset="0"/>
              </a:rPr>
              <a:t>SAHAGÚN</a:t>
            </a:r>
            <a:endParaRPr lang="es-ES" sz="6000" b="1" u="sng"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038850" y="346075"/>
            <a:ext cx="5568950" cy="5848350"/>
          </a:xfrm>
          <a:prstGeom prst="rect">
            <a:avLst/>
          </a:prstGeom>
          <a:noFill/>
        </p:spPr>
        <p:txBody>
          <a:bodyPr>
            <a:spAutoFit/>
          </a:bodyPr>
          <a:lstStyle/>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La localidad de </a:t>
            </a:r>
            <a:r>
              <a:rPr lang="es-ES" sz="2200" b="1" dirty="0">
                <a:solidFill>
                  <a:schemeClr val="accent1">
                    <a:lumMod val="75000"/>
                  </a:schemeClr>
                </a:solidFill>
                <a:latin typeface="Arial" panose="020B0604020202020204" pitchFamily="34" charset="0"/>
                <a:cs typeface="Arial" panose="020B0604020202020204" pitchFamily="34" charset="0"/>
              </a:rPr>
              <a:t>Sahagún</a:t>
            </a:r>
            <a:r>
              <a:rPr lang="es-ES" sz="2200" dirty="0">
                <a:solidFill>
                  <a:schemeClr val="accent1">
                    <a:lumMod val="75000"/>
                  </a:schemeClr>
                </a:solidFill>
                <a:latin typeface="Arial" panose="020B0604020202020204" pitchFamily="34" charset="0"/>
                <a:cs typeface="Arial" panose="020B0604020202020204" pitchFamily="34" charset="0"/>
              </a:rPr>
              <a:t> está </a:t>
            </a:r>
            <a:r>
              <a:rPr lang="es-ES" sz="2200" dirty="0">
                <a:solidFill>
                  <a:schemeClr val="accent1">
                    <a:lumMod val="75000"/>
                  </a:schemeClr>
                </a:solidFill>
                <a:latin typeface="Arial" panose="020B0604020202020204" pitchFamily="34" charset="0"/>
                <a:cs typeface="Arial" panose="020B0604020202020204" pitchFamily="34" charset="0"/>
              </a:rPr>
              <a:t>situada al sur-este de la provincia de León. Tiene alrededor de unos tres mil quinientos habitantes, </a:t>
            </a:r>
            <a:r>
              <a:rPr lang="es-ES" sz="2200" dirty="0">
                <a:solidFill>
                  <a:schemeClr val="accent1">
                    <a:lumMod val="75000"/>
                  </a:schemeClr>
                </a:solidFill>
                <a:latin typeface="Arial" panose="020B0604020202020204" pitchFamily="34" charset="0"/>
                <a:cs typeface="Arial" panose="020B0604020202020204" pitchFamily="34" charset="0"/>
              </a:rPr>
              <a:t>Sus </a:t>
            </a:r>
            <a:r>
              <a:rPr lang="es-ES" sz="2200" dirty="0">
                <a:solidFill>
                  <a:schemeClr val="accent1">
                    <a:lumMod val="75000"/>
                  </a:schemeClr>
                </a:solidFill>
                <a:latin typeface="Arial" panose="020B0604020202020204" pitchFamily="34" charset="0"/>
                <a:cs typeface="Arial" panose="020B0604020202020204" pitchFamily="34" charset="0"/>
              </a:rPr>
              <a:t>orígenes se ciernen en torno a una antigua ermita consagrada a los mártires Facundo y Primitivo</a:t>
            </a:r>
            <a:r>
              <a:rPr lang="es-ES" sz="2200" dirty="0">
                <a:solidFill>
                  <a:schemeClr val="accent1">
                    <a:lumMod val="75000"/>
                  </a:schemeClr>
                </a:solidFill>
                <a:latin typeface="Arial" panose="020B0604020202020204" pitchFamily="34" charset="0"/>
                <a:cs typeface="Arial" panose="020B0604020202020204" pitchFamily="34" charset="0"/>
              </a:rPr>
              <a:t>. De </a:t>
            </a:r>
            <a:r>
              <a:rPr lang="es-ES" sz="2200" dirty="0">
                <a:solidFill>
                  <a:schemeClr val="accent1">
                    <a:lumMod val="75000"/>
                  </a:schemeClr>
                </a:solidFill>
                <a:latin typeface="Arial" panose="020B0604020202020204" pitchFamily="34" charset="0"/>
                <a:cs typeface="Arial" panose="020B0604020202020204" pitchFamily="34" charset="0"/>
              </a:rPr>
              <a:t>ahí el origen </a:t>
            </a:r>
            <a:r>
              <a:rPr lang="es-ES" sz="2200" dirty="0">
                <a:solidFill>
                  <a:schemeClr val="accent1">
                    <a:lumMod val="75000"/>
                  </a:schemeClr>
                </a:solidFill>
                <a:latin typeface="Arial" panose="020B0604020202020204" pitchFamily="34" charset="0"/>
                <a:cs typeface="Arial" panose="020B0604020202020204" pitchFamily="34" charset="0"/>
              </a:rPr>
              <a:t>etimológico </a:t>
            </a:r>
            <a:r>
              <a:rPr lang="es-ES" sz="2200" dirty="0">
                <a:solidFill>
                  <a:schemeClr val="accent1">
                    <a:lumMod val="75000"/>
                  </a:schemeClr>
                </a:solidFill>
                <a:latin typeface="Arial" panose="020B0604020202020204" pitchFamily="34" charset="0"/>
                <a:cs typeface="Arial" panose="020B0604020202020204" pitchFamily="34" charset="0"/>
              </a:rPr>
              <a:t>del nombre de la villa: de  "San </a:t>
            </a:r>
            <a:r>
              <a:rPr lang="es-ES" sz="2200" dirty="0" err="1">
                <a:solidFill>
                  <a:schemeClr val="accent1">
                    <a:lumMod val="75000"/>
                  </a:schemeClr>
                </a:solidFill>
                <a:latin typeface="Arial" panose="020B0604020202020204" pitchFamily="34" charset="0"/>
                <a:cs typeface="Arial" panose="020B0604020202020204" pitchFamily="34" charset="0"/>
              </a:rPr>
              <a:t>Facundus</a:t>
            </a:r>
            <a:r>
              <a:rPr lang="es-ES" sz="2200" dirty="0">
                <a:solidFill>
                  <a:schemeClr val="accent1">
                    <a:lumMod val="75000"/>
                  </a:schemeClr>
                </a:solidFill>
                <a:latin typeface="Arial" panose="020B0604020202020204" pitchFamily="34" charset="0"/>
                <a:cs typeface="Arial" panose="020B0604020202020204" pitchFamily="34" charset="0"/>
              </a:rPr>
              <a:t>" a "</a:t>
            </a:r>
            <a:r>
              <a:rPr lang="es-ES" sz="2200" dirty="0" err="1">
                <a:solidFill>
                  <a:schemeClr val="accent1">
                    <a:lumMod val="75000"/>
                  </a:schemeClr>
                </a:solidFill>
                <a:latin typeface="Arial" panose="020B0604020202020204" pitchFamily="34" charset="0"/>
                <a:cs typeface="Arial" panose="020B0604020202020204" pitchFamily="34" charset="0"/>
              </a:rPr>
              <a:t>Safagún</a:t>
            </a:r>
            <a:r>
              <a:rPr lang="es-ES" sz="2200" dirty="0">
                <a:solidFill>
                  <a:schemeClr val="accent1">
                    <a:lumMod val="75000"/>
                  </a:schemeClr>
                </a:solidFill>
                <a:latin typeface="Arial" panose="020B0604020202020204" pitchFamily="34" charset="0"/>
                <a:cs typeface="Arial" panose="020B0604020202020204" pitchFamily="34" charset="0"/>
              </a:rPr>
              <a:t>" y con la sustitución de la "f" por la "h", finalmente, "Sahagún".</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Sahagún fue centro de la influencia cluniacense en España, de hecho es también conocida como el "Cluny español", con jurisdicción sobre </a:t>
            </a:r>
            <a:r>
              <a:rPr lang="es-ES" sz="2200" dirty="0">
                <a:solidFill>
                  <a:schemeClr val="accent1">
                    <a:lumMod val="75000"/>
                  </a:schemeClr>
                </a:solidFill>
                <a:latin typeface="Arial" panose="020B0604020202020204" pitchFamily="34" charset="0"/>
                <a:cs typeface="Arial" panose="020B0604020202020204" pitchFamily="34" charset="0"/>
              </a:rPr>
              <a:t>numerosos monasterios</a:t>
            </a:r>
            <a:r>
              <a:rPr lang="es-ES" sz="2200" dirty="0">
                <a:solidFill>
                  <a:schemeClr val="accent1">
                    <a:lumMod val="75000"/>
                  </a:schemeClr>
                </a:solidFill>
                <a:latin typeface="Arial" panose="020B0604020202020204" pitchFamily="34" charset="0"/>
                <a:cs typeface="Arial" panose="020B0604020202020204" pitchFamily="34" charset="0"/>
              </a:rPr>
              <a:t>, conventos e </a:t>
            </a:r>
            <a:r>
              <a:rPr lang="es-ES" sz="2200" dirty="0">
                <a:solidFill>
                  <a:schemeClr val="accent1">
                    <a:lumMod val="75000"/>
                  </a:schemeClr>
                </a:solidFill>
                <a:latin typeface="Arial" panose="020B0604020202020204" pitchFamily="34" charset="0"/>
                <a:cs typeface="Arial" panose="020B0604020202020204" pitchFamily="34" charset="0"/>
              </a:rPr>
              <a:t>iglesias.</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Su historia ha estado vinculada </a:t>
            </a:r>
            <a:r>
              <a:rPr lang="es-ES" sz="2200" dirty="0">
                <a:solidFill>
                  <a:schemeClr val="accent1">
                    <a:lumMod val="75000"/>
                  </a:schemeClr>
                </a:solidFill>
                <a:latin typeface="Arial" panose="020B0604020202020204" pitchFamily="34" charset="0"/>
                <a:cs typeface="Arial" panose="020B0604020202020204" pitchFamily="34" charset="0"/>
              </a:rPr>
              <a:t>al Camino de Santiago</a:t>
            </a:r>
            <a:r>
              <a:rPr lang="es-ES" sz="2200" dirty="0">
                <a:solidFill>
                  <a:schemeClr val="accent1">
                    <a:lumMod val="75000"/>
                  </a:schemeClr>
                </a:solidFill>
                <a:latin typeface="Arial" panose="020B0604020202020204" pitchFamily="34" charset="0"/>
                <a:cs typeface="Arial" panose="020B0604020202020204" pitchFamily="34" charset="0"/>
              </a:rPr>
              <a:t>.</a:t>
            </a:r>
            <a:endParaRPr lang="es-ES" dirty="0">
              <a:latin typeface="+mn-lt"/>
            </a:endParaRPr>
          </a:p>
        </p:txBody>
      </p:sp>
      <p:pic>
        <p:nvPicPr>
          <p:cNvPr id="28674" name="Imagen 2">
            <a:hlinkClick r:id="rId2"/>
          </p:cNvPr>
          <p:cNvPicPr>
            <a:picLocks noChangeAspect="1"/>
          </p:cNvPicPr>
          <p:nvPr/>
        </p:nvPicPr>
        <p:blipFill>
          <a:blip r:embed="rId3"/>
          <a:srcRect l="17200" t="24071" r="11906" b="8952"/>
          <a:stretch>
            <a:fillRect/>
          </a:stretch>
        </p:blipFill>
        <p:spPr bwMode="auto">
          <a:xfrm>
            <a:off x="1128713" y="185738"/>
            <a:ext cx="4481512" cy="5927725"/>
          </a:xfrm>
          <a:prstGeom prst="rect">
            <a:avLst/>
          </a:prstGeom>
          <a:noFill/>
          <a:ln w="9525">
            <a:noFill/>
            <a:miter lim="800000"/>
            <a:headEnd/>
            <a:tailEnd/>
          </a:ln>
        </p:spPr>
      </p:pic>
      <p:sp>
        <p:nvSpPr>
          <p:cNvPr id="28675" name="CuadroTexto 3"/>
          <p:cNvSpPr txBox="1">
            <a:spLocks noChangeArrowheads="1"/>
          </p:cNvSpPr>
          <p:nvPr/>
        </p:nvSpPr>
        <p:spPr bwMode="auto">
          <a:xfrm>
            <a:off x="1128713" y="6194425"/>
            <a:ext cx="1622425" cy="246063"/>
          </a:xfrm>
          <a:prstGeom prst="rect">
            <a:avLst/>
          </a:prstGeom>
          <a:noFill/>
          <a:ln w="9525">
            <a:noFill/>
            <a:miter lim="800000"/>
            <a:headEnd/>
            <a:tailEnd/>
          </a:ln>
        </p:spPr>
        <p:txBody>
          <a:bodyPr>
            <a:spAutoFit/>
          </a:bodyPr>
          <a:lstStyle/>
          <a:p>
            <a:r>
              <a:rPr lang="es-ES" sz="1000">
                <a:cs typeface="Arial" charset="0"/>
              </a:rPr>
              <a:t>Fuente: </a:t>
            </a:r>
            <a:r>
              <a:rPr lang="es-ES" sz="1000">
                <a:cs typeface="Arial" charset="0"/>
                <a:hlinkClick r:id="rId2"/>
              </a:rPr>
              <a:t>Google maps</a:t>
            </a:r>
            <a:endParaRPr lang="es-ES" sz="1000">
              <a:cs typeface="Arial" charset="0"/>
            </a:endParaRPr>
          </a:p>
        </p:txBody>
      </p:sp>
      <p:sp>
        <p:nvSpPr>
          <p:cNvPr id="28676" name="CuadroTexto 4"/>
          <p:cNvSpPr txBox="1">
            <a:spLocks noChangeArrowheads="1"/>
          </p:cNvSpPr>
          <p:nvPr/>
        </p:nvSpPr>
        <p:spPr bwMode="auto">
          <a:xfrm>
            <a:off x="2528888" y="6194425"/>
            <a:ext cx="2957512" cy="246063"/>
          </a:xfrm>
          <a:prstGeom prst="rect">
            <a:avLst/>
          </a:prstGeom>
          <a:noFill/>
          <a:ln w="12700">
            <a:solidFill>
              <a:schemeClr val="accent1"/>
            </a:solidFill>
            <a:miter lim="800000"/>
            <a:headEnd/>
            <a:tailEnd/>
          </a:ln>
        </p:spPr>
        <p:txBody>
          <a:bodyPr>
            <a:spAutoFit/>
          </a:bodyPr>
          <a:lstStyle/>
          <a:p>
            <a:r>
              <a:rPr lang="es-ES" sz="1000">
                <a:solidFill>
                  <a:srgbClr val="FF0000"/>
                </a:solidFill>
                <a:cs typeface="Arial" charset="0"/>
              </a:rPr>
              <a:t>Pinchar en imagen o en la fuente para ir al mapa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135563" y="287338"/>
            <a:ext cx="6572250" cy="5846762"/>
          </a:xfrm>
          <a:prstGeom prst="rect">
            <a:avLst/>
          </a:prstGeom>
        </p:spPr>
        <p:txBody>
          <a:bodyPr>
            <a:spAutoFit/>
          </a:bodyPr>
          <a:lstStyle/>
          <a:p>
            <a:pPr fontAlgn="auto">
              <a:spcBef>
                <a:spcPts val="0"/>
              </a:spcBef>
              <a:spcAft>
                <a:spcPts val="0"/>
              </a:spcAft>
              <a:defRPr/>
            </a:pPr>
            <a:r>
              <a:rPr lang="es-ES" sz="2200" b="1" dirty="0">
                <a:solidFill>
                  <a:schemeClr val="accent1">
                    <a:lumMod val="75000"/>
                  </a:schemeClr>
                </a:solidFill>
                <a:latin typeface="Arial" panose="020B0604020202020204" pitchFamily="34" charset="0"/>
                <a:cs typeface="Arial" panose="020B0604020202020204" pitchFamily="34" charset="0"/>
              </a:rPr>
              <a:t>Flora y Fauna Paisaje Agrario y Riqueza Animal</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El paisaje del municipio </a:t>
            </a:r>
            <a:r>
              <a:rPr lang="es-ES" sz="2200" dirty="0" err="1">
                <a:solidFill>
                  <a:schemeClr val="accent1">
                    <a:lumMod val="75000"/>
                  </a:schemeClr>
                </a:solidFill>
                <a:latin typeface="Arial" panose="020B0604020202020204" pitchFamily="34" charset="0"/>
                <a:cs typeface="Arial" panose="020B0604020202020204" pitchFamily="34" charset="0"/>
              </a:rPr>
              <a:t>facundino</a:t>
            </a:r>
            <a:r>
              <a:rPr lang="es-ES" sz="2200" dirty="0">
                <a:solidFill>
                  <a:schemeClr val="accent1">
                    <a:lumMod val="75000"/>
                  </a:schemeClr>
                </a:solidFill>
                <a:latin typeface="Arial" panose="020B0604020202020204" pitchFamily="34" charset="0"/>
                <a:cs typeface="Arial" panose="020B0604020202020204" pitchFamily="34" charset="0"/>
              </a:rPr>
              <a:t> se caracteriza por su extensión agraria, configurando una llanura cultivada con pequeños reductos de bosque de encina y roble, a los que hay que sumar la vegetación de ribera (choperas) de los ríos Cea y Valderaduey, así como de numerosos arroyos.</a:t>
            </a:r>
            <a:br>
              <a:rPr lang="es-ES" sz="2200" dirty="0">
                <a:solidFill>
                  <a:schemeClr val="accent1">
                    <a:lumMod val="75000"/>
                  </a:schemeClr>
                </a:solidFill>
                <a:latin typeface="Arial" panose="020B0604020202020204" pitchFamily="34" charset="0"/>
                <a:cs typeface="Arial" panose="020B0604020202020204" pitchFamily="34" charset="0"/>
              </a:rPr>
            </a:br>
            <a:r>
              <a:rPr lang="es-ES" sz="2200" dirty="0">
                <a:solidFill>
                  <a:schemeClr val="accent1">
                    <a:lumMod val="75000"/>
                  </a:schemeClr>
                </a:solidFill>
                <a:latin typeface="Arial" panose="020B0604020202020204" pitchFamily="34" charset="0"/>
                <a:cs typeface="Arial" panose="020B0604020202020204" pitchFamily="34" charset="0"/>
              </a:rPr>
              <a:t/>
            </a:r>
            <a:br>
              <a:rPr lang="es-ES" sz="2200" dirty="0">
                <a:solidFill>
                  <a:schemeClr val="accent1">
                    <a:lumMod val="75000"/>
                  </a:schemeClr>
                </a:solidFill>
                <a:latin typeface="Arial" panose="020B0604020202020204" pitchFamily="34" charset="0"/>
                <a:cs typeface="Arial" panose="020B0604020202020204" pitchFamily="34" charset="0"/>
              </a:rPr>
            </a:br>
            <a:r>
              <a:rPr lang="es-ES" sz="2200" dirty="0">
                <a:solidFill>
                  <a:schemeClr val="accent1">
                    <a:lumMod val="75000"/>
                  </a:schemeClr>
                </a:solidFill>
                <a:latin typeface="Arial" panose="020B0604020202020204" pitchFamily="34" charset="0"/>
                <a:cs typeface="Arial" panose="020B0604020202020204" pitchFamily="34" charset="0"/>
              </a:rPr>
              <a:t>Entre las aves observables están la cigüeña, lechuza, cuervo, golondrina, gavilán o azor, aunque entre todas ellas cabe destacar la presencia de la avutarda, incluida en la categoría de Vulnerable en España. Por último, nos podemos encontrar con ejemplares de jabalí, corzo, zorro y, quizás lo más reseñable, de lobo, aunque las de mayor presencia son la perdiz y la liebre, base de parte de su Gastronomía</a:t>
            </a:r>
          </a:p>
        </p:txBody>
      </p:sp>
      <p:pic>
        <p:nvPicPr>
          <p:cNvPr id="29698" name="Imagen 1"/>
          <p:cNvPicPr>
            <a:picLocks noChangeAspect="1"/>
          </p:cNvPicPr>
          <p:nvPr/>
        </p:nvPicPr>
        <p:blipFill>
          <a:blip r:embed="rId2"/>
          <a:srcRect/>
          <a:stretch>
            <a:fillRect/>
          </a:stretch>
        </p:blipFill>
        <p:spPr bwMode="auto">
          <a:xfrm>
            <a:off x="419100" y="1436688"/>
            <a:ext cx="4460875" cy="3344862"/>
          </a:xfrm>
          <a:prstGeom prst="rect">
            <a:avLst/>
          </a:prstGeom>
          <a:noFill/>
          <a:ln w="9525">
            <a:noFill/>
            <a:miter lim="800000"/>
            <a:headEnd/>
            <a:tailEnd/>
          </a:ln>
        </p:spPr>
      </p:pic>
      <p:sp>
        <p:nvSpPr>
          <p:cNvPr id="29699" name="Rectángulo 3"/>
          <p:cNvSpPr>
            <a:spLocks noChangeArrowheads="1"/>
          </p:cNvSpPr>
          <p:nvPr/>
        </p:nvSpPr>
        <p:spPr bwMode="auto">
          <a:xfrm>
            <a:off x="280988" y="4781550"/>
            <a:ext cx="3306762" cy="246063"/>
          </a:xfrm>
          <a:prstGeom prst="rect">
            <a:avLst/>
          </a:prstGeom>
          <a:noFill/>
          <a:ln w="9525">
            <a:noFill/>
            <a:miter lim="800000"/>
            <a:headEnd/>
            <a:tailEnd/>
          </a:ln>
        </p:spPr>
        <p:txBody>
          <a:bodyPr>
            <a:spAutoFit/>
          </a:bodyPr>
          <a:lstStyle/>
          <a:p>
            <a:r>
              <a:rPr lang="es-ES" sz="1000">
                <a:cs typeface="Arial" charset="0"/>
              </a:rPr>
              <a:t>Fuente</a:t>
            </a:r>
            <a:r>
              <a:rPr lang="es-ES" sz="1000">
                <a:cs typeface="Arial" charset="0"/>
                <a:hlinkClick r:id="rId3"/>
              </a:rPr>
              <a:t>: http://travelphotobox.blogspot.com.</a:t>
            </a:r>
            <a:endParaRPr lang="es-ES" sz="1000">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73525" y="908050"/>
            <a:ext cx="7618413" cy="4494213"/>
          </a:xfrm>
          <a:prstGeom prst="rect">
            <a:avLst/>
          </a:prstGeom>
        </p:spPr>
        <p:txBody>
          <a:bodyPr>
            <a:spAutoFit/>
          </a:bodyPr>
          <a:lstStyle/>
          <a:p>
            <a:pPr algn="ctr" fontAlgn="auto">
              <a:spcBef>
                <a:spcPts val="0"/>
              </a:spcBef>
              <a:spcAft>
                <a:spcPts val="0"/>
              </a:spcAft>
              <a:defRPr/>
            </a:pPr>
            <a:r>
              <a:rPr lang="es-ES" sz="2200" b="1" dirty="0">
                <a:solidFill>
                  <a:schemeClr val="accent1">
                    <a:lumMod val="75000"/>
                  </a:schemeClr>
                </a:solidFill>
                <a:latin typeface="Arial" panose="020B0604020202020204" pitchFamily="34" charset="0"/>
                <a:cs typeface="Arial" panose="020B0604020202020204" pitchFamily="34" charset="0"/>
              </a:rPr>
              <a:t>Economía:  </a:t>
            </a:r>
            <a:r>
              <a:rPr lang="es-ES" sz="2200" b="1" dirty="0">
                <a:solidFill>
                  <a:schemeClr val="accent1">
                    <a:lumMod val="75000"/>
                  </a:schemeClr>
                </a:solidFill>
                <a:latin typeface="Arial" panose="020B0604020202020204" pitchFamily="34" charset="0"/>
                <a:cs typeface="Arial" panose="020B0604020202020204" pitchFamily="34" charset="0"/>
              </a:rPr>
              <a:t>Agricultura y </a:t>
            </a:r>
            <a:r>
              <a:rPr lang="es-ES" sz="2200" b="1" dirty="0">
                <a:solidFill>
                  <a:schemeClr val="accent1">
                    <a:lumMod val="75000"/>
                  </a:schemeClr>
                </a:solidFill>
                <a:latin typeface="Arial" panose="020B0604020202020204" pitchFamily="34" charset="0"/>
                <a:cs typeface="Arial" panose="020B0604020202020204" pitchFamily="34" charset="0"/>
              </a:rPr>
              <a:t>Servicios</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
            </a:r>
            <a:br>
              <a:rPr lang="es-ES" sz="2200" dirty="0">
                <a:solidFill>
                  <a:schemeClr val="accent1">
                    <a:lumMod val="75000"/>
                  </a:schemeClr>
                </a:solidFill>
                <a:latin typeface="Arial" panose="020B0604020202020204" pitchFamily="34" charset="0"/>
                <a:cs typeface="Arial" panose="020B0604020202020204" pitchFamily="34" charset="0"/>
              </a:rPr>
            </a:br>
            <a:r>
              <a:rPr lang="es-ES" sz="2200" dirty="0">
                <a:solidFill>
                  <a:schemeClr val="accent1">
                    <a:lumMod val="75000"/>
                  </a:schemeClr>
                </a:solidFill>
                <a:latin typeface="Arial" panose="020B0604020202020204" pitchFamily="34" charset="0"/>
                <a:cs typeface="Arial" panose="020B0604020202020204" pitchFamily="34" charset="0"/>
              </a:rPr>
              <a:t>La </a:t>
            </a:r>
            <a:r>
              <a:rPr lang="es-ES" sz="2200" dirty="0">
                <a:solidFill>
                  <a:schemeClr val="accent1">
                    <a:lumMod val="75000"/>
                  </a:schemeClr>
                </a:solidFill>
                <a:latin typeface="Arial" panose="020B0604020202020204" pitchFamily="34" charset="0"/>
                <a:cs typeface="Arial" panose="020B0604020202020204" pitchFamily="34" charset="0"/>
              </a:rPr>
              <a:t>economía </a:t>
            </a:r>
            <a:r>
              <a:rPr lang="es-ES" sz="2200" dirty="0">
                <a:solidFill>
                  <a:schemeClr val="accent1">
                    <a:lumMod val="75000"/>
                  </a:schemeClr>
                </a:solidFill>
                <a:latin typeface="Arial" panose="020B0604020202020204" pitchFamily="34" charset="0"/>
                <a:cs typeface="Arial" panose="020B0604020202020204" pitchFamily="34" charset="0"/>
              </a:rPr>
              <a:t>de </a:t>
            </a:r>
            <a:r>
              <a:rPr lang="es-ES" sz="2200" dirty="0">
                <a:solidFill>
                  <a:schemeClr val="accent1">
                    <a:lumMod val="75000"/>
                  </a:schemeClr>
                </a:solidFill>
                <a:latin typeface="Arial" panose="020B0604020202020204" pitchFamily="34" charset="0"/>
                <a:cs typeface="Arial" panose="020B0604020202020204" pitchFamily="34" charset="0"/>
              </a:rPr>
              <a:t>Sahagún se centra en la agricultura favorecida por </a:t>
            </a:r>
            <a:r>
              <a:rPr lang="es-ES" sz="2200" dirty="0">
                <a:solidFill>
                  <a:schemeClr val="accent1">
                    <a:lumMod val="75000"/>
                  </a:schemeClr>
                </a:solidFill>
                <a:latin typeface="Arial" panose="020B0604020202020204" pitchFamily="34" charset="0"/>
                <a:cs typeface="Arial" panose="020B0604020202020204" pitchFamily="34" charset="0"/>
              </a:rPr>
              <a:t>su entorno natural. </a:t>
            </a:r>
            <a:r>
              <a:rPr lang="es-ES" sz="2200" dirty="0">
                <a:solidFill>
                  <a:schemeClr val="accent1">
                    <a:lumMod val="75000"/>
                  </a:schemeClr>
                </a:solidFill>
                <a:latin typeface="Arial" panose="020B0604020202020204" pitchFamily="34" charset="0"/>
                <a:cs typeface="Arial" panose="020B0604020202020204" pitchFamily="34" charset="0"/>
              </a:rPr>
              <a:t>Los cultivos mayoritarios son los cerealistas, aunque cabe destacar también su producción de hortalizas, destacando el puerro. También se utiliza gran parte de las riberas del Cea para la silvicultura, con la plantación intensiva de chopos.</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De </a:t>
            </a:r>
            <a:r>
              <a:rPr lang="es-ES" sz="2200" dirty="0">
                <a:solidFill>
                  <a:schemeClr val="accent1">
                    <a:lumMod val="75000"/>
                  </a:schemeClr>
                </a:solidFill>
                <a:latin typeface="Arial" panose="020B0604020202020204" pitchFamily="34" charset="0"/>
                <a:cs typeface="Arial" panose="020B0604020202020204" pitchFamily="34" charset="0"/>
              </a:rPr>
              <a:t>igual modo es importante el pastoreo que proporcionará lechazos.</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La </a:t>
            </a:r>
            <a:r>
              <a:rPr lang="es-ES" sz="2200" dirty="0">
                <a:solidFill>
                  <a:schemeClr val="accent1">
                    <a:lumMod val="75000"/>
                  </a:schemeClr>
                </a:solidFill>
                <a:latin typeface="Arial" panose="020B0604020202020204" pitchFamily="34" charset="0"/>
                <a:cs typeface="Arial" panose="020B0604020202020204" pitchFamily="34" charset="0"/>
              </a:rPr>
              <a:t>viticultura, en declive desde hace décadas, se ve beneficiada por la inclusión del municipio en la zona de la Denominación de Origen Tierra de León. </a:t>
            </a:r>
          </a:p>
        </p:txBody>
      </p:sp>
      <p:pic>
        <p:nvPicPr>
          <p:cNvPr id="30722" name="Picture 2" descr="http://files.turismoreinodeleon.com/200000966-edc36eebde/carro%20campos.jpg"/>
          <p:cNvPicPr>
            <a:picLocks noChangeAspect="1" noChangeArrowheads="1"/>
          </p:cNvPicPr>
          <p:nvPr/>
        </p:nvPicPr>
        <p:blipFill>
          <a:blip r:embed="rId2"/>
          <a:srcRect/>
          <a:stretch>
            <a:fillRect/>
          </a:stretch>
        </p:blipFill>
        <p:spPr bwMode="auto">
          <a:xfrm>
            <a:off x="496888" y="1747838"/>
            <a:ext cx="3333750" cy="2476500"/>
          </a:xfrm>
          <a:prstGeom prst="rect">
            <a:avLst/>
          </a:prstGeom>
          <a:noFill/>
          <a:ln w="9525">
            <a:noFill/>
            <a:miter lim="800000"/>
            <a:headEnd/>
            <a:tailEnd/>
          </a:ln>
        </p:spPr>
      </p:pic>
      <p:sp>
        <p:nvSpPr>
          <p:cNvPr id="30723" name="Rectángulo 2"/>
          <p:cNvSpPr>
            <a:spLocks noChangeArrowheads="1"/>
          </p:cNvSpPr>
          <p:nvPr/>
        </p:nvSpPr>
        <p:spPr bwMode="auto">
          <a:xfrm>
            <a:off x="404813" y="4306888"/>
            <a:ext cx="3216275" cy="246062"/>
          </a:xfrm>
          <a:prstGeom prst="rect">
            <a:avLst/>
          </a:prstGeom>
          <a:noFill/>
          <a:ln w="9525">
            <a:noFill/>
            <a:miter lim="800000"/>
            <a:headEnd/>
            <a:tailEnd/>
          </a:ln>
        </p:spPr>
        <p:txBody>
          <a:bodyPr>
            <a:spAutoFit/>
          </a:bodyPr>
          <a:lstStyle/>
          <a:p>
            <a:r>
              <a:rPr lang="es-ES" sz="1000">
                <a:cs typeface="Arial" charset="0"/>
              </a:rPr>
              <a:t>Fuente foto: </a:t>
            </a:r>
            <a:r>
              <a:rPr lang="es-ES" sz="1000">
                <a:cs typeface="Arial" charset="0"/>
                <a:hlinkClick r:id="rId3"/>
              </a:rPr>
              <a:t>www.turismoreinodeleon.com</a:t>
            </a:r>
            <a:endParaRPr lang="es-ES" sz="100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81675" y="1316038"/>
            <a:ext cx="5672138" cy="4154487"/>
          </a:xfrm>
          <a:prstGeom prst="rect">
            <a:avLst/>
          </a:prstGeom>
        </p:spPr>
        <p:txBody>
          <a:bodyPr>
            <a:spAutoFit/>
          </a:bodyPr>
          <a:lstStyle/>
          <a:p>
            <a:pPr algn="just" fontAlgn="auto">
              <a:spcBef>
                <a:spcPts val="0"/>
              </a:spcBef>
              <a:spcAft>
                <a:spcPts val="0"/>
              </a:spcAft>
              <a:defRPr/>
            </a:pPr>
            <a:r>
              <a:rPr lang="es-ES" sz="2200" b="1" dirty="0">
                <a:solidFill>
                  <a:schemeClr val="accent1">
                    <a:lumMod val="75000"/>
                  </a:schemeClr>
                </a:solidFill>
                <a:latin typeface="Arial" panose="020B0604020202020204" pitchFamily="34" charset="0"/>
                <a:cs typeface="Arial" panose="020B0604020202020204" pitchFamily="34" charset="0"/>
              </a:rPr>
              <a:t>El sector servicios </a:t>
            </a:r>
            <a:r>
              <a:rPr lang="es-ES" sz="2200" dirty="0">
                <a:solidFill>
                  <a:schemeClr val="accent1">
                    <a:lumMod val="75000"/>
                  </a:schemeClr>
                </a:solidFill>
                <a:latin typeface="Arial" panose="020B0604020202020204" pitchFamily="34" charset="0"/>
                <a:cs typeface="Arial" panose="020B0604020202020204" pitchFamily="34" charset="0"/>
              </a:rPr>
              <a:t>es sin lugar a dudas el sector que sostiene la economía de la villa.</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Su condición de centro de servicios de la </a:t>
            </a:r>
            <a:r>
              <a:rPr lang="es-ES" sz="2200" dirty="0">
                <a:solidFill>
                  <a:schemeClr val="accent1">
                    <a:lumMod val="75000"/>
                  </a:schemeClr>
                </a:solidFill>
                <a:latin typeface="Arial" panose="020B0604020202020204" pitchFamily="34" charset="0"/>
                <a:cs typeface="Arial" panose="020B0604020202020204" pitchFamily="34" charset="0"/>
                <a:hlinkClick r:id="rId2"/>
              </a:rPr>
              <a:t>comarca</a:t>
            </a:r>
            <a:r>
              <a:rPr lang="es-ES" sz="2200" dirty="0">
                <a:solidFill>
                  <a:schemeClr val="accent1">
                    <a:lumMod val="75000"/>
                  </a:schemeClr>
                </a:solidFill>
                <a:latin typeface="Arial" panose="020B0604020202020204" pitchFamily="34" charset="0"/>
                <a:cs typeface="Arial" panose="020B0604020202020204" pitchFamily="34" charset="0"/>
              </a:rPr>
              <a:t> confiere a Sahagún una </a:t>
            </a:r>
            <a:r>
              <a:rPr lang="es-ES" sz="2200" dirty="0">
                <a:solidFill>
                  <a:schemeClr val="accent1">
                    <a:lumMod val="75000"/>
                  </a:schemeClr>
                </a:solidFill>
                <a:latin typeface="Arial" panose="020B0604020202020204" pitchFamily="34" charset="0"/>
                <a:cs typeface="Arial" panose="020B0604020202020204" pitchFamily="34" charset="0"/>
              </a:rPr>
              <a:t>importante oferta comercial. </a:t>
            </a:r>
          </a:p>
          <a:p>
            <a:pPr algn="just" fontAlgn="auto">
              <a:spcBef>
                <a:spcPts val="0"/>
              </a:spcBef>
              <a:spcAft>
                <a:spcPts val="0"/>
              </a:spcAft>
              <a:defRPr/>
            </a:pPr>
            <a:r>
              <a:rPr lang="es-ES" sz="2200" b="1" dirty="0">
                <a:solidFill>
                  <a:schemeClr val="accent1">
                    <a:lumMod val="75000"/>
                  </a:schemeClr>
                </a:solidFill>
                <a:latin typeface="Arial" panose="020B0604020202020204" pitchFamily="34" charset="0"/>
                <a:cs typeface="Arial" panose="020B0604020202020204" pitchFamily="34" charset="0"/>
              </a:rPr>
              <a:t>El </a:t>
            </a:r>
            <a:r>
              <a:rPr lang="es-ES" sz="2200" b="1" dirty="0">
                <a:solidFill>
                  <a:schemeClr val="accent1">
                    <a:lumMod val="75000"/>
                  </a:schemeClr>
                </a:solidFill>
                <a:latin typeface="Arial" panose="020B0604020202020204" pitchFamily="34" charset="0"/>
                <a:cs typeface="Arial" panose="020B0604020202020204" pitchFamily="34" charset="0"/>
              </a:rPr>
              <a:t>desarrollo turístico </a:t>
            </a:r>
            <a:r>
              <a:rPr lang="es-ES" sz="2200" dirty="0">
                <a:solidFill>
                  <a:schemeClr val="accent1">
                    <a:lumMod val="75000"/>
                  </a:schemeClr>
                </a:solidFill>
                <a:latin typeface="Arial" panose="020B0604020202020204" pitchFamily="34" charset="0"/>
                <a:cs typeface="Arial" panose="020B0604020202020204" pitchFamily="34" charset="0"/>
              </a:rPr>
              <a:t>de la villa también influye en el tamaño del sector servicios </a:t>
            </a:r>
            <a:r>
              <a:rPr lang="es-ES" sz="2200" dirty="0" err="1">
                <a:solidFill>
                  <a:schemeClr val="accent1">
                    <a:lumMod val="75000"/>
                  </a:schemeClr>
                </a:solidFill>
                <a:latin typeface="Arial" panose="020B0604020202020204" pitchFamily="34" charset="0"/>
                <a:cs typeface="Arial" panose="020B0604020202020204" pitchFamily="34" charset="0"/>
              </a:rPr>
              <a:t>facundino</a:t>
            </a:r>
            <a:r>
              <a:rPr lang="es-ES" sz="2200" dirty="0">
                <a:solidFill>
                  <a:schemeClr val="accent1">
                    <a:lumMod val="75000"/>
                  </a:schemeClr>
                </a:solidFill>
                <a:latin typeface="Arial" panose="020B0604020202020204" pitchFamily="34" charset="0"/>
                <a:cs typeface="Arial" panose="020B0604020202020204" pitchFamily="34" charset="0"/>
              </a:rPr>
              <a:t>, ya que además de tener un gran patrimonio </a:t>
            </a:r>
            <a:r>
              <a:rPr lang="es-ES" sz="2200" dirty="0">
                <a:solidFill>
                  <a:schemeClr val="accent1">
                    <a:lumMod val="75000"/>
                  </a:schemeClr>
                </a:solidFill>
                <a:latin typeface="Arial" panose="020B0604020202020204" pitchFamily="34" charset="0"/>
                <a:cs typeface="Arial" panose="020B0604020202020204" pitchFamily="34" charset="0"/>
              </a:rPr>
              <a:t>monumental </a:t>
            </a:r>
            <a:r>
              <a:rPr lang="es-ES" sz="2200" dirty="0">
                <a:solidFill>
                  <a:schemeClr val="accent1">
                    <a:lumMod val="75000"/>
                  </a:schemeClr>
                </a:solidFill>
                <a:latin typeface="Arial" panose="020B0604020202020204" pitchFamily="34" charset="0"/>
                <a:cs typeface="Arial" panose="020B0604020202020204" pitchFamily="34" charset="0"/>
              </a:rPr>
              <a:t>se encuentra enclavada en pleno Camino de Santiago, siendo la primera villa leonesa del camino después de cruzar tierras castellanas.</a:t>
            </a:r>
          </a:p>
        </p:txBody>
      </p:sp>
      <p:pic>
        <p:nvPicPr>
          <p:cNvPr id="31746" name="Picture 2" descr="http://www.caminosyrutas.com/sahagun.jpg"/>
          <p:cNvPicPr>
            <a:picLocks noChangeAspect="1" noChangeArrowheads="1"/>
          </p:cNvPicPr>
          <p:nvPr/>
        </p:nvPicPr>
        <p:blipFill>
          <a:blip r:embed="rId3"/>
          <a:srcRect/>
          <a:stretch>
            <a:fillRect/>
          </a:stretch>
        </p:blipFill>
        <p:spPr bwMode="auto">
          <a:xfrm>
            <a:off x="1647825" y="865188"/>
            <a:ext cx="2724150" cy="2041525"/>
          </a:xfrm>
          <a:prstGeom prst="rect">
            <a:avLst/>
          </a:prstGeom>
          <a:noFill/>
          <a:ln w="9525">
            <a:noFill/>
            <a:miter lim="800000"/>
            <a:headEnd/>
            <a:tailEnd/>
          </a:ln>
        </p:spPr>
      </p:pic>
      <p:sp>
        <p:nvSpPr>
          <p:cNvPr id="31747" name="Rectángulo 2"/>
          <p:cNvSpPr>
            <a:spLocks noChangeArrowheads="1"/>
          </p:cNvSpPr>
          <p:nvPr/>
        </p:nvSpPr>
        <p:spPr bwMode="auto">
          <a:xfrm>
            <a:off x="1612900" y="2989263"/>
            <a:ext cx="2794000" cy="246062"/>
          </a:xfrm>
          <a:prstGeom prst="rect">
            <a:avLst/>
          </a:prstGeom>
          <a:noFill/>
          <a:ln w="9525">
            <a:noFill/>
            <a:miter lim="800000"/>
            <a:headEnd/>
            <a:tailEnd/>
          </a:ln>
        </p:spPr>
        <p:txBody>
          <a:bodyPr wrap="none">
            <a:spAutoFit/>
          </a:bodyPr>
          <a:lstStyle/>
          <a:p>
            <a:r>
              <a:rPr lang="es-ES" sz="1000">
                <a:cs typeface="Arial" charset="0"/>
                <a:hlinkClick r:id="rId4"/>
              </a:rPr>
              <a:t>Fuente: www.caminosyrutas.com/sahagun.jpg</a:t>
            </a:r>
            <a:endParaRPr lang="es-ES" sz="1000">
              <a:cs typeface="Arial" charset="0"/>
            </a:endParaRPr>
          </a:p>
        </p:txBody>
      </p:sp>
      <p:pic>
        <p:nvPicPr>
          <p:cNvPr id="31748" name="Imagen 5">
            <a:hlinkClick r:id="rId2"/>
          </p:cNvPr>
          <p:cNvPicPr>
            <a:picLocks noChangeAspect="1"/>
          </p:cNvPicPr>
          <p:nvPr/>
        </p:nvPicPr>
        <p:blipFill>
          <a:blip r:embed="rId5"/>
          <a:srcRect/>
          <a:stretch>
            <a:fillRect/>
          </a:stretch>
        </p:blipFill>
        <p:spPr bwMode="auto">
          <a:xfrm>
            <a:off x="1200150" y="3632200"/>
            <a:ext cx="3619500" cy="2411413"/>
          </a:xfrm>
          <a:prstGeom prst="rect">
            <a:avLst/>
          </a:prstGeom>
          <a:noFill/>
          <a:ln w="9525">
            <a:noFill/>
            <a:miter lim="800000"/>
            <a:headEnd/>
            <a:tailEnd/>
          </a:ln>
        </p:spPr>
      </p:pic>
      <p:sp>
        <p:nvSpPr>
          <p:cNvPr id="31749" name="Rectángulo 6"/>
          <p:cNvSpPr>
            <a:spLocks noChangeArrowheads="1"/>
          </p:cNvSpPr>
          <p:nvPr/>
        </p:nvSpPr>
        <p:spPr bwMode="auto">
          <a:xfrm>
            <a:off x="1200150" y="6043613"/>
            <a:ext cx="3130550" cy="246062"/>
          </a:xfrm>
          <a:prstGeom prst="rect">
            <a:avLst/>
          </a:prstGeom>
          <a:noFill/>
          <a:ln w="9525">
            <a:noFill/>
            <a:miter lim="800000"/>
            <a:headEnd/>
            <a:tailEnd/>
          </a:ln>
        </p:spPr>
        <p:txBody>
          <a:bodyPr>
            <a:spAutoFit/>
          </a:bodyPr>
          <a:lstStyle/>
          <a:p>
            <a:r>
              <a:rPr lang="es-ES" sz="1000">
                <a:cs typeface="Arial" charset="0"/>
              </a:rPr>
              <a:t>Fuente: </a:t>
            </a:r>
            <a:r>
              <a:rPr lang="es-ES" sz="1000">
                <a:cs typeface="Arial" charset="0"/>
                <a:hlinkClick r:id="rId6"/>
              </a:rPr>
              <a:t>www.google.es</a:t>
            </a:r>
            <a:endParaRPr lang="es-ES" sz="100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uadroTexto 1"/>
          <p:cNvSpPr txBox="1">
            <a:spLocks noChangeArrowheads="1"/>
          </p:cNvSpPr>
          <p:nvPr/>
        </p:nvSpPr>
        <p:spPr bwMode="auto">
          <a:xfrm>
            <a:off x="8245475" y="1655763"/>
            <a:ext cx="1846263" cy="369887"/>
          </a:xfrm>
          <a:prstGeom prst="rect">
            <a:avLst/>
          </a:prstGeom>
          <a:noFill/>
          <a:ln w="9525">
            <a:noFill/>
            <a:miter lim="800000"/>
            <a:headEnd/>
            <a:tailEnd/>
          </a:ln>
        </p:spPr>
        <p:txBody>
          <a:bodyPr>
            <a:spAutoFit/>
          </a:bodyPr>
          <a:lstStyle/>
          <a:p>
            <a:r>
              <a:rPr lang="es-ES">
                <a:latin typeface="Century Gothic" pitchFamily="34" charset="0"/>
                <a:hlinkClick r:id="rId2"/>
              </a:rPr>
              <a:t>Ver Sahagún</a:t>
            </a:r>
            <a:endParaRPr lang="es-ES">
              <a:latin typeface="Century Gothic" pitchFamily="34" charset="0"/>
            </a:endParaRPr>
          </a:p>
        </p:txBody>
      </p:sp>
      <p:pic>
        <p:nvPicPr>
          <p:cNvPr id="32770" name="Imagen 2">
            <a:hlinkClick r:id="rId3"/>
          </p:cNvPr>
          <p:cNvPicPr>
            <a:picLocks noChangeAspect="1"/>
          </p:cNvPicPr>
          <p:nvPr/>
        </p:nvPicPr>
        <p:blipFill>
          <a:blip r:embed="rId4"/>
          <a:srcRect/>
          <a:stretch>
            <a:fillRect/>
          </a:stretch>
        </p:blipFill>
        <p:spPr bwMode="auto">
          <a:xfrm>
            <a:off x="1077913" y="2203450"/>
            <a:ext cx="4668837" cy="3073400"/>
          </a:xfrm>
          <a:prstGeom prst="rect">
            <a:avLst/>
          </a:prstGeom>
          <a:noFill/>
          <a:ln w="9525">
            <a:noFill/>
            <a:miter lim="800000"/>
            <a:headEnd/>
            <a:tailEnd/>
          </a:ln>
        </p:spPr>
      </p:pic>
      <p:sp>
        <p:nvSpPr>
          <p:cNvPr id="32771" name="Rectángulo 4"/>
          <p:cNvSpPr>
            <a:spLocks noChangeArrowheads="1"/>
          </p:cNvSpPr>
          <p:nvPr/>
        </p:nvSpPr>
        <p:spPr bwMode="auto">
          <a:xfrm>
            <a:off x="1820863" y="1655763"/>
            <a:ext cx="2873375" cy="369887"/>
          </a:xfrm>
          <a:prstGeom prst="rect">
            <a:avLst/>
          </a:prstGeom>
          <a:noFill/>
          <a:ln w="9525">
            <a:noFill/>
            <a:miter lim="800000"/>
            <a:headEnd/>
            <a:tailEnd/>
          </a:ln>
        </p:spPr>
        <p:txBody>
          <a:bodyPr wrap="none">
            <a:spAutoFit/>
          </a:bodyPr>
          <a:lstStyle/>
          <a:p>
            <a:r>
              <a:rPr lang="es-ES">
                <a:latin typeface="Century Gothic" pitchFamily="34" charset="0"/>
                <a:hlinkClick r:id="rId3"/>
              </a:rPr>
              <a:t>Cea y Sahagún en 1945</a:t>
            </a:r>
            <a:endParaRPr lang="es-ES">
              <a:latin typeface="Century Gothic" pitchFamily="34" charset="0"/>
            </a:endParaRPr>
          </a:p>
        </p:txBody>
      </p:sp>
      <p:sp>
        <p:nvSpPr>
          <p:cNvPr id="32772" name="Rectángulo 5"/>
          <p:cNvSpPr>
            <a:spLocks noChangeArrowheads="1"/>
          </p:cNvSpPr>
          <p:nvPr/>
        </p:nvSpPr>
        <p:spPr bwMode="auto">
          <a:xfrm>
            <a:off x="1077913" y="5270500"/>
            <a:ext cx="3451225" cy="246063"/>
          </a:xfrm>
          <a:prstGeom prst="rect">
            <a:avLst/>
          </a:prstGeom>
          <a:noFill/>
          <a:ln w="9525">
            <a:noFill/>
            <a:miter lim="800000"/>
            <a:headEnd/>
            <a:tailEnd/>
          </a:ln>
        </p:spPr>
        <p:txBody>
          <a:bodyPr>
            <a:spAutoFit/>
          </a:bodyPr>
          <a:lstStyle/>
          <a:p>
            <a:r>
              <a:rPr lang="es-ES" sz="1000">
                <a:cs typeface="Arial" charset="0"/>
              </a:rPr>
              <a:t>Fuente foto: todocolección.net</a:t>
            </a:r>
          </a:p>
        </p:txBody>
      </p:sp>
      <p:pic>
        <p:nvPicPr>
          <p:cNvPr id="32773" name="Imagen 6">
            <a:hlinkClick r:id="rId2"/>
          </p:cNvPr>
          <p:cNvPicPr>
            <a:picLocks noChangeAspect="1"/>
          </p:cNvPicPr>
          <p:nvPr/>
        </p:nvPicPr>
        <p:blipFill>
          <a:blip r:embed="rId5"/>
          <a:srcRect/>
          <a:stretch>
            <a:fillRect/>
          </a:stretch>
        </p:blipFill>
        <p:spPr bwMode="auto">
          <a:xfrm>
            <a:off x="6375400" y="2560638"/>
            <a:ext cx="5405438" cy="2359025"/>
          </a:xfrm>
          <a:prstGeom prst="rect">
            <a:avLst/>
          </a:prstGeom>
          <a:noFill/>
          <a:ln w="9525">
            <a:noFill/>
            <a:miter lim="800000"/>
            <a:headEnd/>
            <a:tailEnd/>
          </a:ln>
        </p:spPr>
      </p:pic>
      <p:sp>
        <p:nvSpPr>
          <p:cNvPr id="32774" name="Rectángulo 7"/>
          <p:cNvSpPr>
            <a:spLocks noChangeArrowheads="1"/>
          </p:cNvSpPr>
          <p:nvPr/>
        </p:nvSpPr>
        <p:spPr bwMode="auto">
          <a:xfrm>
            <a:off x="6375400" y="4919663"/>
            <a:ext cx="2536825" cy="246062"/>
          </a:xfrm>
          <a:prstGeom prst="rect">
            <a:avLst/>
          </a:prstGeom>
          <a:noFill/>
          <a:ln w="9525">
            <a:noFill/>
            <a:miter lim="800000"/>
            <a:headEnd/>
            <a:tailEnd/>
          </a:ln>
        </p:spPr>
        <p:txBody>
          <a:bodyPr>
            <a:spAutoFit/>
          </a:bodyPr>
          <a:lstStyle/>
          <a:p>
            <a:r>
              <a:rPr lang="es-ES" sz="1000">
                <a:cs typeface="Arial" charset="0"/>
              </a:rPr>
              <a:t>Fuente: </a:t>
            </a:r>
            <a:r>
              <a:rPr lang="es-ES" sz="1000">
                <a:cs typeface="Arial" charset="0"/>
                <a:hlinkClick r:id="rId6"/>
              </a:rPr>
              <a:t>wikipedia.org</a:t>
            </a:r>
            <a:endParaRPr lang="es-ES" sz="1000">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n 2"/>
          <p:cNvPicPr>
            <a:picLocks noChangeAspect="1"/>
          </p:cNvPicPr>
          <p:nvPr/>
        </p:nvPicPr>
        <p:blipFill>
          <a:blip r:embed="rId2"/>
          <a:srcRect/>
          <a:stretch>
            <a:fillRect/>
          </a:stretch>
        </p:blipFill>
        <p:spPr bwMode="auto">
          <a:xfrm>
            <a:off x="1011238" y="561975"/>
            <a:ext cx="3000375" cy="6565900"/>
          </a:xfrm>
          <a:prstGeom prst="rect">
            <a:avLst/>
          </a:prstGeom>
          <a:noFill/>
          <a:ln w="9525">
            <a:noFill/>
            <a:miter lim="800000"/>
            <a:headEnd/>
            <a:tailEnd/>
          </a:ln>
        </p:spPr>
      </p:pic>
      <p:sp>
        <p:nvSpPr>
          <p:cNvPr id="4" name="Llamada ovalada 3"/>
          <p:cNvSpPr/>
          <p:nvPr/>
        </p:nvSpPr>
        <p:spPr>
          <a:xfrm rot="5589784">
            <a:off x="4943475" y="-4762"/>
            <a:ext cx="6721475" cy="7159625"/>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2400" b="1" u="sng" dirty="0">
              <a:solidFill>
                <a:schemeClr val="accent1">
                  <a:lumMod val="75000"/>
                </a:schemeClr>
              </a:solidFill>
              <a:latin typeface="Arial" panose="020B0604020202020204" pitchFamily="34" charset="0"/>
              <a:cs typeface="Arial" panose="020B0604020202020204" pitchFamily="34" charset="0"/>
            </a:endParaRPr>
          </a:p>
        </p:txBody>
      </p:sp>
      <p:sp>
        <p:nvSpPr>
          <p:cNvPr id="7" name="CuadroTexto 6"/>
          <p:cNvSpPr txBox="1"/>
          <p:nvPr/>
        </p:nvSpPr>
        <p:spPr>
          <a:xfrm>
            <a:off x="5357813" y="2105025"/>
            <a:ext cx="6067425" cy="3048000"/>
          </a:xfrm>
          <a:prstGeom prst="rect">
            <a:avLst/>
          </a:prstGeom>
          <a:noFill/>
        </p:spPr>
        <p:txBody>
          <a:bodyPr>
            <a:spAutoFit/>
          </a:bodyPr>
          <a:lstStyle/>
          <a:p>
            <a:pPr algn="ctr" fontAlgn="auto">
              <a:spcBef>
                <a:spcPts val="0"/>
              </a:spcBef>
              <a:spcAft>
                <a:spcPts val="0"/>
              </a:spcAft>
              <a:defRPr/>
            </a:pPr>
            <a:r>
              <a:rPr lang="es-ES" sz="4800" dirty="0">
                <a:solidFill>
                  <a:schemeClr val="accent1">
                    <a:lumMod val="75000"/>
                  </a:schemeClr>
                </a:solidFill>
                <a:latin typeface="Arial" panose="020B0604020202020204" pitchFamily="34" charset="0"/>
                <a:cs typeface="Arial" panose="020B0604020202020204" pitchFamily="34" charset="0"/>
              </a:rPr>
              <a:t>En Sahagún encontramos un magnífico arte </a:t>
            </a:r>
            <a:r>
              <a:rPr lang="es-ES" sz="4800" b="1" dirty="0">
                <a:solidFill>
                  <a:schemeClr val="accent1">
                    <a:lumMod val="75000"/>
                  </a:schemeClr>
                </a:solidFill>
                <a:latin typeface="Arial" panose="020B0604020202020204" pitchFamily="34" charset="0"/>
                <a:cs typeface="Arial" panose="020B0604020202020204" pitchFamily="34" charset="0"/>
              </a:rPr>
              <a:t>mudéjar</a:t>
            </a:r>
            <a:endParaRPr lang="es-ES" sz="6000" b="1" u="sng"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11700" y="1049338"/>
            <a:ext cx="6096000" cy="5383212"/>
          </a:xfrm>
          <a:prstGeom prst="rect">
            <a:avLst/>
          </a:prstGeom>
        </p:spPr>
        <p:txBody>
          <a:bodyPr>
            <a:spAutoFit/>
          </a:bodyPr>
          <a:lstStyle/>
          <a:p>
            <a:pPr algn="just" fontAlgn="auto">
              <a:lnSpc>
                <a:spcPct val="107000"/>
              </a:lnSpc>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Pero, </a:t>
            </a:r>
            <a:r>
              <a:rPr lang="es-ES" sz="2200" b="1" dirty="0">
                <a:solidFill>
                  <a:schemeClr val="accent1">
                    <a:lumMod val="75000"/>
                  </a:schemeClr>
                </a:solidFill>
                <a:latin typeface="Arial" panose="020B0604020202020204" pitchFamily="34" charset="0"/>
                <a:cs typeface="Arial" panose="020B0604020202020204" pitchFamily="34" charset="0"/>
              </a:rPr>
              <a:t>¿qué es el mudéjar?</a:t>
            </a:r>
          </a:p>
          <a:p>
            <a:pPr algn="just" fontAlgn="auto">
              <a:lnSpc>
                <a:spcPct val="107000"/>
              </a:lnSpc>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Con el término mudéjar se denomina a aquella población musulmana que vivía en los territorios cristianos. Del mismo modo se denomina al </a:t>
            </a:r>
            <a:r>
              <a:rPr lang="es-ES" sz="2200" b="1" dirty="0">
                <a:solidFill>
                  <a:schemeClr val="accent1">
                    <a:lumMod val="75000"/>
                  </a:schemeClr>
                </a:solidFill>
                <a:latin typeface="Arial" panose="020B0604020202020204" pitchFamily="34" charset="0"/>
                <a:cs typeface="Arial" panose="020B0604020202020204" pitchFamily="34" charset="0"/>
              </a:rPr>
              <a:t>estilo constructivo</a:t>
            </a:r>
            <a:r>
              <a:rPr lang="es-ES" sz="2200" dirty="0">
                <a:solidFill>
                  <a:schemeClr val="accent1">
                    <a:lumMod val="75000"/>
                  </a:schemeClr>
                </a:solidFill>
                <a:latin typeface="Arial" panose="020B0604020202020204" pitchFamily="34" charset="0"/>
                <a:cs typeface="Arial" panose="020B0604020202020204" pitchFamily="34" charset="0"/>
              </a:rPr>
              <a:t> creado por esta población </a:t>
            </a:r>
            <a:r>
              <a:rPr lang="es-ES" sz="2200" b="1" dirty="0">
                <a:solidFill>
                  <a:schemeClr val="accent1">
                    <a:lumMod val="75000"/>
                  </a:schemeClr>
                </a:solidFill>
                <a:latin typeface="Arial" panose="020B0604020202020204" pitchFamily="34" charset="0"/>
                <a:cs typeface="Arial" panose="020B0604020202020204" pitchFamily="34" charset="0"/>
              </a:rPr>
              <a:t>en el territorio cristiano y que se desarrolló entre los siglos XII y XVI</a:t>
            </a:r>
            <a:r>
              <a:rPr lang="es-ES" sz="2200" dirty="0">
                <a:solidFill>
                  <a:schemeClr val="accent1">
                    <a:lumMod val="75000"/>
                  </a:schemeClr>
                </a:solidFill>
                <a:latin typeface="Arial" panose="020B0604020202020204" pitchFamily="34" charset="0"/>
                <a:cs typeface="Arial" panose="020B0604020202020204" pitchFamily="34" charset="0"/>
              </a:rPr>
              <a:t>. En Tierra de Campos se desarrolló sobre todo el románico mudéjar.</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El origen del arte mudéjar se localiza en León en la ciudad de Sahagún en torno a la construcción de la Iglesia de San Tirso, la más antigua de la localidad en este estilo. </a:t>
            </a:r>
            <a:r>
              <a:rPr lang="es-ES" sz="2200" dirty="0">
                <a:solidFill>
                  <a:schemeClr val="accent1">
                    <a:lumMod val="75000"/>
                  </a:schemeClr>
                </a:solidFill>
                <a:latin typeface="Arial" panose="020B0604020202020204" pitchFamily="34" charset="0"/>
                <a:cs typeface="Arial" panose="020B0604020202020204" pitchFamily="34" charset="0"/>
              </a:rPr>
              <a:t>También nos encontramos la iglesia de San Lorenzo y la Peregrina.</a:t>
            </a:r>
            <a:endParaRPr lang="es-ES" sz="2200" dirty="0">
              <a:solidFill>
                <a:schemeClr val="accent1">
                  <a:lumMod val="75000"/>
                </a:schemeClr>
              </a:solidFill>
              <a:latin typeface="Arial" panose="020B0604020202020204" pitchFamily="34" charset="0"/>
              <a:cs typeface="Arial" panose="020B0604020202020204" pitchFamily="34" charset="0"/>
            </a:endParaRPr>
          </a:p>
        </p:txBody>
      </p:sp>
      <p:pic>
        <p:nvPicPr>
          <p:cNvPr id="34818" name="Imagen 2"/>
          <p:cNvPicPr>
            <a:picLocks noChangeAspect="1"/>
          </p:cNvPicPr>
          <p:nvPr/>
        </p:nvPicPr>
        <p:blipFill>
          <a:blip r:embed="rId2"/>
          <a:srcRect/>
          <a:stretch>
            <a:fillRect/>
          </a:stretch>
        </p:blipFill>
        <p:spPr bwMode="auto">
          <a:xfrm>
            <a:off x="782638" y="1911350"/>
            <a:ext cx="3463925" cy="2981325"/>
          </a:xfrm>
          <a:prstGeom prst="rect">
            <a:avLst/>
          </a:prstGeom>
          <a:noFill/>
          <a:ln w="9525">
            <a:noFill/>
            <a:miter lim="800000"/>
            <a:headEnd/>
            <a:tailEnd/>
          </a:ln>
        </p:spPr>
      </p:pic>
      <p:sp>
        <p:nvSpPr>
          <p:cNvPr id="34819" name="Rectángulo 3"/>
          <p:cNvSpPr>
            <a:spLocks noChangeArrowheads="1"/>
          </p:cNvSpPr>
          <p:nvPr/>
        </p:nvSpPr>
        <p:spPr bwMode="auto">
          <a:xfrm>
            <a:off x="782638" y="4957763"/>
            <a:ext cx="2882900" cy="246062"/>
          </a:xfrm>
          <a:prstGeom prst="rect">
            <a:avLst/>
          </a:prstGeom>
          <a:noFill/>
          <a:ln w="9525">
            <a:noFill/>
            <a:miter lim="800000"/>
            <a:headEnd/>
            <a:tailEnd/>
          </a:ln>
        </p:spPr>
        <p:txBody>
          <a:bodyPr>
            <a:spAutoFit/>
          </a:bodyPr>
          <a:lstStyle/>
          <a:p>
            <a:r>
              <a:rPr lang="es-ES" sz="1000">
                <a:cs typeface="Arial" charset="0"/>
              </a:rPr>
              <a:t>Fuente: </a:t>
            </a:r>
            <a:r>
              <a:rPr lang="es-ES" sz="1000">
                <a:cs typeface="Arial" charset="0"/>
                <a:hlinkClick r:id="rId3"/>
              </a:rPr>
              <a:t>http://contenidos.educarex.es</a:t>
            </a:r>
            <a:endParaRPr lang="es-ES" sz="1000">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78375" y="1490663"/>
            <a:ext cx="5765800" cy="3352800"/>
          </a:xfrm>
          <a:prstGeom prst="rect">
            <a:avLst/>
          </a:prstGeom>
        </p:spPr>
        <p:txBody>
          <a:bodyPr>
            <a:spAutoFit/>
          </a:bodyPr>
          <a:lstStyle/>
          <a:p>
            <a:pPr fontAlgn="auto">
              <a:lnSpc>
                <a:spcPct val="107000"/>
              </a:lnSpc>
              <a:spcBef>
                <a:spcPts val="0"/>
              </a:spcBef>
              <a:spcAft>
                <a:spcPts val="0"/>
              </a:spcAft>
              <a:defRPr/>
            </a:pPr>
            <a:r>
              <a:rPr lang="es-ES" sz="2200" b="1" dirty="0">
                <a:solidFill>
                  <a:schemeClr val="accent1">
                    <a:lumMod val="75000"/>
                  </a:schemeClr>
                </a:solidFill>
                <a:latin typeface="Arial" panose="020B0604020202020204" pitchFamily="34" charset="0"/>
                <a:cs typeface="Arial" panose="020B0604020202020204" pitchFamily="34" charset="0"/>
              </a:rPr>
              <a:t>Características del arte mudéjar:</a:t>
            </a:r>
          </a:p>
          <a:p>
            <a:pPr algn="just" fontAlgn="auto">
              <a:lnSpc>
                <a:spcPct val="107000"/>
              </a:lnSpc>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Uso de ladrillo como elemento </a:t>
            </a:r>
            <a:r>
              <a:rPr lang="es-ES" sz="2200" dirty="0">
                <a:solidFill>
                  <a:schemeClr val="accent1">
                    <a:lumMod val="75000"/>
                  </a:schemeClr>
                </a:solidFill>
                <a:latin typeface="Arial" panose="020B0604020202020204" pitchFamily="34" charset="0"/>
                <a:cs typeface="Arial" panose="020B0604020202020204" pitchFamily="34" charset="0"/>
              </a:rPr>
              <a:t>constructivo.</a:t>
            </a:r>
          </a:p>
          <a:p>
            <a:pPr algn="just" fontAlgn="auto">
              <a:lnSpc>
                <a:spcPct val="107000"/>
              </a:lnSpc>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Uso </a:t>
            </a:r>
            <a:r>
              <a:rPr lang="es-ES" sz="2200" dirty="0">
                <a:solidFill>
                  <a:schemeClr val="accent1">
                    <a:lumMod val="75000"/>
                  </a:schemeClr>
                </a:solidFill>
                <a:latin typeface="Arial" panose="020B0604020202020204" pitchFamily="34" charset="0"/>
                <a:cs typeface="Arial" panose="020B0604020202020204" pitchFamily="34" charset="0"/>
              </a:rPr>
              <a:t>de artesonados de madera para las techumbres.</a:t>
            </a:r>
          </a:p>
          <a:p>
            <a:pPr algn="just" fontAlgn="auto">
              <a:lnSpc>
                <a:spcPct val="107000"/>
              </a:lnSpc>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Como elementos decorativos se utilizan </a:t>
            </a:r>
            <a:r>
              <a:rPr lang="es-ES" sz="2200" dirty="0">
                <a:solidFill>
                  <a:schemeClr val="accent1">
                    <a:lumMod val="75000"/>
                  </a:schemeClr>
                </a:solidFill>
                <a:latin typeface="Arial" panose="020B0604020202020204" pitchFamily="34" charset="0"/>
                <a:cs typeface="Arial" panose="020B0604020202020204" pitchFamily="34" charset="0"/>
              </a:rPr>
              <a:t>yeserías, azulejos y  arcos </a:t>
            </a:r>
            <a:r>
              <a:rPr lang="es-ES" sz="2200" dirty="0">
                <a:solidFill>
                  <a:schemeClr val="accent1">
                    <a:lumMod val="75000"/>
                  </a:schemeClr>
                </a:solidFill>
                <a:latin typeface="Arial" panose="020B0604020202020204" pitchFamily="34" charset="0"/>
                <a:cs typeface="Arial" panose="020B0604020202020204" pitchFamily="34" charset="0"/>
              </a:rPr>
              <a:t>ciegos, </a:t>
            </a:r>
            <a:r>
              <a:rPr lang="es-ES" sz="2200" dirty="0">
                <a:solidFill>
                  <a:schemeClr val="accent1">
                    <a:lumMod val="75000"/>
                  </a:schemeClr>
                </a:solidFill>
                <a:latin typeface="Arial" panose="020B0604020202020204" pitchFamily="34" charset="0"/>
                <a:cs typeface="Arial" panose="020B0604020202020204" pitchFamily="34" charset="0"/>
              </a:rPr>
              <a:t>de distintas formas </a:t>
            </a:r>
            <a:r>
              <a:rPr lang="es-ES" sz="2200" dirty="0">
                <a:solidFill>
                  <a:schemeClr val="accent1">
                    <a:lumMod val="75000"/>
                  </a:schemeClr>
                </a:solidFill>
                <a:latin typeface="Arial" panose="020B0604020202020204" pitchFamily="34" charset="0"/>
                <a:cs typeface="Arial" panose="020B0604020202020204" pitchFamily="34" charset="0"/>
              </a:rPr>
              <a:t>y ajedrezados utilizando el ladrillo, lacería, arcos lobulados, arquillos, esquinas, espinas de pez, </a:t>
            </a:r>
            <a:r>
              <a:rPr lang="es-ES" sz="2200" dirty="0">
                <a:solidFill>
                  <a:schemeClr val="accent1">
                    <a:lumMod val="75000"/>
                  </a:schemeClr>
                </a:solidFill>
                <a:latin typeface="Arial" panose="020B0604020202020204" pitchFamily="34" charset="0"/>
                <a:cs typeface="Arial" panose="020B0604020202020204" pitchFamily="34" charset="0"/>
              </a:rPr>
              <a:t>cruces, etc</a:t>
            </a:r>
            <a:r>
              <a:rPr lang="es-ES" sz="2200" dirty="0">
                <a:solidFill>
                  <a:schemeClr val="accent1">
                    <a:lumMod val="75000"/>
                  </a:schemeClr>
                </a:solidFill>
                <a:latin typeface="Arial" panose="020B0604020202020204" pitchFamily="34" charset="0"/>
                <a:cs typeface="Arial" panose="020B0604020202020204" pitchFamily="34" charset="0"/>
              </a:rPr>
              <a:t>.</a:t>
            </a:r>
          </a:p>
        </p:txBody>
      </p:sp>
      <p:pic>
        <p:nvPicPr>
          <p:cNvPr id="35842" name="Imagen 2"/>
          <p:cNvPicPr>
            <a:picLocks noChangeAspect="1"/>
          </p:cNvPicPr>
          <p:nvPr/>
        </p:nvPicPr>
        <p:blipFill>
          <a:blip r:embed="rId2"/>
          <a:srcRect/>
          <a:stretch>
            <a:fillRect/>
          </a:stretch>
        </p:blipFill>
        <p:spPr bwMode="auto">
          <a:xfrm>
            <a:off x="1830388" y="1373188"/>
            <a:ext cx="2471737" cy="3725862"/>
          </a:xfrm>
          <a:prstGeom prst="rect">
            <a:avLst/>
          </a:prstGeom>
          <a:noFill/>
          <a:ln w="9525">
            <a:noFill/>
            <a:miter lim="800000"/>
            <a:headEnd/>
            <a:tailEnd/>
          </a:ln>
        </p:spPr>
      </p:pic>
      <p:sp>
        <p:nvSpPr>
          <p:cNvPr id="35843" name="Rectángulo 3"/>
          <p:cNvSpPr>
            <a:spLocks noChangeArrowheads="1"/>
          </p:cNvSpPr>
          <p:nvPr/>
        </p:nvSpPr>
        <p:spPr bwMode="auto">
          <a:xfrm>
            <a:off x="1757363" y="5099050"/>
            <a:ext cx="2617787" cy="246063"/>
          </a:xfrm>
          <a:prstGeom prst="rect">
            <a:avLst/>
          </a:prstGeom>
          <a:noFill/>
          <a:ln w="9525">
            <a:noFill/>
            <a:miter lim="800000"/>
            <a:headEnd/>
            <a:tailEnd/>
          </a:ln>
        </p:spPr>
        <p:txBody>
          <a:bodyPr>
            <a:spAutoFit/>
          </a:bodyPr>
          <a:lstStyle/>
          <a:p>
            <a:r>
              <a:rPr lang="es-ES" sz="1000">
                <a:cs typeface="Arial" charset="0"/>
              </a:rPr>
              <a:t>Fuente: </a:t>
            </a:r>
            <a:r>
              <a:rPr lang="es-ES" sz="1000">
                <a:cs typeface="Arial" charset="0"/>
                <a:hlinkClick r:id="rId3"/>
              </a:rPr>
              <a:t>http://agrega.educacion.es</a:t>
            </a:r>
            <a:endParaRPr lang="es-ES" sz="100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621213" y="609600"/>
            <a:ext cx="6780212" cy="5170488"/>
          </a:xfrm>
          <a:prstGeom prst="rect">
            <a:avLst/>
          </a:prstGeom>
          <a:noFill/>
        </p:spPr>
        <p:txBody>
          <a:bodyPr>
            <a:spAutoFit/>
          </a:bodyPr>
          <a:lstStyle/>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La </a:t>
            </a:r>
            <a:r>
              <a:rPr lang="es-ES" sz="2200" b="1" dirty="0">
                <a:solidFill>
                  <a:schemeClr val="accent1">
                    <a:lumMod val="75000"/>
                  </a:schemeClr>
                </a:solidFill>
                <a:latin typeface="Arial" panose="020B0604020202020204" pitchFamily="34" charset="0"/>
                <a:cs typeface="Arial" panose="020B0604020202020204" pitchFamily="34" charset="0"/>
              </a:rPr>
              <a:t>iglesia de San Tirso</a:t>
            </a:r>
            <a:r>
              <a:rPr lang="es-ES" sz="2200" dirty="0">
                <a:solidFill>
                  <a:schemeClr val="accent1">
                    <a:lumMod val="75000"/>
                  </a:schemeClr>
                </a:solidFill>
                <a:latin typeface="Arial" panose="020B0604020202020204" pitchFamily="34" charset="0"/>
                <a:cs typeface="Arial" panose="020B0604020202020204" pitchFamily="34" charset="0"/>
              </a:rPr>
              <a:t>, es de pequeño </a:t>
            </a:r>
            <a:r>
              <a:rPr lang="es-ES" sz="2200" dirty="0">
                <a:solidFill>
                  <a:schemeClr val="accent1">
                    <a:lumMod val="75000"/>
                  </a:schemeClr>
                </a:solidFill>
                <a:latin typeface="Arial" panose="020B0604020202020204" pitchFamily="34" charset="0"/>
                <a:cs typeface="Arial" panose="020B0604020202020204" pitchFamily="34" charset="0"/>
              </a:rPr>
              <a:t>tamaño.</a:t>
            </a:r>
            <a:r>
              <a:rPr lang="es-ES" sz="2200" dirty="0">
                <a:solidFill>
                  <a:schemeClr val="accent1">
                    <a:lumMod val="75000"/>
                  </a:schemeClr>
                </a:solidFill>
                <a:latin typeface="Arial" panose="020B0604020202020204" pitchFamily="34" charset="0"/>
                <a:cs typeface="Arial" panose="020B0604020202020204" pitchFamily="34" charset="0"/>
              </a:rPr>
              <a:t/>
            </a:r>
            <a:br>
              <a:rPr lang="es-ES" sz="2200" dirty="0">
                <a:solidFill>
                  <a:schemeClr val="accent1">
                    <a:lumMod val="75000"/>
                  </a:schemeClr>
                </a:solidFill>
                <a:latin typeface="Arial" panose="020B0604020202020204" pitchFamily="34" charset="0"/>
                <a:cs typeface="Arial" panose="020B0604020202020204" pitchFamily="34" charset="0"/>
              </a:rPr>
            </a:br>
            <a:r>
              <a:rPr lang="es-ES" sz="2200" dirty="0">
                <a:solidFill>
                  <a:schemeClr val="accent1">
                    <a:lumMod val="75000"/>
                  </a:schemeClr>
                </a:solidFill>
                <a:latin typeface="Arial" panose="020B0604020202020204" pitchFamily="34" charset="0"/>
                <a:cs typeface="Arial" panose="020B0604020202020204" pitchFamily="34" charset="0"/>
              </a:rPr>
              <a:t>Se </a:t>
            </a:r>
            <a:r>
              <a:rPr lang="es-ES" sz="2200" dirty="0">
                <a:solidFill>
                  <a:schemeClr val="accent1">
                    <a:lumMod val="75000"/>
                  </a:schemeClr>
                </a:solidFill>
                <a:latin typeface="Arial" panose="020B0604020202020204" pitchFamily="34" charset="0"/>
                <a:cs typeface="Arial" panose="020B0604020202020204" pitchFamily="34" charset="0"/>
              </a:rPr>
              <a:t>considera que fue </a:t>
            </a:r>
            <a:r>
              <a:rPr lang="es-ES" sz="2200" dirty="0">
                <a:solidFill>
                  <a:schemeClr val="accent1">
                    <a:lumMod val="75000"/>
                  </a:schemeClr>
                </a:solidFill>
                <a:latin typeface="Arial" panose="020B0604020202020204" pitchFamily="34" charset="0"/>
                <a:cs typeface="Arial" panose="020B0604020202020204" pitchFamily="34" charset="0"/>
              </a:rPr>
              <a:t>de </a:t>
            </a:r>
            <a:r>
              <a:rPr lang="es-ES" sz="2200" dirty="0">
                <a:solidFill>
                  <a:schemeClr val="accent1">
                    <a:lumMod val="75000"/>
                  </a:schemeClr>
                </a:solidFill>
                <a:latin typeface="Arial" panose="020B0604020202020204" pitchFamily="34" charset="0"/>
                <a:cs typeface="Arial" panose="020B0604020202020204" pitchFamily="34" charset="0"/>
              </a:rPr>
              <a:t>las primeras iglesias románicas españolas en que se reemplaza la piedra y la escultura monumental por el ladrillo para llegar a ser lo que se ha venido en denominar Románico-Mudéjar</a:t>
            </a:r>
            <a:r>
              <a:rPr lang="es-ES" sz="2200" dirty="0">
                <a:solidFill>
                  <a:schemeClr val="accent1">
                    <a:lumMod val="75000"/>
                  </a:schemeClr>
                </a:solidFill>
                <a:latin typeface="Arial" panose="020B0604020202020204" pitchFamily="34" charset="0"/>
                <a:cs typeface="Arial" panose="020B0604020202020204" pitchFamily="34" charset="0"/>
              </a:rPr>
              <a:t>.</a:t>
            </a:r>
          </a:p>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Parece </a:t>
            </a:r>
            <a:r>
              <a:rPr lang="es-ES" sz="2200" dirty="0">
                <a:solidFill>
                  <a:schemeClr val="accent1">
                    <a:lumMod val="75000"/>
                  </a:schemeClr>
                </a:solidFill>
                <a:latin typeface="Arial" panose="020B0604020202020204" pitchFamily="34" charset="0"/>
                <a:cs typeface="Arial" panose="020B0604020202020204" pitchFamily="34" charset="0"/>
              </a:rPr>
              <a:t>que se inició su edificación en las primeras décadas del siglo XII en románico pétreo. De hecho, el ábside central arrancó en sillería con columnas, pero cuando sólo se habían levantado unas pocas hiladas hubo un cambio de planteamiento y se continuó con ladrillo, de modo que las columnas de piedra se continuaron como pilastras de ladrillo y el muro se decoró con dos arquerías superpuestas de medio punto.</a:t>
            </a:r>
          </a:p>
        </p:txBody>
      </p:sp>
      <p:pic>
        <p:nvPicPr>
          <p:cNvPr id="36866" name="Imagen 2"/>
          <p:cNvPicPr>
            <a:picLocks noChangeAspect="1"/>
          </p:cNvPicPr>
          <p:nvPr/>
        </p:nvPicPr>
        <p:blipFill>
          <a:blip r:embed="rId2"/>
          <a:srcRect/>
          <a:stretch>
            <a:fillRect/>
          </a:stretch>
        </p:blipFill>
        <p:spPr bwMode="auto">
          <a:xfrm>
            <a:off x="1157288" y="1031875"/>
            <a:ext cx="3097212" cy="3770313"/>
          </a:xfrm>
          <a:prstGeom prst="rect">
            <a:avLst/>
          </a:prstGeom>
          <a:noFill/>
          <a:ln w="9525">
            <a:noFill/>
            <a:miter lim="800000"/>
            <a:headEnd/>
            <a:tailEnd/>
          </a:ln>
        </p:spPr>
      </p:pic>
      <p:sp>
        <p:nvSpPr>
          <p:cNvPr id="36867" name="Rectángulo 3"/>
          <p:cNvSpPr>
            <a:spLocks noChangeArrowheads="1"/>
          </p:cNvSpPr>
          <p:nvPr/>
        </p:nvSpPr>
        <p:spPr bwMode="auto">
          <a:xfrm>
            <a:off x="1157288" y="4870450"/>
            <a:ext cx="2336800" cy="246063"/>
          </a:xfrm>
          <a:prstGeom prst="rect">
            <a:avLst/>
          </a:prstGeom>
          <a:noFill/>
          <a:ln w="9525">
            <a:noFill/>
            <a:miter lim="800000"/>
            <a:headEnd/>
            <a:tailEnd/>
          </a:ln>
        </p:spPr>
        <p:txBody>
          <a:bodyPr>
            <a:spAutoFit/>
          </a:bodyPr>
          <a:lstStyle/>
          <a:p>
            <a:r>
              <a:rPr lang="es-ES" sz="1000">
                <a:latin typeface="Century Gothic" pitchFamily="34" charset="0"/>
              </a:rPr>
              <a:t>Fuente: </a:t>
            </a:r>
            <a:r>
              <a:rPr lang="es-ES" sz="1000">
                <a:latin typeface="Century Gothic" pitchFamily="34" charset="0"/>
                <a:hlinkClick r:id="rId3"/>
              </a:rPr>
              <a:t>https://es.wikipedia.org</a:t>
            </a:r>
            <a:endParaRPr lang="es-ES" sz="1000">
              <a:latin typeface="Century Gothic"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539875" y="981075"/>
            <a:ext cx="8242300" cy="1447800"/>
          </a:xfrm>
          <a:prstGeom prst="rect">
            <a:avLst/>
          </a:prstGeom>
          <a:noFill/>
        </p:spPr>
        <p:txBody>
          <a:bodyPr>
            <a:spAutoFit/>
          </a:bodyPr>
          <a:lstStyle/>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La iglesia de San Tirso se encuentra en la localidad de Sahagún.</a:t>
            </a:r>
          </a:p>
          <a:p>
            <a:pPr algn="just" fontAlgn="auto">
              <a:spcBef>
                <a:spcPts val="0"/>
              </a:spcBef>
              <a:spcAft>
                <a:spcPts val="0"/>
              </a:spcAft>
              <a:defRPr/>
            </a:pPr>
            <a:r>
              <a:rPr lang="es-ES" sz="2200" b="1" dirty="0">
                <a:solidFill>
                  <a:schemeClr val="accent1">
                    <a:lumMod val="75000"/>
                  </a:schemeClr>
                </a:solidFill>
                <a:latin typeface="Arial" panose="020B0604020202020204" pitchFamily="34" charset="0"/>
                <a:cs typeface="Arial" panose="020B0604020202020204" pitchFamily="34" charset="0"/>
              </a:rPr>
              <a:t>Sahagún </a:t>
            </a:r>
            <a:r>
              <a:rPr lang="es-ES" sz="2200" dirty="0">
                <a:solidFill>
                  <a:schemeClr val="accent1">
                    <a:lumMod val="75000"/>
                  </a:schemeClr>
                </a:solidFill>
                <a:latin typeface="Arial" panose="020B0604020202020204" pitchFamily="34" charset="0"/>
                <a:cs typeface="Arial" panose="020B0604020202020204" pitchFamily="34" charset="0"/>
              </a:rPr>
              <a:t> es una población leonesa  por la que transcurre el Camino de Santiago enclavada en la comarca de Tierra de Campos</a:t>
            </a:r>
            <a:r>
              <a:rPr lang="es-ES" sz="2200" dirty="0">
                <a:solidFill>
                  <a:schemeClr val="accent1">
                    <a:lumMod val="75000"/>
                  </a:schemeClr>
                </a:solidFill>
                <a:latin typeface="Arial" panose="020B0604020202020204" pitchFamily="34" charset="0"/>
                <a:cs typeface="Arial" panose="020B0604020202020204" pitchFamily="34" charset="0"/>
              </a:rPr>
              <a:t>.</a:t>
            </a:r>
            <a:endParaRPr lang="es-ES" dirty="0">
              <a:latin typeface="+mn-lt"/>
            </a:endParaRPr>
          </a:p>
        </p:txBody>
      </p:sp>
      <p:pic>
        <p:nvPicPr>
          <p:cNvPr id="6" name="Picture 2" descr="https://efcarrion4.files.wordpress.com/2011/01/sahagunaereo1.jpg"/>
          <p:cNvPicPr>
            <a:picLocks noChangeAspect="1" noChangeArrowheads="1"/>
          </p:cNvPicPr>
          <p:nvPr/>
        </p:nvPicPr>
        <p:blipFill>
          <a:blip r:embed="rId2"/>
          <a:srcRect/>
          <a:stretch>
            <a:fillRect/>
          </a:stretch>
        </p:blipFill>
        <p:spPr bwMode="auto">
          <a:xfrm>
            <a:off x="1116013" y="2684463"/>
            <a:ext cx="4637087" cy="3090862"/>
          </a:xfrm>
          <a:prstGeom prst="rect">
            <a:avLst/>
          </a:prstGeom>
          <a:noFill/>
          <a:ln w="57150">
            <a:solidFill>
              <a:schemeClr val="accent1">
                <a:lumMod val="75000"/>
              </a:schemeClr>
            </a:solidFill>
          </a:ln>
          <a:extLst>
            <a:ext uri="{909E8E84-426E-40DD-AFC4-6F175D3DCCD1}"/>
          </a:extLst>
        </p:spPr>
      </p:pic>
      <p:pic>
        <p:nvPicPr>
          <p:cNvPr id="7" name="Picture 2" descr="https://efcarrion4.files.wordpress.com/2011/01/localizacic3b3n11.jpg"/>
          <p:cNvPicPr>
            <a:picLocks noChangeAspect="1" noChangeArrowheads="1"/>
          </p:cNvPicPr>
          <p:nvPr/>
        </p:nvPicPr>
        <p:blipFill>
          <a:blip r:embed="rId3"/>
          <a:srcRect/>
          <a:stretch>
            <a:fillRect/>
          </a:stretch>
        </p:blipFill>
        <p:spPr bwMode="auto">
          <a:xfrm>
            <a:off x="5945188" y="2684463"/>
            <a:ext cx="5411787" cy="3090862"/>
          </a:xfrm>
          <a:prstGeom prst="rect">
            <a:avLst/>
          </a:prstGeom>
          <a:noFill/>
          <a:ln w="57150">
            <a:solidFill>
              <a:schemeClr val="accent1">
                <a:lumMod val="75000"/>
              </a:schemeClr>
            </a:solidFill>
          </a:ln>
          <a:extLst>
            <a:ext uri="{909E8E84-426E-40DD-AFC4-6F175D3DCCD1}"/>
          </a:extLst>
        </p:spPr>
      </p:pic>
      <p:sp>
        <p:nvSpPr>
          <p:cNvPr id="19460" name="CuadroTexto 8"/>
          <p:cNvSpPr txBox="1">
            <a:spLocks noChangeArrowheads="1"/>
          </p:cNvSpPr>
          <p:nvPr/>
        </p:nvSpPr>
        <p:spPr bwMode="auto">
          <a:xfrm>
            <a:off x="1203325" y="5908675"/>
            <a:ext cx="1622425" cy="246063"/>
          </a:xfrm>
          <a:prstGeom prst="rect">
            <a:avLst/>
          </a:prstGeom>
          <a:noFill/>
          <a:ln w="9525">
            <a:noFill/>
            <a:miter lim="800000"/>
            <a:headEnd/>
            <a:tailEnd/>
          </a:ln>
        </p:spPr>
        <p:txBody>
          <a:bodyPr>
            <a:spAutoFit/>
          </a:bodyPr>
          <a:lstStyle/>
          <a:p>
            <a:r>
              <a:rPr lang="es-ES" sz="1000">
                <a:cs typeface="Arial" charset="0"/>
              </a:rPr>
              <a:t>Fuente: IES Sahagún</a:t>
            </a:r>
          </a:p>
        </p:txBody>
      </p:sp>
      <p:sp>
        <p:nvSpPr>
          <p:cNvPr id="19461" name="CuadroTexto 9"/>
          <p:cNvSpPr txBox="1">
            <a:spLocks noChangeArrowheads="1"/>
          </p:cNvSpPr>
          <p:nvPr/>
        </p:nvSpPr>
        <p:spPr bwMode="auto">
          <a:xfrm>
            <a:off x="5835650" y="5908675"/>
            <a:ext cx="1624013" cy="246063"/>
          </a:xfrm>
          <a:prstGeom prst="rect">
            <a:avLst/>
          </a:prstGeom>
          <a:noFill/>
          <a:ln w="9525">
            <a:noFill/>
            <a:miter lim="800000"/>
            <a:headEnd/>
            <a:tailEnd/>
          </a:ln>
        </p:spPr>
        <p:txBody>
          <a:bodyPr>
            <a:spAutoFit/>
          </a:bodyPr>
          <a:lstStyle/>
          <a:p>
            <a:r>
              <a:rPr lang="es-ES" sz="1000">
                <a:cs typeface="Arial" charset="0"/>
              </a:rPr>
              <a:t>Fuente: IES Sahagún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116763" y="1746250"/>
            <a:ext cx="4259262" cy="4154488"/>
          </a:xfrm>
          <a:prstGeom prst="rect">
            <a:avLst/>
          </a:prstGeom>
          <a:noFill/>
        </p:spPr>
        <p:txBody>
          <a:bodyPr>
            <a:spAutoFit/>
          </a:bodyPr>
          <a:lstStyle/>
          <a:p>
            <a:pPr algn="just" fontAlgn="auto">
              <a:spcBef>
                <a:spcPts val="0"/>
              </a:spcBef>
              <a:spcAft>
                <a:spcPts val="0"/>
              </a:spcAft>
              <a:defRPr/>
            </a:pPr>
            <a:r>
              <a:rPr lang="es-ES" sz="2200" dirty="0">
                <a:solidFill>
                  <a:schemeClr val="accent1">
                    <a:lumMod val="75000"/>
                  </a:schemeClr>
                </a:solidFill>
                <a:latin typeface="Arial" panose="020B0604020202020204" pitchFamily="34" charset="0"/>
                <a:cs typeface="Arial" panose="020B0604020202020204" pitchFamily="34" charset="0"/>
              </a:rPr>
              <a:t>La iglesia de </a:t>
            </a:r>
            <a:r>
              <a:rPr lang="es-ES" sz="2200" b="1" dirty="0">
                <a:solidFill>
                  <a:schemeClr val="accent1">
                    <a:lumMod val="75000"/>
                  </a:schemeClr>
                </a:solidFill>
                <a:latin typeface="Arial" panose="020B0604020202020204" pitchFamily="34" charset="0"/>
                <a:cs typeface="Arial" panose="020B0604020202020204" pitchFamily="34" charset="0"/>
              </a:rPr>
              <a:t>San </a:t>
            </a:r>
            <a:r>
              <a:rPr lang="es-ES" sz="2200" b="1" dirty="0">
                <a:solidFill>
                  <a:schemeClr val="accent1">
                    <a:lumMod val="75000"/>
                  </a:schemeClr>
                </a:solidFill>
                <a:latin typeface="Arial" panose="020B0604020202020204" pitchFamily="34" charset="0"/>
                <a:cs typeface="Arial" panose="020B0604020202020204" pitchFamily="34" charset="0"/>
              </a:rPr>
              <a:t>Lorenzo </a:t>
            </a:r>
            <a:r>
              <a:rPr lang="es-ES" sz="2200" dirty="0">
                <a:solidFill>
                  <a:schemeClr val="accent1">
                    <a:lumMod val="75000"/>
                  </a:schemeClr>
                </a:solidFill>
                <a:latin typeface="Arial" panose="020B0604020202020204" pitchFamily="34" charset="0"/>
                <a:cs typeface="Arial" panose="020B0604020202020204" pitchFamily="34" charset="0"/>
              </a:rPr>
              <a:t>se levanta dentro del antiguo recinto amurallado de la villa. Construido en la primera mitad del siglo XIII, de estilo mudéjar, realizado completamente en ladrillo. Posee planta basilical de tres naves y pilares cruciformes soportan tres pares de arcos apuntados que recogían la cubierta de madera.</a:t>
            </a:r>
          </a:p>
          <a:p>
            <a:pPr fontAlgn="auto">
              <a:spcBef>
                <a:spcPts val="0"/>
              </a:spcBef>
              <a:spcAft>
                <a:spcPts val="0"/>
              </a:spcAft>
              <a:defRPr/>
            </a:pPr>
            <a:endParaRPr lang="es-ES" sz="2200" dirty="0">
              <a:solidFill>
                <a:schemeClr val="accent1">
                  <a:lumMod val="75000"/>
                </a:schemeClr>
              </a:solidFill>
              <a:latin typeface="Arial" panose="020B0604020202020204" pitchFamily="34" charset="0"/>
              <a:cs typeface="Arial" panose="020B0604020202020204" pitchFamily="34" charset="0"/>
            </a:endParaRPr>
          </a:p>
        </p:txBody>
      </p:sp>
      <p:pic>
        <p:nvPicPr>
          <p:cNvPr id="37890" name="Imagen 3"/>
          <p:cNvPicPr>
            <a:picLocks noChangeAspect="1"/>
          </p:cNvPicPr>
          <p:nvPr/>
        </p:nvPicPr>
        <p:blipFill>
          <a:blip r:embed="rId2"/>
          <a:srcRect/>
          <a:stretch>
            <a:fillRect/>
          </a:stretch>
        </p:blipFill>
        <p:spPr bwMode="auto">
          <a:xfrm>
            <a:off x="1666875" y="1709738"/>
            <a:ext cx="4832350" cy="3624262"/>
          </a:xfrm>
          <a:prstGeom prst="rect">
            <a:avLst/>
          </a:prstGeom>
          <a:noFill/>
          <a:ln w="9525">
            <a:noFill/>
            <a:miter lim="800000"/>
            <a:headEnd/>
            <a:tailEnd/>
          </a:ln>
        </p:spPr>
      </p:pic>
      <p:sp>
        <p:nvSpPr>
          <p:cNvPr id="37891" name="Rectángulo 4"/>
          <p:cNvSpPr>
            <a:spLocks noChangeArrowheads="1"/>
          </p:cNvSpPr>
          <p:nvPr/>
        </p:nvSpPr>
        <p:spPr bwMode="auto">
          <a:xfrm>
            <a:off x="1666875" y="5334000"/>
            <a:ext cx="1722438" cy="246063"/>
          </a:xfrm>
          <a:prstGeom prst="rect">
            <a:avLst/>
          </a:prstGeom>
          <a:noFill/>
          <a:ln w="9525">
            <a:noFill/>
            <a:miter lim="800000"/>
            <a:headEnd/>
            <a:tailEnd/>
          </a:ln>
        </p:spPr>
        <p:txBody>
          <a:bodyPr wrap="none">
            <a:spAutoFit/>
          </a:bodyPr>
          <a:lstStyle/>
          <a:p>
            <a:r>
              <a:rPr lang="es-ES" sz="1000">
                <a:latin typeface="Century Gothic" pitchFamily="34" charset="0"/>
              </a:rPr>
              <a:t>San Lorenzo. Foto propia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33550" y="3640138"/>
            <a:ext cx="4044950" cy="2862262"/>
          </a:xfrm>
          <a:prstGeom prst="rect">
            <a:avLst/>
          </a:prstGeom>
        </p:spPr>
        <p:txBody>
          <a:bodyPr>
            <a:spAutoFit/>
          </a:bodyPr>
          <a:lstStyle/>
          <a:p>
            <a:pPr algn="just" fontAlgn="auto">
              <a:spcBef>
                <a:spcPts val="0"/>
              </a:spcBef>
              <a:spcAft>
                <a:spcPts val="0"/>
              </a:spcAft>
              <a:defRPr/>
            </a:pPr>
            <a:r>
              <a:rPr lang="es-ES" dirty="0">
                <a:solidFill>
                  <a:schemeClr val="accent1">
                    <a:lumMod val="75000"/>
                  </a:schemeClr>
                </a:solidFill>
                <a:latin typeface="Arial" panose="020B0604020202020204" pitchFamily="34" charset="0"/>
                <a:cs typeface="Arial" panose="020B0604020202020204" pitchFamily="34" charset="0"/>
              </a:rPr>
              <a:t>La Iglesia  del </a:t>
            </a:r>
            <a:r>
              <a:rPr lang="es-ES" dirty="0">
                <a:solidFill>
                  <a:schemeClr val="accent1">
                    <a:lumMod val="75000"/>
                  </a:schemeClr>
                </a:solidFill>
                <a:latin typeface="Arial" panose="020B0604020202020204" pitchFamily="34" charset="0"/>
                <a:cs typeface="Arial" panose="020B0604020202020204" pitchFamily="34" charset="0"/>
              </a:rPr>
              <a:t>convento de </a:t>
            </a:r>
            <a:r>
              <a:rPr lang="es-ES" b="1" dirty="0">
                <a:solidFill>
                  <a:schemeClr val="accent1">
                    <a:lumMod val="75000"/>
                  </a:schemeClr>
                </a:solidFill>
                <a:latin typeface="Arial" panose="020B0604020202020204" pitchFamily="34" charset="0"/>
                <a:cs typeface="Arial" panose="020B0604020202020204" pitchFamily="34" charset="0"/>
              </a:rPr>
              <a:t>La Peregrina</a:t>
            </a:r>
            <a:r>
              <a:rPr lang="es-ES" dirty="0">
                <a:solidFill>
                  <a:schemeClr val="accent1">
                    <a:lumMod val="75000"/>
                  </a:schemeClr>
                </a:solidFill>
                <a:latin typeface="Arial" panose="020B0604020202020204" pitchFamily="34" charset="0"/>
                <a:cs typeface="Arial" panose="020B0604020202020204" pitchFamily="34" charset="0"/>
              </a:rPr>
              <a:t>, fundado en el S.XIII, del convento de San Francisco sólo se conserva hoy en día la iglesia de Nuestra Señora la Peregrina, nombre por el que se la conoce en alusión a la venerada imagen de la virgen vestida de peregrina, obra de Luisa Roldán y llamada popularmente La Roldada.</a:t>
            </a:r>
          </a:p>
        </p:txBody>
      </p:sp>
      <p:pic>
        <p:nvPicPr>
          <p:cNvPr id="38914" name="Imagen 3"/>
          <p:cNvPicPr>
            <a:picLocks noChangeAspect="1"/>
          </p:cNvPicPr>
          <p:nvPr/>
        </p:nvPicPr>
        <p:blipFill>
          <a:blip r:embed="rId2"/>
          <a:srcRect/>
          <a:stretch>
            <a:fillRect/>
          </a:stretch>
        </p:blipFill>
        <p:spPr bwMode="auto">
          <a:xfrm>
            <a:off x="1927225" y="635000"/>
            <a:ext cx="3657600" cy="2743200"/>
          </a:xfrm>
          <a:prstGeom prst="rect">
            <a:avLst/>
          </a:prstGeom>
          <a:noFill/>
          <a:ln w="9525">
            <a:noFill/>
            <a:miter lim="800000"/>
            <a:headEnd/>
            <a:tailEnd/>
          </a:ln>
        </p:spPr>
      </p:pic>
      <p:pic>
        <p:nvPicPr>
          <p:cNvPr id="38915" name="Imagen 4"/>
          <p:cNvPicPr>
            <a:picLocks noChangeAspect="1"/>
          </p:cNvPicPr>
          <p:nvPr/>
        </p:nvPicPr>
        <p:blipFill>
          <a:blip r:embed="rId3"/>
          <a:srcRect/>
          <a:stretch>
            <a:fillRect/>
          </a:stretch>
        </p:blipFill>
        <p:spPr bwMode="auto">
          <a:xfrm>
            <a:off x="6904038" y="635000"/>
            <a:ext cx="3427412" cy="3343275"/>
          </a:xfrm>
          <a:prstGeom prst="rect">
            <a:avLst/>
          </a:prstGeom>
          <a:noFill/>
          <a:ln w="9525">
            <a:noFill/>
            <a:miter lim="800000"/>
            <a:headEnd/>
            <a:tailEnd/>
          </a:ln>
        </p:spPr>
      </p:pic>
      <p:sp>
        <p:nvSpPr>
          <p:cNvPr id="6" name="Rectángulo 5"/>
          <p:cNvSpPr/>
          <p:nvPr/>
        </p:nvSpPr>
        <p:spPr>
          <a:xfrm>
            <a:off x="6904038" y="3978275"/>
            <a:ext cx="1792287" cy="246063"/>
          </a:xfrm>
          <a:prstGeom prst="rect">
            <a:avLst/>
          </a:prstGeom>
        </p:spPr>
        <p:txBody>
          <a:bodyPr wrap="none">
            <a:spAutoFit/>
          </a:bodyPr>
          <a:lstStyle/>
          <a:p>
            <a:pPr fontAlgn="auto">
              <a:spcBef>
                <a:spcPts val="0"/>
              </a:spcBef>
              <a:spcAft>
                <a:spcPts val="0"/>
              </a:spcAft>
              <a:defRPr/>
            </a:pPr>
            <a:r>
              <a:rPr lang="es-ES" sz="1000" dirty="0">
                <a:solidFill>
                  <a:schemeClr val="accent1">
                    <a:lumMod val="75000"/>
                  </a:schemeClr>
                </a:solidFill>
                <a:latin typeface="Arial" panose="020B0604020202020204" pitchFamily="34" charset="0"/>
                <a:cs typeface="Arial" panose="020B0604020202020204" pitchFamily="34" charset="0"/>
              </a:rPr>
              <a:t>La Peregrina. Fotos propias.</a:t>
            </a:r>
            <a:endParaRPr lang="es-ES" sz="1000" dirty="0">
              <a:latin typeface="+mn-lt"/>
            </a:endParaRPr>
          </a:p>
        </p:txBody>
      </p:sp>
      <p:sp>
        <p:nvSpPr>
          <p:cNvPr id="38917" name="Rectángulo 7"/>
          <p:cNvSpPr>
            <a:spLocks noChangeArrowheads="1"/>
          </p:cNvSpPr>
          <p:nvPr/>
        </p:nvSpPr>
        <p:spPr bwMode="auto">
          <a:xfrm>
            <a:off x="7159625" y="5159375"/>
            <a:ext cx="3405188" cy="522288"/>
          </a:xfrm>
          <a:prstGeom prst="rect">
            <a:avLst/>
          </a:prstGeom>
          <a:noFill/>
          <a:ln w="9525">
            <a:noFill/>
            <a:miter lim="800000"/>
            <a:headEnd/>
            <a:tailEnd/>
          </a:ln>
        </p:spPr>
        <p:txBody>
          <a:bodyPr wrap="none">
            <a:spAutoFit/>
          </a:bodyPr>
          <a:lstStyle/>
          <a:p>
            <a:r>
              <a:rPr lang="es-ES">
                <a:latin typeface="Century Gothic" pitchFamily="34" charset="0"/>
                <a:hlinkClick r:id="rId4"/>
              </a:rPr>
              <a:t>Ver Sahagún, tierra mudéjar</a:t>
            </a:r>
            <a:r>
              <a:rPr lang="es-ES">
                <a:latin typeface="Century Gothic" pitchFamily="34" charset="0"/>
              </a:rPr>
              <a:t>.</a:t>
            </a:r>
          </a:p>
          <a:p>
            <a:r>
              <a:rPr lang="es-ES" sz="1000">
                <a:latin typeface="Century Gothic" pitchFamily="34" charset="0"/>
              </a:rPr>
              <a:t>Fuente: Artehistoria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06550" y="511175"/>
            <a:ext cx="8872538" cy="6554788"/>
          </a:xfrm>
          <a:prstGeom prst="rect">
            <a:avLst/>
          </a:prstGeom>
        </p:spPr>
        <p:txBody>
          <a:bodyPr>
            <a:spAutoFit/>
          </a:bodyPr>
          <a:lstStyle/>
          <a:p>
            <a:pPr fontAlgn="auto">
              <a:spcBef>
                <a:spcPts val="0"/>
              </a:spcBef>
              <a:spcAft>
                <a:spcPts val="0"/>
              </a:spcAft>
              <a:defRPr/>
            </a:pPr>
            <a:r>
              <a:rPr lang="es-ES" b="1" dirty="0">
                <a:solidFill>
                  <a:schemeClr val="accent1">
                    <a:lumMod val="75000"/>
                  </a:schemeClr>
                </a:solidFill>
                <a:latin typeface="Arial" panose="020B0604020202020204" pitchFamily="34" charset="0"/>
                <a:cs typeface="Arial" panose="020B0604020202020204" pitchFamily="34" charset="0"/>
              </a:rPr>
              <a:t>Fuentes:</a:t>
            </a:r>
          </a:p>
          <a:p>
            <a:pPr fontAlgn="auto">
              <a:spcBef>
                <a:spcPts val="0"/>
              </a:spcBef>
              <a:spcAft>
                <a:spcPts val="0"/>
              </a:spcAft>
              <a:defRPr/>
            </a:pPr>
            <a:r>
              <a:rPr lang="es-ES" sz="1600" dirty="0">
                <a:solidFill>
                  <a:schemeClr val="accent1">
                    <a:lumMod val="75000"/>
                  </a:schemeClr>
                </a:solidFill>
                <a:latin typeface="Arial" panose="020B0604020202020204" pitchFamily="34" charset="0"/>
                <a:cs typeface="Arial" panose="020B0604020202020204" pitchFamily="34" charset="0"/>
              </a:rPr>
              <a:t>Documentación del curso realizado. </a:t>
            </a:r>
          </a:p>
          <a:p>
            <a:pPr fontAlgn="auto">
              <a:spcBef>
                <a:spcPts val="0"/>
              </a:spcBef>
              <a:spcAft>
                <a:spcPts val="0"/>
              </a:spcAft>
              <a:defRPr/>
            </a:pPr>
            <a:r>
              <a:rPr lang="es-ES" sz="1600" dirty="0">
                <a:solidFill>
                  <a:schemeClr val="accent1">
                    <a:lumMod val="75000"/>
                  </a:schemeClr>
                </a:solidFill>
                <a:latin typeface="Arial" panose="020B0604020202020204" pitchFamily="34" charset="0"/>
                <a:cs typeface="Arial" panose="020B0604020202020204" pitchFamily="34" charset="0"/>
              </a:rPr>
              <a:t>Documentación web IES </a:t>
            </a:r>
            <a:r>
              <a:rPr lang="es-ES" sz="1600" dirty="0">
                <a:solidFill>
                  <a:schemeClr val="accent1">
                    <a:lumMod val="75000"/>
                  </a:schemeClr>
                </a:solidFill>
                <a:latin typeface="Arial" panose="020B0604020202020204" pitchFamily="34" charset="0"/>
                <a:cs typeface="Arial" panose="020B0604020202020204" pitchFamily="34" charset="0"/>
              </a:rPr>
              <a:t>de Sahagún </a:t>
            </a:r>
            <a:r>
              <a:rPr lang="es-ES" sz="1600" dirty="0">
                <a:solidFill>
                  <a:schemeClr val="accent1">
                    <a:lumMod val="75000"/>
                  </a:schemeClr>
                </a:solidFill>
                <a:latin typeface="Arial" panose="020B0604020202020204" pitchFamily="34" charset="0"/>
                <a:cs typeface="Arial" panose="020B0604020202020204" pitchFamily="34" charset="0"/>
                <a:hlinkClick r:id="rId2"/>
              </a:rPr>
              <a:t>http</a:t>
            </a:r>
            <a:r>
              <a:rPr lang="es-ES" sz="1600" dirty="0">
                <a:solidFill>
                  <a:schemeClr val="accent1">
                    <a:lumMod val="75000"/>
                  </a:schemeClr>
                </a:solidFill>
                <a:latin typeface="Arial" panose="020B0604020202020204" pitchFamily="34" charset="0"/>
                <a:cs typeface="Arial" panose="020B0604020202020204" pitchFamily="34" charset="0"/>
                <a:hlinkClick r:id="rId2"/>
              </a:rPr>
              <a:t>://iessahagun.centros.educa.jcyl.es/sitio</a:t>
            </a:r>
            <a:r>
              <a:rPr lang="es-ES" sz="1600" dirty="0">
                <a:solidFill>
                  <a:schemeClr val="accent1">
                    <a:lumMod val="75000"/>
                  </a:schemeClr>
                </a:solidFill>
                <a:latin typeface="Arial" panose="020B0604020202020204" pitchFamily="34" charset="0"/>
                <a:cs typeface="Arial" panose="020B0604020202020204" pitchFamily="34" charset="0"/>
                <a:hlinkClick r:id="rId2"/>
              </a:rPr>
              <a:t>/</a:t>
            </a:r>
            <a:endParaRPr lang="es-ES" sz="1600" dirty="0">
              <a:solidFill>
                <a:schemeClr val="accent1">
                  <a:lumMod val="75000"/>
                </a:schemeClr>
              </a:solidFill>
              <a:latin typeface="Arial" panose="020B0604020202020204" pitchFamily="34" charset="0"/>
              <a:cs typeface="Arial" panose="020B0604020202020204" pitchFamily="34" charset="0"/>
            </a:endParaRPr>
          </a:p>
          <a:p>
            <a:pPr fontAlgn="auto">
              <a:spcBef>
                <a:spcPts val="0"/>
              </a:spcBef>
              <a:spcAft>
                <a:spcPts val="0"/>
              </a:spcAft>
              <a:defRPr/>
            </a:pPr>
            <a:r>
              <a:rPr lang="es-ES" sz="1600" dirty="0" err="1">
                <a:solidFill>
                  <a:schemeClr val="accent1">
                    <a:lumMod val="75000"/>
                  </a:schemeClr>
                </a:solidFill>
                <a:latin typeface="Arial" panose="020B0604020202020204" pitchFamily="34" charset="0"/>
                <a:cs typeface="Arial" panose="020B0604020202020204" pitchFamily="34" charset="0"/>
              </a:rPr>
              <a:t>Googlemaps</a:t>
            </a:r>
            <a:r>
              <a:rPr lang="es-ES" sz="1600" dirty="0">
                <a:solidFill>
                  <a:schemeClr val="accent1">
                    <a:lumMod val="75000"/>
                  </a:schemeClr>
                </a:solidFill>
                <a:latin typeface="Arial" panose="020B0604020202020204" pitchFamily="34" charset="0"/>
                <a:cs typeface="Arial" panose="020B0604020202020204" pitchFamily="34" charset="0"/>
              </a:rPr>
              <a:t> </a:t>
            </a:r>
            <a:r>
              <a:rPr lang="es-ES" sz="1600" u="sng" dirty="0">
                <a:latin typeface="+mn-lt"/>
                <a:hlinkClick r:id="rId3"/>
              </a:rPr>
              <a:t>https</a:t>
            </a:r>
            <a:r>
              <a:rPr lang="es-ES" sz="1600" u="sng" dirty="0">
                <a:latin typeface="+mn-lt"/>
                <a:hlinkClick r:id="rId3"/>
              </a:rPr>
              <a:t>://www.google.es/maps/place/Tierra+de+Campos/@42.0878631,-6.1493293,8z/data=!3m1!4b1!4m2!3m1!1s0xd478afa73dea547:0xb52e66c3b9becd0c?hl=es</a:t>
            </a:r>
            <a:endParaRPr lang="es-ES" sz="1600" dirty="0">
              <a:latin typeface="+mn-lt"/>
            </a:endParaRPr>
          </a:p>
          <a:p>
            <a:pPr fontAlgn="auto">
              <a:spcBef>
                <a:spcPts val="0"/>
              </a:spcBef>
              <a:spcAft>
                <a:spcPts val="0"/>
              </a:spcAft>
              <a:defRPr/>
            </a:pPr>
            <a:r>
              <a:rPr lang="es-ES" sz="1600" dirty="0">
                <a:solidFill>
                  <a:schemeClr val="accent1">
                    <a:lumMod val="75000"/>
                  </a:schemeClr>
                </a:solidFill>
                <a:latin typeface="Arial" panose="020B0604020202020204" pitchFamily="34" charset="0"/>
                <a:cs typeface="Arial" panose="020B0604020202020204" pitchFamily="34" charset="0"/>
              </a:rPr>
              <a:t>Wikipedia (fotos)</a:t>
            </a:r>
          </a:p>
          <a:p>
            <a:pPr fontAlgn="auto">
              <a:spcBef>
                <a:spcPts val="0"/>
              </a:spcBef>
              <a:spcAft>
                <a:spcPts val="0"/>
              </a:spcAft>
              <a:defRPr/>
            </a:pPr>
            <a:r>
              <a:rPr lang="es-ES" sz="1600" u="sng" dirty="0">
                <a:latin typeface="+mn-lt"/>
                <a:hlinkClick r:id="rId4"/>
              </a:rPr>
              <a:t>https://es.wikipedia.org/wiki/Tierra_de_Campos#/media/File:Palomares_9.jpg</a:t>
            </a:r>
            <a:endParaRPr lang="es-ES" sz="1600" dirty="0">
              <a:latin typeface="+mn-lt"/>
            </a:endParaRPr>
          </a:p>
          <a:p>
            <a:pPr fontAlgn="auto">
              <a:spcBef>
                <a:spcPts val="0"/>
              </a:spcBef>
              <a:spcAft>
                <a:spcPts val="0"/>
              </a:spcAft>
              <a:defRPr/>
            </a:pPr>
            <a:r>
              <a:rPr lang="es-ES" sz="1600" u="sng" dirty="0">
                <a:latin typeface="+mn-lt"/>
                <a:hlinkClick r:id="rId5"/>
              </a:rPr>
              <a:t>http</a:t>
            </a:r>
            <a:r>
              <a:rPr lang="es-ES" sz="1600" u="sng" dirty="0">
                <a:latin typeface="+mn-lt"/>
                <a:hlinkClick r:id="rId5"/>
              </a:rPr>
              <a:t>://</a:t>
            </a:r>
            <a:r>
              <a:rPr lang="es-ES" sz="1600" u="sng" dirty="0">
                <a:latin typeface="+mn-lt"/>
                <a:hlinkClick r:id="rId5"/>
              </a:rPr>
              <a:t>www.miespacionatural.es/content/ruta-de-la-laguna-de-boada-de-campos</a:t>
            </a:r>
            <a:endParaRPr lang="es-ES" sz="1600" u="sng" dirty="0">
              <a:latin typeface="+mn-lt"/>
            </a:endParaRPr>
          </a:p>
          <a:p>
            <a:pPr fontAlgn="auto">
              <a:spcBef>
                <a:spcPts val="0"/>
              </a:spcBef>
              <a:spcAft>
                <a:spcPts val="0"/>
              </a:spcAft>
              <a:defRPr/>
            </a:pPr>
            <a:r>
              <a:rPr lang="es-ES" sz="1600" u="sng" dirty="0" err="1">
                <a:latin typeface="+mn-lt"/>
              </a:rPr>
              <a:t>Youtube</a:t>
            </a:r>
            <a:r>
              <a:rPr lang="es-ES" sz="1600" u="sng" dirty="0">
                <a:latin typeface="+mn-lt"/>
              </a:rPr>
              <a:t> (videos) </a:t>
            </a:r>
            <a:r>
              <a:rPr lang="es-ES" sz="1600" u="sng" dirty="0">
                <a:latin typeface="+mn-lt"/>
                <a:hlinkClick r:id="rId6"/>
              </a:rPr>
              <a:t>https</a:t>
            </a:r>
            <a:r>
              <a:rPr lang="es-ES" sz="1600" u="sng" dirty="0">
                <a:latin typeface="+mn-lt"/>
                <a:hlinkClick r:id="rId6"/>
              </a:rPr>
              <a:t>://www.youtube.com/watch?v=Hm9yGfAhc9g&amp;feature=youtu.be</a:t>
            </a:r>
            <a:endParaRPr lang="es-ES" sz="1600" dirty="0">
              <a:latin typeface="+mn-lt"/>
            </a:endParaRPr>
          </a:p>
          <a:p>
            <a:pPr fontAlgn="auto">
              <a:spcBef>
                <a:spcPts val="0"/>
              </a:spcBef>
              <a:spcAft>
                <a:spcPts val="0"/>
              </a:spcAft>
              <a:defRPr/>
            </a:pPr>
            <a:r>
              <a:rPr lang="es-ES" sz="1600" dirty="0">
                <a:latin typeface="+mn-lt"/>
                <a:hlinkClick r:id="rId7"/>
              </a:rPr>
              <a:t>https://</a:t>
            </a:r>
            <a:r>
              <a:rPr lang="es-ES" sz="1600" dirty="0">
                <a:latin typeface="+mn-lt"/>
                <a:hlinkClick r:id="rId7"/>
              </a:rPr>
              <a:t>www.youtube.com/watch?v=OrosgJh6lbM&amp;feature=youtu.be</a:t>
            </a:r>
            <a:r>
              <a:rPr lang="es-ES" sz="1600" dirty="0">
                <a:latin typeface="+mn-lt"/>
              </a:rPr>
              <a:t> </a:t>
            </a:r>
            <a:r>
              <a:rPr lang="es-ES" sz="1600" b="1" dirty="0">
                <a:latin typeface="+mn-lt"/>
              </a:rPr>
              <a:t> </a:t>
            </a:r>
            <a:r>
              <a:rPr lang="es-ES" sz="1600" dirty="0" err="1">
                <a:latin typeface="+mn-lt"/>
                <a:hlinkClick r:id="rId8" tooltip="Josanboza Josan"/>
              </a:rPr>
              <a:t>Josanboza</a:t>
            </a:r>
            <a:r>
              <a:rPr lang="es-ES" sz="1600" dirty="0">
                <a:latin typeface="+mn-lt"/>
                <a:hlinkClick r:id="rId8" tooltip="Josanboza Josan"/>
              </a:rPr>
              <a:t> </a:t>
            </a:r>
            <a:r>
              <a:rPr lang="es-ES" sz="1600" dirty="0" err="1">
                <a:latin typeface="+mn-lt"/>
                <a:hlinkClick r:id="rId8" tooltip="Josanboza Josan"/>
              </a:rPr>
              <a:t>Josan</a:t>
            </a:r>
            <a:endParaRPr lang="es-ES" sz="1600" dirty="0">
              <a:latin typeface="+mn-lt"/>
            </a:endParaRPr>
          </a:p>
          <a:p>
            <a:pPr fontAlgn="auto">
              <a:spcBef>
                <a:spcPts val="0"/>
              </a:spcBef>
              <a:spcAft>
                <a:spcPts val="0"/>
              </a:spcAft>
              <a:defRPr/>
            </a:pPr>
            <a:r>
              <a:rPr lang="es-ES" sz="1600" u="sng" dirty="0">
                <a:latin typeface="+mn-lt"/>
                <a:hlinkClick r:id="rId9"/>
              </a:rPr>
              <a:t>http</a:t>
            </a:r>
            <a:r>
              <a:rPr lang="es-ES" sz="1600" u="sng" dirty="0">
                <a:latin typeface="+mn-lt"/>
                <a:hlinkClick r:id="rId9"/>
              </a:rPr>
              <a:t>://www.joseluisluna.com/</a:t>
            </a:r>
            <a:endParaRPr lang="es-ES" sz="1600" dirty="0">
              <a:latin typeface="+mn-lt"/>
            </a:endParaRPr>
          </a:p>
          <a:p>
            <a:pPr fontAlgn="auto">
              <a:spcBef>
                <a:spcPts val="0"/>
              </a:spcBef>
              <a:spcAft>
                <a:spcPts val="0"/>
              </a:spcAft>
              <a:defRPr/>
            </a:pPr>
            <a:r>
              <a:rPr lang="es-ES" sz="1600" u="sng" dirty="0">
                <a:latin typeface="+mn-lt"/>
                <a:hlinkClick r:id="rId10"/>
              </a:rPr>
              <a:t>http://www.villadesahagun.es</a:t>
            </a:r>
            <a:r>
              <a:rPr lang="es-ES" sz="1600" u="sng" dirty="0">
                <a:latin typeface="+mn-lt"/>
                <a:hlinkClick r:id="rId10"/>
              </a:rPr>
              <a:t>/</a:t>
            </a:r>
            <a:endParaRPr lang="es-ES" sz="1600" u="sng" dirty="0">
              <a:latin typeface="+mn-lt"/>
            </a:endParaRPr>
          </a:p>
          <a:p>
            <a:pPr fontAlgn="auto">
              <a:spcBef>
                <a:spcPts val="0"/>
              </a:spcBef>
              <a:spcAft>
                <a:spcPts val="0"/>
              </a:spcAft>
              <a:defRPr/>
            </a:pPr>
            <a:r>
              <a:rPr lang="es-ES" sz="1600" dirty="0">
                <a:latin typeface="+mn-lt"/>
                <a:hlinkClick r:id="rId11"/>
              </a:rPr>
              <a:t>http://</a:t>
            </a:r>
            <a:r>
              <a:rPr lang="es-ES" sz="1600" dirty="0">
                <a:latin typeface="+mn-lt"/>
                <a:hlinkClick r:id="rId11"/>
              </a:rPr>
              <a:t>agrega.educacion.es/visualizadorcontenidos2/Portada/Portada.do;jsessionid=090174978C1BCC38CB4DEDCA7E8C1889</a:t>
            </a:r>
            <a:endParaRPr lang="es-ES" sz="1600" dirty="0">
              <a:latin typeface="+mn-lt"/>
            </a:endParaRPr>
          </a:p>
          <a:p>
            <a:pPr fontAlgn="auto">
              <a:spcBef>
                <a:spcPts val="0"/>
              </a:spcBef>
              <a:spcAft>
                <a:spcPts val="0"/>
              </a:spcAft>
              <a:defRPr/>
            </a:pPr>
            <a:r>
              <a:rPr lang="es-ES" sz="1600" dirty="0">
                <a:latin typeface="+mn-lt"/>
                <a:hlinkClick r:id="rId12"/>
              </a:rPr>
              <a:t>http://</a:t>
            </a:r>
            <a:r>
              <a:rPr lang="es-ES" sz="1600" dirty="0">
                <a:latin typeface="+mn-lt"/>
                <a:hlinkClick r:id="rId12"/>
              </a:rPr>
              <a:t>travelphotobox.blogspot.com.es/2014/05/puente-canto-sobre-el-rio-cea-sahagun.html</a:t>
            </a:r>
            <a:endParaRPr lang="es-ES" sz="1600" dirty="0">
              <a:latin typeface="+mn-lt"/>
            </a:endParaRPr>
          </a:p>
          <a:p>
            <a:pPr fontAlgn="auto">
              <a:spcBef>
                <a:spcPts val="0"/>
              </a:spcBef>
              <a:spcAft>
                <a:spcPts val="0"/>
              </a:spcAft>
              <a:defRPr/>
            </a:pPr>
            <a:r>
              <a:rPr lang="es-ES" sz="1600" dirty="0">
                <a:latin typeface="+mn-lt"/>
                <a:hlinkClick r:id="rId13"/>
              </a:rPr>
              <a:t>http://www.turismoreinodeleon.com/comarcas/centro-leones/campos</a:t>
            </a:r>
            <a:r>
              <a:rPr lang="es-ES" sz="1600" dirty="0">
                <a:latin typeface="+mn-lt"/>
                <a:hlinkClick r:id="rId13"/>
              </a:rPr>
              <a:t>/</a:t>
            </a:r>
            <a:endParaRPr lang="es-ES" sz="1600" dirty="0">
              <a:latin typeface="+mn-lt"/>
            </a:endParaRPr>
          </a:p>
          <a:p>
            <a:pPr fontAlgn="auto">
              <a:spcBef>
                <a:spcPts val="0"/>
              </a:spcBef>
              <a:spcAft>
                <a:spcPts val="0"/>
              </a:spcAft>
              <a:defRPr/>
            </a:pPr>
            <a:r>
              <a:rPr lang="es-ES" sz="1600" dirty="0">
                <a:latin typeface="+mn-lt"/>
                <a:hlinkClick r:id="rId14"/>
              </a:rPr>
              <a:t>http</a:t>
            </a:r>
            <a:r>
              <a:rPr lang="es-ES" sz="1600" dirty="0">
                <a:latin typeface="+mn-lt"/>
                <a:hlinkClick r:id="rId14"/>
              </a:rPr>
              <a:t>://</a:t>
            </a:r>
            <a:r>
              <a:rPr lang="es-ES" sz="1600" dirty="0">
                <a:latin typeface="+mn-lt"/>
                <a:hlinkClick r:id="rId14"/>
              </a:rPr>
              <a:t>www.caminosyrutas.com/sahagun.jpg</a:t>
            </a:r>
            <a:endParaRPr lang="es-ES" sz="1600" dirty="0">
              <a:latin typeface="+mn-lt"/>
            </a:endParaRPr>
          </a:p>
          <a:p>
            <a:pPr fontAlgn="auto">
              <a:spcBef>
                <a:spcPts val="0"/>
              </a:spcBef>
              <a:spcAft>
                <a:spcPts val="0"/>
              </a:spcAft>
              <a:defRPr/>
            </a:pPr>
            <a:r>
              <a:rPr lang="es-ES" sz="1600" dirty="0">
                <a:latin typeface="+mn-lt"/>
                <a:hlinkClick r:id="rId15"/>
              </a:rPr>
              <a:t>http://conteni2.educarex.es</a:t>
            </a:r>
            <a:r>
              <a:rPr lang="es-ES" sz="1600" dirty="0">
                <a:latin typeface="+mn-lt"/>
                <a:hlinkClick r:id="rId15"/>
              </a:rPr>
              <a:t>/</a:t>
            </a:r>
            <a:endParaRPr lang="es-ES" sz="1600" dirty="0">
              <a:latin typeface="+mn-lt"/>
            </a:endParaRPr>
          </a:p>
          <a:p>
            <a:pPr fontAlgn="auto">
              <a:spcBef>
                <a:spcPts val="0"/>
              </a:spcBef>
              <a:spcAft>
                <a:spcPts val="0"/>
              </a:spcAft>
              <a:defRPr/>
            </a:pPr>
            <a:r>
              <a:rPr lang="es-ES" sz="1600" dirty="0">
                <a:latin typeface="+mn-lt"/>
                <a:hlinkClick r:id="rId16"/>
              </a:rPr>
              <a:t>https://</a:t>
            </a:r>
            <a:r>
              <a:rPr lang="es-ES" sz="1600" dirty="0">
                <a:latin typeface="+mn-lt"/>
                <a:hlinkClick r:id="rId16"/>
              </a:rPr>
              <a:t>www.youtube.com/redirect?q=http%3A%2F%2Fwww.artehistoria.com%2Ftesoros%2Fvideos%2F552.htm&amp;redir_token=J91kzPhWnZzut5Q4PeyObqETJPh8MTQ0OTI0ODQwN0AxNDQ5MTYyMDA3</a:t>
            </a:r>
            <a:endParaRPr lang="es-ES" sz="1600" dirty="0">
              <a:latin typeface="+mn-lt"/>
            </a:endParaRPr>
          </a:p>
          <a:p>
            <a:pPr fontAlgn="auto">
              <a:spcBef>
                <a:spcPts val="0"/>
              </a:spcBef>
              <a:spcAft>
                <a:spcPts val="0"/>
              </a:spcAft>
              <a:defRPr/>
            </a:pPr>
            <a:r>
              <a:rPr lang="es-ES" sz="1600" dirty="0">
                <a:latin typeface="+mn-lt"/>
              </a:rPr>
              <a:t>Fotos propias.</a:t>
            </a:r>
          </a:p>
          <a:p>
            <a:pPr fontAlgn="auto">
              <a:spcBef>
                <a:spcPts val="0"/>
              </a:spcBef>
              <a:spcAft>
                <a:spcPts val="0"/>
              </a:spcAft>
              <a:defRPr/>
            </a:pPr>
            <a:endParaRPr lang="es-ES" dirty="0">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2"/>
          <p:cNvPicPr>
            <a:picLocks noChangeAspect="1"/>
          </p:cNvPicPr>
          <p:nvPr/>
        </p:nvPicPr>
        <p:blipFill>
          <a:blip r:embed="rId2"/>
          <a:srcRect/>
          <a:stretch>
            <a:fillRect/>
          </a:stretch>
        </p:blipFill>
        <p:spPr bwMode="auto">
          <a:xfrm>
            <a:off x="1011238" y="561975"/>
            <a:ext cx="3000375" cy="6565900"/>
          </a:xfrm>
          <a:prstGeom prst="rect">
            <a:avLst/>
          </a:prstGeom>
          <a:noFill/>
          <a:ln w="9525">
            <a:noFill/>
            <a:miter lim="800000"/>
            <a:headEnd/>
            <a:tailEnd/>
          </a:ln>
        </p:spPr>
      </p:pic>
      <p:sp>
        <p:nvSpPr>
          <p:cNvPr id="4" name="Llamada ovalada 3"/>
          <p:cNvSpPr/>
          <p:nvPr/>
        </p:nvSpPr>
        <p:spPr>
          <a:xfrm rot="5589784">
            <a:off x="4943475" y="-4762"/>
            <a:ext cx="6721475" cy="7159625"/>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2400" b="1" u="sng" dirty="0">
              <a:solidFill>
                <a:schemeClr val="accent1">
                  <a:lumMod val="75000"/>
                </a:schemeClr>
              </a:solidFill>
              <a:latin typeface="Arial" panose="020B0604020202020204" pitchFamily="34" charset="0"/>
              <a:cs typeface="Arial" panose="020B0604020202020204" pitchFamily="34" charset="0"/>
            </a:endParaRPr>
          </a:p>
        </p:txBody>
      </p:sp>
      <p:sp>
        <p:nvSpPr>
          <p:cNvPr id="7" name="CuadroTexto 6"/>
          <p:cNvSpPr txBox="1"/>
          <p:nvPr/>
        </p:nvSpPr>
        <p:spPr>
          <a:xfrm>
            <a:off x="5999163" y="2179638"/>
            <a:ext cx="4973637" cy="2308225"/>
          </a:xfrm>
          <a:prstGeom prst="rect">
            <a:avLst/>
          </a:prstGeom>
          <a:noFill/>
        </p:spPr>
        <p:txBody>
          <a:bodyPr>
            <a:spAutoFit/>
          </a:bodyPr>
          <a:lstStyle/>
          <a:p>
            <a:pPr algn="ctr" fontAlgn="auto">
              <a:spcBef>
                <a:spcPts val="0"/>
              </a:spcBef>
              <a:spcAft>
                <a:spcPts val="0"/>
              </a:spcAft>
              <a:defRPr/>
            </a:pPr>
            <a:r>
              <a:rPr lang="es-ES" sz="4800" dirty="0">
                <a:solidFill>
                  <a:schemeClr val="accent1">
                    <a:lumMod val="75000"/>
                  </a:schemeClr>
                </a:solidFill>
                <a:latin typeface="Arial" panose="020B0604020202020204" pitchFamily="34" charset="0"/>
                <a:cs typeface="Arial" panose="020B0604020202020204" pitchFamily="34" charset="0"/>
              </a:rPr>
              <a:t>ACTIVIDADES PARA EL ALUMNADO</a:t>
            </a:r>
            <a:endParaRPr lang="es-ES" sz="6000" b="1" u="sng"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8200" y="644525"/>
            <a:ext cx="8707438" cy="6062663"/>
          </a:xfrm>
          <a:prstGeom prst="rect">
            <a:avLst/>
          </a:prstGeom>
        </p:spPr>
        <p:txBody>
          <a:bodyPr>
            <a:spAutoFit/>
          </a:bodyPr>
          <a:lstStyle/>
          <a:p>
            <a:pPr algn="just" fontAlgn="auto">
              <a:spcBef>
                <a:spcPts val="0"/>
              </a:spcBef>
              <a:spcAft>
                <a:spcPts val="0"/>
              </a:spcAft>
              <a:defRPr/>
            </a:pPr>
            <a:r>
              <a:rPr lang="es-ES" sz="2000" b="1" dirty="0">
                <a:solidFill>
                  <a:schemeClr val="accent1">
                    <a:lumMod val="75000"/>
                  </a:schemeClr>
                </a:solidFill>
                <a:latin typeface="Arial" panose="020B0604020202020204" pitchFamily="34" charset="0"/>
                <a:cs typeface="Arial" panose="020B0604020202020204" pitchFamily="34" charset="0"/>
              </a:rPr>
              <a:t>El trabajo planteado esta ideado para el 2º curso de ESO de la materia de Ciencias Sociales, Geografía e Historia.</a:t>
            </a:r>
          </a:p>
          <a:p>
            <a:pPr algn="just" fontAlgn="auto">
              <a:spcBef>
                <a:spcPts val="0"/>
              </a:spcBef>
              <a:spcAft>
                <a:spcPts val="0"/>
              </a:spcAft>
              <a:defRPr/>
            </a:pPr>
            <a:r>
              <a:rPr lang="es-ES" sz="2000" b="1" dirty="0">
                <a:solidFill>
                  <a:schemeClr val="accent1">
                    <a:lumMod val="75000"/>
                  </a:schemeClr>
                </a:solidFill>
                <a:latin typeface="Arial" panose="020B0604020202020204" pitchFamily="34" charset="0"/>
                <a:cs typeface="Arial" panose="020B0604020202020204" pitchFamily="34" charset="0"/>
              </a:rPr>
              <a:t>El </a:t>
            </a:r>
            <a:r>
              <a:rPr lang="es-ES" sz="2000" b="1" dirty="0">
                <a:solidFill>
                  <a:schemeClr val="accent1">
                    <a:lumMod val="75000"/>
                  </a:schemeClr>
                </a:solidFill>
                <a:latin typeface="Arial" panose="020B0604020202020204" pitchFamily="34" charset="0"/>
                <a:cs typeface="Arial" panose="020B0604020202020204" pitchFamily="34" charset="0"/>
              </a:rPr>
              <a:t>trabajo  para el  alumnado  consistirá en un trabajo en grupos </a:t>
            </a:r>
            <a:r>
              <a:rPr lang="es-ES" sz="2000" b="1" dirty="0">
                <a:solidFill>
                  <a:schemeClr val="accent1">
                    <a:lumMod val="75000"/>
                  </a:schemeClr>
                </a:solidFill>
                <a:latin typeface="Arial" panose="020B0604020202020204" pitchFamily="34" charset="0"/>
                <a:cs typeface="Arial" panose="020B0604020202020204" pitchFamily="34" charset="0"/>
              </a:rPr>
              <a:t>que </a:t>
            </a:r>
            <a:r>
              <a:rPr lang="es-ES" sz="2000" b="1" dirty="0">
                <a:solidFill>
                  <a:schemeClr val="accent1">
                    <a:lumMod val="75000"/>
                  </a:schemeClr>
                </a:solidFill>
                <a:latin typeface="Arial" panose="020B0604020202020204" pitchFamily="34" charset="0"/>
                <a:cs typeface="Arial" panose="020B0604020202020204" pitchFamily="34" charset="0"/>
              </a:rPr>
              <a:t>realizarán  antes, durante y después de la visita </a:t>
            </a:r>
            <a:r>
              <a:rPr lang="es-ES" sz="2000" b="1" dirty="0">
                <a:solidFill>
                  <a:schemeClr val="accent1">
                    <a:lumMod val="75000"/>
                  </a:schemeClr>
                </a:solidFill>
                <a:latin typeface="Arial" panose="020B0604020202020204" pitchFamily="34" charset="0"/>
                <a:cs typeface="Arial" panose="020B0604020202020204" pitchFamily="34" charset="0"/>
              </a:rPr>
              <a:t>a la localidad y monumento elegidos.</a:t>
            </a:r>
            <a:r>
              <a:rPr lang="es-ES" sz="2000" b="1" dirty="0">
                <a:solidFill>
                  <a:schemeClr val="accent1">
                    <a:lumMod val="75000"/>
                  </a:schemeClr>
                </a:solidFill>
                <a:latin typeface="Arial" panose="020B0604020202020204" pitchFamily="34" charset="0"/>
                <a:cs typeface="Arial" panose="020B0604020202020204" pitchFamily="34" charset="0"/>
              </a:rPr>
              <a:t> </a:t>
            </a:r>
            <a:endParaRPr lang="es-ES" sz="2000" b="1" dirty="0">
              <a:solidFill>
                <a:schemeClr val="accent1">
                  <a:lumMod val="75000"/>
                </a:schemeClr>
              </a:solidFill>
              <a:latin typeface="Arial" panose="020B0604020202020204" pitchFamily="34" charset="0"/>
              <a:cs typeface="Arial" panose="020B0604020202020204" pitchFamily="34" charset="0"/>
            </a:endParaRPr>
          </a:p>
          <a:p>
            <a:pPr marL="342900" indent="-342900" algn="just" fontAlgn="auto">
              <a:spcBef>
                <a:spcPts val="0"/>
              </a:spcBef>
              <a:spcAft>
                <a:spcPts val="0"/>
              </a:spcAft>
              <a:buFont typeface="Arial" panose="020B0604020202020204" pitchFamily="34" charset="0"/>
              <a:buChar char="•"/>
              <a:defRPr/>
            </a:pPr>
            <a:r>
              <a:rPr lang="es-ES" sz="2000" dirty="0">
                <a:solidFill>
                  <a:schemeClr val="accent1">
                    <a:lumMod val="75000"/>
                  </a:schemeClr>
                </a:solidFill>
                <a:latin typeface="Arial" panose="020B0604020202020204" pitchFamily="34" charset="0"/>
                <a:cs typeface="Arial" panose="020B0604020202020204" pitchFamily="34" charset="0"/>
              </a:rPr>
              <a:t>El número de alumnos de cada grupo se determinará en </a:t>
            </a:r>
            <a:r>
              <a:rPr lang="es-ES" sz="2000" dirty="0">
                <a:solidFill>
                  <a:schemeClr val="accent1">
                    <a:lumMod val="75000"/>
                  </a:schemeClr>
                </a:solidFill>
                <a:latin typeface="Arial" panose="020B0604020202020204" pitchFamily="34" charset="0"/>
                <a:cs typeface="Arial" panose="020B0604020202020204" pitchFamily="34" charset="0"/>
              </a:rPr>
              <a:t>función </a:t>
            </a:r>
            <a:r>
              <a:rPr lang="es-ES" sz="2000" dirty="0">
                <a:solidFill>
                  <a:schemeClr val="accent1">
                    <a:lumMod val="75000"/>
                  </a:schemeClr>
                </a:solidFill>
                <a:latin typeface="Arial" panose="020B0604020202020204" pitchFamily="34" charset="0"/>
                <a:cs typeface="Arial" panose="020B0604020202020204" pitchFamily="34" charset="0"/>
              </a:rPr>
              <a:t>de las características del grupo, procurando realizar grupos heterogéneos, en función de sus capacidades.</a:t>
            </a:r>
          </a:p>
          <a:p>
            <a:pPr marL="342900" indent="-342900" algn="just" fontAlgn="auto">
              <a:spcBef>
                <a:spcPts val="0"/>
              </a:spcBef>
              <a:spcAft>
                <a:spcPts val="0"/>
              </a:spcAft>
              <a:buFont typeface="Arial" panose="020B0604020202020204" pitchFamily="34" charset="0"/>
              <a:buChar char="•"/>
              <a:defRPr/>
            </a:pPr>
            <a:r>
              <a:rPr lang="es-ES" sz="2000" dirty="0">
                <a:solidFill>
                  <a:schemeClr val="accent1">
                    <a:lumMod val="75000"/>
                  </a:schemeClr>
                </a:solidFill>
                <a:latin typeface="Arial" panose="020B0604020202020204" pitchFamily="34" charset="0"/>
                <a:cs typeface="Arial" panose="020B0604020202020204" pitchFamily="34" charset="0"/>
              </a:rPr>
              <a:t>Sería </a:t>
            </a:r>
            <a:r>
              <a:rPr lang="es-ES" sz="2000" dirty="0">
                <a:solidFill>
                  <a:schemeClr val="accent1">
                    <a:lumMod val="75000"/>
                  </a:schemeClr>
                </a:solidFill>
                <a:latin typeface="Arial" panose="020B0604020202020204" pitchFamily="34" charset="0"/>
                <a:cs typeface="Arial" panose="020B0604020202020204" pitchFamily="34" charset="0"/>
              </a:rPr>
              <a:t>recomendable </a:t>
            </a:r>
            <a:r>
              <a:rPr lang="es-ES" sz="2000" dirty="0">
                <a:solidFill>
                  <a:schemeClr val="accent1">
                    <a:lumMod val="75000"/>
                  </a:schemeClr>
                </a:solidFill>
                <a:latin typeface="Arial" panose="020B0604020202020204" pitchFamily="34" charset="0"/>
                <a:cs typeface="Arial" panose="020B0604020202020204" pitchFamily="34" charset="0"/>
              </a:rPr>
              <a:t>realizar grupos de </a:t>
            </a:r>
            <a:r>
              <a:rPr lang="es-ES" sz="2000" dirty="0">
                <a:solidFill>
                  <a:schemeClr val="accent1">
                    <a:lumMod val="75000"/>
                  </a:schemeClr>
                </a:solidFill>
                <a:latin typeface="Arial" panose="020B0604020202020204" pitchFamily="34" charset="0"/>
                <a:cs typeface="Arial" panose="020B0604020202020204" pitchFamily="34" charset="0"/>
              </a:rPr>
              <a:t>3 o </a:t>
            </a:r>
            <a:r>
              <a:rPr lang="es-ES" sz="2000" dirty="0">
                <a:solidFill>
                  <a:schemeClr val="accent1">
                    <a:lumMod val="75000"/>
                  </a:schemeClr>
                </a:solidFill>
                <a:latin typeface="Arial" panose="020B0604020202020204" pitchFamily="34" charset="0"/>
                <a:cs typeface="Arial" panose="020B0604020202020204" pitchFamily="34" charset="0"/>
              </a:rPr>
              <a:t>4 alumnos para facilitar el trabajo en el aula de informática.</a:t>
            </a:r>
          </a:p>
          <a:p>
            <a:pPr marL="342900" indent="-342900" algn="just" fontAlgn="auto">
              <a:spcBef>
                <a:spcPts val="0"/>
              </a:spcBef>
              <a:spcAft>
                <a:spcPts val="0"/>
              </a:spcAft>
              <a:buFont typeface="Arial" panose="020B0604020202020204" pitchFamily="34" charset="0"/>
              <a:buChar char="•"/>
              <a:defRPr/>
            </a:pPr>
            <a:r>
              <a:rPr lang="es-ES" sz="2000" dirty="0">
                <a:solidFill>
                  <a:schemeClr val="accent1">
                    <a:lumMod val="75000"/>
                  </a:schemeClr>
                </a:solidFill>
                <a:latin typeface="Arial" panose="020B0604020202020204" pitchFamily="34" charset="0"/>
                <a:cs typeface="Arial" panose="020B0604020202020204" pitchFamily="34" charset="0"/>
              </a:rPr>
              <a:t>Debemos tener en cuenta que vamos a trabajar la expresión oral y escrita, la lectura, la competencia social y ciudadana y el trabajo con TIC. Estos elementos los deberemos tener en cuenta a la hora de evaluar por competencias.</a:t>
            </a:r>
          </a:p>
          <a:p>
            <a:pPr marL="342900" indent="-342900" algn="just" fontAlgn="auto">
              <a:spcBef>
                <a:spcPts val="0"/>
              </a:spcBef>
              <a:spcAft>
                <a:spcPts val="0"/>
              </a:spcAft>
              <a:buFont typeface="Arial" panose="020B0604020202020204" pitchFamily="34" charset="0"/>
              <a:buChar char="•"/>
              <a:defRPr/>
            </a:pPr>
            <a:r>
              <a:rPr lang="es-ES" sz="2000" dirty="0">
                <a:solidFill>
                  <a:schemeClr val="accent1">
                    <a:lumMod val="75000"/>
                  </a:schemeClr>
                </a:solidFill>
                <a:latin typeface="Arial" panose="020B0604020202020204" pitchFamily="34" charset="0"/>
                <a:cs typeface="Arial" panose="020B0604020202020204" pitchFamily="34" charset="0"/>
              </a:rPr>
              <a:t>Debemos tener autorización de los padres para grabar vídeo.</a:t>
            </a:r>
          </a:p>
          <a:p>
            <a:pPr marL="342900" indent="-342900" algn="just" fontAlgn="auto">
              <a:spcBef>
                <a:spcPts val="0"/>
              </a:spcBef>
              <a:spcAft>
                <a:spcPts val="0"/>
              </a:spcAft>
              <a:buFont typeface="Arial" panose="020B0604020202020204" pitchFamily="34" charset="0"/>
              <a:buChar char="•"/>
              <a:defRPr/>
            </a:pPr>
            <a:r>
              <a:rPr lang="es-ES" sz="2000" dirty="0">
                <a:solidFill>
                  <a:schemeClr val="accent1">
                    <a:lumMod val="75000"/>
                  </a:schemeClr>
                </a:solidFill>
                <a:latin typeface="Arial" panose="020B0604020202020204" pitchFamily="34" charset="0"/>
                <a:cs typeface="Arial" panose="020B0604020202020204" pitchFamily="34" charset="0"/>
              </a:rPr>
              <a:t>Se realizará una planilla para la autoevaluación, </a:t>
            </a:r>
            <a:r>
              <a:rPr lang="es-ES" sz="2000" dirty="0" err="1">
                <a:solidFill>
                  <a:schemeClr val="accent1">
                    <a:lumMod val="75000"/>
                  </a:schemeClr>
                </a:solidFill>
                <a:latin typeface="Arial" panose="020B0604020202020204" pitchFamily="34" charset="0"/>
                <a:cs typeface="Arial" panose="020B0604020202020204" pitchFamily="34" charset="0"/>
              </a:rPr>
              <a:t>coevaluación</a:t>
            </a:r>
            <a:r>
              <a:rPr lang="es-ES" sz="2000" dirty="0">
                <a:solidFill>
                  <a:schemeClr val="accent1">
                    <a:lumMod val="75000"/>
                  </a:schemeClr>
                </a:solidFill>
                <a:latin typeface="Arial" panose="020B0604020202020204" pitchFamily="34" charset="0"/>
                <a:cs typeface="Arial" panose="020B0604020202020204" pitchFamily="34" charset="0"/>
              </a:rPr>
              <a:t> y </a:t>
            </a:r>
            <a:r>
              <a:rPr lang="es-ES" sz="2000" dirty="0" err="1">
                <a:solidFill>
                  <a:schemeClr val="accent1">
                    <a:lumMod val="75000"/>
                  </a:schemeClr>
                </a:solidFill>
                <a:latin typeface="Arial" panose="020B0604020202020204" pitchFamily="34" charset="0"/>
                <a:cs typeface="Arial" panose="020B0604020202020204" pitchFamily="34" charset="0"/>
              </a:rPr>
              <a:t>heteroevaluación</a:t>
            </a:r>
            <a:r>
              <a:rPr lang="es-ES" sz="2000" dirty="0">
                <a:solidFill>
                  <a:schemeClr val="accent1">
                    <a:lumMod val="75000"/>
                  </a:schemeClr>
                </a:solidFill>
                <a:latin typeface="Arial" panose="020B0604020202020204" pitchFamily="34" charset="0"/>
                <a:cs typeface="Arial" panose="020B0604020202020204" pitchFamily="34" charset="0"/>
              </a:rPr>
              <a:t>. </a:t>
            </a:r>
          </a:p>
          <a:p>
            <a:pPr marL="342900" indent="-342900" algn="just" fontAlgn="auto">
              <a:spcBef>
                <a:spcPts val="0"/>
              </a:spcBef>
              <a:spcAft>
                <a:spcPts val="0"/>
              </a:spcAft>
              <a:buFont typeface="Arial" panose="020B0604020202020204" pitchFamily="34" charset="0"/>
              <a:buChar char="•"/>
              <a:defRPr/>
            </a:pPr>
            <a:endParaRPr lang="es-ES" sz="2000" dirty="0">
              <a:solidFill>
                <a:schemeClr val="accent1">
                  <a:lumMod val="75000"/>
                </a:schemeClr>
              </a:solidFill>
              <a:latin typeface="Arial" panose="020B0604020202020204" pitchFamily="34" charset="0"/>
              <a:cs typeface="Arial" panose="020B0604020202020204" pitchFamily="34" charset="0"/>
            </a:endParaRPr>
          </a:p>
          <a:p>
            <a:pPr algn="just" fontAlgn="auto">
              <a:spcBef>
                <a:spcPts val="0"/>
              </a:spcBef>
              <a:spcAft>
                <a:spcPts val="0"/>
              </a:spcAft>
              <a:defRPr/>
            </a:pPr>
            <a:endParaRPr lang="es-ES" sz="1000" dirty="0">
              <a:solidFill>
                <a:schemeClr val="accent1">
                  <a:lumMod val="75000"/>
                </a:schemeClr>
              </a:solidFill>
              <a:latin typeface="Arial" panose="020B0604020202020204" pitchFamily="34" charset="0"/>
              <a:cs typeface="Arial" panose="020B0604020202020204" pitchFamily="34" charset="0"/>
            </a:endParaRPr>
          </a:p>
          <a:p>
            <a:pPr fontAlgn="auto">
              <a:spcBef>
                <a:spcPts val="0"/>
              </a:spcBef>
              <a:spcAft>
                <a:spcPts val="0"/>
              </a:spcAft>
              <a:defRPr/>
            </a:pPr>
            <a:endParaRPr lang="es-ES" dirty="0">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12925" y="723900"/>
            <a:ext cx="9177338" cy="5818188"/>
          </a:xfrm>
          <a:prstGeom prst="rect">
            <a:avLst/>
          </a:prstGeom>
        </p:spPr>
        <p:txBody>
          <a:bodyPr>
            <a:spAutoFit/>
          </a:bodyPr>
          <a:lstStyle/>
          <a:p>
            <a:pPr algn="just" fontAlgn="auto">
              <a:spcBef>
                <a:spcPts val="0"/>
              </a:spcBef>
              <a:spcAft>
                <a:spcPts val="0"/>
              </a:spcAft>
              <a:defRPr/>
            </a:pPr>
            <a:r>
              <a:rPr lang="es-ES" u="sng" dirty="0">
                <a:solidFill>
                  <a:schemeClr val="accent1">
                    <a:lumMod val="75000"/>
                  </a:schemeClr>
                </a:solidFill>
                <a:latin typeface="Arial" panose="020B0604020202020204" pitchFamily="34" charset="0"/>
                <a:cs typeface="Arial" panose="020B0604020202020204" pitchFamily="34" charset="0"/>
              </a:rPr>
              <a:t>Actividades previas:</a:t>
            </a:r>
          </a:p>
          <a:p>
            <a:pPr marL="342900" indent="-34290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Búsqueda de información </a:t>
            </a:r>
            <a:r>
              <a:rPr lang="es-ES" dirty="0">
                <a:solidFill>
                  <a:schemeClr val="accent1">
                    <a:lumMod val="75000"/>
                  </a:schemeClr>
                </a:solidFill>
                <a:latin typeface="Arial" panose="020B0604020202020204" pitchFamily="34" charset="0"/>
                <a:cs typeface="Arial" panose="020B0604020202020204" pitchFamily="34" charset="0"/>
              </a:rPr>
              <a:t>en el aula de informática sobre  los siguientes apartados:</a:t>
            </a:r>
          </a:p>
          <a:p>
            <a:pPr lvl="1" algn="just" fontAlgn="auto">
              <a:spcBef>
                <a:spcPts val="0"/>
              </a:spcBef>
              <a:spcAft>
                <a:spcPts val="0"/>
              </a:spcAft>
              <a:defRPr/>
            </a:pPr>
            <a:r>
              <a:rPr lang="es-ES" b="1" dirty="0">
                <a:solidFill>
                  <a:schemeClr val="accent1">
                    <a:lumMod val="75000"/>
                  </a:schemeClr>
                </a:solidFill>
                <a:latin typeface="Arial" panose="020B0604020202020204" pitchFamily="34" charset="0"/>
                <a:cs typeface="Arial" panose="020B0604020202020204" pitchFamily="34" charset="0"/>
              </a:rPr>
              <a:t>Localidad y su comarca</a:t>
            </a:r>
          </a:p>
          <a:p>
            <a:pPr lvl="1" algn="just" fontAlgn="auto">
              <a:spcBef>
                <a:spcPts val="0"/>
              </a:spcBef>
              <a:spcAft>
                <a:spcPts val="0"/>
              </a:spcAft>
              <a:defRPr/>
            </a:pPr>
            <a:r>
              <a:rPr lang="es-ES" dirty="0">
                <a:solidFill>
                  <a:schemeClr val="accent1">
                    <a:lumMod val="75000"/>
                  </a:schemeClr>
                </a:solidFill>
                <a:latin typeface="Arial" panose="020B0604020202020204" pitchFamily="34" charset="0"/>
                <a:cs typeface="Arial" panose="020B0604020202020204" pitchFamily="34" charset="0"/>
              </a:rPr>
              <a:t>¿De que localidad se trata? ¿dónde se localiza? Mapa de situación.</a:t>
            </a:r>
          </a:p>
          <a:p>
            <a:pPr lvl="1" algn="just" fontAlgn="auto">
              <a:spcBef>
                <a:spcPts val="0"/>
              </a:spcBef>
              <a:spcAft>
                <a:spcPts val="0"/>
              </a:spcAft>
              <a:defRPr/>
            </a:pPr>
            <a:r>
              <a:rPr lang="es-ES" dirty="0">
                <a:solidFill>
                  <a:schemeClr val="accent1">
                    <a:lumMod val="75000"/>
                  </a:schemeClr>
                </a:solidFill>
                <a:latin typeface="Arial" panose="020B0604020202020204" pitchFamily="34" charset="0"/>
                <a:cs typeface="Arial" panose="020B0604020202020204" pitchFamily="34" charset="0"/>
              </a:rPr>
              <a:t>Señalar de forma breve las características de la localidad y su comarca. (Vegetación, fauna, economía, patrimonio)</a:t>
            </a:r>
          </a:p>
          <a:p>
            <a:pPr lvl="1" algn="just" fontAlgn="auto">
              <a:spcBef>
                <a:spcPts val="0"/>
              </a:spcBef>
              <a:spcAft>
                <a:spcPts val="0"/>
              </a:spcAft>
              <a:defRPr/>
            </a:pPr>
            <a:endParaRPr lang="es-ES" sz="1000" dirty="0">
              <a:solidFill>
                <a:schemeClr val="accent1">
                  <a:lumMod val="75000"/>
                </a:schemeClr>
              </a:solidFill>
              <a:latin typeface="Arial" panose="020B0604020202020204" pitchFamily="34" charset="0"/>
              <a:cs typeface="Arial" panose="020B0604020202020204" pitchFamily="34" charset="0"/>
            </a:endParaRPr>
          </a:p>
          <a:p>
            <a:pPr lvl="1" algn="just" fontAlgn="auto">
              <a:spcBef>
                <a:spcPts val="0"/>
              </a:spcBef>
              <a:spcAft>
                <a:spcPts val="0"/>
              </a:spcAft>
              <a:defRPr/>
            </a:pPr>
            <a:r>
              <a:rPr lang="es-ES" b="1" dirty="0">
                <a:solidFill>
                  <a:schemeClr val="accent1">
                    <a:lumMod val="75000"/>
                  </a:schemeClr>
                </a:solidFill>
                <a:latin typeface="Arial" panose="020B0604020202020204" pitchFamily="34" charset="0"/>
                <a:cs typeface="Arial" panose="020B0604020202020204" pitchFamily="34" charset="0"/>
              </a:rPr>
              <a:t>Características generales del arte estudiado.</a:t>
            </a:r>
          </a:p>
          <a:p>
            <a:pPr lvl="1" algn="just" fontAlgn="auto">
              <a:spcBef>
                <a:spcPts val="0"/>
              </a:spcBef>
              <a:spcAft>
                <a:spcPts val="0"/>
              </a:spcAft>
              <a:defRPr/>
            </a:pPr>
            <a:r>
              <a:rPr lang="es-ES" dirty="0">
                <a:solidFill>
                  <a:schemeClr val="accent1">
                    <a:lumMod val="75000"/>
                  </a:schemeClr>
                </a:solidFill>
                <a:latin typeface="Arial" panose="020B0604020202020204" pitchFamily="34" charset="0"/>
                <a:cs typeface="Arial" panose="020B0604020202020204" pitchFamily="34" charset="0"/>
              </a:rPr>
              <a:t>En nuestro caso, señalar las características del arte mudéjar (o de aquél del que se realice la actividad)</a:t>
            </a:r>
          </a:p>
          <a:p>
            <a:pPr lvl="1" algn="just" fontAlgn="auto">
              <a:spcBef>
                <a:spcPts val="0"/>
              </a:spcBef>
              <a:spcAft>
                <a:spcPts val="0"/>
              </a:spcAft>
              <a:defRPr/>
            </a:pPr>
            <a:endParaRPr lang="es-ES" sz="1000" dirty="0">
              <a:solidFill>
                <a:schemeClr val="accent1">
                  <a:lumMod val="75000"/>
                </a:schemeClr>
              </a:solidFill>
              <a:latin typeface="Arial" panose="020B0604020202020204" pitchFamily="34" charset="0"/>
              <a:cs typeface="Arial" panose="020B0604020202020204" pitchFamily="34" charset="0"/>
            </a:endParaRPr>
          </a:p>
          <a:p>
            <a:pPr lvl="1" algn="just" fontAlgn="auto">
              <a:spcBef>
                <a:spcPts val="0"/>
              </a:spcBef>
              <a:spcAft>
                <a:spcPts val="0"/>
              </a:spcAft>
              <a:defRPr/>
            </a:pPr>
            <a:r>
              <a:rPr lang="es-ES" b="1" dirty="0">
                <a:solidFill>
                  <a:schemeClr val="accent1">
                    <a:lumMod val="75000"/>
                  </a:schemeClr>
                </a:solidFill>
                <a:latin typeface="Arial" panose="020B0604020202020204" pitchFamily="34" charset="0"/>
                <a:cs typeface="Arial" panose="020B0604020202020204" pitchFamily="34" charset="0"/>
              </a:rPr>
              <a:t>Características de los monumentos a </a:t>
            </a:r>
            <a:r>
              <a:rPr lang="es-ES" b="1" dirty="0">
                <a:solidFill>
                  <a:schemeClr val="accent1">
                    <a:lumMod val="75000"/>
                  </a:schemeClr>
                </a:solidFill>
                <a:latin typeface="Arial" panose="020B0604020202020204" pitchFamily="34" charset="0"/>
                <a:cs typeface="Arial" panose="020B0604020202020204" pitchFamily="34" charset="0"/>
              </a:rPr>
              <a:t>visitar. </a:t>
            </a:r>
            <a:endParaRPr lang="es-ES" b="1" dirty="0">
              <a:solidFill>
                <a:schemeClr val="accent1">
                  <a:lumMod val="75000"/>
                </a:schemeClr>
              </a:solidFill>
              <a:latin typeface="Arial" panose="020B0604020202020204" pitchFamily="34" charset="0"/>
              <a:cs typeface="Arial" panose="020B0604020202020204" pitchFamily="34" charset="0"/>
            </a:endParaRPr>
          </a:p>
          <a:p>
            <a:pPr lvl="1" algn="just" fontAlgn="auto">
              <a:spcBef>
                <a:spcPts val="0"/>
              </a:spcBef>
              <a:spcAft>
                <a:spcPts val="0"/>
              </a:spcAft>
              <a:defRPr/>
            </a:pPr>
            <a:r>
              <a:rPr lang="es-ES" dirty="0">
                <a:solidFill>
                  <a:schemeClr val="accent1">
                    <a:lumMod val="75000"/>
                  </a:schemeClr>
                </a:solidFill>
                <a:latin typeface="Arial" panose="020B0604020202020204" pitchFamily="34" charset="0"/>
                <a:cs typeface="Arial" panose="020B0604020202020204" pitchFamily="34" charset="0"/>
              </a:rPr>
              <a:t>Identificar </a:t>
            </a:r>
            <a:r>
              <a:rPr lang="es-ES" dirty="0">
                <a:solidFill>
                  <a:schemeClr val="accent1">
                    <a:lumMod val="75000"/>
                  </a:schemeClr>
                </a:solidFill>
                <a:latin typeface="Arial" panose="020B0604020202020204" pitchFamily="34" charset="0"/>
                <a:cs typeface="Arial" panose="020B0604020202020204" pitchFamily="34" charset="0"/>
              </a:rPr>
              <a:t>las características de los monumentos </a:t>
            </a:r>
            <a:r>
              <a:rPr lang="es-ES" dirty="0">
                <a:solidFill>
                  <a:schemeClr val="accent1">
                    <a:lumMod val="75000"/>
                  </a:schemeClr>
                </a:solidFill>
                <a:latin typeface="Arial" panose="020B0604020202020204" pitchFamily="34" charset="0"/>
                <a:cs typeface="Arial" panose="020B0604020202020204" pitchFamily="34" charset="0"/>
              </a:rPr>
              <a:t>mudéjares, en nuestro caso, </a:t>
            </a:r>
            <a:r>
              <a:rPr lang="es-ES" dirty="0">
                <a:solidFill>
                  <a:schemeClr val="accent1">
                    <a:lumMod val="75000"/>
                  </a:schemeClr>
                </a:solidFill>
                <a:latin typeface="Arial" panose="020B0604020202020204" pitchFamily="34" charset="0"/>
                <a:cs typeface="Arial" panose="020B0604020202020204" pitchFamily="34" charset="0"/>
              </a:rPr>
              <a:t>a visitar y relacionarlas con las características generales de ese arte</a:t>
            </a:r>
            <a:r>
              <a:rPr lang="es-ES" dirty="0">
                <a:solidFill>
                  <a:schemeClr val="accent1">
                    <a:lumMod val="75000"/>
                  </a:schemeClr>
                </a:solidFill>
                <a:latin typeface="Arial" panose="020B0604020202020204" pitchFamily="34" charset="0"/>
                <a:cs typeface="Arial" panose="020B0604020202020204" pitchFamily="34" charset="0"/>
              </a:rPr>
              <a:t>.</a:t>
            </a:r>
          </a:p>
          <a:p>
            <a:pPr lvl="1" algn="just" fontAlgn="auto">
              <a:spcBef>
                <a:spcPts val="0"/>
              </a:spcBef>
              <a:spcAft>
                <a:spcPts val="0"/>
              </a:spcAft>
              <a:defRPr/>
            </a:pPr>
            <a:endParaRPr lang="es-ES" sz="1000" dirty="0">
              <a:solidFill>
                <a:schemeClr val="accent1">
                  <a:lumMod val="75000"/>
                </a:schemeClr>
              </a:solidFill>
              <a:latin typeface="Arial" panose="020B0604020202020204" pitchFamily="34" charset="0"/>
              <a:cs typeface="Arial" panose="020B0604020202020204" pitchFamily="34" charset="0"/>
            </a:endParaRPr>
          </a:p>
          <a:p>
            <a:pPr marL="342900" lvl="1" indent="-34290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Búsqueda de fotografías </a:t>
            </a:r>
            <a:r>
              <a:rPr lang="es-ES" dirty="0">
                <a:solidFill>
                  <a:schemeClr val="accent1">
                    <a:lumMod val="75000"/>
                  </a:schemeClr>
                </a:solidFill>
                <a:latin typeface="Arial" panose="020B0604020202020204" pitchFamily="34" charset="0"/>
                <a:cs typeface="Arial" panose="020B0604020202020204" pitchFamily="34" charset="0"/>
              </a:rPr>
              <a:t>de cada uno de los apartados trabajados indicando sus fuentes</a:t>
            </a:r>
            <a:r>
              <a:rPr lang="es-ES" dirty="0">
                <a:solidFill>
                  <a:schemeClr val="accent1">
                    <a:lumMod val="75000"/>
                  </a:schemeClr>
                </a:solidFill>
                <a:latin typeface="Arial" panose="020B0604020202020204" pitchFamily="34" charset="0"/>
                <a:cs typeface="Arial" panose="020B0604020202020204" pitchFamily="34" charset="0"/>
              </a:rPr>
              <a:t>.</a:t>
            </a:r>
          </a:p>
          <a:p>
            <a:pPr marL="342900" lvl="1" indent="-34290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Realización </a:t>
            </a:r>
            <a:r>
              <a:rPr lang="es-ES" b="1" dirty="0">
                <a:solidFill>
                  <a:schemeClr val="accent1">
                    <a:lumMod val="75000"/>
                  </a:schemeClr>
                </a:solidFill>
                <a:latin typeface="Arial" panose="020B0604020202020204" pitchFamily="34" charset="0"/>
                <a:cs typeface="Arial" panose="020B0604020202020204" pitchFamily="34" charset="0"/>
              </a:rPr>
              <a:t>de </a:t>
            </a:r>
            <a:r>
              <a:rPr lang="es-ES" b="1" dirty="0">
                <a:solidFill>
                  <a:schemeClr val="accent1">
                    <a:lumMod val="75000"/>
                  </a:schemeClr>
                </a:solidFill>
                <a:latin typeface="Arial" panose="020B0604020202020204" pitchFamily="34" charset="0"/>
                <a:cs typeface="Arial" panose="020B0604020202020204" pitchFamily="34" charset="0"/>
              </a:rPr>
              <a:t>una compilación y presentación de los contenidos trabajados. </a:t>
            </a:r>
            <a:r>
              <a:rPr lang="es-ES" dirty="0">
                <a:solidFill>
                  <a:schemeClr val="accent1">
                    <a:lumMod val="75000"/>
                  </a:schemeClr>
                </a:solidFill>
                <a:latin typeface="Arial" panose="020B0604020202020204" pitchFamily="34" charset="0"/>
                <a:cs typeface="Arial" panose="020B0604020202020204" pitchFamily="34" charset="0"/>
              </a:rPr>
              <a:t>Se utilizará la información y las fotografías obtenidas en la sesiones previas. Se realizará un </a:t>
            </a:r>
            <a:r>
              <a:rPr lang="es-ES" dirty="0" err="1">
                <a:solidFill>
                  <a:schemeClr val="accent1">
                    <a:lumMod val="75000"/>
                  </a:schemeClr>
                </a:solidFill>
                <a:latin typeface="Arial" panose="020B0604020202020204" pitchFamily="34" charset="0"/>
                <a:cs typeface="Arial" panose="020B0604020202020204" pitchFamily="34" charset="0"/>
              </a:rPr>
              <a:t>Power</a:t>
            </a:r>
            <a:r>
              <a:rPr lang="es-ES" dirty="0">
                <a:solidFill>
                  <a:schemeClr val="accent1">
                    <a:lumMod val="75000"/>
                  </a:schemeClr>
                </a:solidFill>
                <a:latin typeface="Arial" panose="020B0604020202020204" pitchFamily="34" charset="0"/>
                <a:cs typeface="Arial" panose="020B0604020202020204" pitchFamily="34" charset="0"/>
              </a:rPr>
              <a:t> </a:t>
            </a:r>
            <a:r>
              <a:rPr lang="es-ES" dirty="0">
                <a:solidFill>
                  <a:schemeClr val="accent1">
                    <a:lumMod val="75000"/>
                  </a:schemeClr>
                </a:solidFill>
                <a:latin typeface="Arial" panose="020B0604020202020204" pitchFamily="34" charset="0"/>
                <a:cs typeface="Arial" panose="020B0604020202020204" pitchFamily="34" charset="0"/>
              </a:rPr>
              <a:t>P</a:t>
            </a:r>
            <a:r>
              <a:rPr lang="es-ES" dirty="0">
                <a:solidFill>
                  <a:schemeClr val="accent1">
                    <a:lumMod val="75000"/>
                  </a:schemeClr>
                </a:solidFill>
                <a:latin typeface="Arial" panose="020B0604020202020204" pitchFamily="34" charset="0"/>
                <a:cs typeface="Arial" panose="020B0604020202020204" pitchFamily="34" charset="0"/>
              </a:rPr>
              <a:t>oint </a:t>
            </a:r>
            <a:r>
              <a:rPr lang="es-ES" dirty="0">
                <a:solidFill>
                  <a:schemeClr val="accent1">
                    <a:lumMod val="75000"/>
                  </a:schemeClr>
                </a:solidFill>
                <a:latin typeface="Arial" panose="020B0604020202020204" pitchFamily="34" charset="0"/>
                <a:cs typeface="Arial" panose="020B0604020202020204" pitchFamily="34" charset="0"/>
              </a:rPr>
              <a:t>o presentación en cartulina de los tres apartados estudiados por cada </a:t>
            </a:r>
            <a:r>
              <a:rPr lang="es-ES" dirty="0">
                <a:solidFill>
                  <a:schemeClr val="accent1">
                    <a:lumMod val="75000"/>
                  </a:schemeClr>
                </a:solidFill>
                <a:latin typeface="Arial" panose="020B0604020202020204" pitchFamily="34" charset="0"/>
                <a:cs typeface="Arial" panose="020B0604020202020204" pitchFamily="34" charset="0"/>
              </a:rPr>
              <a:t>grupo.</a:t>
            </a:r>
            <a:endParaRPr lang="es-ES" dirty="0">
              <a:solidFill>
                <a:schemeClr val="accent1">
                  <a:lumMod val="75000"/>
                </a:schemeClr>
              </a:solidFill>
              <a:latin typeface="Arial" panose="020B0604020202020204" pitchFamily="34" charset="0"/>
              <a:cs typeface="Arial" panose="020B0604020202020204" pitchFamily="34" charset="0"/>
            </a:endParaRPr>
          </a:p>
          <a:p>
            <a:pPr lvl="1" algn="just" fontAlgn="auto">
              <a:spcBef>
                <a:spcPts val="0"/>
              </a:spcBef>
              <a:spcAft>
                <a:spcPts val="0"/>
              </a:spcAft>
              <a:defRPr/>
            </a:pPr>
            <a:endParaRPr lang="es-ES"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28788" y="738188"/>
            <a:ext cx="9050337" cy="6494462"/>
          </a:xfrm>
          <a:prstGeom prst="rect">
            <a:avLst/>
          </a:prstGeom>
        </p:spPr>
        <p:txBody>
          <a:bodyPr>
            <a:spAutoFit/>
          </a:bodyPr>
          <a:lstStyle/>
          <a:p>
            <a:pPr algn="just" fontAlgn="auto">
              <a:spcBef>
                <a:spcPts val="0"/>
              </a:spcBef>
              <a:spcAft>
                <a:spcPts val="0"/>
              </a:spcAft>
              <a:defRPr/>
            </a:pPr>
            <a:r>
              <a:rPr lang="es-ES" u="sng" dirty="0">
                <a:solidFill>
                  <a:schemeClr val="accent1">
                    <a:lumMod val="75000"/>
                  </a:schemeClr>
                </a:solidFill>
                <a:latin typeface="Arial" panose="020B0604020202020204" pitchFamily="34" charset="0"/>
                <a:cs typeface="Arial" panose="020B0604020202020204" pitchFamily="34" charset="0"/>
              </a:rPr>
              <a:t>Actividades </a:t>
            </a:r>
            <a:r>
              <a:rPr lang="es-ES" u="sng" dirty="0">
                <a:solidFill>
                  <a:schemeClr val="accent1">
                    <a:lumMod val="75000"/>
                  </a:schemeClr>
                </a:solidFill>
                <a:latin typeface="Arial" panose="020B0604020202020204" pitchFamily="34" charset="0"/>
                <a:cs typeface="Arial" panose="020B0604020202020204" pitchFamily="34" charset="0"/>
              </a:rPr>
              <a:t>a realizar durante la visita:</a:t>
            </a:r>
          </a:p>
          <a:p>
            <a:pPr algn="just" fontAlgn="auto">
              <a:spcBef>
                <a:spcPts val="0"/>
              </a:spcBef>
              <a:spcAft>
                <a:spcPts val="0"/>
              </a:spcAft>
              <a:defRPr/>
            </a:pPr>
            <a:endParaRPr lang="es-ES" dirty="0">
              <a:solidFill>
                <a:schemeClr val="accent1">
                  <a:lumMod val="75000"/>
                </a:schemeClr>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Identificar en el edificio visitado:</a:t>
            </a:r>
          </a:p>
          <a:p>
            <a:pPr marL="742950" lvl="1" indent="-285750" algn="just" fontAlgn="auto">
              <a:spcBef>
                <a:spcPts val="0"/>
              </a:spcBef>
              <a:spcAft>
                <a:spcPts val="0"/>
              </a:spcAft>
              <a:buFont typeface="Arial" panose="020B0604020202020204" pitchFamily="34" charset="0"/>
              <a:buChar char="•"/>
              <a:defRPr/>
            </a:pPr>
            <a:r>
              <a:rPr lang="es-ES" dirty="0">
                <a:solidFill>
                  <a:schemeClr val="accent1">
                    <a:lumMod val="75000"/>
                  </a:schemeClr>
                </a:solidFill>
                <a:latin typeface="Arial" panose="020B0604020202020204" pitchFamily="34" charset="0"/>
                <a:cs typeface="Arial" panose="020B0604020202020204" pitchFamily="34" charset="0"/>
              </a:rPr>
              <a:t>Los elementos constructivos (elementos sustentantes y sustentados) </a:t>
            </a:r>
          </a:p>
          <a:p>
            <a:pPr marL="742950" lvl="1" indent="-285750" algn="just" fontAlgn="auto">
              <a:spcBef>
                <a:spcPts val="0"/>
              </a:spcBef>
              <a:spcAft>
                <a:spcPts val="0"/>
              </a:spcAft>
              <a:buFont typeface="Arial" panose="020B0604020202020204" pitchFamily="34" charset="0"/>
              <a:buChar char="•"/>
              <a:defRPr/>
            </a:pPr>
            <a:r>
              <a:rPr lang="es-ES" dirty="0">
                <a:solidFill>
                  <a:schemeClr val="accent1">
                    <a:lumMod val="75000"/>
                  </a:schemeClr>
                </a:solidFill>
                <a:latin typeface="Arial" panose="020B0604020202020204" pitchFamily="34" charset="0"/>
                <a:cs typeface="Arial" panose="020B0604020202020204" pitchFamily="34" charset="0"/>
              </a:rPr>
              <a:t>Los elementos decorativos que definen el arte estudiado (ladrillo, yeserías,  azulejos, etc..)</a:t>
            </a:r>
          </a:p>
          <a:p>
            <a:pPr marL="742950" lvl="1" indent="-285750" algn="just" fontAlgn="auto">
              <a:spcBef>
                <a:spcPts val="0"/>
              </a:spcBef>
              <a:spcAft>
                <a:spcPts val="0"/>
              </a:spcAft>
              <a:buFont typeface="Arial" panose="020B0604020202020204" pitchFamily="34" charset="0"/>
              <a:buChar char="•"/>
              <a:defRPr/>
            </a:pPr>
            <a:r>
              <a:rPr lang="es-ES" dirty="0">
                <a:solidFill>
                  <a:schemeClr val="accent1">
                    <a:lumMod val="75000"/>
                  </a:schemeClr>
                </a:solidFill>
                <a:latin typeface="Arial" panose="020B0604020202020204" pitchFamily="34" charset="0"/>
                <a:cs typeface="Arial" panose="020B0604020202020204" pitchFamily="34" charset="0"/>
              </a:rPr>
              <a:t>Distinguir elementos constructivos  singulares o que no pertenecen al estilo artístico estudiado. (Partes del edificio construidas en piedra, arreglos o añadidos en arte renacentista, barroco… o peculiaridades constructivas de la localidad, comarca o región que no hayamos identificado en su estudio previo).</a:t>
            </a:r>
          </a:p>
          <a:p>
            <a:pPr marL="742950" lvl="1" indent="-285750" algn="just" fontAlgn="auto">
              <a:spcBef>
                <a:spcPts val="0"/>
              </a:spcBef>
              <a:spcAft>
                <a:spcPts val="0"/>
              </a:spcAft>
              <a:buFont typeface="Arial" panose="020B0604020202020204" pitchFamily="34" charset="0"/>
              <a:buChar char="•"/>
              <a:defRPr/>
            </a:pPr>
            <a:r>
              <a:rPr lang="es-ES" dirty="0">
                <a:solidFill>
                  <a:schemeClr val="accent1">
                    <a:lumMod val="75000"/>
                  </a:schemeClr>
                </a:solidFill>
                <a:latin typeface="Arial" panose="020B0604020202020204" pitchFamily="34" charset="0"/>
                <a:cs typeface="Arial" panose="020B0604020202020204" pitchFamily="34" charset="0"/>
              </a:rPr>
              <a:t>Tomar nota de las posibles singularidades encontradas para buscar su aclaración posterior, bien en la visita o en clase.</a:t>
            </a:r>
            <a:endParaRPr lang="es-ES" dirty="0">
              <a:solidFill>
                <a:schemeClr val="accent1">
                  <a:lumMod val="75000"/>
                </a:schemeClr>
              </a:solidFill>
              <a:latin typeface="Arial" panose="020B0604020202020204" pitchFamily="34" charset="0"/>
              <a:cs typeface="Arial" panose="020B0604020202020204" pitchFamily="34" charset="0"/>
            </a:endParaRPr>
          </a:p>
          <a:p>
            <a:pPr algn="just" fontAlgn="auto">
              <a:spcBef>
                <a:spcPts val="0"/>
              </a:spcBef>
              <a:spcAft>
                <a:spcPts val="0"/>
              </a:spcAft>
              <a:defRPr/>
            </a:pPr>
            <a:endParaRPr lang="es-ES" sz="1000" u="sng" dirty="0">
              <a:solidFill>
                <a:schemeClr val="accent1">
                  <a:lumMod val="75000"/>
                </a:schemeClr>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Fotografiar los elementos característicos para añadir a la presentación  sobre la que se está trabajando</a:t>
            </a:r>
            <a:r>
              <a:rPr lang="es-ES" b="1" dirty="0">
                <a:solidFill>
                  <a:schemeClr val="accent1">
                    <a:lumMod val="75000"/>
                  </a:schemeClr>
                </a:solidFill>
                <a:latin typeface="Arial" panose="020B0604020202020204" pitchFamily="34" charset="0"/>
                <a:cs typeface="Arial" panose="020B0604020202020204" pitchFamily="34" charset="0"/>
              </a:rPr>
              <a:t>. </a:t>
            </a:r>
            <a:r>
              <a:rPr lang="es-ES" dirty="0">
                <a:solidFill>
                  <a:schemeClr val="accent1">
                    <a:lumMod val="75000"/>
                  </a:schemeClr>
                </a:solidFill>
                <a:latin typeface="Arial" panose="020B0604020202020204" pitchFamily="34" charset="0"/>
                <a:cs typeface="Arial" panose="020B0604020202020204" pitchFamily="34" charset="0"/>
              </a:rPr>
              <a:t>(Al menos un arco, muro, ventana, elementos decorativos..)</a:t>
            </a:r>
          </a:p>
          <a:p>
            <a:pPr algn="just" fontAlgn="auto">
              <a:spcBef>
                <a:spcPts val="0"/>
              </a:spcBef>
              <a:spcAft>
                <a:spcPts val="0"/>
              </a:spcAft>
              <a:defRPr/>
            </a:pPr>
            <a:endParaRPr lang="es-ES" sz="1000" b="1" dirty="0">
              <a:solidFill>
                <a:schemeClr val="accent1">
                  <a:lumMod val="75000"/>
                </a:schemeClr>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Grabar un video </a:t>
            </a:r>
            <a:r>
              <a:rPr lang="es-ES" dirty="0">
                <a:solidFill>
                  <a:schemeClr val="accent1">
                    <a:lumMod val="75000"/>
                  </a:schemeClr>
                </a:solidFill>
                <a:latin typeface="Arial" panose="020B0604020202020204" pitchFamily="34" charset="0"/>
                <a:cs typeface="Arial" panose="020B0604020202020204" pitchFamily="34" charset="0"/>
              </a:rPr>
              <a:t>en el que </a:t>
            </a:r>
            <a:r>
              <a:rPr lang="es-ES" dirty="0">
                <a:solidFill>
                  <a:schemeClr val="accent1">
                    <a:lumMod val="75000"/>
                  </a:schemeClr>
                </a:solidFill>
                <a:latin typeface="Arial" panose="020B0604020202020204" pitchFamily="34" charset="0"/>
                <a:cs typeface="Arial" panose="020B0604020202020204" pitchFamily="34" charset="0"/>
              </a:rPr>
              <a:t>se expliquen las características del arte estudiado y en el que los </a:t>
            </a:r>
            <a:r>
              <a:rPr lang="es-ES" dirty="0">
                <a:solidFill>
                  <a:schemeClr val="accent1">
                    <a:lumMod val="75000"/>
                  </a:schemeClr>
                </a:solidFill>
                <a:latin typeface="Arial" panose="020B0604020202020204" pitchFamily="34" charset="0"/>
                <a:cs typeface="Arial" panose="020B0604020202020204" pitchFamily="34" charset="0"/>
              </a:rPr>
              <a:t>componentes de cada grupo  intervengan haciendo referencia a cada una de las partes trabajadas</a:t>
            </a:r>
            <a:r>
              <a:rPr lang="es-ES" dirty="0">
                <a:solidFill>
                  <a:schemeClr val="accent1">
                    <a:lumMod val="75000"/>
                  </a:schemeClr>
                </a:solidFill>
                <a:latin typeface="Arial" panose="020B0604020202020204" pitchFamily="34" charset="0"/>
                <a:cs typeface="Arial" panose="020B0604020202020204" pitchFamily="34" charset="0"/>
              </a:rPr>
              <a:t>. (El profesor ayudará tanto en la grabación como en el montaje del video. Se aporta ejemplo del trabajo realizado)</a:t>
            </a:r>
            <a:endParaRPr lang="es-ES" dirty="0">
              <a:solidFill>
                <a:schemeClr val="accent1">
                  <a:lumMod val="75000"/>
                </a:schemeClr>
              </a:solidFill>
              <a:latin typeface="Arial" panose="020B0604020202020204" pitchFamily="34" charset="0"/>
              <a:cs typeface="Arial" panose="020B0604020202020204" pitchFamily="34" charset="0"/>
            </a:endParaRPr>
          </a:p>
          <a:p>
            <a:pPr algn="just" fontAlgn="auto">
              <a:spcBef>
                <a:spcPts val="0"/>
              </a:spcBef>
              <a:spcAft>
                <a:spcPts val="0"/>
              </a:spcAft>
              <a:defRPr/>
            </a:pPr>
            <a:endParaRPr lang="es-ES" b="1" dirty="0">
              <a:solidFill>
                <a:schemeClr val="accent1">
                  <a:lumMod val="75000"/>
                </a:schemeClr>
              </a:solidFill>
              <a:latin typeface="Arial" panose="020B0604020202020204" pitchFamily="34" charset="0"/>
              <a:cs typeface="Arial" panose="020B0604020202020204" pitchFamily="34" charset="0"/>
            </a:endParaRPr>
          </a:p>
          <a:p>
            <a:pPr algn="just" fontAlgn="auto">
              <a:spcBef>
                <a:spcPts val="0"/>
              </a:spcBef>
              <a:spcAft>
                <a:spcPts val="0"/>
              </a:spcAft>
              <a:defRPr/>
            </a:pPr>
            <a:endParaRPr lang="es-ES" u="sng" dirty="0">
              <a:solidFill>
                <a:schemeClr val="accent1">
                  <a:lumMod val="75000"/>
                </a:schemeClr>
              </a:solidFill>
              <a:latin typeface="Arial" panose="020B0604020202020204" pitchFamily="34" charset="0"/>
              <a:cs typeface="Arial" panose="020B0604020202020204" pitchFamily="34" charset="0"/>
            </a:endParaRPr>
          </a:p>
          <a:p>
            <a:pPr algn="just" fontAlgn="auto">
              <a:spcBef>
                <a:spcPts val="0"/>
              </a:spcBef>
              <a:spcAft>
                <a:spcPts val="0"/>
              </a:spcAft>
              <a:defRPr/>
            </a:pPr>
            <a:endParaRPr lang="es-ES" u="sng"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87500" y="752475"/>
            <a:ext cx="5159375" cy="4802188"/>
          </a:xfrm>
          <a:prstGeom prst="rect">
            <a:avLst/>
          </a:prstGeom>
        </p:spPr>
        <p:txBody>
          <a:bodyPr>
            <a:spAutoFit/>
          </a:bodyPr>
          <a:lstStyle/>
          <a:p>
            <a:pPr algn="just" fontAlgn="auto">
              <a:spcBef>
                <a:spcPts val="0"/>
              </a:spcBef>
              <a:spcAft>
                <a:spcPts val="0"/>
              </a:spcAft>
              <a:defRPr/>
            </a:pPr>
            <a:r>
              <a:rPr lang="es-ES" u="sng" dirty="0">
                <a:solidFill>
                  <a:schemeClr val="accent1">
                    <a:lumMod val="75000"/>
                  </a:schemeClr>
                </a:solidFill>
                <a:latin typeface="Arial" panose="020B0604020202020204" pitchFamily="34" charset="0"/>
                <a:cs typeface="Arial" panose="020B0604020202020204" pitchFamily="34" charset="0"/>
              </a:rPr>
              <a:t>Actividades a realizar </a:t>
            </a:r>
            <a:r>
              <a:rPr lang="es-ES" u="sng" dirty="0">
                <a:solidFill>
                  <a:schemeClr val="accent1">
                    <a:lumMod val="75000"/>
                  </a:schemeClr>
                </a:solidFill>
                <a:latin typeface="Arial" panose="020B0604020202020204" pitchFamily="34" charset="0"/>
                <a:cs typeface="Arial" panose="020B0604020202020204" pitchFamily="34" charset="0"/>
              </a:rPr>
              <a:t>después de la visita:</a:t>
            </a:r>
          </a:p>
          <a:p>
            <a:pPr algn="just" fontAlgn="auto">
              <a:spcBef>
                <a:spcPts val="0"/>
              </a:spcBef>
              <a:spcAft>
                <a:spcPts val="0"/>
              </a:spcAft>
              <a:defRPr/>
            </a:pPr>
            <a:endParaRPr lang="es-ES" u="sng" dirty="0">
              <a:solidFill>
                <a:schemeClr val="accent1">
                  <a:lumMod val="75000"/>
                </a:schemeClr>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Exposición en clase de las presentaciones realizadas por cada grupo.</a:t>
            </a:r>
          </a:p>
          <a:p>
            <a:pPr algn="just" fontAlgn="auto">
              <a:spcBef>
                <a:spcPts val="0"/>
              </a:spcBef>
              <a:spcAft>
                <a:spcPts val="0"/>
              </a:spcAft>
              <a:defRPr/>
            </a:pPr>
            <a:endParaRPr lang="es-ES" b="1" dirty="0">
              <a:solidFill>
                <a:schemeClr val="accent1">
                  <a:lumMod val="75000"/>
                </a:schemeClr>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Visionado del pequeño video realizado por cada grupo.</a:t>
            </a:r>
          </a:p>
          <a:p>
            <a:pPr algn="just" fontAlgn="auto">
              <a:spcBef>
                <a:spcPts val="0"/>
              </a:spcBef>
              <a:spcAft>
                <a:spcPts val="0"/>
              </a:spcAft>
              <a:defRPr/>
            </a:pPr>
            <a:endParaRPr lang="es-ES" b="1" dirty="0">
              <a:solidFill>
                <a:schemeClr val="accent1">
                  <a:lumMod val="75000"/>
                </a:schemeClr>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Autoevaluación, </a:t>
            </a:r>
            <a:r>
              <a:rPr lang="es-ES" b="1" dirty="0" err="1">
                <a:solidFill>
                  <a:schemeClr val="accent1">
                    <a:lumMod val="75000"/>
                  </a:schemeClr>
                </a:solidFill>
                <a:latin typeface="Arial" panose="020B0604020202020204" pitchFamily="34" charset="0"/>
                <a:cs typeface="Arial" panose="020B0604020202020204" pitchFamily="34" charset="0"/>
              </a:rPr>
              <a:t>coevaluación</a:t>
            </a:r>
            <a:r>
              <a:rPr lang="es-ES" b="1" dirty="0">
                <a:solidFill>
                  <a:schemeClr val="accent1">
                    <a:lumMod val="75000"/>
                  </a:schemeClr>
                </a:solidFill>
                <a:latin typeface="Arial" panose="020B0604020202020204" pitchFamily="34" charset="0"/>
                <a:cs typeface="Arial" panose="020B0604020202020204" pitchFamily="34" charset="0"/>
              </a:rPr>
              <a:t> y </a:t>
            </a:r>
            <a:r>
              <a:rPr lang="es-ES" b="1" dirty="0" err="1">
                <a:solidFill>
                  <a:schemeClr val="accent1">
                    <a:lumMod val="75000"/>
                  </a:schemeClr>
                </a:solidFill>
                <a:latin typeface="Arial" panose="020B0604020202020204" pitchFamily="34" charset="0"/>
                <a:cs typeface="Arial" panose="020B0604020202020204" pitchFamily="34" charset="0"/>
              </a:rPr>
              <a:t>heteroevaluación</a:t>
            </a:r>
            <a:r>
              <a:rPr lang="es-ES" b="1" dirty="0">
                <a:solidFill>
                  <a:schemeClr val="accent1">
                    <a:lumMod val="75000"/>
                  </a:schemeClr>
                </a:solidFill>
                <a:latin typeface="Arial" panose="020B0604020202020204" pitchFamily="34" charset="0"/>
                <a:cs typeface="Arial" panose="020B0604020202020204" pitchFamily="34" charset="0"/>
              </a:rPr>
              <a:t>. </a:t>
            </a:r>
            <a:r>
              <a:rPr lang="es-ES" dirty="0">
                <a:solidFill>
                  <a:schemeClr val="accent1">
                    <a:lumMod val="75000"/>
                  </a:schemeClr>
                </a:solidFill>
                <a:latin typeface="Arial" panose="020B0604020202020204" pitchFamily="34" charset="0"/>
                <a:cs typeface="Arial" panose="020B0604020202020204" pitchFamily="34" charset="0"/>
              </a:rPr>
              <a:t>(Se adjunta plantilla de evaluación)</a:t>
            </a:r>
          </a:p>
          <a:p>
            <a:pPr marL="285750" indent="-285750" algn="just" fontAlgn="auto">
              <a:spcBef>
                <a:spcPts val="0"/>
              </a:spcBef>
              <a:spcAft>
                <a:spcPts val="0"/>
              </a:spcAft>
              <a:buFont typeface="Arial" panose="020B0604020202020204" pitchFamily="34" charset="0"/>
              <a:buChar char="•"/>
              <a:defRPr/>
            </a:pPr>
            <a:endParaRPr lang="es-ES" b="1" dirty="0">
              <a:solidFill>
                <a:schemeClr val="accent1">
                  <a:lumMod val="75000"/>
                </a:schemeClr>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Arial" panose="020B0604020202020204" pitchFamily="34" charset="0"/>
              <a:buChar char="•"/>
              <a:defRPr/>
            </a:pPr>
            <a:r>
              <a:rPr lang="es-ES" b="1" dirty="0">
                <a:solidFill>
                  <a:schemeClr val="accent1">
                    <a:lumMod val="75000"/>
                  </a:schemeClr>
                </a:solidFill>
                <a:latin typeface="Arial" panose="020B0604020202020204" pitchFamily="34" charset="0"/>
                <a:cs typeface="Arial" panose="020B0604020202020204" pitchFamily="34" charset="0"/>
              </a:rPr>
              <a:t>Reflexión y obtención de conclusiones de lo aprendido con los contenidos desarrollados y el trabajo de grupo.  Reseñarlo en el cuaderno de clase. </a:t>
            </a:r>
            <a:endParaRPr lang="es-ES" b="1" dirty="0">
              <a:solidFill>
                <a:schemeClr val="accent1">
                  <a:lumMod val="75000"/>
                </a:schemeClr>
              </a:solidFill>
              <a:latin typeface="Arial" panose="020B0604020202020204" pitchFamily="34" charset="0"/>
              <a:cs typeface="Arial" panose="020B0604020202020204" pitchFamily="34" charset="0"/>
            </a:endParaRPr>
          </a:p>
          <a:p>
            <a:pPr algn="just" fontAlgn="auto">
              <a:spcBef>
                <a:spcPts val="0"/>
              </a:spcBef>
              <a:spcAft>
                <a:spcPts val="0"/>
              </a:spcAft>
              <a:defRPr/>
            </a:pPr>
            <a:endParaRPr lang="es-ES" u="sng" dirty="0">
              <a:solidFill>
                <a:schemeClr val="accent1">
                  <a:lumMod val="75000"/>
                </a:schemeClr>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extLst>
              <a:ext uri="{28A0092B-C50C-407E-A947-70E740481C1C}"/>
            </a:extLst>
          </a:blip>
          <a:stretch>
            <a:fillRect/>
          </a:stretch>
        </p:blipFill>
        <p:spPr>
          <a:xfrm>
            <a:off x="7644712" y="1581664"/>
            <a:ext cx="3327474" cy="2495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3"/>
          <p:cNvSpPr/>
          <p:nvPr/>
        </p:nvSpPr>
        <p:spPr>
          <a:xfrm>
            <a:off x="7712075" y="4076700"/>
            <a:ext cx="828675" cy="246063"/>
          </a:xfrm>
          <a:prstGeom prst="rect">
            <a:avLst/>
          </a:prstGeom>
        </p:spPr>
        <p:txBody>
          <a:bodyPr wrap="none">
            <a:spAutoFit/>
          </a:bodyPr>
          <a:lstStyle/>
          <a:p>
            <a:pPr fontAlgn="auto">
              <a:spcBef>
                <a:spcPts val="0"/>
              </a:spcBef>
              <a:spcAft>
                <a:spcPts val="0"/>
              </a:spcAft>
              <a:defRPr/>
            </a:pPr>
            <a:r>
              <a:rPr lang="es-ES" sz="1000" dirty="0">
                <a:solidFill>
                  <a:schemeClr val="accent1">
                    <a:lumMod val="75000"/>
                  </a:schemeClr>
                </a:solidFill>
                <a:latin typeface="Arial" panose="020B0604020202020204" pitchFamily="34" charset="0"/>
                <a:cs typeface="Arial" panose="020B0604020202020204" pitchFamily="34" charset="0"/>
              </a:rPr>
              <a:t>Foto propia</a:t>
            </a:r>
            <a:endParaRPr lang="es-ES" sz="1000" dirty="0">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n 1"/>
          <p:cNvPicPr>
            <a:picLocks noChangeAspect="1"/>
          </p:cNvPicPr>
          <p:nvPr/>
        </p:nvPicPr>
        <p:blipFill>
          <a:blip r:embed="rId2"/>
          <a:srcRect/>
          <a:stretch>
            <a:fillRect/>
          </a:stretch>
        </p:blipFill>
        <p:spPr bwMode="auto">
          <a:xfrm>
            <a:off x="1676400" y="695325"/>
            <a:ext cx="9613900" cy="602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2"/>
          <p:cNvPicPr>
            <a:picLocks noChangeAspect="1"/>
          </p:cNvPicPr>
          <p:nvPr/>
        </p:nvPicPr>
        <p:blipFill>
          <a:blip r:embed="rId2"/>
          <a:srcRect/>
          <a:stretch>
            <a:fillRect/>
          </a:stretch>
        </p:blipFill>
        <p:spPr bwMode="auto">
          <a:xfrm>
            <a:off x="1011238" y="561975"/>
            <a:ext cx="3000375" cy="6565900"/>
          </a:xfrm>
          <a:prstGeom prst="rect">
            <a:avLst/>
          </a:prstGeom>
          <a:noFill/>
          <a:ln w="9525">
            <a:noFill/>
            <a:miter lim="800000"/>
            <a:headEnd/>
            <a:tailEnd/>
          </a:ln>
        </p:spPr>
      </p:pic>
      <p:sp>
        <p:nvSpPr>
          <p:cNvPr id="4" name="Llamada ovalada 3"/>
          <p:cNvSpPr/>
          <p:nvPr/>
        </p:nvSpPr>
        <p:spPr>
          <a:xfrm rot="5589784">
            <a:off x="4943475" y="-4762"/>
            <a:ext cx="6721475" cy="7159625"/>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2400" b="1" u="sng" dirty="0">
              <a:solidFill>
                <a:schemeClr val="accent1">
                  <a:lumMod val="75000"/>
                </a:schemeClr>
              </a:solidFill>
              <a:latin typeface="Arial" panose="020B0604020202020204" pitchFamily="34" charset="0"/>
              <a:cs typeface="Arial" panose="020B0604020202020204" pitchFamily="34" charset="0"/>
            </a:endParaRPr>
          </a:p>
        </p:txBody>
      </p:sp>
      <p:sp>
        <p:nvSpPr>
          <p:cNvPr id="7" name="CuadroTexto 6"/>
          <p:cNvSpPr txBox="1"/>
          <p:nvPr/>
        </p:nvSpPr>
        <p:spPr>
          <a:xfrm>
            <a:off x="5975350" y="1682750"/>
            <a:ext cx="4972050" cy="3784600"/>
          </a:xfrm>
          <a:prstGeom prst="rect">
            <a:avLst/>
          </a:prstGeom>
          <a:noFill/>
        </p:spPr>
        <p:txBody>
          <a:bodyPr>
            <a:spAutoFit/>
          </a:bodyPr>
          <a:lstStyle/>
          <a:p>
            <a:pPr algn="ctr" fontAlgn="auto">
              <a:spcBef>
                <a:spcPts val="0"/>
              </a:spcBef>
              <a:spcAft>
                <a:spcPts val="0"/>
              </a:spcAft>
              <a:defRPr/>
            </a:pPr>
            <a:r>
              <a:rPr lang="es-ES" sz="4800" dirty="0">
                <a:solidFill>
                  <a:schemeClr val="accent1">
                    <a:lumMod val="75000"/>
                  </a:schemeClr>
                </a:solidFill>
                <a:latin typeface="Arial" panose="020B0604020202020204" pitchFamily="34" charset="0"/>
                <a:cs typeface="Arial" panose="020B0604020202020204" pitchFamily="34" charset="0"/>
              </a:rPr>
              <a:t>Hasta aquí nuestro recorrido.</a:t>
            </a:r>
          </a:p>
          <a:p>
            <a:pPr algn="ctr" fontAlgn="auto">
              <a:spcBef>
                <a:spcPts val="0"/>
              </a:spcBef>
              <a:spcAft>
                <a:spcPts val="0"/>
              </a:spcAft>
              <a:defRPr/>
            </a:pPr>
            <a:r>
              <a:rPr lang="es-ES" sz="4800" dirty="0">
                <a:solidFill>
                  <a:schemeClr val="accent1">
                    <a:lumMod val="75000"/>
                  </a:schemeClr>
                </a:solidFill>
                <a:latin typeface="Arial" panose="020B0604020202020204" pitchFamily="34" charset="0"/>
                <a:cs typeface="Arial" panose="020B0604020202020204" pitchFamily="34" charset="0"/>
              </a:rPr>
              <a:t>Espero que haya resultado </a:t>
            </a:r>
            <a:r>
              <a:rPr lang="es-ES" sz="4800" dirty="0">
                <a:solidFill>
                  <a:schemeClr val="accent1">
                    <a:lumMod val="75000"/>
                  </a:schemeClr>
                </a:solidFill>
                <a:latin typeface="Arial" panose="020B0604020202020204" pitchFamily="34" charset="0"/>
                <a:cs typeface="Arial" panose="020B0604020202020204" pitchFamily="34" charset="0"/>
              </a:rPr>
              <a:t>interesante.</a:t>
            </a:r>
            <a:endParaRPr lang="es-E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n 2"/>
          <p:cNvPicPr>
            <a:picLocks noChangeAspect="1"/>
          </p:cNvPicPr>
          <p:nvPr/>
        </p:nvPicPr>
        <p:blipFill>
          <a:blip r:embed="rId2"/>
          <a:srcRect/>
          <a:stretch>
            <a:fillRect/>
          </a:stretch>
        </p:blipFill>
        <p:spPr bwMode="auto">
          <a:xfrm>
            <a:off x="1011238" y="561975"/>
            <a:ext cx="3000375" cy="6565900"/>
          </a:xfrm>
          <a:prstGeom prst="rect">
            <a:avLst/>
          </a:prstGeom>
          <a:noFill/>
          <a:ln w="9525">
            <a:noFill/>
            <a:miter lim="800000"/>
            <a:headEnd/>
            <a:tailEnd/>
          </a:ln>
        </p:spPr>
      </p:pic>
      <p:sp>
        <p:nvSpPr>
          <p:cNvPr id="4" name="Llamada ovalada 3"/>
          <p:cNvSpPr/>
          <p:nvPr/>
        </p:nvSpPr>
        <p:spPr>
          <a:xfrm rot="5589784">
            <a:off x="4980781" y="-26193"/>
            <a:ext cx="6721475" cy="7158038"/>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2400" b="1" u="sng" dirty="0">
              <a:solidFill>
                <a:schemeClr val="accent1">
                  <a:lumMod val="75000"/>
                </a:schemeClr>
              </a:solidFill>
              <a:latin typeface="Arial" panose="020B0604020202020204" pitchFamily="34" charset="0"/>
              <a:cs typeface="Arial" panose="020B0604020202020204" pitchFamily="34" charset="0"/>
            </a:endParaRPr>
          </a:p>
        </p:txBody>
      </p:sp>
      <p:sp>
        <p:nvSpPr>
          <p:cNvPr id="7" name="CuadroTexto 6"/>
          <p:cNvSpPr txBox="1"/>
          <p:nvPr/>
        </p:nvSpPr>
        <p:spPr>
          <a:xfrm rot="501111">
            <a:off x="5357813" y="1274763"/>
            <a:ext cx="6067425" cy="4154487"/>
          </a:xfrm>
          <a:prstGeom prst="rect">
            <a:avLst/>
          </a:prstGeom>
          <a:noFill/>
        </p:spPr>
        <p:txBody>
          <a:bodyPr>
            <a:spAutoFit/>
          </a:bodyPr>
          <a:lstStyle/>
          <a:p>
            <a:pPr algn="ctr" fontAlgn="auto">
              <a:spcBef>
                <a:spcPts val="0"/>
              </a:spcBef>
              <a:spcAft>
                <a:spcPts val="0"/>
              </a:spcAft>
              <a:defRPr/>
            </a:pPr>
            <a:r>
              <a:rPr lang="es-ES" sz="4800" b="1" dirty="0">
                <a:solidFill>
                  <a:schemeClr val="accent1">
                    <a:lumMod val="75000"/>
                  </a:schemeClr>
                </a:solidFill>
                <a:latin typeface="Arial" panose="020B0604020202020204" pitchFamily="34" charset="0"/>
                <a:cs typeface="Arial" panose="020B0604020202020204" pitchFamily="34" charset="0"/>
              </a:rPr>
              <a:t>COMENZAMOS CONOCIENDO LA COMARCA DE </a:t>
            </a:r>
          </a:p>
          <a:p>
            <a:pPr algn="ctr" fontAlgn="auto">
              <a:spcBef>
                <a:spcPts val="0"/>
              </a:spcBef>
              <a:spcAft>
                <a:spcPts val="0"/>
              </a:spcAft>
              <a:defRPr/>
            </a:pPr>
            <a:r>
              <a:rPr lang="es-ES" sz="6000" b="1" u="sng" dirty="0">
                <a:solidFill>
                  <a:schemeClr val="accent1">
                    <a:lumMod val="75000"/>
                  </a:schemeClr>
                </a:solidFill>
                <a:latin typeface="Arial" panose="020B0604020202020204" pitchFamily="34" charset="0"/>
                <a:cs typeface="Arial" panose="020B0604020202020204" pitchFamily="34" charset="0"/>
              </a:rPr>
              <a:t>TIERRA DE CAMPOS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03563" y="1001713"/>
            <a:ext cx="7332662" cy="769937"/>
          </a:xfrm>
          <a:prstGeom prst="rect">
            <a:avLst/>
          </a:prstGeom>
          <a:noFill/>
        </p:spPr>
        <p:txBody>
          <a:bodyPr>
            <a:spAutoFit/>
          </a:bodyPr>
          <a:lstStyle/>
          <a:p>
            <a:pPr fontAlgn="auto">
              <a:spcBef>
                <a:spcPts val="0"/>
              </a:spcBef>
              <a:spcAft>
                <a:spcPts val="0"/>
              </a:spcAft>
              <a:defRPr/>
            </a:pPr>
            <a:r>
              <a:rPr lang="es-ES" sz="2200" b="1" dirty="0">
                <a:solidFill>
                  <a:schemeClr val="accent1">
                    <a:lumMod val="75000"/>
                  </a:schemeClr>
                </a:solidFill>
                <a:latin typeface="Arial" panose="020B0604020202020204" pitchFamily="34" charset="0"/>
                <a:cs typeface="Arial" panose="020B0604020202020204" pitchFamily="34" charset="0"/>
              </a:rPr>
              <a:t>La comarca de Tierra de Campos se extiende por las provincias de Palencia, Valladolid, León y Zamora.</a:t>
            </a:r>
          </a:p>
        </p:txBody>
      </p:sp>
      <p:pic>
        <p:nvPicPr>
          <p:cNvPr id="3" name="Imagen 2">
            <a:hlinkClick r:id="rId2"/>
          </p:cNvPr>
          <p:cNvPicPr>
            <a:picLocks noChangeAspect="1"/>
          </p:cNvPicPr>
          <p:nvPr/>
        </p:nvPicPr>
        <p:blipFill rotWithShape="1">
          <a:blip r:embed="rId3"/>
          <a:srcRect l="25903" t="12601" r="9006" b="8103"/>
          <a:stretch/>
        </p:blipFill>
        <p:spPr>
          <a:xfrm>
            <a:off x="3608388" y="2406650"/>
            <a:ext cx="5888037" cy="4035425"/>
          </a:xfrm>
          <a:prstGeom prst="rect">
            <a:avLst/>
          </a:prstGeom>
          <a:ln w="57150">
            <a:solidFill>
              <a:schemeClr val="accent1">
                <a:lumMod val="50000"/>
              </a:schemeClr>
            </a:solidFill>
          </a:ln>
        </p:spPr>
      </p:pic>
      <p:sp>
        <p:nvSpPr>
          <p:cNvPr id="21507" name="CuadroTexto 3"/>
          <p:cNvSpPr txBox="1">
            <a:spLocks noChangeArrowheads="1"/>
          </p:cNvSpPr>
          <p:nvPr/>
        </p:nvSpPr>
        <p:spPr bwMode="auto">
          <a:xfrm>
            <a:off x="3608388" y="6491288"/>
            <a:ext cx="1622425" cy="246062"/>
          </a:xfrm>
          <a:prstGeom prst="rect">
            <a:avLst/>
          </a:prstGeom>
          <a:noFill/>
          <a:ln w="9525">
            <a:noFill/>
            <a:miter lim="800000"/>
            <a:headEnd/>
            <a:tailEnd/>
          </a:ln>
        </p:spPr>
        <p:txBody>
          <a:bodyPr>
            <a:spAutoFit/>
          </a:bodyPr>
          <a:lstStyle/>
          <a:p>
            <a:r>
              <a:rPr lang="es-ES" sz="1000">
                <a:cs typeface="Arial" charset="0"/>
              </a:rPr>
              <a:t>Fuente: </a:t>
            </a:r>
            <a:r>
              <a:rPr lang="es-ES" sz="1000">
                <a:cs typeface="Arial" charset="0"/>
                <a:hlinkClick r:id="rId2"/>
              </a:rPr>
              <a:t>Google maps</a:t>
            </a:r>
            <a:endParaRPr lang="es-ES" sz="1000">
              <a:cs typeface="Arial" charset="0"/>
            </a:endParaRPr>
          </a:p>
        </p:txBody>
      </p:sp>
      <p:sp>
        <p:nvSpPr>
          <p:cNvPr id="21508" name="CuadroTexto 4"/>
          <p:cNvSpPr txBox="1">
            <a:spLocks noChangeArrowheads="1"/>
          </p:cNvSpPr>
          <p:nvPr/>
        </p:nvSpPr>
        <p:spPr bwMode="auto">
          <a:xfrm>
            <a:off x="5434013" y="6581775"/>
            <a:ext cx="3105150" cy="246063"/>
          </a:xfrm>
          <a:prstGeom prst="rect">
            <a:avLst/>
          </a:prstGeom>
          <a:noFill/>
          <a:ln w="12700">
            <a:solidFill>
              <a:schemeClr val="accent1"/>
            </a:solidFill>
            <a:miter lim="800000"/>
            <a:headEnd/>
            <a:tailEnd/>
          </a:ln>
        </p:spPr>
        <p:txBody>
          <a:bodyPr>
            <a:spAutoFit/>
          </a:bodyPr>
          <a:lstStyle/>
          <a:p>
            <a:r>
              <a:rPr lang="es-ES" sz="1000">
                <a:solidFill>
                  <a:srgbClr val="FF0000"/>
                </a:solidFill>
                <a:cs typeface="Arial" charset="0"/>
              </a:rPr>
              <a:t>Pinchar en imagen o en la fuente para ir al mapa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36738" y="534988"/>
            <a:ext cx="9572625" cy="2462212"/>
          </a:xfrm>
          <a:prstGeom prst="rect">
            <a:avLst/>
          </a:prstGeom>
          <a:noFill/>
        </p:spPr>
        <p:txBody>
          <a:bodyPr>
            <a:spAutoFit/>
          </a:bodyPr>
          <a:lstStyle/>
          <a:p>
            <a:pPr algn="just" fontAlgn="auto">
              <a:spcBef>
                <a:spcPts val="0"/>
              </a:spcBef>
              <a:spcAft>
                <a:spcPts val="0"/>
              </a:spcAft>
              <a:defRPr/>
            </a:pPr>
            <a:r>
              <a:rPr lang="es-ES" sz="2200" b="1" u="sng" dirty="0">
                <a:solidFill>
                  <a:schemeClr val="accent1">
                    <a:lumMod val="75000"/>
                  </a:schemeClr>
                </a:solidFill>
                <a:latin typeface="Arial" panose="020B0604020202020204" pitchFamily="34" charset="0"/>
                <a:cs typeface="Arial" panose="020B0604020202020204" pitchFamily="34" charset="0"/>
              </a:rPr>
              <a:t>Tierra de Campos </a:t>
            </a:r>
            <a:r>
              <a:rPr lang="es-ES" sz="2200" dirty="0">
                <a:solidFill>
                  <a:schemeClr val="accent1">
                    <a:lumMod val="75000"/>
                  </a:schemeClr>
                </a:solidFill>
                <a:latin typeface="Arial" panose="020B0604020202020204" pitchFamily="34" charset="0"/>
                <a:cs typeface="Arial" panose="020B0604020202020204" pitchFamily="34" charset="0"/>
              </a:rPr>
              <a:t>es una extensa y definida comarca natural con una extensión aproximada de 5400 Km2.</a:t>
            </a:r>
          </a:p>
          <a:p>
            <a:pPr algn="just" fontAlgn="auto">
              <a:spcBef>
                <a:spcPts val="0"/>
              </a:spcBef>
              <a:spcAft>
                <a:spcPts val="0"/>
              </a:spcAft>
              <a:defRPr/>
            </a:pPr>
            <a:r>
              <a:rPr lang="es-ES" sz="2200" u="sng" dirty="0">
                <a:solidFill>
                  <a:schemeClr val="accent1">
                    <a:lumMod val="75000"/>
                  </a:schemeClr>
                </a:solidFill>
                <a:latin typeface="Arial" panose="020B0604020202020204" pitchFamily="34" charset="0"/>
                <a:cs typeface="Arial" panose="020B0604020202020204" pitchFamily="34" charset="0"/>
              </a:rPr>
              <a:t>Geomorfológicamente</a:t>
            </a:r>
            <a:r>
              <a:rPr lang="es-ES" sz="2200" dirty="0">
                <a:solidFill>
                  <a:schemeClr val="accent1">
                    <a:lumMod val="75000"/>
                  </a:schemeClr>
                </a:solidFill>
                <a:latin typeface="Arial" panose="020B0604020202020204" pitchFamily="34" charset="0"/>
                <a:cs typeface="Arial" panose="020B0604020202020204" pitchFamily="34" charset="0"/>
              </a:rPr>
              <a:t> se corresponde con un sector hundido del zócalo ibérico </a:t>
            </a:r>
            <a:r>
              <a:rPr lang="es-ES" sz="2200" dirty="0">
                <a:solidFill>
                  <a:schemeClr val="accent1">
                    <a:lumMod val="75000"/>
                  </a:schemeClr>
                </a:solidFill>
                <a:latin typeface="Arial" panose="020B0604020202020204" pitchFamily="34" charset="0"/>
                <a:cs typeface="Arial" panose="020B0604020202020204" pitchFamily="34" charset="0"/>
              </a:rPr>
              <a:t>que quedó </a:t>
            </a:r>
            <a:r>
              <a:rPr lang="es-ES" sz="2200" dirty="0">
                <a:solidFill>
                  <a:schemeClr val="accent1">
                    <a:lumMod val="75000"/>
                  </a:schemeClr>
                </a:solidFill>
                <a:latin typeface="Arial" panose="020B0604020202020204" pitchFamily="34" charset="0"/>
                <a:cs typeface="Arial" panose="020B0604020202020204" pitchFamily="34" charset="0"/>
              </a:rPr>
              <a:t>rellenado </a:t>
            </a:r>
            <a:r>
              <a:rPr lang="es-ES" sz="2200" dirty="0">
                <a:solidFill>
                  <a:schemeClr val="accent1">
                    <a:lumMod val="75000"/>
                  </a:schemeClr>
                </a:solidFill>
                <a:latin typeface="Arial" panose="020B0604020202020204" pitchFamily="34" charset="0"/>
                <a:cs typeface="Arial" panose="020B0604020202020204" pitchFamily="34" charset="0"/>
              </a:rPr>
              <a:t>de </a:t>
            </a:r>
            <a:r>
              <a:rPr lang="es-ES" sz="2200" dirty="0">
                <a:solidFill>
                  <a:schemeClr val="accent1">
                    <a:lumMod val="75000"/>
                  </a:schemeClr>
                </a:solidFill>
                <a:latin typeface="Arial" panose="020B0604020202020204" pitchFamily="34" charset="0"/>
                <a:cs typeface="Arial" panose="020B0604020202020204" pitchFamily="34" charset="0"/>
              </a:rPr>
              <a:t>materiales sedimentarios terciarios conformando una unidad </a:t>
            </a:r>
            <a:r>
              <a:rPr lang="es-ES" sz="2200" dirty="0" err="1">
                <a:solidFill>
                  <a:schemeClr val="accent1">
                    <a:lumMod val="75000"/>
                  </a:schemeClr>
                </a:solidFill>
                <a:latin typeface="Arial" panose="020B0604020202020204" pitchFamily="34" charset="0"/>
                <a:cs typeface="Arial" panose="020B0604020202020204" pitchFamily="34" charset="0"/>
              </a:rPr>
              <a:t>morfoestructural</a:t>
            </a:r>
            <a:r>
              <a:rPr lang="es-ES" sz="2200" dirty="0">
                <a:solidFill>
                  <a:schemeClr val="accent1">
                    <a:lumMod val="75000"/>
                  </a:schemeClr>
                </a:solidFill>
                <a:latin typeface="Arial" panose="020B0604020202020204" pitchFamily="34" charset="0"/>
                <a:cs typeface="Arial" panose="020B0604020202020204" pitchFamily="34" charset="0"/>
              </a:rPr>
              <a:t> de campos o campiñas arcillosas que con una altitud entorno a los 700-800 metros sobre el nivel del mar que se caracterizan por un relieve de llanura ligeramente ondulada</a:t>
            </a:r>
            <a:r>
              <a:rPr lang="es-ES" sz="2200" dirty="0">
                <a:solidFill>
                  <a:schemeClr val="accent1">
                    <a:lumMod val="75000"/>
                  </a:schemeClr>
                </a:solidFill>
                <a:latin typeface="Arial" panose="020B0604020202020204" pitchFamily="34" charset="0"/>
                <a:cs typeface="Arial" panose="020B0604020202020204" pitchFamily="34" charset="0"/>
              </a:rPr>
              <a:t>.</a:t>
            </a:r>
          </a:p>
        </p:txBody>
      </p:sp>
      <p:pic>
        <p:nvPicPr>
          <p:cNvPr id="22530" name="Picture 4" descr="https://upload.wikimedia.org/wikipedia/commons/0/06/Palomares_9.jpg"/>
          <p:cNvPicPr>
            <a:picLocks noChangeAspect="1" noChangeArrowheads="1"/>
          </p:cNvPicPr>
          <p:nvPr/>
        </p:nvPicPr>
        <p:blipFill>
          <a:blip r:embed="rId2"/>
          <a:srcRect/>
          <a:stretch>
            <a:fillRect/>
          </a:stretch>
        </p:blipFill>
        <p:spPr bwMode="auto">
          <a:xfrm>
            <a:off x="3503613" y="3236913"/>
            <a:ext cx="4344987" cy="3257550"/>
          </a:xfrm>
          <a:prstGeom prst="rect">
            <a:avLst/>
          </a:prstGeom>
          <a:noFill/>
          <a:ln w="9525">
            <a:noFill/>
            <a:miter lim="800000"/>
            <a:headEnd/>
            <a:tailEnd/>
          </a:ln>
        </p:spPr>
      </p:pic>
      <p:sp>
        <p:nvSpPr>
          <p:cNvPr id="22531" name="CuadroTexto 4"/>
          <p:cNvSpPr txBox="1">
            <a:spLocks noChangeArrowheads="1"/>
          </p:cNvSpPr>
          <p:nvPr/>
        </p:nvSpPr>
        <p:spPr bwMode="auto">
          <a:xfrm>
            <a:off x="7848600" y="6248400"/>
            <a:ext cx="1368425" cy="246063"/>
          </a:xfrm>
          <a:prstGeom prst="rect">
            <a:avLst/>
          </a:prstGeom>
          <a:noFill/>
          <a:ln w="9525">
            <a:noFill/>
            <a:miter lim="800000"/>
            <a:headEnd/>
            <a:tailEnd/>
          </a:ln>
        </p:spPr>
        <p:txBody>
          <a:bodyPr>
            <a:spAutoFit/>
          </a:bodyPr>
          <a:lstStyle/>
          <a:p>
            <a:r>
              <a:rPr lang="es-ES" sz="1000">
                <a:cs typeface="Arial" charset="0"/>
              </a:rPr>
              <a:t>Fuente: Wikipedia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14488" y="661988"/>
            <a:ext cx="9482137" cy="3754437"/>
          </a:xfrm>
          <a:prstGeom prst="rect">
            <a:avLst/>
          </a:prstGeom>
        </p:spPr>
        <p:txBody>
          <a:bodyPr>
            <a:spAutoFit/>
          </a:bodyPr>
          <a:lstStyle/>
          <a:p>
            <a:pPr algn="just" fontAlgn="auto">
              <a:spcBef>
                <a:spcPts val="0"/>
              </a:spcBef>
              <a:spcAft>
                <a:spcPts val="0"/>
              </a:spcAft>
              <a:defRPr/>
            </a:pPr>
            <a:endParaRPr lang="es-ES" dirty="0">
              <a:solidFill>
                <a:schemeClr val="accent1">
                  <a:lumMod val="75000"/>
                </a:schemeClr>
              </a:solidFill>
              <a:latin typeface="Arial" panose="020B0604020202020204" pitchFamily="34" charset="0"/>
              <a:cs typeface="Arial" panose="020B0604020202020204" pitchFamily="34" charset="0"/>
            </a:endParaRPr>
          </a:p>
          <a:p>
            <a:pPr algn="just" fontAlgn="auto">
              <a:spcBef>
                <a:spcPts val="0"/>
              </a:spcBef>
              <a:spcAft>
                <a:spcPts val="0"/>
              </a:spcAft>
              <a:defRPr/>
            </a:pPr>
            <a:r>
              <a:rPr lang="es-ES" sz="2200" u="sng" dirty="0">
                <a:solidFill>
                  <a:schemeClr val="accent1">
                    <a:lumMod val="75000"/>
                  </a:schemeClr>
                </a:solidFill>
                <a:latin typeface="Arial" panose="020B0604020202020204" pitchFamily="34" charset="0"/>
                <a:cs typeface="Arial" panose="020B0604020202020204" pitchFamily="34" charset="0"/>
              </a:rPr>
              <a:t>Los suelos</a:t>
            </a:r>
            <a:r>
              <a:rPr lang="es-ES" sz="2200" dirty="0">
                <a:solidFill>
                  <a:schemeClr val="accent1">
                    <a:lumMod val="75000"/>
                  </a:schemeClr>
                </a:solidFill>
                <a:latin typeface="Arial" panose="020B0604020202020204" pitchFamily="34" charset="0"/>
                <a:cs typeface="Arial" panose="020B0604020202020204" pitchFamily="34" charset="0"/>
              </a:rPr>
              <a:t> son arcilloso-arenosos de color pardo-amarillento formados hace 10-15 mil años. Son pobres en materia orgánica, fuertes y con escasa permeabilidad, favoreciendo la formación de humedales de carácter estepario.</a:t>
            </a:r>
          </a:p>
          <a:p>
            <a:pPr algn="just" fontAlgn="auto">
              <a:spcBef>
                <a:spcPts val="0"/>
              </a:spcBef>
              <a:spcAft>
                <a:spcPts val="0"/>
              </a:spcAft>
              <a:defRPr/>
            </a:pPr>
            <a:r>
              <a:rPr lang="es-ES" sz="2200" u="sng" dirty="0">
                <a:solidFill>
                  <a:schemeClr val="accent1">
                    <a:lumMod val="75000"/>
                  </a:schemeClr>
                </a:solidFill>
                <a:latin typeface="Arial" panose="020B0604020202020204" pitchFamily="34" charset="0"/>
                <a:cs typeface="Arial" panose="020B0604020202020204" pitchFamily="34" charset="0"/>
              </a:rPr>
              <a:t>El clima</a:t>
            </a:r>
            <a:r>
              <a:rPr lang="es-ES" sz="2200" dirty="0">
                <a:solidFill>
                  <a:schemeClr val="accent1">
                    <a:lumMod val="75000"/>
                  </a:schemeClr>
                </a:solidFill>
                <a:latin typeface="Arial" panose="020B0604020202020204" pitchFamily="34" charset="0"/>
                <a:cs typeface="Arial" panose="020B0604020202020204" pitchFamily="34" charset="0"/>
              </a:rPr>
              <a:t> es mediterráneo frío o de influencia continental con veranos cortos y cálidos con aridez estival y con inviernos largos y fríos. Las temperaturas medias invernales están por debajo de 5°C y las temperaturas medias en los meses de verano se encuentran entre 18 y 21°C. La oscilación térmica es de 10-20°C y las precipitaciones medias anuales se encuentran entre 400-500 </a:t>
            </a:r>
            <a:r>
              <a:rPr lang="es-ES" sz="2200" dirty="0" err="1">
                <a:solidFill>
                  <a:schemeClr val="accent1">
                    <a:lumMod val="75000"/>
                  </a:schemeClr>
                </a:solidFill>
                <a:latin typeface="Arial" panose="020B0604020202020204" pitchFamily="34" charset="0"/>
                <a:cs typeface="Arial" panose="020B0604020202020204" pitchFamily="34" charset="0"/>
              </a:rPr>
              <a:t>mm.</a:t>
            </a:r>
            <a:endParaRPr lang="es-ES" sz="2200" dirty="0">
              <a:solidFill>
                <a:schemeClr val="accent1">
                  <a:lumMod val="75000"/>
                </a:schemeClr>
              </a:solidFill>
              <a:latin typeface="Arial" panose="020B0604020202020204" pitchFamily="34" charset="0"/>
              <a:cs typeface="Arial" panose="020B0604020202020204" pitchFamily="34" charset="0"/>
            </a:endParaRPr>
          </a:p>
        </p:txBody>
      </p:sp>
      <p:pic>
        <p:nvPicPr>
          <p:cNvPr id="23554" name="Picture 2" descr="Moforlogiaagrária.jpg"/>
          <p:cNvPicPr>
            <a:picLocks noChangeAspect="1" noChangeArrowheads="1"/>
          </p:cNvPicPr>
          <p:nvPr/>
        </p:nvPicPr>
        <p:blipFill>
          <a:blip r:embed="rId2"/>
          <a:srcRect/>
          <a:stretch>
            <a:fillRect/>
          </a:stretch>
        </p:blipFill>
        <p:spPr bwMode="auto">
          <a:xfrm>
            <a:off x="3838575" y="4495800"/>
            <a:ext cx="2084388" cy="2084388"/>
          </a:xfrm>
          <a:prstGeom prst="rect">
            <a:avLst/>
          </a:prstGeom>
          <a:noFill/>
          <a:ln w="9525">
            <a:noFill/>
            <a:miter lim="800000"/>
            <a:headEnd/>
            <a:tailEnd/>
          </a:ln>
        </p:spPr>
      </p:pic>
      <p:sp>
        <p:nvSpPr>
          <p:cNvPr id="23555" name="CuadroTexto 3"/>
          <p:cNvSpPr txBox="1">
            <a:spLocks noChangeArrowheads="1"/>
          </p:cNvSpPr>
          <p:nvPr/>
        </p:nvSpPr>
        <p:spPr bwMode="auto">
          <a:xfrm>
            <a:off x="6011863" y="6256338"/>
            <a:ext cx="1368425" cy="246062"/>
          </a:xfrm>
          <a:prstGeom prst="rect">
            <a:avLst/>
          </a:prstGeom>
          <a:noFill/>
          <a:ln w="9525">
            <a:noFill/>
            <a:miter lim="800000"/>
            <a:headEnd/>
            <a:tailEnd/>
          </a:ln>
        </p:spPr>
        <p:txBody>
          <a:bodyPr>
            <a:spAutoFit/>
          </a:bodyPr>
          <a:lstStyle/>
          <a:p>
            <a:r>
              <a:rPr lang="es-ES" sz="1000">
                <a:cs typeface="Arial" charset="0"/>
              </a:rPr>
              <a:t>Fuente: Wikipedia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82850" y="804863"/>
            <a:ext cx="7869238" cy="919162"/>
          </a:xfrm>
          <a:prstGeom prst="rect">
            <a:avLst/>
          </a:prstGeom>
        </p:spPr>
        <p:txBody>
          <a:bodyPr>
            <a:spAutoFit/>
          </a:bodyPr>
          <a:lstStyle/>
          <a:p>
            <a:pPr fontAlgn="auto">
              <a:lnSpc>
                <a:spcPct val="107000"/>
              </a:lnSpc>
              <a:spcBef>
                <a:spcPts val="0"/>
              </a:spcBef>
              <a:spcAft>
                <a:spcPts val="800"/>
              </a:spcAft>
              <a:defRPr/>
            </a:pPr>
            <a:r>
              <a:rPr lang="es-ES" sz="2200" dirty="0">
                <a:solidFill>
                  <a:schemeClr val="accent1">
                    <a:lumMod val="75000"/>
                  </a:schemeClr>
                </a:solidFill>
                <a:latin typeface="Arial" panose="020B0604020202020204" pitchFamily="34" charset="0"/>
                <a:cs typeface="Arial" panose="020B0604020202020204" pitchFamily="34" charset="0"/>
              </a:rPr>
              <a:t>Destacan dos tipos de </a:t>
            </a:r>
            <a:r>
              <a:rPr lang="es-ES" sz="2200" dirty="0">
                <a:solidFill>
                  <a:schemeClr val="accent1">
                    <a:lumMod val="75000"/>
                  </a:schemeClr>
                </a:solidFill>
                <a:latin typeface="Arial" panose="020B0604020202020204" pitchFamily="34" charset="0"/>
                <a:cs typeface="Arial" panose="020B0604020202020204" pitchFamily="34" charset="0"/>
              </a:rPr>
              <a:t>paisaje en esta comarca: </a:t>
            </a:r>
          </a:p>
          <a:p>
            <a:pPr fontAlgn="auto">
              <a:lnSpc>
                <a:spcPct val="107000"/>
              </a:lnSpc>
              <a:spcBef>
                <a:spcPts val="0"/>
              </a:spcBef>
              <a:spcAft>
                <a:spcPts val="800"/>
              </a:spcAft>
              <a:defRPr/>
            </a:pPr>
            <a:r>
              <a:rPr lang="es-ES" sz="2200" dirty="0">
                <a:solidFill>
                  <a:schemeClr val="accent1">
                    <a:lumMod val="75000"/>
                  </a:schemeClr>
                </a:solidFill>
                <a:latin typeface="Arial" panose="020B0604020202020204" pitchFamily="34" charset="0"/>
                <a:cs typeface="Arial" panose="020B0604020202020204" pitchFamily="34" charset="0"/>
              </a:rPr>
              <a:t>La </a:t>
            </a:r>
            <a:r>
              <a:rPr lang="es-ES" sz="2200" dirty="0" err="1">
                <a:solidFill>
                  <a:schemeClr val="accent1">
                    <a:lumMod val="75000"/>
                  </a:schemeClr>
                </a:solidFill>
                <a:latin typeface="Arial" panose="020B0604020202020204" pitchFamily="34" charset="0"/>
                <a:cs typeface="Arial" panose="020B0604020202020204" pitchFamily="34" charset="0"/>
              </a:rPr>
              <a:t>pseudoestepa</a:t>
            </a:r>
            <a:r>
              <a:rPr lang="es-ES" sz="2200" dirty="0">
                <a:solidFill>
                  <a:schemeClr val="accent1">
                    <a:lumMod val="75000"/>
                  </a:schemeClr>
                </a:solidFill>
                <a:latin typeface="Arial" panose="020B0604020202020204" pitchFamily="34" charset="0"/>
                <a:cs typeface="Arial" panose="020B0604020202020204" pitchFamily="34" charset="0"/>
              </a:rPr>
              <a:t> </a:t>
            </a:r>
            <a:r>
              <a:rPr lang="es-ES" sz="2200" dirty="0">
                <a:solidFill>
                  <a:schemeClr val="accent1">
                    <a:lumMod val="75000"/>
                  </a:schemeClr>
                </a:solidFill>
                <a:latin typeface="Arial" panose="020B0604020202020204" pitchFamily="34" charset="0"/>
                <a:cs typeface="Arial" panose="020B0604020202020204" pitchFamily="34" charset="0"/>
              </a:rPr>
              <a:t>cerealista    y </a:t>
            </a:r>
            <a:r>
              <a:rPr lang="es-ES" sz="2200" dirty="0">
                <a:solidFill>
                  <a:schemeClr val="accent1">
                    <a:lumMod val="75000"/>
                  </a:schemeClr>
                </a:solidFill>
                <a:latin typeface="Arial" panose="020B0604020202020204" pitchFamily="34" charset="0"/>
                <a:cs typeface="Arial" panose="020B0604020202020204" pitchFamily="34" charset="0"/>
              </a:rPr>
              <a:t>las lagunas y humedales.</a:t>
            </a:r>
          </a:p>
        </p:txBody>
      </p:sp>
      <p:pic>
        <p:nvPicPr>
          <p:cNvPr id="24578" name="Imagen 3"/>
          <p:cNvPicPr>
            <a:picLocks noChangeAspect="1" noChangeArrowheads="1"/>
          </p:cNvPicPr>
          <p:nvPr/>
        </p:nvPicPr>
        <p:blipFill>
          <a:blip r:embed="rId2"/>
          <a:srcRect l="25557" t="12123" r="22540" b="18610"/>
          <a:stretch>
            <a:fillRect/>
          </a:stretch>
        </p:blipFill>
        <p:spPr bwMode="auto">
          <a:xfrm>
            <a:off x="871538" y="2181225"/>
            <a:ext cx="5173662" cy="3462338"/>
          </a:xfrm>
          <a:prstGeom prst="rect">
            <a:avLst/>
          </a:prstGeom>
          <a:noFill/>
          <a:ln w="9525">
            <a:noFill/>
            <a:miter lim="800000"/>
            <a:headEnd/>
            <a:tailEnd/>
          </a:ln>
        </p:spPr>
      </p:pic>
      <p:pic>
        <p:nvPicPr>
          <p:cNvPr id="24579" name="Picture 2" descr="Invernada en la Laguna.jpg"/>
          <p:cNvPicPr>
            <a:picLocks noChangeAspect="1" noChangeArrowheads="1"/>
          </p:cNvPicPr>
          <p:nvPr/>
        </p:nvPicPr>
        <p:blipFill>
          <a:blip r:embed="rId3"/>
          <a:srcRect/>
          <a:stretch>
            <a:fillRect/>
          </a:stretch>
        </p:blipFill>
        <p:spPr bwMode="auto">
          <a:xfrm>
            <a:off x="6450013" y="2181225"/>
            <a:ext cx="5118100" cy="3408363"/>
          </a:xfrm>
          <a:prstGeom prst="rect">
            <a:avLst/>
          </a:prstGeom>
          <a:noFill/>
          <a:ln w="9525">
            <a:noFill/>
            <a:miter lim="800000"/>
            <a:headEnd/>
            <a:tailEnd/>
          </a:ln>
        </p:spPr>
      </p:pic>
      <p:sp>
        <p:nvSpPr>
          <p:cNvPr id="24580" name="CuadroTexto 5"/>
          <p:cNvSpPr txBox="1">
            <a:spLocks noChangeArrowheads="1"/>
          </p:cNvSpPr>
          <p:nvPr/>
        </p:nvSpPr>
        <p:spPr bwMode="auto">
          <a:xfrm>
            <a:off x="6418263" y="5678488"/>
            <a:ext cx="3978275" cy="246062"/>
          </a:xfrm>
          <a:prstGeom prst="rect">
            <a:avLst/>
          </a:prstGeom>
          <a:noFill/>
          <a:ln w="9525">
            <a:noFill/>
            <a:miter lim="800000"/>
            <a:headEnd/>
            <a:tailEnd/>
          </a:ln>
        </p:spPr>
        <p:txBody>
          <a:bodyPr>
            <a:spAutoFit/>
          </a:bodyPr>
          <a:lstStyle/>
          <a:p>
            <a:r>
              <a:rPr lang="es-ES" sz="1000">
                <a:cs typeface="Arial" charset="0"/>
              </a:rPr>
              <a:t>Fuente: </a:t>
            </a:r>
            <a:r>
              <a:rPr lang="es-ES" sz="1000">
                <a:cs typeface="Arial" charset="0"/>
                <a:hlinkClick r:id="rId4"/>
              </a:rPr>
              <a:t>miespacionatural.es</a:t>
            </a:r>
            <a:endParaRPr lang="es-ES" sz="1000">
              <a:cs typeface="Arial" charset="0"/>
            </a:endParaRPr>
          </a:p>
        </p:txBody>
      </p:sp>
      <p:sp>
        <p:nvSpPr>
          <p:cNvPr id="24581" name="CuadroTexto 6"/>
          <p:cNvSpPr txBox="1">
            <a:spLocks noChangeArrowheads="1"/>
          </p:cNvSpPr>
          <p:nvPr/>
        </p:nvSpPr>
        <p:spPr bwMode="auto">
          <a:xfrm>
            <a:off x="871538" y="5678488"/>
            <a:ext cx="3979862" cy="246062"/>
          </a:xfrm>
          <a:prstGeom prst="rect">
            <a:avLst/>
          </a:prstGeom>
          <a:noFill/>
          <a:ln w="9525">
            <a:noFill/>
            <a:miter lim="800000"/>
            <a:headEnd/>
            <a:tailEnd/>
          </a:ln>
        </p:spPr>
        <p:txBody>
          <a:bodyPr>
            <a:spAutoFit/>
          </a:bodyPr>
          <a:lstStyle/>
          <a:p>
            <a:r>
              <a:rPr lang="es-ES" sz="1000">
                <a:cs typeface="Arial" charset="0"/>
              </a:rPr>
              <a:t>Fuente: Documentos del curso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35163" y="835025"/>
            <a:ext cx="9070975" cy="3557588"/>
          </a:xfrm>
          <a:prstGeom prst="rect">
            <a:avLst/>
          </a:prstGeom>
        </p:spPr>
        <p:txBody>
          <a:bodyPr>
            <a:spAutoFit/>
          </a:bodyPr>
          <a:lstStyle/>
          <a:p>
            <a:pPr algn="just" fontAlgn="auto">
              <a:lnSpc>
                <a:spcPct val="107000"/>
              </a:lnSpc>
              <a:spcBef>
                <a:spcPts val="0"/>
              </a:spcBef>
              <a:spcAft>
                <a:spcPts val="800"/>
              </a:spcAft>
              <a:defRPr/>
            </a:pPr>
            <a:r>
              <a:rPr lang="es-ES" sz="2200" dirty="0">
                <a:solidFill>
                  <a:schemeClr val="accent1">
                    <a:lumMod val="75000"/>
                  </a:schemeClr>
                </a:solidFill>
                <a:latin typeface="Arial" panose="020B0604020202020204" pitchFamily="34" charset="0"/>
                <a:cs typeface="Arial" panose="020B0604020202020204" pitchFamily="34" charset="0"/>
              </a:rPr>
              <a:t>Esta gran extensión  que ocupa Tierra </a:t>
            </a:r>
            <a:r>
              <a:rPr lang="es-ES" sz="2200" dirty="0">
                <a:solidFill>
                  <a:schemeClr val="accent1">
                    <a:lumMod val="75000"/>
                  </a:schemeClr>
                </a:solidFill>
                <a:latin typeface="Arial" panose="020B0604020202020204" pitchFamily="34" charset="0"/>
                <a:cs typeface="Arial" panose="020B0604020202020204" pitchFamily="34" charset="0"/>
              </a:rPr>
              <a:t>de Campos </a:t>
            </a:r>
            <a:r>
              <a:rPr lang="es-ES" sz="2200" dirty="0">
                <a:solidFill>
                  <a:schemeClr val="accent1">
                    <a:lumMod val="75000"/>
                  </a:schemeClr>
                </a:solidFill>
                <a:latin typeface="Arial" panose="020B0604020202020204" pitchFamily="34" charset="0"/>
                <a:cs typeface="Arial" panose="020B0604020202020204" pitchFamily="34" charset="0"/>
              </a:rPr>
              <a:t>se dedica en un 90% a </a:t>
            </a:r>
            <a:r>
              <a:rPr lang="es-ES" sz="2200" dirty="0">
                <a:solidFill>
                  <a:schemeClr val="accent1">
                    <a:lumMod val="75000"/>
                  </a:schemeClr>
                </a:solidFill>
                <a:latin typeface="Arial" panose="020B0604020202020204" pitchFamily="34" charset="0"/>
                <a:cs typeface="Arial" panose="020B0604020202020204" pitchFamily="34" charset="0"/>
              </a:rPr>
              <a:t>la producción </a:t>
            </a:r>
            <a:r>
              <a:rPr lang="es-ES" sz="2200" dirty="0">
                <a:solidFill>
                  <a:schemeClr val="accent1">
                    <a:lumMod val="75000"/>
                  </a:schemeClr>
                </a:solidFill>
                <a:latin typeface="Arial" panose="020B0604020202020204" pitchFamily="34" charset="0"/>
                <a:cs typeface="Arial" panose="020B0604020202020204" pitchFamily="34" charset="0"/>
              </a:rPr>
              <a:t>agraria </a:t>
            </a:r>
            <a:r>
              <a:rPr lang="es-ES" sz="2200" dirty="0">
                <a:solidFill>
                  <a:schemeClr val="accent1">
                    <a:lumMod val="75000"/>
                  </a:schemeClr>
                </a:solidFill>
                <a:latin typeface="Arial" panose="020B0604020202020204" pitchFamily="34" charset="0"/>
                <a:cs typeface="Arial" panose="020B0604020202020204" pitchFamily="34" charset="0"/>
              </a:rPr>
              <a:t>cerealista </a:t>
            </a:r>
            <a:r>
              <a:rPr lang="es-ES" sz="2200" dirty="0">
                <a:solidFill>
                  <a:schemeClr val="accent1">
                    <a:lumMod val="75000"/>
                  </a:schemeClr>
                </a:solidFill>
                <a:latin typeface="Arial" panose="020B0604020202020204" pitchFamily="34" charset="0"/>
                <a:cs typeface="Arial" panose="020B0604020202020204" pitchFamily="34" charset="0"/>
              </a:rPr>
              <a:t>de secano.</a:t>
            </a:r>
          </a:p>
          <a:p>
            <a:pPr algn="just" fontAlgn="auto">
              <a:lnSpc>
                <a:spcPct val="107000"/>
              </a:lnSpc>
              <a:spcBef>
                <a:spcPts val="0"/>
              </a:spcBef>
              <a:spcAft>
                <a:spcPts val="800"/>
              </a:spcAft>
              <a:defRPr/>
            </a:pPr>
            <a:r>
              <a:rPr lang="es-ES" sz="2200" dirty="0">
                <a:solidFill>
                  <a:schemeClr val="accent1">
                    <a:lumMod val="75000"/>
                  </a:schemeClr>
                </a:solidFill>
                <a:latin typeface="Arial" panose="020B0604020202020204" pitchFamily="34" charset="0"/>
                <a:cs typeface="Arial" panose="020B0604020202020204" pitchFamily="34" charset="0"/>
              </a:rPr>
              <a:t>Dentro de la vegetación natural de la comarca encontramos hierba </a:t>
            </a:r>
            <a:r>
              <a:rPr lang="es-ES" sz="2200" dirty="0">
                <a:solidFill>
                  <a:schemeClr val="accent1">
                    <a:lumMod val="75000"/>
                  </a:schemeClr>
                </a:solidFill>
                <a:latin typeface="Arial" panose="020B0604020202020204" pitchFamily="34" charset="0"/>
                <a:cs typeface="Arial" panose="020B0604020202020204" pitchFamily="34" charset="0"/>
              </a:rPr>
              <a:t>de Santiago, achicoria, malva, </a:t>
            </a:r>
            <a:r>
              <a:rPr lang="es-ES" sz="2200" dirty="0">
                <a:solidFill>
                  <a:schemeClr val="accent1">
                    <a:lumMod val="75000"/>
                  </a:schemeClr>
                </a:solidFill>
                <a:latin typeface="Arial" panose="020B0604020202020204" pitchFamily="34" charset="0"/>
                <a:cs typeface="Arial" panose="020B0604020202020204" pitchFamily="34" charset="0"/>
              </a:rPr>
              <a:t>viborera, </a:t>
            </a:r>
            <a:r>
              <a:rPr lang="es-ES" sz="2200" dirty="0">
                <a:solidFill>
                  <a:schemeClr val="accent1">
                    <a:lumMod val="75000"/>
                  </a:schemeClr>
                </a:solidFill>
                <a:latin typeface="Arial" panose="020B0604020202020204" pitchFamily="34" charset="0"/>
                <a:cs typeface="Arial" panose="020B0604020202020204" pitchFamily="34" charset="0"/>
              </a:rPr>
              <a:t>cicuta, cardo corredor, cebadilla ratonera, </a:t>
            </a:r>
            <a:r>
              <a:rPr lang="es-ES" sz="2200" dirty="0">
                <a:solidFill>
                  <a:schemeClr val="accent1">
                    <a:lumMod val="75000"/>
                  </a:schemeClr>
                </a:solidFill>
                <a:latin typeface="Arial" panose="020B0604020202020204" pitchFamily="34" charset="0"/>
                <a:cs typeface="Arial" panose="020B0604020202020204" pitchFamily="34" charset="0"/>
              </a:rPr>
              <a:t>amapola, lechetrezna o nazareno. </a:t>
            </a:r>
            <a:endParaRPr lang="es-ES" sz="2200" dirty="0">
              <a:solidFill>
                <a:schemeClr val="accent1">
                  <a:lumMod val="75000"/>
                </a:schemeClr>
              </a:solidFill>
              <a:latin typeface="Arial" panose="020B0604020202020204" pitchFamily="34" charset="0"/>
              <a:cs typeface="Arial" panose="020B0604020202020204" pitchFamily="34" charset="0"/>
            </a:endParaRPr>
          </a:p>
          <a:p>
            <a:pPr algn="just" fontAlgn="auto">
              <a:lnSpc>
                <a:spcPct val="107000"/>
              </a:lnSpc>
              <a:spcBef>
                <a:spcPts val="0"/>
              </a:spcBef>
              <a:spcAft>
                <a:spcPts val="800"/>
              </a:spcAft>
              <a:defRPr/>
            </a:pPr>
            <a:r>
              <a:rPr lang="es-ES" sz="2200" dirty="0">
                <a:solidFill>
                  <a:schemeClr val="accent1">
                    <a:lumMod val="75000"/>
                  </a:schemeClr>
                </a:solidFill>
                <a:latin typeface="Arial" panose="020B0604020202020204" pitchFamily="34" charset="0"/>
                <a:cs typeface="Arial" panose="020B0604020202020204" pitchFamily="34" charset="0"/>
              </a:rPr>
              <a:t>Dentro de la fauna </a:t>
            </a:r>
            <a:r>
              <a:rPr lang="es-ES" sz="2200" dirty="0" err="1">
                <a:solidFill>
                  <a:schemeClr val="accent1">
                    <a:lumMod val="75000"/>
                  </a:schemeClr>
                </a:solidFill>
                <a:latin typeface="Arial" panose="020B0604020202020204" pitchFamily="34" charset="0"/>
                <a:cs typeface="Arial" panose="020B0604020202020204" pitchFamily="34" charset="0"/>
              </a:rPr>
              <a:t>pseudoesteparia</a:t>
            </a:r>
            <a:r>
              <a:rPr lang="es-ES" sz="2200" dirty="0">
                <a:solidFill>
                  <a:schemeClr val="accent1">
                    <a:lumMod val="75000"/>
                  </a:schemeClr>
                </a:solidFill>
                <a:latin typeface="Arial" panose="020B0604020202020204" pitchFamily="34" charset="0"/>
                <a:cs typeface="Arial" panose="020B0604020202020204" pitchFamily="34" charset="0"/>
              </a:rPr>
              <a:t> nos encontramos con avutardas, Sisón, la ganga ibérica y ganga ortega, el alcaraván,  los </a:t>
            </a:r>
            <a:r>
              <a:rPr lang="es-ES" sz="2200" dirty="0" err="1">
                <a:solidFill>
                  <a:schemeClr val="accent1">
                    <a:lumMod val="75000"/>
                  </a:schemeClr>
                </a:solidFill>
                <a:latin typeface="Arial" panose="020B0604020202020204" pitchFamily="34" charset="0"/>
                <a:cs typeface="Arial" panose="020B0604020202020204" pitchFamily="34" charset="0"/>
              </a:rPr>
              <a:t>alaudidos</a:t>
            </a:r>
            <a:r>
              <a:rPr lang="es-ES" sz="2200" dirty="0">
                <a:solidFill>
                  <a:schemeClr val="accent1">
                    <a:lumMod val="75000"/>
                  </a:schemeClr>
                </a:solidFill>
                <a:latin typeface="Arial" panose="020B0604020202020204" pitchFamily="34" charset="0"/>
                <a:cs typeface="Arial" panose="020B0604020202020204" pitchFamily="34" charset="0"/>
              </a:rPr>
              <a:t>, aguiluchos cenizos, cernícalo </a:t>
            </a:r>
            <a:r>
              <a:rPr lang="es-ES" sz="2200" dirty="0">
                <a:solidFill>
                  <a:schemeClr val="accent1">
                    <a:lumMod val="75000"/>
                  </a:schemeClr>
                </a:solidFill>
                <a:latin typeface="Arial" panose="020B0604020202020204" pitchFamily="34" charset="0"/>
                <a:cs typeface="Arial" panose="020B0604020202020204" pitchFamily="34" charset="0"/>
              </a:rPr>
              <a:t>primilla. </a:t>
            </a:r>
            <a:r>
              <a:rPr lang="es-ES" sz="2200" dirty="0">
                <a:solidFill>
                  <a:schemeClr val="accent1">
                    <a:lumMod val="75000"/>
                  </a:schemeClr>
                </a:solidFill>
                <a:latin typeface="Arial" panose="020B0604020202020204" pitchFamily="34" charset="0"/>
                <a:cs typeface="Arial" panose="020B0604020202020204" pitchFamily="34" charset="0"/>
                <a:hlinkClick r:id="rId2"/>
              </a:rPr>
              <a:t>Vídeo de aves de Tierra de Campos.</a:t>
            </a:r>
            <a:endParaRPr lang="es-ES" sz="2200" dirty="0">
              <a:solidFill>
                <a:schemeClr val="accent1">
                  <a:lumMod val="75000"/>
                </a:schemeClr>
              </a:solidFill>
              <a:latin typeface="Arial" panose="020B0604020202020204" pitchFamily="34" charset="0"/>
              <a:cs typeface="Arial" panose="020B0604020202020204" pitchFamily="34" charset="0"/>
            </a:endParaRPr>
          </a:p>
        </p:txBody>
      </p:sp>
      <p:pic>
        <p:nvPicPr>
          <p:cNvPr id="25602" name="Picture 2" descr="https://upload.wikimedia.org/wikipedia/commons/thumb/a/a3/Amapola_%28Papaver_rhoeas%29%2C_Hu%C3%A9rmeda%2C_Espa%C3%B1a_2012-05-16%2C_DD_10.JPG/1280px-Amapola_%28Papaver_rhoeas%29%2C_Hu%C3%A9rmeda%2C_Espa%C3%B1a_2012-05-16%2C_DD_10.JPG"/>
          <p:cNvPicPr>
            <a:picLocks noChangeAspect="1" noChangeArrowheads="1"/>
          </p:cNvPicPr>
          <p:nvPr/>
        </p:nvPicPr>
        <p:blipFill>
          <a:blip r:embed="rId3"/>
          <a:srcRect/>
          <a:stretch>
            <a:fillRect/>
          </a:stretch>
        </p:blipFill>
        <p:spPr bwMode="auto">
          <a:xfrm>
            <a:off x="3228975" y="4094163"/>
            <a:ext cx="2554288" cy="2114550"/>
          </a:xfrm>
          <a:prstGeom prst="rect">
            <a:avLst/>
          </a:prstGeom>
          <a:noFill/>
          <a:ln w="9525">
            <a:noFill/>
            <a:miter lim="800000"/>
            <a:headEnd/>
            <a:tailEnd/>
          </a:ln>
        </p:spPr>
      </p:pic>
      <p:pic>
        <p:nvPicPr>
          <p:cNvPr id="25603" name="Picture 4" descr="https://upload.wikimedia.org/wikipedia/commons/9/90/Drop_f%C3%BAzat%C3%BD_%28Otis_tarda%29_%282416576086%29.jpg"/>
          <p:cNvPicPr>
            <a:picLocks noChangeAspect="1" noChangeArrowheads="1"/>
          </p:cNvPicPr>
          <p:nvPr/>
        </p:nvPicPr>
        <p:blipFill>
          <a:blip r:embed="rId4"/>
          <a:srcRect/>
          <a:stretch>
            <a:fillRect/>
          </a:stretch>
        </p:blipFill>
        <p:spPr bwMode="auto">
          <a:xfrm>
            <a:off x="6845300" y="4094163"/>
            <a:ext cx="2740025" cy="2055812"/>
          </a:xfrm>
          <a:prstGeom prst="rect">
            <a:avLst/>
          </a:prstGeom>
          <a:noFill/>
          <a:ln w="9525">
            <a:noFill/>
            <a:miter lim="800000"/>
            <a:headEnd/>
            <a:tailEnd/>
          </a:ln>
        </p:spPr>
      </p:pic>
      <p:sp>
        <p:nvSpPr>
          <p:cNvPr id="25604" name="CuadroTexto 4"/>
          <p:cNvSpPr txBox="1">
            <a:spLocks noChangeArrowheads="1"/>
          </p:cNvSpPr>
          <p:nvPr/>
        </p:nvSpPr>
        <p:spPr bwMode="auto">
          <a:xfrm>
            <a:off x="3228975" y="6278563"/>
            <a:ext cx="1368425" cy="247650"/>
          </a:xfrm>
          <a:prstGeom prst="rect">
            <a:avLst/>
          </a:prstGeom>
          <a:noFill/>
          <a:ln w="9525">
            <a:noFill/>
            <a:miter lim="800000"/>
            <a:headEnd/>
            <a:tailEnd/>
          </a:ln>
        </p:spPr>
        <p:txBody>
          <a:bodyPr>
            <a:spAutoFit/>
          </a:bodyPr>
          <a:lstStyle/>
          <a:p>
            <a:r>
              <a:rPr lang="es-ES" sz="1000">
                <a:cs typeface="Arial" charset="0"/>
              </a:rPr>
              <a:t>Fuente: Wikipedia</a:t>
            </a:r>
          </a:p>
        </p:txBody>
      </p:sp>
      <p:sp>
        <p:nvSpPr>
          <p:cNvPr id="25605" name="CuadroTexto 5"/>
          <p:cNvSpPr txBox="1">
            <a:spLocks noChangeArrowheads="1"/>
          </p:cNvSpPr>
          <p:nvPr/>
        </p:nvSpPr>
        <p:spPr bwMode="auto">
          <a:xfrm>
            <a:off x="6846888" y="6278563"/>
            <a:ext cx="1368425" cy="247650"/>
          </a:xfrm>
          <a:prstGeom prst="rect">
            <a:avLst/>
          </a:prstGeom>
          <a:noFill/>
          <a:ln w="9525">
            <a:noFill/>
            <a:miter lim="800000"/>
            <a:headEnd/>
            <a:tailEnd/>
          </a:ln>
        </p:spPr>
        <p:txBody>
          <a:bodyPr>
            <a:spAutoFit/>
          </a:bodyPr>
          <a:lstStyle/>
          <a:p>
            <a:r>
              <a:rPr lang="es-ES" sz="1000">
                <a:cs typeface="Arial" charset="0"/>
              </a:rPr>
              <a:t>Fuente: Wikipedia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n 1">
            <a:hlinkClick r:id="rId2"/>
          </p:cNvPr>
          <p:cNvPicPr>
            <a:picLocks noChangeAspect="1"/>
          </p:cNvPicPr>
          <p:nvPr/>
        </p:nvPicPr>
        <p:blipFill>
          <a:blip r:embed="rId3"/>
          <a:srcRect l="24646" t="14151" r="26041" b="22714"/>
          <a:stretch>
            <a:fillRect/>
          </a:stretch>
        </p:blipFill>
        <p:spPr bwMode="auto">
          <a:xfrm>
            <a:off x="1622425" y="2525713"/>
            <a:ext cx="4003675" cy="2882900"/>
          </a:xfrm>
          <a:prstGeom prst="rect">
            <a:avLst/>
          </a:prstGeom>
          <a:noFill/>
          <a:ln w="9525">
            <a:noFill/>
            <a:miter lim="800000"/>
            <a:headEnd/>
            <a:tailEnd/>
          </a:ln>
        </p:spPr>
      </p:pic>
      <p:sp>
        <p:nvSpPr>
          <p:cNvPr id="26626" name="Rectángulo 2"/>
          <p:cNvSpPr>
            <a:spLocks noChangeArrowheads="1"/>
          </p:cNvSpPr>
          <p:nvPr/>
        </p:nvSpPr>
        <p:spPr bwMode="auto">
          <a:xfrm>
            <a:off x="2405063" y="2033588"/>
            <a:ext cx="3065462" cy="368300"/>
          </a:xfrm>
          <a:prstGeom prst="rect">
            <a:avLst/>
          </a:prstGeom>
          <a:noFill/>
          <a:ln w="9525">
            <a:noFill/>
            <a:miter lim="800000"/>
            <a:headEnd/>
            <a:tailEnd/>
          </a:ln>
        </p:spPr>
        <p:txBody>
          <a:bodyPr wrap="none">
            <a:spAutoFit/>
          </a:bodyPr>
          <a:lstStyle/>
          <a:p>
            <a:r>
              <a:rPr lang="es-ES">
                <a:latin typeface="Century Gothic" pitchFamily="34" charset="0"/>
                <a:hlinkClick r:id="rId2"/>
              </a:rPr>
              <a:t>Tierra de campos en 1945</a:t>
            </a:r>
            <a:endParaRPr lang="es-ES">
              <a:latin typeface="Century Gothic" pitchFamily="34" charset="0"/>
            </a:endParaRPr>
          </a:p>
        </p:txBody>
      </p:sp>
      <p:sp>
        <p:nvSpPr>
          <p:cNvPr id="26627" name="CuadroTexto 3"/>
          <p:cNvSpPr txBox="1">
            <a:spLocks noChangeArrowheads="1"/>
          </p:cNvSpPr>
          <p:nvPr/>
        </p:nvSpPr>
        <p:spPr bwMode="auto">
          <a:xfrm>
            <a:off x="1562100" y="5408613"/>
            <a:ext cx="2168525" cy="246062"/>
          </a:xfrm>
          <a:prstGeom prst="rect">
            <a:avLst/>
          </a:prstGeom>
          <a:noFill/>
          <a:ln w="9525">
            <a:noFill/>
            <a:miter lim="800000"/>
            <a:headEnd/>
            <a:tailEnd/>
          </a:ln>
        </p:spPr>
        <p:txBody>
          <a:bodyPr>
            <a:spAutoFit/>
          </a:bodyPr>
          <a:lstStyle/>
          <a:p>
            <a:r>
              <a:rPr lang="es-ES" sz="1000">
                <a:cs typeface="Arial" charset="0"/>
              </a:rPr>
              <a:t>Fuente: Youtube Alberto Taibo</a:t>
            </a:r>
          </a:p>
        </p:txBody>
      </p:sp>
      <p:sp>
        <p:nvSpPr>
          <p:cNvPr id="5" name="CuadroTexto 4"/>
          <p:cNvSpPr txBox="1"/>
          <p:nvPr/>
        </p:nvSpPr>
        <p:spPr>
          <a:xfrm>
            <a:off x="4160838" y="792163"/>
            <a:ext cx="4184650" cy="430212"/>
          </a:xfrm>
          <a:prstGeom prst="rect">
            <a:avLst/>
          </a:prstGeom>
          <a:noFill/>
        </p:spPr>
        <p:txBody>
          <a:bodyPr>
            <a:spAutoFit/>
          </a:bodyPr>
          <a:lstStyle/>
          <a:p>
            <a:pPr fontAlgn="auto">
              <a:spcBef>
                <a:spcPts val="0"/>
              </a:spcBef>
              <a:spcAft>
                <a:spcPts val="0"/>
              </a:spcAft>
              <a:defRPr/>
            </a:pPr>
            <a:r>
              <a:rPr lang="es-ES" sz="2200" b="1" dirty="0">
                <a:solidFill>
                  <a:schemeClr val="accent1">
                    <a:lumMod val="75000"/>
                  </a:schemeClr>
                </a:solidFill>
                <a:latin typeface="Arial" panose="020B0604020202020204" pitchFamily="34" charset="0"/>
                <a:cs typeface="Arial" panose="020B0604020202020204" pitchFamily="34" charset="0"/>
              </a:rPr>
              <a:t>Vídeos de Tierra de Campos</a:t>
            </a:r>
          </a:p>
        </p:txBody>
      </p:sp>
      <p:sp>
        <p:nvSpPr>
          <p:cNvPr id="26629" name="CuadroTexto 5"/>
          <p:cNvSpPr txBox="1">
            <a:spLocks noChangeArrowheads="1"/>
          </p:cNvSpPr>
          <p:nvPr/>
        </p:nvSpPr>
        <p:spPr bwMode="auto">
          <a:xfrm>
            <a:off x="4505325" y="1350963"/>
            <a:ext cx="2622550" cy="246062"/>
          </a:xfrm>
          <a:prstGeom prst="rect">
            <a:avLst/>
          </a:prstGeom>
          <a:noFill/>
          <a:ln w="12700">
            <a:solidFill>
              <a:schemeClr val="accent1"/>
            </a:solidFill>
            <a:miter lim="800000"/>
            <a:headEnd/>
            <a:tailEnd/>
          </a:ln>
        </p:spPr>
        <p:txBody>
          <a:bodyPr>
            <a:spAutoFit/>
          </a:bodyPr>
          <a:lstStyle/>
          <a:p>
            <a:r>
              <a:rPr lang="es-ES" sz="1000">
                <a:solidFill>
                  <a:srgbClr val="FF0000"/>
                </a:solidFill>
                <a:cs typeface="Arial" charset="0"/>
              </a:rPr>
              <a:t>Pinchar en imagen o en el título del vídeo</a:t>
            </a:r>
          </a:p>
        </p:txBody>
      </p:sp>
      <p:sp>
        <p:nvSpPr>
          <p:cNvPr id="26630" name="Rectángulo 6"/>
          <p:cNvSpPr>
            <a:spLocks noChangeArrowheads="1"/>
          </p:cNvSpPr>
          <p:nvPr/>
        </p:nvSpPr>
        <p:spPr bwMode="auto">
          <a:xfrm>
            <a:off x="6734175" y="2033588"/>
            <a:ext cx="2235200" cy="368300"/>
          </a:xfrm>
          <a:prstGeom prst="rect">
            <a:avLst/>
          </a:prstGeom>
          <a:noFill/>
          <a:ln w="9525">
            <a:noFill/>
            <a:miter lim="800000"/>
            <a:headEnd/>
            <a:tailEnd/>
          </a:ln>
        </p:spPr>
        <p:txBody>
          <a:bodyPr wrap="none">
            <a:spAutoFit/>
          </a:bodyPr>
          <a:lstStyle/>
          <a:p>
            <a:r>
              <a:rPr lang="es-ES">
                <a:latin typeface="Century Gothic" pitchFamily="34" charset="0"/>
                <a:hlinkClick r:id="rId4"/>
              </a:rPr>
              <a:t>Tierra de Campos </a:t>
            </a:r>
            <a:endParaRPr lang="es-ES">
              <a:latin typeface="Century Gothic" pitchFamily="34" charset="0"/>
            </a:endParaRPr>
          </a:p>
        </p:txBody>
      </p:sp>
      <p:sp>
        <p:nvSpPr>
          <p:cNvPr id="26631" name="CuadroTexto 7"/>
          <p:cNvSpPr txBox="1">
            <a:spLocks noChangeArrowheads="1"/>
          </p:cNvSpPr>
          <p:nvPr/>
        </p:nvSpPr>
        <p:spPr bwMode="auto">
          <a:xfrm>
            <a:off x="6364288" y="5432425"/>
            <a:ext cx="3046412" cy="246063"/>
          </a:xfrm>
          <a:prstGeom prst="rect">
            <a:avLst/>
          </a:prstGeom>
          <a:noFill/>
          <a:ln w="9525">
            <a:noFill/>
            <a:miter lim="800000"/>
            <a:headEnd/>
            <a:tailEnd/>
          </a:ln>
        </p:spPr>
        <p:txBody>
          <a:bodyPr>
            <a:spAutoFit/>
          </a:bodyPr>
          <a:lstStyle/>
          <a:p>
            <a:r>
              <a:rPr lang="es-ES" sz="1000">
                <a:cs typeface="Arial" charset="0"/>
              </a:rPr>
              <a:t>Fuente: Youtube. Francisco Rodríguez Domínguez</a:t>
            </a:r>
          </a:p>
        </p:txBody>
      </p:sp>
      <p:pic>
        <p:nvPicPr>
          <p:cNvPr id="26632" name="Imagen 8">
            <a:hlinkClick r:id="rId4"/>
          </p:cNvPr>
          <p:cNvPicPr>
            <a:picLocks noChangeAspect="1"/>
          </p:cNvPicPr>
          <p:nvPr/>
        </p:nvPicPr>
        <p:blipFill>
          <a:blip r:embed="rId5"/>
          <a:srcRect l="24884" t="14711" r="36203" b="23537"/>
          <a:stretch>
            <a:fillRect/>
          </a:stretch>
        </p:blipFill>
        <p:spPr bwMode="auto">
          <a:xfrm>
            <a:off x="6364288" y="2549525"/>
            <a:ext cx="3171825" cy="285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903</TotalTime>
  <Words>1795</Words>
  <Application>Microsoft Office PowerPoint</Application>
  <PresentationFormat>Personalizado</PresentationFormat>
  <Paragraphs>141</Paragraphs>
  <Slides>29</Slides>
  <Notes>0</Notes>
  <HiddenSlides>0</HiddenSlides>
  <MMClips>0</MMClips>
  <ScaleCrop>false</ScaleCrop>
  <HeadingPairs>
    <vt:vector size="6" baseType="variant">
      <vt:variant>
        <vt:lpstr>Fuentes usadas</vt:lpstr>
      </vt:variant>
      <vt:variant>
        <vt:i4>4</vt:i4>
      </vt:variant>
      <vt:variant>
        <vt:lpstr>Plantilla de diseño</vt:lpstr>
      </vt:variant>
      <vt:variant>
        <vt:i4>17</vt:i4>
      </vt:variant>
      <vt:variant>
        <vt:lpstr>Títulos de diapositiva</vt:lpstr>
      </vt:variant>
      <vt:variant>
        <vt:i4>29</vt:i4>
      </vt:variant>
    </vt:vector>
  </HeadingPairs>
  <TitlesOfParts>
    <vt:vector size="50" baseType="lpstr">
      <vt:lpstr>Century Gothic</vt:lpstr>
      <vt:lpstr>Arial</vt:lpstr>
      <vt:lpstr>Wingdings 3</vt:lpstr>
      <vt:lpstr>Calibri</vt:lpstr>
      <vt:lpstr>Espiral</vt:lpstr>
      <vt:lpstr>Espiral</vt:lpstr>
      <vt:lpstr>Espiral</vt:lpstr>
      <vt:lpstr>Espiral</vt:lpstr>
      <vt:lpstr>Espiral</vt:lpstr>
      <vt:lpstr>Espiral</vt:lpstr>
      <vt:lpstr>Espiral</vt:lpstr>
      <vt:lpstr>Espiral</vt:lpstr>
      <vt:lpstr>Espiral</vt:lpstr>
      <vt:lpstr>Espiral</vt:lpstr>
      <vt:lpstr>Espiral</vt:lpstr>
      <vt:lpstr>Espiral</vt:lpstr>
      <vt:lpstr>Espiral</vt:lpstr>
      <vt:lpstr>Espiral</vt:lpstr>
      <vt:lpstr>Espiral</vt:lpstr>
      <vt:lpstr>Espiral</vt:lpstr>
      <vt:lpstr>Espiral</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Rodríguez</dc:creator>
  <cp:lastModifiedBy>AS</cp:lastModifiedBy>
  <cp:revision>60</cp:revision>
  <dcterms:created xsi:type="dcterms:W3CDTF">2015-11-20T17:54:34Z</dcterms:created>
  <dcterms:modified xsi:type="dcterms:W3CDTF">2015-12-07T12:12:01Z</dcterms:modified>
</cp:coreProperties>
</file>