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65" r:id="rId9"/>
    <p:sldId id="282" r:id="rId10"/>
    <p:sldId id="283" r:id="rId11"/>
    <p:sldId id="284" r:id="rId12"/>
    <p:sldId id="285" r:id="rId13"/>
    <p:sldId id="286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horeus Cherokee" panose="020B0604020202020204" charset="0"/>
      <p:regular r:id="rId29"/>
      <p:bold r:id="rId30"/>
      <p:italic r:id="rId31"/>
      <p:boldItalic r:id="rId32"/>
    </p:embeddedFont>
    <p:embeddedFont>
      <p:font typeface="Proxima Nova Lt" panose="02000506030000020004" charset="0"/>
      <p:regular r:id="rId33"/>
      <p:italic r:id="rId34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D55"/>
    <a:srgbClr val="A2A8B5"/>
    <a:srgbClr val="E7E7E7"/>
    <a:srgbClr val="000000"/>
    <a:srgbClr val="D0D0D0"/>
    <a:srgbClr val="FFFFFF"/>
    <a:srgbClr val="DBDAC6"/>
    <a:srgbClr val="AC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FCDDF-F201-4A47-95BF-EC3A6329F51F}" v="12" dt="2019-09-09T13:23:07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993" autoAdjust="0"/>
    <p:restoredTop sz="94670" autoAdjust="0"/>
  </p:normalViewPr>
  <p:slideViewPr>
    <p:cSldViewPr snapToGrid="0">
      <p:cViewPr varScale="1">
        <p:scale>
          <a:sx n="157" d="100"/>
          <a:sy n="157" d="100"/>
        </p:scale>
        <p:origin x="2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anchez" userId="42335d978692b9ba" providerId="LiveId" clId="{B20FB4D6-516A-4253-ABE8-A609BCD1AFFA}"/>
    <pc:docChg chg="modMainMaster">
      <pc:chgData name="Jorge Sanchez" userId="42335d978692b9ba" providerId="LiveId" clId="{B20FB4D6-516A-4253-ABE8-A609BCD1AFFA}" dt="2019-09-09T13:30:06.829" v="3" actId="20577"/>
      <pc:docMkLst>
        <pc:docMk/>
      </pc:docMkLst>
      <pc:sldMasterChg chg="modSldLayout">
        <pc:chgData name="Jorge Sanchez" userId="42335d978692b9ba" providerId="LiveId" clId="{B20FB4D6-516A-4253-ABE8-A609BCD1AFFA}" dt="2019-09-09T13:30:06.829" v="3" actId="20577"/>
        <pc:sldMasterMkLst>
          <pc:docMk/>
          <pc:sldMasterMk cId="0" sldId="2147483648"/>
        </pc:sldMasterMkLst>
        <pc:sldLayoutChg chg="modSp">
          <pc:chgData name="Jorge Sanchez" userId="42335d978692b9ba" providerId="LiveId" clId="{B20FB4D6-516A-4253-ABE8-A609BCD1AFFA}" dt="2019-09-09T13:30:00.075" v="1" actId="20577"/>
          <pc:sldLayoutMkLst>
            <pc:docMk/>
            <pc:sldMasterMk cId="0" sldId="2147483648"/>
            <pc:sldLayoutMk cId="3863728964" sldId="2147484243"/>
          </pc:sldLayoutMkLst>
          <pc:spChg chg="mod">
            <ac:chgData name="Jorge Sanchez" userId="42335d978692b9ba" providerId="LiveId" clId="{B20FB4D6-516A-4253-ABE8-A609BCD1AFFA}" dt="2019-09-09T13:30:00.075" v="1" actId="20577"/>
            <ac:spMkLst>
              <pc:docMk/>
              <pc:sldMasterMk cId="0" sldId="2147483648"/>
              <pc:sldLayoutMk cId="3863728964" sldId="2147484243"/>
              <ac:spMk id="9" creationId="{BB672069-2A0D-405D-815C-C3ECBDB33208}"/>
            </ac:spMkLst>
          </pc:spChg>
        </pc:sldLayoutChg>
        <pc:sldLayoutChg chg="modSp">
          <pc:chgData name="Jorge Sanchez" userId="42335d978692b9ba" providerId="LiveId" clId="{B20FB4D6-516A-4253-ABE8-A609BCD1AFFA}" dt="2019-09-09T13:30:06.829" v="3" actId="20577"/>
          <pc:sldLayoutMkLst>
            <pc:docMk/>
            <pc:sldMasterMk cId="0" sldId="2147483648"/>
            <pc:sldLayoutMk cId="2722370726" sldId="2147484244"/>
          </pc:sldLayoutMkLst>
          <pc:spChg chg="mod">
            <ac:chgData name="Jorge Sanchez" userId="42335d978692b9ba" providerId="LiveId" clId="{B20FB4D6-516A-4253-ABE8-A609BCD1AFFA}" dt="2019-09-09T13:30:06.829" v="3" actId="20577"/>
            <ac:spMkLst>
              <pc:docMk/>
              <pc:sldMasterMk cId="0" sldId="2147483648"/>
              <pc:sldLayoutMk cId="2722370726" sldId="2147484244"/>
              <ac:spMk id="9" creationId="{84F2FFAB-169A-4C23-9D1D-8A6ACE000FA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D38AE57-A1A6-4B70-ACD2-C6ACCA830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0FEFE2-1840-47D1-8F85-39926E7AAA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B65708-A1E8-4736-9D2A-118A8C424FB4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695192D4-B136-47A6-9EE1-F05FB88BD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CAC4403C-C5E9-4571-87D7-F78FB40A6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E70DF4-7233-48C9-BB20-56FA8AF534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D7BA40-4B1C-46A8-86F6-E9A6BA254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8D6589-E10A-4738-B4DE-0983744F83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3239ECC4-68AD-4D3F-A72A-EC5E971A0E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F7421B9E-4B9D-4AC2-968F-710322AC0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475198F6-F191-4ADE-B6A0-1DAC0D244F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E1D5BF-7CBF-4661-A747-0D04D3AD0F8E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>
            <a:extLst>
              <a:ext uri="{FF2B5EF4-FFF2-40B4-BE49-F238E27FC236}">
                <a16:creationId xmlns:a16="http://schemas.microsoft.com/office/drawing/2014/main" id="{C024B3A4-1CA0-47C1-85C4-CD3DB8112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>
            <a:extLst>
              <a:ext uri="{FF2B5EF4-FFF2-40B4-BE49-F238E27FC236}">
                <a16:creationId xmlns:a16="http://schemas.microsoft.com/office/drawing/2014/main" id="{3BDFF013-81BC-4A3F-A405-72BDD31F7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6628" name="Marcador de número de diapositiva 3">
            <a:extLst>
              <a:ext uri="{FF2B5EF4-FFF2-40B4-BE49-F238E27FC236}">
                <a16:creationId xmlns:a16="http://schemas.microsoft.com/office/drawing/2014/main" id="{1BACCFAD-FA10-4978-992E-9AFD949B5C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AB3705F-7B6D-4287-9490-EB5DA73D73FC}" type="slidenum">
              <a:rPr lang="es-ES" altLang="es-ES" smtClean="0"/>
              <a:pPr/>
              <a:t>11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68316B8-DE69-44D9-9AB6-B38110D31570}"/>
              </a:ext>
            </a:extLst>
          </p:cNvPr>
          <p:cNvSpPr/>
          <p:nvPr userDrawn="1"/>
        </p:nvSpPr>
        <p:spPr>
          <a:xfrm>
            <a:off x="1114425" y="782638"/>
            <a:ext cx="9963150" cy="4681537"/>
          </a:xfrm>
          <a:prstGeom prst="rect">
            <a:avLst/>
          </a:prstGeom>
          <a:solidFill>
            <a:srgbClr val="313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64098D-E6E1-49A8-A5B1-63A9B12B72ED}"/>
              </a:ext>
            </a:extLst>
          </p:cNvPr>
          <p:cNvSpPr/>
          <p:nvPr userDrawn="1"/>
        </p:nvSpPr>
        <p:spPr>
          <a:xfrm>
            <a:off x="1114425" y="4424363"/>
            <a:ext cx="9963150" cy="1044575"/>
          </a:xfrm>
          <a:prstGeom prst="rect">
            <a:avLst/>
          </a:prstGeom>
          <a:solidFill>
            <a:srgbClr val="A2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FC0535-848D-4E65-82E5-3460C039C9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09150" y="6192838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A91F5F-0E10-4E8E-B996-2ABE21F76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3" y="6634163"/>
            <a:ext cx="1857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F15008-1CDB-440E-8577-C477D326E7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584950"/>
            <a:ext cx="255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B672069-2A0D-405D-815C-C3ECBDB332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59513" y="6269038"/>
            <a:ext cx="6148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dirty="0">
                <a:solidFill>
                  <a:srgbClr val="7084AD"/>
                </a:solidFill>
              </a:rPr>
              <a:t>Jorge Sánchez Asenjo, 2019</a:t>
            </a:r>
          </a:p>
          <a:p>
            <a:pPr>
              <a:defRPr/>
            </a:pPr>
            <a:r>
              <a:rPr lang="es-ES" altLang="es-ES" sz="1400" dirty="0"/>
              <a:t>      </a:t>
            </a:r>
            <a:r>
              <a:rPr lang="es-ES" altLang="es-ES" sz="1400" dirty="0">
                <a:solidFill>
                  <a:srgbClr val="7084AD"/>
                </a:solidFill>
              </a:rPr>
              <a:t>www.jorgesanchez.net            info@jorgesanchez.net          @</a:t>
            </a:r>
            <a:r>
              <a:rPr lang="es-ES" altLang="es-ES" sz="1400" dirty="0" err="1">
                <a:solidFill>
                  <a:srgbClr val="7084AD"/>
                </a:solidFill>
              </a:rPr>
              <a:t>jorgesancheznet</a:t>
            </a:r>
            <a:endParaRPr lang="es-ES" altLang="es-ES" sz="1400" dirty="0">
              <a:solidFill>
                <a:srgbClr val="7084AD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E584D5-3FB4-4164-9153-145BD52BFF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600825"/>
            <a:ext cx="2476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4623" y="1591089"/>
            <a:ext cx="9144000" cy="2471810"/>
          </a:xfrm>
          <a:noFill/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  <a:latin typeface="Phoreus Cherokee" panose="020605020200000204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06440"/>
            <a:ext cx="9144000" cy="64626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Phoreus Cherokee" panose="020605020200000204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6372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108EA-BBEE-4C8A-808F-D635C898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E1FC25-6422-4525-B89C-5E848E577B9B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306E5-4988-4472-962F-5B604E2C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C5C66-6A98-44E4-AD1E-756607F7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E0AC56-F3ED-4A34-90B0-D20B72AC7D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3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21FB1-D82B-4ED7-BB7C-AE452F99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AC1EF-BDF6-4D56-AF10-4D658FFECF07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E0F8D-2287-4532-A07D-92881C8F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ADBBEB-2B37-4027-BCA2-BCB1F628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17A47A-C3F2-46FB-85F2-976E2E223E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66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F30DF3-81B1-4DDE-978B-96133768643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645249-256B-4C55-ACAE-8FFFBFEA37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dirty="0"/>
              <a:t>CURSO DE MOODLE</a:t>
            </a:r>
          </a:p>
          <a:p>
            <a:pPr eaLnBrk="1" hangingPunct="1">
              <a:defRPr/>
            </a:pPr>
            <a:r>
              <a:rPr lang="es-ES" altLang="es-ES" dirty="0"/>
              <a:t>Introducción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9B246B-DF86-44FD-BAC5-15DB3AEF63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48825" y="6119813"/>
            <a:ext cx="244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s-ES" alt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12531B-1327-4F6B-A631-66886C2CF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5" y="6640513"/>
            <a:ext cx="185738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01D7F0-BB76-4148-9009-3CBD06B18F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13" y="6421438"/>
            <a:ext cx="207962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4F2FFAB-169A-4C23-9D1D-8A6ACE000F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08813" y="6342063"/>
            <a:ext cx="300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dirty="0"/>
              <a:t>Jorge Sánchez Asenjo</a:t>
            </a:r>
            <a:r>
              <a:rPr lang="es-ES" altLang="es-ES"/>
              <a:t>, 2019</a:t>
            </a:r>
            <a:endParaRPr lang="es-ES" alt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54C042-9067-4A17-96E1-3CF5DA22E1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63" y="6202363"/>
            <a:ext cx="2476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8CA65BE-C307-470A-A222-9A0D03ABE7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18738" y="6143625"/>
            <a:ext cx="2103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" altLang="es-ES" sz="1400"/>
              <a:t>www.jorgesanchez.net</a:t>
            </a:r>
          </a:p>
          <a:p>
            <a:pPr>
              <a:defRPr/>
            </a:pPr>
            <a:r>
              <a:rPr lang="es-ES" altLang="es-ES" sz="1400"/>
              <a:t>info@jorgesanchez.net  </a:t>
            </a:r>
          </a:p>
          <a:p>
            <a:pPr>
              <a:defRPr/>
            </a:pPr>
            <a:r>
              <a:rPr lang="es-ES" altLang="es-ES" sz="1400"/>
              <a:t>@jorgesancheznet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3AE9A20-B321-483E-A36B-BE11A002CC2B}"/>
              </a:ext>
            </a:extLst>
          </p:cNvPr>
          <p:cNvCxnSpPr/>
          <p:nvPr userDrawn="1"/>
        </p:nvCxnSpPr>
        <p:spPr>
          <a:xfrm>
            <a:off x="9826625" y="6176963"/>
            <a:ext cx="0" cy="681037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5" y="0"/>
            <a:ext cx="12244192" cy="1325563"/>
          </a:xfrm>
          <a:solidFill>
            <a:srgbClr val="313D55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Phoreus Cherokee" panose="02060502020000020403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147" y="1547079"/>
            <a:ext cx="11854193" cy="435133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1pPr>
            <a:lvl2pPr>
              <a:defRPr sz="32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2pPr>
            <a:lvl3pPr>
              <a:defRPr sz="28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3pPr>
            <a:lvl4pPr>
              <a:defRPr sz="24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4pPr>
            <a:lvl5pPr>
              <a:defRPr sz="2400">
                <a:solidFill>
                  <a:schemeClr val="bg2">
                    <a:lumMod val="95000"/>
                  </a:schemeClr>
                </a:solidFill>
                <a:latin typeface="Proxima Nova Lt" panose="02000506030000020004" pitchFamily="50" charset="0"/>
                <a:cs typeface="TisaSansPro" panose="020B0504020101010102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2237072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3FCEF8-0851-466D-AF03-DA79B4A9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4801B9-7F71-4BAB-B8C8-AFCD282C50DD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D8A49-F810-4245-8BEB-F4849779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8A508-9CBD-4A8F-928C-B5EC1006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C38A51-DDB7-425C-8793-7887ADE52C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62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C026191-91B9-42D2-BE76-87A83C822A87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A30D03-6B63-4656-BA07-1CC5A0CFED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1A024B-7B49-4F75-B7E8-6F63963A28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79174" y="1572419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13174" y="1572419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3496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6C783D-BEB1-4FC0-9072-65925296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EF9AB9-6A67-4231-ACEA-3DBAB6A050FC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2D1CB3-76DA-4977-9A4B-ADF59C84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20DB15-97A0-4EA8-AEEC-E8C87311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8A75FF-28BC-414B-B7EC-A1DC4CADD3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16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5E00D75-95A2-4045-83D5-35E64C65FF9A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A5A3FA-EB89-4896-94B4-D561530528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9C726C-E1BA-46F7-8825-1C3E32DCF8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526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8F6895E-375D-44E4-A2BB-D8396BECC1B4}"/>
              </a:ext>
            </a:extLst>
          </p:cNvPr>
          <p:cNvSpPr/>
          <p:nvPr userDrawn="1"/>
        </p:nvSpPr>
        <p:spPr>
          <a:xfrm>
            <a:off x="0" y="6176963"/>
            <a:ext cx="12244388" cy="6810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FA4A7-5B70-44B3-96A9-DCBCDC5A16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70688" y="619283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/>
              <a:t>Jorge Sánchez, jsanchezas@educa.jcyl.es</a:t>
            </a:r>
          </a:p>
          <a:p>
            <a:pPr algn="r" eaLnBrk="1" hangingPunct="1">
              <a:defRPr/>
            </a:pPr>
            <a:r>
              <a:rPr lang="es-ES" altLang="es-ES"/>
              <a:t>@jorgesanchez.net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90E775-DE58-4002-A218-6A33C240AF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2838"/>
            <a:ext cx="751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/>
              <a:t>CURSO DE APLICACIONES INFORMÁTICAS COMO RECURSO DIDÁCTICO I</a:t>
            </a:r>
          </a:p>
        </p:txBody>
      </p:sp>
    </p:spTree>
    <p:extLst>
      <p:ext uri="{BB962C8B-B14F-4D97-AF65-F5344CB8AC3E}">
        <p14:creationId xmlns:p14="http://schemas.microsoft.com/office/powerpoint/2010/main" val="140405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52C4AF-6D23-44F7-B71E-609393AF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62E11C-0211-4968-86A3-28DAF69FEAF5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E36E3C-33F1-4957-998B-69B7031B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34A041-BC6F-4247-9AB7-A8D755C8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97B260-8804-4744-9316-4E3C92E1ED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99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05C6B2-DDD8-442E-A65B-E6BB5E3E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6E1546-5726-4A3A-A3C3-F683152D17F2}" type="datetimeFigureOut">
              <a:rPr lang="es-ES"/>
              <a:pPr>
                <a:defRPr/>
              </a:pPr>
              <a:t>09/09/2019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456062-6937-4604-859F-EFEC7F20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A5867-F83F-4D65-A224-42AE58AB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E69627-463A-4C86-A9FD-0B4CAE0B2C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4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E551789E-45A2-4728-89A8-C0CAC803BD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6350"/>
            <a:ext cx="12192000" cy="1325563"/>
          </a:xfrm>
          <a:prstGeom prst="rect">
            <a:avLst/>
          </a:prstGeom>
          <a:solidFill>
            <a:srgbClr val="313D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E430CED4-1A98-41FD-B03A-C706D65F6B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33363" y="1573213"/>
            <a:ext cx="11688762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Phoreus Cherokee" panose="020605020200000204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Phoreus Cherokee" panose="020605020200000204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Proxima Nova Lt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.jcyl.es/es/informacion/aulas-virtuales-moodle-educacyl/anadir-quitar-administradores-sitio-moodle" TargetMode="External"/><Relationship Id="rId2" Type="http://schemas.openxmlformats.org/officeDocument/2006/relationships/hyperlink" Target="http://www.educa.jcyl.es/es/informacion/aulas-virtuales-moodle-educacyl/carga-usuarios-aulas-moodl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.jcyl.es/es/informacion/aulas-virtuales-moodle-educacy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3A6EB89C-90F5-4459-B440-CBC6EAE10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250" y="1949450"/>
            <a:ext cx="9625013" cy="222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13D55"/>
                </a:solidFill>
              </a14:hiddenFill>
            </a:ext>
          </a:extLst>
        </p:spPr>
        <p:txBody>
          <a:bodyPr/>
          <a:lstStyle/>
          <a:p>
            <a:r>
              <a:rPr lang="es-ES" altLang="es-ES"/>
              <a:t>Introducción a Moodle</a:t>
            </a:r>
          </a:p>
        </p:txBody>
      </p:sp>
      <p:sp>
        <p:nvSpPr>
          <p:cNvPr id="14339" name="Subtítulo 2">
            <a:extLst>
              <a:ext uri="{FF2B5EF4-FFF2-40B4-BE49-F238E27FC236}">
                <a16:creationId xmlns:a16="http://schemas.microsoft.com/office/drawing/2014/main" id="{5279BD13-AFAD-418C-A1F8-372DD6C85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238" y="4503738"/>
            <a:ext cx="9725025" cy="944562"/>
          </a:xfrm>
        </p:spPr>
        <p:txBody>
          <a:bodyPr/>
          <a:lstStyle/>
          <a:p>
            <a:r>
              <a:rPr lang="es-ES" altLang="es-ES"/>
              <a:t>Profesor: Jorge Sánchez Asenjo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41CEFE94-FFAB-4633-B1A7-716A9DD1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Acceso desde la página de nuestro centro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B9B033-B523-4A63-ACEE-77306CD48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785937"/>
            <a:ext cx="10706100" cy="328612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F2082E7-AA1D-4063-B47E-52AEEA3B74A9}"/>
              </a:ext>
            </a:extLst>
          </p:cNvPr>
          <p:cNvSpPr/>
          <p:nvPr/>
        </p:nvSpPr>
        <p:spPr>
          <a:xfrm>
            <a:off x="742950" y="1603332"/>
            <a:ext cx="8426102" cy="3468730"/>
          </a:xfrm>
          <a:prstGeom prst="rect">
            <a:avLst/>
          </a:prstGeom>
          <a:solidFill>
            <a:srgbClr val="313D55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B07C8FB-B150-4FB8-A939-4820DA4EACF2}"/>
              </a:ext>
            </a:extLst>
          </p:cNvPr>
          <p:cNvSpPr/>
          <p:nvPr/>
        </p:nvSpPr>
        <p:spPr>
          <a:xfrm>
            <a:off x="9169052" y="1785937"/>
            <a:ext cx="2279998" cy="1038226"/>
          </a:xfrm>
          <a:prstGeom prst="rect">
            <a:avLst/>
          </a:prstGeom>
          <a:solidFill>
            <a:srgbClr val="313D55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5341083-8114-4D1C-B0CF-F1292C69B7DF}"/>
              </a:ext>
            </a:extLst>
          </p:cNvPr>
          <p:cNvSpPr/>
          <p:nvPr/>
        </p:nvSpPr>
        <p:spPr>
          <a:xfrm>
            <a:off x="9169051" y="4314825"/>
            <a:ext cx="2322861" cy="939842"/>
          </a:xfrm>
          <a:prstGeom prst="rect">
            <a:avLst/>
          </a:prstGeom>
          <a:solidFill>
            <a:srgbClr val="313D55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EB97C7C-F200-4AC8-B251-4B32573BE1DD}"/>
              </a:ext>
            </a:extLst>
          </p:cNvPr>
          <p:cNvSpPr/>
          <p:nvPr/>
        </p:nvSpPr>
        <p:spPr>
          <a:xfrm>
            <a:off x="9169052" y="2824163"/>
            <a:ext cx="336898" cy="300037"/>
          </a:xfrm>
          <a:prstGeom prst="rect">
            <a:avLst/>
          </a:prstGeom>
          <a:solidFill>
            <a:srgbClr val="313D55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910E24D-F00E-4F95-B165-D5D557F65562}"/>
              </a:ext>
            </a:extLst>
          </p:cNvPr>
          <p:cNvSpPr/>
          <p:nvPr/>
        </p:nvSpPr>
        <p:spPr>
          <a:xfrm>
            <a:off x="10563225" y="2816224"/>
            <a:ext cx="928687" cy="1498601"/>
          </a:xfrm>
          <a:prstGeom prst="rect">
            <a:avLst/>
          </a:prstGeom>
          <a:solidFill>
            <a:srgbClr val="313D55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6414D742-FD14-496C-B1F7-8704CC7C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Acceso desde nuestro área privada</a:t>
            </a:r>
          </a:p>
        </p:txBody>
      </p:sp>
      <p:pic>
        <p:nvPicPr>
          <p:cNvPr id="25603" name="Picture 2" descr="moodle_portal_educacyl">
            <a:extLst>
              <a:ext uri="{FF2B5EF4-FFF2-40B4-BE49-F238E27FC236}">
                <a16:creationId xmlns:a16="http://schemas.microsoft.com/office/drawing/2014/main" id="{495B4D9C-EA1C-49BD-A294-3FC7C5CC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9738"/>
            <a:ext cx="88138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C96AEDA1-74BC-4027-8A4C-D260A913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Añadir usuarios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606B09-9551-4926-BC96-4A0EB4683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Se añaden desde </a:t>
            </a:r>
            <a:r>
              <a:rPr lang="es-ES" dirty="0" err="1"/>
              <a:t>Stylus</a:t>
            </a:r>
            <a:r>
              <a:rPr lang="es-ES" dirty="0"/>
              <a:t> enseña</a:t>
            </a:r>
            <a:br>
              <a:rPr lang="es-ES" dirty="0"/>
            </a:br>
            <a:r>
              <a:rPr lang="es-ES" dirty="0">
                <a:hlinkClick r:id="rId2"/>
              </a:rPr>
              <a:t>http://www.educa.jcyl.es/es/informacion/aulas-virtuales-moodle-educacyl/carga-usuarios-aulas-moodle</a:t>
            </a:r>
            <a:r>
              <a:rPr lang="es-ES" dirty="0"/>
              <a:t> </a:t>
            </a:r>
          </a:p>
          <a:p>
            <a:pPr>
              <a:defRPr/>
            </a:pPr>
            <a:r>
              <a:rPr lang="es-ES" dirty="0"/>
              <a:t>Dirección y Jefatura de Estudios son administradores</a:t>
            </a:r>
          </a:p>
          <a:p>
            <a:pPr>
              <a:defRPr/>
            </a:pPr>
            <a:r>
              <a:rPr lang="es-ES" dirty="0"/>
              <a:t>Desde </a:t>
            </a:r>
            <a:r>
              <a:rPr lang="es-ES" dirty="0" err="1"/>
              <a:t>Stylus</a:t>
            </a:r>
            <a:r>
              <a:rPr lang="es-ES" dirty="0"/>
              <a:t> se pueden solicitar más administradores:</a:t>
            </a:r>
            <a:br>
              <a:rPr lang="es-ES" dirty="0"/>
            </a:br>
            <a:r>
              <a:rPr lang="es-ES" dirty="0">
                <a:hlinkClick r:id="rId3"/>
              </a:rPr>
              <a:t>http://www.educa.jcyl.es/es/informacion/aulas-virtuales-moodle-educacyl/anadir-quitar-administradores-sitio-moodle</a:t>
            </a:r>
            <a:r>
              <a:rPr lang="es-ES" dirty="0"/>
              <a:t> 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>
            <a:extLst>
              <a:ext uri="{FF2B5EF4-FFF2-40B4-BE49-F238E27FC236}">
                <a16:creationId xmlns:a16="http://schemas.microsoft.com/office/drawing/2014/main" id="{DD3E937F-39D5-40CA-BDC2-13EE764F7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250" y="1949450"/>
            <a:ext cx="9625013" cy="222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13D55"/>
                </a:solidFill>
              </a14:hiddenFill>
            </a:ext>
          </a:extLst>
        </p:spPr>
        <p:txBody>
          <a:bodyPr/>
          <a:lstStyle/>
          <a:p>
            <a:r>
              <a:rPr lang="es-ES" altLang="es-ES"/>
              <a:t>Tipos de usuario estándar de Moodle</a:t>
            </a:r>
          </a:p>
        </p:txBody>
      </p:sp>
      <p:sp>
        <p:nvSpPr>
          <p:cNvPr id="28675" name="Subtítulo 2">
            <a:extLst>
              <a:ext uri="{FF2B5EF4-FFF2-40B4-BE49-F238E27FC236}">
                <a16:creationId xmlns:a16="http://schemas.microsoft.com/office/drawing/2014/main" id="{31500424-D09F-4DFE-87BA-2660408FC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238" y="4503738"/>
            <a:ext cx="9725025" cy="944562"/>
          </a:xfrm>
        </p:spPr>
        <p:txBody>
          <a:bodyPr/>
          <a:lstStyle/>
          <a:p>
            <a:endParaRPr lang="es-ES" altLang="es-ES"/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4F3D215E-9A7C-43A0-A81F-3867D9E8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Tipos de usuarios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761EF-4044-4547-938F-B66E95CC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Administradores. </a:t>
            </a:r>
          </a:p>
          <a:p>
            <a:pPr lvl="1">
              <a:defRPr/>
            </a:pPr>
            <a:r>
              <a:rPr lang="es-ES" dirty="0"/>
              <a:t>Pueden hacer cualquier tarea en Moodle: crear usuarios, cursos, administrar el sitio, dar permisos a todos los usuarios, modificar roles, etc.</a:t>
            </a:r>
          </a:p>
          <a:p>
            <a:pPr lvl="1">
              <a:defRPr/>
            </a:pPr>
            <a:r>
              <a:rPr lang="es-ES" dirty="0"/>
              <a:t>Es un rol que no se puede rebajar ni borrar</a:t>
            </a: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>
            <a:extLst>
              <a:ext uri="{FF2B5EF4-FFF2-40B4-BE49-F238E27FC236}">
                <a16:creationId xmlns:a16="http://schemas.microsoft.com/office/drawing/2014/main" id="{7AAF571D-E8CB-47D5-88AD-DB2CD93F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Tipos de usuarios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761EF-4044-4547-938F-B66E95CC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Gestores (</a:t>
            </a:r>
            <a:r>
              <a:rPr lang="es-ES" i="1" dirty="0"/>
              <a:t>managers</a:t>
            </a:r>
            <a:r>
              <a:rPr lang="es-ES" dirty="0"/>
              <a:t>). </a:t>
            </a:r>
          </a:p>
          <a:p>
            <a:pPr lvl="1">
              <a:defRPr/>
            </a:pPr>
            <a:r>
              <a:rPr lang="es-ES" dirty="0"/>
              <a:t>Administradores con  menos posibilidades.</a:t>
            </a:r>
          </a:p>
          <a:p>
            <a:pPr lvl="1">
              <a:defRPr/>
            </a:pPr>
            <a:r>
              <a:rPr lang="es-ES" dirty="0"/>
              <a:t>Se les pueden rebajar más los permisos</a:t>
            </a:r>
          </a:p>
          <a:p>
            <a:pPr lvl="1">
              <a:defRPr/>
            </a:pPr>
            <a:r>
              <a:rPr lang="es-ES" dirty="0"/>
              <a:t>Es una cuenta administradora pero que tiene más seguridad</a:t>
            </a:r>
          </a:p>
          <a:p>
            <a:pPr lvl="1"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3DA802B1-30D4-4536-B46E-C7180E8A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Tipos de usuarios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761EF-4044-4547-938F-B66E95CC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Creadores de cursos (</a:t>
            </a:r>
            <a:r>
              <a:rPr lang="es-ES" i="1" dirty="0" err="1"/>
              <a:t>course</a:t>
            </a:r>
            <a:r>
              <a:rPr lang="es-ES" i="1" dirty="0"/>
              <a:t> </a:t>
            </a:r>
            <a:r>
              <a:rPr lang="es-ES" i="1" dirty="0" err="1"/>
              <a:t>creators</a:t>
            </a:r>
            <a:r>
              <a:rPr lang="es-ES" dirty="0"/>
              <a:t>). </a:t>
            </a:r>
          </a:p>
          <a:p>
            <a:pPr lvl="1">
              <a:defRPr/>
            </a:pPr>
            <a:r>
              <a:rPr lang="es-ES" dirty="0"/>
              <a:t>Tienen la capacidad de crear cursos</a:t>
            </a:r>
          </a:p>
          <a:p>
            <a:pPr lvl="1">
              <a:defRPr/>
            </a:pPr>
            <a:r>
              <a:rPr lang="es-ES" dirty="0"/>
              <a:t>También pueden matricular alumnos y profesores (pero sin capacidad de edición)</a:t>
            </a:r>
          </a:p>
          <a:p>
            <a:pPr lvl="1"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CBD37C29-658B-4221-A0BE-A0550C42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Tipos de usuarios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761EF-4044-4547-938F-B66E95CC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Profesores (</a:t>
            </a:r>
            <a:r>
              <a:rPr lang="es-ES" i="1" dirty="0" err="1"/>
              <a:t>teachers</a:t>
            </a:r>
            <a:r>
              <a:rPr lang="es-ES" dirty="0"/>
              <a:t>). </a:t>
            </a:r>
          </a:p>
          <a:p>
            <a:pPr lvl="1">
              <a:defRPr/>
            </a:pPr>
            <a:r>
              <a:rPr lang="es-ES" dirty="0"/>
              <a:t>Cualquier usuario puede ser matriculado como profesor en un curso</a:t>
            </a:r>
          </a:p>
          <a:p>
            <a:pPr lvl="1">
              <a:defRPr/>
            </a:pPr>
            <a:r>
              <a:rPr lang="es-ES" dirty="0"/>
              <a:t>Pueden editar los contenidos de un curso y matricular a más estudiantes y profesores </a:t>
            </a:r>
          </a:p>
          <a:p>
            <a:pPr lvl="1"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60B07437-D2A3-43EB-A511-E0CCF4A9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Tipos de usuarios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761EF-4044-4547-938F-B66E95CC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Profesores no-editores (non-editor </a:t>
            </a:r>
            <a:r>
              <a:rPr lang="es-ES" i="1" dirty="0" err="1"/>
              <a:t>teachers</a:t>
            </a:r>
            <a:r>
              <a:rPr lang="es-ES" dirty="0"/>
              <a:t>). </a:t>
            </a:r>
          </a:p>
          <a:p>
            <a:pPr lvl="1">
              <a:defRPr/>
            </a:pPr>
            <a:r>
              <a:rPr lang="es-ES" dirty="0"/>
              <a:t>Pueden ver y calificar trabajos</a:t>
            </a:r>
          </a:p>
          <a:p>
            <a:pPr lvl="1">
              <a:defRPr/>
            </a:pPr>
            <a:r>
              <a:rPr lang="es-ES" dirty="0"/>
              <a:t>No pueden modificar las actividades del curso</a:t>
            </a:r>
          </a:p>
          <a:p>
            <a:pPr lvl="1"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>
            <a:extLst>
              <a:ext uri="{FF2B5EF4-FFF2-40B4-BE49-F238E27FC236}">
                <a16:creationId xmlns:a16="http://schemas.microsoft.com/office/drawing/2014/main" id="{CAC47450-4785-40B8-AA87-61A5A63E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Tipos de usuarios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761EF-4044-4547-938F-B66E95CC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Estudiantes (</a:t>
            </a:r>
            <a:r>
              <a:rPr lang="es-ES" i="1" dirty="0" err="1"/>
              <a:t>students</a:t>
            </a:r>
            <a:r>
              <a:rPr lang="es-ES" dirty="0"/>
              <a:t>). </a:t>
            </a:r>
          </a:p>
          <a:p>
            <a:pPr lvl="1">
              <a:defRPr/>
            </a:pPr>
            <a:r>
              <a:rPr lang="es-ES" dirty="0"/>
              <a:t>Puede participar en las actividades del curso</a:t>
            </a:r>
          </a:p>
          <a:p>
            <a:pPr lvl="1">
              <a:defRPr/>
            </a:pPr>
            <a:r>
              <a:rPr lang="es-ES" dirty="0"/>
              <a:t>No puede modificar las actividades ni cambiar la calificación</a:t>
            </a:r>
          </a:p>
          <a:p>
            <a:pPr lvl="1">
              <a:defRPr/>
            </a:pPr>
            <a:r>
              <a:rPr lang="es-ES" dirty="0"/>
              <a:t>En algunos contextos pueden calificar a otros estudiantes</a:t>
            </a:r>
          </a:p>
          <a:p>
            <a:pPr lvl="1"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3EFC9A0B-C1F9-45D4-B5DE-2855A25A1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CMS, Sistemas de Gestión de Contenidos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A55A9-F0EF-406F-A95C-A8C2E3BC1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Facilitan la creación de páginas web</a:t>
            </a:r>
          </a:p>
          <a:p>
            <a:pPr>
              <a:defRPr/>
            </a:pPr>
            <a:r>
              <a:rPr lang="es-ES" dirty="0"/>
              <a:t>Sin saber hacer páginas web, permiten hacer sitios web construidos por usuarios</a:t>
            </a:r>
          </a:p>
          <a:p>
            <a:pPr>
              <a:defRPr/>
            </a:pPr>
            <a:r>
              <a:rPr lang="es-ES" dirty="0"/>
              <a:t>Ejemplos de CMS:</a:t>
            </a:r>
          </a:p>
          <a:p>
            <a:pPr lvl="1">
              <a:defRPr/>
            </a:pPr>
            <a:r>
              <a:rPr lang="es-ES" dirty="0"/>
              <a:t>WordPress</a:t>
            </a:r>
          </a:p>
          <a:p>
            <a:pPr lvl="1">
              <a:defRPr/>
            </a:pPr>
            <a:r>
              <a:rPr lang="es-ES" dirty="0"/>
              <a:t>Joomla!</a:t>
            </a:r>
          </a:p>
          <a:p>
            <a:pPr lvl="1">
              <a:defRPr/>
            </a:pPr>
            <a:r>
              <a:rPr lang="es-ES" dirty="0"/>
              <a:t>Drupal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>
            <a:extLst>
              <a:ext uri="{FF2B5EF4-FFF2-40B4-BE49-F238E27FC236}">
                <a16:creationId xmlns:a16="http://schemas.microsoft.com/office/drawing/2014/main" id="{667EE903-4955-40FE-AF24-FF263E6E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Tipos de usuarios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761EF-4044-4547-938F-B66E95CC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Invitados (</a:t>
            </a:r>
            <a:r>
              <a:rPr lang="es-ES" i="1" dirty="0" err="1"/>
              <a:t>guests</a:t>
            </a:r>
            <a:r>
              <a:rPr lang="es-ES" dirty="0"/>
              <a:t>). </a:t>
            </a:r>
          </a:p>
          <a:p>
            <a:pPr lvl="1">
              <a:defRPr/>
            </a:pPr>
            <a:r>
              <a:rPr lang="es-ES" dirty="0"/>
              <a:t>Solo puede “ver”, nunca “crear”</a:t>
            </a:r>
          </a:p>
          <a:p>
            <a:pPr lvl="1">
              <a:defRPr/>
            </a:pPr>
            <a:r>
              <a:rPr lang="es-ES" dirty="0"/>
              <a:t>El acceso como invitado se usa para ojear un curso</a:t>
            </a:r>
          </a:p>
          <a:p>
            <a:pPr lvl="1">
              <a:defRPr/>
            </a:pPr>
            <a:r>
              <a:rPr lang="es-ES" dirty="0"/>
              <a:t>Se puede deshabilitar esta forma de acceso</a:t>
            </a: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>
            <a:extLst>
              <a:ext uri="{FF2B5EF4-FFF2-40B4-BE49-F238E27FC236}">
                <a16:creationId xmlns:a16="http://schemas.microsoft.com/office/drawing/2014/main" id="{2DD314FF-5D10-434E-97F2-9AB94037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Tipos de usuarios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761EF-4044-4547-938F-B66E95CC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Usuario autenticado (</a:t>
            </a:r>
            <a:r>
              <a:rPr lang="es-ES" i="1" dirty="0" err="1"/>
              <a:t>Authenticated</a:t>
            </a:r>
            <a:r>
              <a:rPr lang="es-ES" i="1" dirty="0"/>
              <a:t> </a:t>
            </a:r>
            <a:r>
              <a:rPr lang="es-ES" i="1" dirty="0" err="1"/>
              <a:t>user</a:t>
            </a:r>
            <a:r>
              <a:rPr lang="es-ES" dirty="0"/>
              <a:t>). </a:t>
            </a:r>
          </a:p>
          <a:p>
            <a:pPr lvl="1">
              <a:defRPr/>
            </a:pPr>
            <a:r>
              <a:rPr lang="es-ES" dirty="0"/>
              <a:t>Usuario dado de alta en el sistema</a:t>
            </a:r>
          </a:p>
          <a:p>
            <a:pPr lvl="1">
              <a:defRPr/>
            </a:pPr>
            <a:r>
              <a:rPr lang="es-ES" dirty="0"/>
              <a:t>Puede editar su perfil y revisar mensajes</a:t>
            </a:r>
          </a:p>
          <a:p>
            <a:pPr lvl="1">
              <a:defRPr/>
            </a:pPr>
            <a:r>
              <a:rPr lang="es-ES" dirty="0"/>
              <a:t>Es un estado previo a ser estudiante o profesor</a:t>
            </a: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F2B9A9C2-8FD3-40B0-A4B7-2865AE64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Resumiendo….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4894A58-18A5-4311-8D99-4339BCE9B8DA}"/>
              </a:ext>
            </a:extLst>
          </p:cNvPr>
          <p:cNvSpPr/>
          <p:nvPr/>
        </p:nvSpPr>
        <p:spPr>
          <a:xfrm>
            <a:off x="350838" y="1490663"/>
            <a:ext cx="4935537" cy="445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F76CA8-E8C1-49FC-BD27-3F9D8F0B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1590675"/>
            <a:ext cx="2722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anose="02000506030000020004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anose="02000506030000020004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anose="02000506030000020004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Phoreus Cherokee" panose="02060502020000020403" pitchFamily="18" charset="0"/>
              </a:rPr>
              <a:t>Roles globales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Phoreus Cherokee" panose="02060502020000020403" pitchFamily="18" charset="0"/>
              </a:rPr>
              <a:t>(administradores)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0AC0F0-B407-4A03-9C1B-D7C9A7938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605088"/>
            <a:ext cx="10572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1F2E7F-96E7-48EF-9D63-664E48D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587625"/>
            <a:ext cx="12128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0552DB-3FA8-4BA0-A055-2A8E76C80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643188"/>
            <a:ext cx="111442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A43F154-7821-479D-BF68-E8D6F855C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786188"/>
            <a:ext cx="1720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anose="02000506030000020004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anose="02000506030000020004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anose="02000506030000020004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chemeClr val="tx1"/>
                </a:solidFill>
                <a:latin typeface="Calibri" panose="020F0502020204030204" pitchFamily="34" charset="0"/>
              </a:rPr>
              <a:t>Administradoras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chemeClr val="tx1"/>
                </a:solidFill>
                <a:latin typeface="Calibri" panose="020F0502020204030204" pitchFamily="34" charset="0"/>
              </a:rPr>
              <a:t>del sitio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98871A5-D4FF-4062-8D0B-21A5B4C72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838" y="3786188"/>
            <a:ext cx="1011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anose="02000506030000020004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anose="02000506030000020004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anose="02000506030000020004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chemeClr val="tx1"/>
                </a:solidFill>
                <a:latin typeface="Calibri" panose="020F0502020204030204" pitchFamily="34" charset="0"/>
              </a:rPr>
              <a:t>Gestores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C0C9333-9055-448F-9D71-F540A767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3786188"/>
            <a:ext cx="1131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anose="02000506030000020004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anose="02000506030000020004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anose="02000506030000020004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chemeClr val="tx1"/>
                </a:solidFill>
                <a:latin typeface="Calibri" panose="020F0502020204030204" pitchFamily="34" charset="0"/>
              </a:rPr>
              <a:t>Creadoras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chemeClr val="tx1"/>
                </a:solidFill>
                <a:latin typeface="Calibri" panose="020F0502020204030204" pitchFamily="34" charset="0"/>
              </a:rPr>
              <a:t>de cursos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E8EA82F-D3F7-422A-B2DC-AB7C58E7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4156075"/>
            <a:ext cx="11144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9D3BA68-3D84-427F-8086-CA970EA38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5226050"/>
            <a:ext cx="1519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anose="02000506030000020004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anose="02000506030000020004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anose="02000506030000020004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chemeClr val="tx1"/>
                </a:solidFill>
                <a:latin typeface="Calibri" panose="020F0502020204030204" pitchFamily="34" charset="0"/>
              </a:rPr>
              <a:t>Usuarios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chemeClr val="tx1"/>
                </a:solidFill>
                <a:latin typeface="Calibri" panose="020F0502020204030204" pitchFamily="34" charset="0"/>
              </a:rPr>
              <a:t>autentificados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E4CDB21-3A6C-4F02-817A-25D3007A3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6438" y="2536825"/>
            <a:ext cx="1036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anose="02000506030000020004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anose="02000506030000020004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anose="02000506030000020004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>
                <a:latin typeface="Calibri" panose="020F0502020204030204" pitchFamily="34" charset="0"/>
              </a:rPr>
              <a:t>Invitados</a:t>
            </a:r>
          </a:p>
        </p:txBody>
      </p:sp>
      <p:sp>
        <p:nvSpPr>
          <p:cNvPr id="23" name="Cara sonriente 22">
            <a:extLst>
              <a:ext uri="{FF2B5EF4-FFF2-40B4-BE49-F238E27FC236}">
                <a16:creationId xmlns:a16="http://schemas.microsoft.com/office/drawing/2014/main" id="{EACD3FE6-90D1-4EA8-9BB6-6171253ACBBA}"/>
              </a:ext>
            </a:extLst>
          </p:cNvPr>
          <p:cNvSpPr/>
          <p:nvPr/>
        </p:nvSpPr>
        <p:spPr>
          <a:xfrm>
            <a:off x="10945813" y="1595438"/>
            <a:ext cx="827087" cy="827087"/>
          </a:xfrm>
          <a:prstGeom prst="smileyFace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D0965FF-E9A2-41C9-A500-8C0EB87B5066}"/>
              </a:ext>
            </a:extLst>
          </p:cNvPr>
          <p:cNvSpPr/>
          <p:nvPr/>
        </p:nvSpPr>
        <p:spPr>
          <a:xfrm>
            <a:off x="5529263" y="1490663"/>
            <a:ext cx="4692650" cy="445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A96B2EA-F80D-4BF2-9F00-45EA14BD1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1590675"/>
            <a:ext cx="3200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bg2"/>
                </a:solidFill>
                <a:latin typeface="Proxima Nova Lt" panose="02000506030000020004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Proxima Nova Lt" panose="02000506030000020004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Proxima Nova Lt" panose="02000506030000020004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Proxima Nova Lt" panose="02000506030000020004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Phoreus Cherokee" panose="02060502020000020403" pitchFamily="18" charset="0"/>
              </a:rPr>
              <a:t>Roles según contexto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>
              <a:solidFill>
                <a:schemeClr val="tx1"/>
              </a:solidFill>
              <a:latin typeface="Phoreus Cherokee" panose="02060502020000020403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53BD331-5C92-43F8-9081-1F667384E310}"/>
              </a:ext>
            </a:extLst>
          </p:cNvPr>
          <p:cNvSpPr/>
          <p:nvPr/>
        </p:nvSpPr>
        <p:spPr>
          <a:xfrm>
            <a:off x="6096000" y="2422525"/>
            <a:ext cx="1416050" cy="1279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Profesores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E407FF6-8B4C-4F95-A8E6-34A923B572D2}"/>
              </a:ext>
            </a:extLst>
          </p:cNvPr>
          <p:cNvSpPr/>
          <p:nvPr/>
        </p:nvSpPr>
        <p:spPr>
          <a:xfrm>
            <a:off x="8158163" y="2384425"/>
            <a:ext cx="1414462" cy="1279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Profesores no editores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7D25D5D-7434-42AC-8621-53C47F9FDF68}"/>
              </a:ext>
            </a:extLst>
          </p:cNvPr>
          <p:cNvSpPr/>
          <p:nvPr/>
        </p:nvSpPr>
        <p:spPr>
          <a:xfrm>
            <a:off x="7024688" y="4325938"/>
            <a:ext cx="1416050" cy="1279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Estudiantes</a:t>
            </a:r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4FA5BB49-F7AD-4D06-B3F2-41089C76953C}"/>
              </a:ext>
            </a:extLst>
          </p:cNvPr>
          <p:cNvSpPr/>
          <p:nvPr/>
        </p:nvSpPr>
        <p:spPr>
          <a:xfrm rot="19913499">
            <a:off x="3446463" y="4221163"/>
            <a:ext cx="3297237" cy="231775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B7CBC949-3208-4B7B-B683-BC570C3F1E1C}"/>
              </a:ext>
            </a:extLst>
          </p:cNvPr>
          <p:cNvSpPr/>
          <p:nvPr/>
        </p:nvSpPr>
        <p:spPr>
          <a:xfrm rot="19913499">
            <a:off x="3517900" y="3979863"/>
            <a:ext cx="4983163" cy="26035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CF3119C4-6EF2-4230-BCBC-8EFF9113BCEA}"/>
              </a:ext>
            </a:extLst>
          </p:cNvPr>
          <p:cNvSpPr/>
          <p:nvPr/>
        </p:nvSpPr>
        <p:spPr>
          <a:xfrm rot="20807353">
            <a:off x="3849688" y="5032375"/>
            <a:ext cx="3367087" cy="257175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5" grpId="0"/>
      <p:bldP spid="18" grpId="0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79354A89-D470-4AE5-BAFB-BF126C3C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LMS, Sistemas de Gestión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A55A9-F0EF-406F-A95C-A8C2E3BC1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Facilitan la creación de cursos virtuales</a:t>
            </a:r>
          </a:p>
          <a:p>
            <a:pPr>
              <a:defRPr/>
            </a:pPr>
            <a:r>
              <a:rPr lang="es-ES" dirty="0"/>
              <a:t>Orientados al aprendizaje on-line</a:t>
            </a:r>
          </a:p>
          <a:p>
            <a:pPr>
              <a:defRPr/>
            </a:pPr>
            <a:r>
              <a:rPr lang="es-ES" dirty="0"/>
              <a:t>Los contenidos se refieren a asignaturas, trabajos, tareas, etc.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0B4E74AE-EB9B-4F06-955B-0C30B43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187237" cy="1325563"/>
          </a:xfrm>
        </p:spPr>
        <p:txBody>
          <a:bodyPr/>
          <a:lstStyle/>
          <a:p>
            <a:r>
              <a:rPr lang="es-ES" altLang="es-ES"/>
              <a:t>Rivales de Moodle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20804-4E07-4B02-B1F2-B77EC6849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Con el mismo concepto: </a:t>
            </a:r>
            <a:r>
              <a:rPr lang="es-ES" dirty="0" err="1"/>
              <a:t>Sakai</a:t>
            </a:r>
            <a:endParaRPr lang="es-ES" dirty="0"/>
          </a:p>
          <a:p>
            <a:pPr>
              <a:defRPr/>
            </a:pPr>
            <a:r>
              <a:rPr lang="es-ES" dirty="0"/>
              <a:t>De código cerrado (y de pago): Blackboard, Schoology, </a:t>
            </a:r>
            <a:r>
              <a:rPr lang="es-ES" dirty="0" err="1"/>
              <a:t>Canvas</a:t>
            </a:r>
            <a:r>
              <a:rPr lang="es-ES" dirty="0"/>
              <a:t>, Adobe </a:t>
            </a:r>
            <a:r>
              <a:rPr lang="es-ES" dirty="0" err="1"/>
              <a:t>Captivate</a:t>
            </a:r>
            <a:r>
              <a:rPr lang="es-ES" dirty="0"/>
              <a:t>, </a:t>
            </a:r>
            <a:r>
              <a:rPr lang="es-ES" dirty="0" err="1"/>
              <a:t>Articulate</a:t>
            </a:r>
            <a:r>
              <a:rPr lang="es-ES" dirty="0"/>
              <a:t> ….</a:t>
            </a:r>
          </a:p>
          <a:p>
            <a:pPr>
              <a:defRPr/>
            </a:pPr>
            <a:r>
              <a:rPr lang="es-ES" dirty="0"/>
              <a:t>Herramientas de gestión de clases y colaboración: Google </a:t>
            </a:r>
            <a:r>
              <a:rPr lang="es-ES" dirty="0" err="1"/>
              <a:t>Classroom</a:t>
            </a:r>
            <a:r>
              <a:rPr lang="es-ES" dirty="0"/>
              <a:t> y Microsoft </a:t>
            </a:r>
            <a:r>
              <a:rPr lang="es-ES" dirty="0" err="1"/>
              <a:t>Teams</a:t>
            </a: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4F8365D0-0093-45FE-963C-4C327D2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Moodle. 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A55A9-F0EF-406F-A95C-A8C2E3BC1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ES" dirty="0"/>
              <a:t>Código abierto</a:t>
            </a:r>
          </a:p>
          <a:p>
            <a:pPr>
              <a:defRPr/>
            </a:pPr>
            <a:r>
              <a:rPr lang="es-ES" dirty="0"/>
              <a:t>Muy implantado</a:t>
            </a:r>
          </a:p>
          <a:p>
            <a:pPr>
              <a:defRPr/>
            </a:pPr>
            <a:r>
              <a:rPr lang="es-ES" dirty="0"/>
              <a:t>Amplia y dinámica comunidad</a:t>
            </a:r>
          </a:p>
          <a:p>
            <a:pPr>
              <a:defRPr/>
            </a:pPr>
            <a:r>
              <a:rPr lang="es-ES" dirty="0"/>
              <a:t>Con muchísimas características</a:t>
            </a:r>
          </a:p>
          <a:p>
            <a:pPr>
              <a:defRPr/>
            </a:pPr>
            <a:r>
              <a:rPr lang="es-ES" dirty="0"/>
              <a:t>Muchísima documentación</a:t>
            </a:r>
          </a:p>
          <a:p>
            <a:pPr>
              <a:defRPr/>
            </a:pPr>
            <a:r>
              <a:rPr lang="es-ES" dirty="0"/>
              <a:t>Muy compatible con todos los navegadores</a:t>
            </a:r>
          </a:p>
          <a:p>
            <a:pPr>
              <a:defRPr/>
            </a:pPr>
            <a:r>
              <a:rPr lang="es-ES" dirty="0"/>
              <a:t>Mucho tiempo liderando la formación on-line</a:t>
            </a:r>
          </a:p>
          <a:p>
            <a:pPr>
              <a:defRPr/>
            </a:pPr>
            <a:r>
              <a:rPr lang="es-ES" dirty="0"/>
              <a:t>Es gratuito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25EBDB3D-2FBC-4FE9-BEC3-506CD37C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Moodle. Desventajas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A55A9-F0EF-406F-A95C-A8C2E3BC1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No es un LMS muy sencillo (comparado con otros)</a:t>
            </a:r>
          </a:p>
          <a:p>
            <a:pPr>
              <a:defRPr/>
            </a:pPr>
            <a:r>
              <a:rPr lang="es-ES" dirty="0"/>
              <a:t>Aspecto espartano y poco vistoso</a:t>
            </a:r>
          </a:p>
          <a:p>
            <a:pPr>
              <a:defRPr/>
            </a:pPr>
            <a:r>
              <a:rPr lang="es-ES" dirty="0"/>
              <a:t>Instalación manual compleja</a:t>
            </a:r>
          </a:p>
          <a:p>
            <a:pPr>
              <a:defRPr/>
            </a:pPr>
            <a:r>
              <a:rPr lang="es-ES" dirty="0"/>
              <a:t>Es gratuito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273AC4A1-D379-454E-BA11-0038BE972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250" y="1949450"/>
            <a:ext cx="9625013" cy="222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13D55"/>
                </a:solidFill>
              </a14:hiddenFill>
            </a:ext>
          </a:extLst>
        </p:spPr>
        <p:txBody>
          <a:bodyPr/>
          <a:lstStyle/>
          <a:p>
            <a:r>
              <a:rPr lang="es-ES" altLang="es-ES"/>
              <a:t>Moodle aulavirtual.educa.jcyl</a:t>
            </a:r>
          </a:p>
        </p:txBody>
      </p:sp>
      <p:sp>
        <p:nvSpPr>
          <p:cNvPr id="20483" name="Subtítulo 2">
            <a:extLst>
              <a:ext uri="{FF2B5EF4-FFF2-40B4-BE49-F238E27FC236}">
                <a16:creationId xmlns:a16="http://schemas.microsoft.com/office/drawing/2014/main" id="{82CAC618-DA41-4CCD-8FFB-11475AD6E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238" y="4503738"/>
            <a:ext cx="9725025" cy="944562"/>
          </a:xfrm>
        </p:spPr>
        <p:txBody>
          <a:bodyPr/>
          <a:lstStyle/>
          <a:p>
            <a:endParaRPr lang="es-ES" altLang="es-ES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4A64B79C-323F-413F-9718-FA44E55D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Instalación de un Moodle privado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F036AC-84BF-4D29-838E-630351163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Se requiere instalar por profesionales o usuarios muy avanzados</a:t>
            </a:r>
          </a:p>
          <a:p>
            <a:pPr>
              <a:defRPr/>
            </a:pPr>
            <a:r>
              <a:rPr lang="es-ES" dirty="0"/>
              <a:t>Hay que disponer de un servidor en Internet que, además, hay que preparar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49981173-2478-47A6-B995-C6B0C079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0"/>
            <a:ext cx="12244387" cy="1325563"/>
          </a:xfrm>
        </p:spPr>
        <p:txBody>
          <a:bodyPr/>
          <a:lstStyle/>
          <a:p>
            <a:r>
              <a:rPr lang="es-ES" altLang="es-ES"/>
              <a:t>Ventajas del Moodle de educacyl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761EF-4044-4547-938F-B66E95CC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47813"/>
            <a:ext cx="11855450" cy="4351337"/>
          </a:xfrm>
        </p:spPr>
        <p:txBody>
          <a:bodyPr/>
          <a:lstStyle/>
          <a:p>
            <a:pPr>
              <a:defRPr/>
            </a:pPr>
            <a:r>
              <a:rPr lang="es-ES" dirty="0"/>
              <a:t>Nos desentendemos de la instalación</a:t>
            </a:r>
          </a:p>
          <a:p>
            <a:pPr>
              <a:defRPr/>
            </a:pPr>
            <a:r>
              <a:rPr lang="es-ES" dirty="0"/>
              <a:t>Poseemos soporte y ayuda</a:t>
            </a:r>
          </a:p>
          <a:p>
            <a:pPr>
              <a:defRPr/>
            </a:pPr>
            <a:r>
              <a:rPr lang="es-ES" dirty="0"/>
              <a:t>Ayuda en</a:t>
            </a:r>
            <a:br>
              <a:rPr lang="es-ES" dirty="0"/>
            </a:br>
            <a:r>
              <a:rPr lang="es-ES" sz="2800" dirty="0">
                <a:hlinkClick r:id="rId2"/>
              </a:rPr>
              <a:t>http://www.educa.jcyl.es/es/informacion/aulas-virtuales-moodle-educacyl</a:t>
            </a:r>
            <a:r>
              <a:rPr lang="es-ES" sz="2800" dirty="0"/>
              <a:t> </a:t>
            </a:r>
            <a:endParaRPr lang="es-ES" dirty="0"/>
          </a:p>
          <a:p>
            <a:pPr>
              <a:defRPr/>
            </a:pPr>
            <a:r>
              <a:rPr lang="es-ES" dirty="0"/>
              <a:t>Usa la autentificación de Office 365 que ya usamos profesores y alumnos</a:t>
            </a:r>
          </a:p>
          <a:p>
            <a:pPr>
              <a:defRPr/>
            </a:pPr>
            <a:endParaRPr lang="es-ES" dirty="0"/>
          </a:p>
          <a:p>
            <a:pPr lvl="1">
              <a:defRPr/>
            </a:pPr>
            <a:endParaRPr lang="es-ES" dirty="0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Personalizado 6">
      <a:dk1>
        <a:srgbClr val="313D55"/>
      </a:dk1>
      <a:lt1>
        <a:srgbClr val="E7E7E7"/>
      </a:lt1>
      <a:dk2>
        <a:srgbClr val="D68357"/>
      </a:dk2>
      <a:lt2>
        <a:srgbClr val="FFFFFF"/>
      </a:lt2>
      <a:accent1>
        <a:srgbClr val="D47386"/>
      </a:accent1>
      <a:accent2>
        <a:srgbClr val="A46C8F"/>
      </a:accent2>
      <a:accent3>
        <a:srgbClr val="5B796F"/>
      </a:accent3>
      <a:accent4>
        <a:srgbClr val="DBDAC6"/>
      </a:accent4>
      <a:accent5>
        <a:srgbClr val="B9695E"/>
      </a:accent5>
      <a:accent6>
        <a:srgbClr val="5B796F"/>
      </a:accent6>
      <a:hlink>
        <a:srgbClr val="BACBC6"/>
      </a:hlink>
      <a:folHlink>
        <a:srgbClr val="BACBC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SNET2014.potx" id="{6B6F610B-882C-4AA8-8790-7EBD761B8633}" vid="{C14984A3-6312-4999-9C98-C58806428A7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</TotalTime>
  <Words>518</Words>
  <Application>Microsoft Office PowerPoint</Application>
  <PresentationFormat>Panorámica</PresentationFormat>
  <Paragraphs>100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Proxima Nova Lt</vt:lpstr>
      <vt:lpstr>Calibri</vt:lpstr>
      <vt:lpstr>Phoreus Cherokee</vt:lpstr>
      <vt:lpstr>Tema de Office</vt:lpstr>
      <vt:lpstr>Introducción a Moodle</vt:lpstr>
      <vt:lpstr>CMS, Sistemas de Gestión de Contenidos</vt:lpstr>
      <vt:lpstr>LMS, Sistemas de Gestión de Aprendizaje</vt:lpstr>
      <vt:lpstr>Rivales de Moodle</vt:lpstr>
      <vt:lpstr>Moodle. Ventajas</vt:lpstr>
      <vt:lpstr>Moodle. Desventajas</vt:lpstr>
      <vt:lpstr>Moodle aulavirtual.educa.jcyl</vt:lpstr>
      <vt:lpstr>Instalación de un Moodle privado</vt:lpstr>
      <vt:lpstr>Ventajas del Moodle de educacyl</vt:lpstr>
      <vt:lpstr>Acceso desde la página de nuestro centro</vt:lpstr>
      <vt:lpstr>Acceso desde nuestro área privada</vt:lpstr>
      <vt:lpstr>Añadir usuarios </vt:lpstr>
      <vt:lpstr>Tipos de usuario estándar de Moodle</vt:lpstr>
      <vt:lpstr>Tipos de usuarios</vt:lpstr>
      <vt:lpstr>Tipos de usuarios</vt:lpstr>
      <vt:lpstr>Tipos de usuarios</vt:lpstr>
      <vt:lpstr>Tipos de usuarios</vt:lpstr>
      <vt:lpstr>Tipos de usuarios</vt:lpstr>
      <vt:lpstr>Tipos de usuarios</vt:lpstr>
      <vt:lpstr>Tipos de usuarios</vt:lpstr>
      <vt:lpstr>Tipos de usuarios</vt:lpstr>
      <vt:lpstr>Resumiendo….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Detalles sobre el 2º curso de ASIR</dc:title>
  <dc:creator>Jorge Sanchez</dc:creator>
  <cp:lastModifiedBy>Jorge</cp:lastModifiedBy>
  <cp:revision>291</cp:revision>
  <dcterms:created xsi:type="dcterms:W3CDTF">2014-09-13T12:31:38Z</dcterms:created>
  <dcterms:modified xsi:type="dcterms:W3CDTF">2019-09-09T13:30:08Z</dcterms:modified>
</cp:coreProperties>
</file>