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1025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1599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802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0040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2328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305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8467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5119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499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141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5503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9C37E-4E5C-41E3-8A78-F843450CD163}" type="datetimeFigureOut">
              <a:rPr lang="es-ES" smtClean="0"/>
              <a:t>24/05/2019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14D01-6A11-457B-82E0-EC2BB410D8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038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Britannic Bold" panose="020B0903060703020204" pitchFamily="34" charset="0"/>
              </a:rPr>
              <a:t>OBJETIVOS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>
                <a:latin typeface="Britannic Bold" panose="020B0903060703020204" pitchFamily="34" charset="0"/>
              </a:rPr>
              <a:t>Conocer el repertorio orquestal en sus diferentes facetas: solista, sección y “</a:t>
            </a:r>
            <a:r>
              <a:rPr lang="es-ES" dirty="0" err="1">
                <a:latin typeface="Britannic Bold" panose="020B0903060703020204" pitchFamily="34" charset="0"/>
              </a:rPr>
              <a:t>tutti</a:t>
            </a:r>
            <a:r>
              <a:rPr lang="es-ES" dirty="0">
                <a:latin typeface="Britannic Bold" panose="020B0903060703020204" pitchFamily="34" charset="0"/>
              </a:rPr>
              <a:t>”</a:t>
            </a:r>
          </a:p>
          <a:p>
            <a:r>
              <a:rPr lang="es-ES" dirty="0">
                <a:latin typeface="Britannic Bold" panose="020B0903060703020204" pitchFamily="34" charset="0"/>
              </a:rPr>
              <a:t>Interpretar dentro de una orquesta sinfónica, aunque se trate de un formato </a:t>
            </a:r>
            <a:r>
              <a:rPr lang="es-ES" dirty="0" err="1">
                <a:latin typeface="Britannic Bold" panose="020B0903060703020204" pitchFamily="34" charset="0"/>
              </a:rPr>
              <a:t>play-along</a:t>
            </a:r>
            <a:r>
              <a:rPr lang="es-ES" dirty="0">
                <a:latin typeface="Britannic Bold" panose="020B0903060703020204" pitchFamily="34" charset="0"/>
              </a:rPr>
              <a:t>.</a:t>
            </a:r>
          </a:p>
          <a:p>
            <a:r>
              <a:rPr lang="es-ES" dirty="0">
                <a:latin typeface="Britannic Bold" panose="020B0903060703020204" pitchFamily="34" charset="0"/>
              </a:rPr>
              <a:t>Mejorar los elementos técnicos de pulso sonoridad, afinación y empaste entre saxofones.</a:t>
            </a:r>
          </a:p>
          <a:p>
            <a:r>
              <a:rPr lang="es-ES" dirty="0">
                <a:latin typeface="Britannic Bold" panose="020B0903060703020204" pitchFamily="34" charset="0"/>
              </a:rPr>
              <a:t>Complementar el repertorio del aula con materiales transversales al repertorio solista.</a:t>
            </a:r>
          </a:p>
          <a:p>
            <a:r>
              <a:rPr lang="es-ES" dirty="0">
                <a:latin typeface="Britannic Bold" panose="020B0903060703020204" pitchFamily="34" charset="0"/>
              </a:rPr>
              <a:t>Utilizar la familia de saxofones en su totalidad.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297E525-AD4E-44F8-8450-B59FB1DEB017}"/>
              </a:ext>
            </a:extLst>
          </p:cNvPr>
          <p:cNvSpPr txBox="1"/>
          <p:nvPr/>
        </p:nvSpPr>
        <p:spPr>
          <a:xfrm>
            <a:off x="7050157" y="707541"/>
            <a:ext cx="4303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latin typeface="Britannic Bold" panose="020B0903060703020204" pitchFamily="34" charset="0"/>
              </a:rPr>
              <a:t>REALIZADO POR: MARCOS PALANCARES SANZ</a:t>
            </a:r>
          </a:p>
          <a:p>
            <a:pPr algn="just"/>
            <a:r>
              <a:rPr lang="es-ES" sz="1600" dirty="0">
                <a:latin typeface="Britannic Bold" panose="020B0903060703020204" pitchFamily="34" charset="0"/>
              </a:rPr>
              <a:t>PRESENTADO EN EL I ENCUENTRO DE SAXOFONES DE CASTILLA Y LEÓN SAXOCYL 2019</a:t>
            </a:r>
          </a:p>
        </p:txBody>
      </p:sp>
    </p:spTree>
    <p:extLst>
      <p:ext uri="{BB962C8B-B14F-4D97-AF65-F5344CB8AC3E}">
        <p14:creationId xmlns:p14="http://schemas.microsoft.com/office/powerpoint/2010/main" val="230069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Britannic Bold" panose="020B0903060703020204" pitchFamily="34" charset="0"/>
              </a:rPr>
              <a:t>INSTRUCCIONES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ES" sz="2400" dirty="0">
                <a:latin typeface="Britannic Bold" panose="020B0903060703020204" pitchFamily="34" charset="0"/>
              </a:rPr>
              <a:t>Se deberá contar con un equipo de sonido con potencia suficiente para ajustar el volumen de la grabación a la sonoridad de los saxofones.</a:t>
            </a:r>
          </a:p>
          <a:p>
            <a:pPr algn="just"/>
            <a:r>
              <a:rPr lang="es-ES" sz="2400" dirty="0">
                <a:latin typeface="Britannic Bold" panose="020B0903060703020204" pitchFamily="34" charset="0"/>
              </a:rPr>
              <a:t>Se recomienda un equipo con retorno de sonido a los intérpretes.</a:t>
            </a:r>
          </a:p>
          <a:p>
            <a:pPr algn="just"/>
            <a:r>
              <a:rPr lang="es-ES" sz="2400" dirty="0">
                <a:latin typeface="Britannic Bold" panose="020B0903060703020204" pitchFamily="34" charset="0"/>
              </a:rPr>
              <a:t>La reproducción se deberá pausar entre cortes y conseguir la máxima continuidad entre las partes con pista de audio y las secciones con saxofones.</a:t>
            </a:r>
          </a:p>
          <a:p>
            <a:pPr algn="just"/>
            <a:r>
              <a:rPr lang="es-ES" sz="2400" dirty="0">
                <a:latin typeface="Britannic Bold" panose="020B0903060703020204" pitchFamily="34" charset="0"/>
              </a:rPr>
              <a:t>La versión resultante de la obra es incompleta por estar condicionada a las intervenciones de los saxofones, hay secciones de la parte orquestal que no se interpretan y se recomienda escuchar y conocer una versión completa de la obra.</a:t>
            </a:r>
          </a:p>
          <a:p>
            <a:pPr algn="just"/>
            <a:r>
              <a:rPr lang="es-ES" sz="2400" dirty="0">
                <a:latin typeface="Britannic Bold" panose="020B0903060703020204" pitchFamily="34" charset="0"/>
              </a:rPr>
              <a:t>Los cuadros de color amarillo representan los números de ensayo que tocan los saxofones, los cuadros de color verde son las pistas de audio que se deben reproducir.</a:t>
            </a:r>
          </a:p>
          <a:p>
            <a:pPr algn="just"/>
            <a:r>
              <a:rPr lang="es-ES" sz="2400" dirty="0">
                <a:latin typeface="Britannic Bold" panose="020B0903060703020204" pitchFamily="34" charset="0"/>
              </a:rPr>
              <a:t>Cada vez que en la línea de tiempo coinciden cuadros de saxo y orquesta se interpreta por encima de la pista de audio, cuando sólo esta uno de ellos bien se pausará la pista o bien los saxofones guardaran silencio.</a:t>
            </a:r>
          </a:p>
          <a:p>
            <a:pPr algn="just"/>
            <a:r>
              <a:rPr lang="es-ES" sz="2400" dirty="0">
                <a:latin typeface="Britannic Bold" panose="020B0903060703020204" pitchFamily="34" charset="0"/>
              </a:rPr>
              <a:t>NOTA: tanto las partituras orquestales como las grabaciones utilizadas están sometidas a derecho de autor y de la legislación vigente en materia de reproducción y difusión.</a:t>
            </a:r>
          </a:p>
          <a:p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CD0D1AE-B636-416E-A3CF-127C61B5DDB5}"/>
              </a:ext>
            </a:extLst>
          </p:cNvPr>
          <p:cNvSpPr txBox="1"/>
          <p:nvPr/>
        </p:nvSpPr>
        <p:spPr>
          <a:xfrm>
            <a:off x="7050157" y="681037"/>
            <a:ext cx="4303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latin typeface="Britannic Bold" panose="020B0903060703020204" pitchFamily="34" charset="0"/>
              </a:rPr>
              <a:t>REALIZADO POR: MARCOS PALANCARES SANZ</a:t>
            </a:r>
          </a:p>
          <a:p>
            <a:pPr algn="just"/>
            <a:r>
              <a:rPr lang="es-ES" sz="1600" dirty="0">
                <a:latin typeface="Britannic Bold" panose="020B0903060703020204" pitchFamily="34" charset="0"/>
              </a:rPr>
              <a:t>PRESENTADO EN EL I ENCUENTRO DE SAXOFONES DE CASTILLA Y LEÓN SAXOCYL 2019</a:t>
            </a:r>
          </a:p>
        </p:txBody>
      </p:sp>
    </p:spTree>
    <p:extLst>
      <p:ext uri="{BB962C8B-B14F-4D97-AF65-F5344CB8AC3E}">
        <p14:creationId xmlns:p14="http://schemas.microsoft.com/office/powerpoint/2010/main" val="777790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echa derecha 5"/>
          <p:cNvSpPr/>
          <p:nvPr/>
        </p:nvSpPr>
        <p:spPr>
          <a:xfrm rot="10800000" flipH="1">
            <a:off x="1390388" y="3461504"/>
            <a:ext cx="10390339" cy="317472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>
              <a:latin typeface="Arial Narrow" panose="020B0606020202030204" pitchFamily="34" charset="0"/>
            </a:endParaRPr>
          </a:p>
        </p:txBody>
      </p:sp>
      <p:sp>
        <p:nvSpPr>
          <p:cNvPr id="13" name="Llamada rectangular 12"/>
          <p:cNvSpPr/>
          <p:nvPr/>
        </p:nvSpPr>
        <p:spPr>
          <a:xfrm>
            <a:off x="2367585" y="2872779"/>
            <a:ext cx="475989" cy="576196"/>
          </a:xfrm>
          <a:prstGeom prst="wedgeRectCallou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14" name="Llamada rectangular 13"/>
          <p:cNvSpPr/>
          <p:nvPr/>
        </p:nvSpPr>
        <p:spPr>
          <a:xfrm>
            <a:off x="2933446" y="2864577"/>
            <a:ext cx="475989" cy="576196"/>
          </a:xfrm>
          <a:prstGeom prst="wedgeRectCallou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6</a:t>
            </a:r>
          </a:p>
        </p:txBody>
      </p:sp>
      <p:sp>
        <p:nvSpPr>
          <p:cNvPr id="15" name="Llamada rectangular 14"/>
          <p:cNvSpPr/>
          <p:nvPr/>
        </p:nvSpPr>
        <p:spPr>
          <a:xfrm>
            <a:off x="3861113" y="2885308"/>
            <a:ext cx="475989" cy="576196"/>
          </a:xfrm>
          <a:prstGeom prst="wedgeRectCallou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12</a:t>
            </a:r>
          </a:p>
        </p:txBody>
      </p:sp>
      <p:sp>
        <p:nvSpPr>
          <p:cNvPr id="16" name="Llamada rectangular 15"/>
          <p:cNvSpPr/>
          <p:nvPr/>
        </p:nvSpPr>
        <p:spPr>
          <a:xfrm>
            <a:off x="4533311" y="2885308"/>
            <a:ext cx="947283" cy="576196"/>
          </a:xfrm>
          <a:prstGeom prst="wedgeRectCallou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14-18</a:t>
            </a:r>
          </a:p>
        </p:txBody>
      </p:sp>
      <p:sp>
        <p:nvSpPr>
          <p:cNvPr id="17" name="Llamada rectangular 16"/>
          <p:cNvSpPr/>
          <p:nvPr/>
        </p:nvSpPr>
        <p:spPr>
          <a:xfrm>
            <a:off x="6362309" y="2866330"/>
            <a:ext cx="475989" cy="576196"/>
          </a:xfrm>
          <a:prstGeom prst="wedgeRectCallou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28</a:t>
            </a:r>
          </a:p>
        </p:txBody>
      </p:sp>
      <p:sp>
        <p:nvSpPr>
          <p:cNvPr id="18" name="Llamada rectangular 17"/>
          <p:cNvSpPr/>
          <p:nvPr/>
        </p:nvSpPr>
        <p:spPr>
          <a:xfrm>
            <a:off x="7491216" y="2889629"/>
            <a:ext cx="475989" cy="576196"/>
          </a:xfrm>
          <a:prstGeom prst="wedgeRectCallou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30</a:t>
            </a:r>
          </a:p>
        </p:txBody>
      </p:sp>
      <p:sp>
        <p:nvSpPr>
          <p:cNvPr id="19" name="Llamada rectangular 18"/>
          <p:cNvSpPr/>
          <p:nvPr/>
        </p:nvSpPr>
        <p:spPr>
          <a:xfrm>
            <a:off x="8695805" y="2881422"/>
            <a:ext cx="1444667" cy="576196"/>
          </a:xfrm>
          <a:prstGeom prst="wedgeRectCallou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38-40</a:t>
            </a:r>
          </a:p>
        </p:txBody>
      </p:sp>
      <p:sp>
        <p:nvSpPr>
          <p:cNvPr id="20" name="Llamada rectangular 19"/>
          <p:cNvSpPr/>
          <p:nvPr/>
        </p:nvSpPr>
        <p:spPr>
          <a:xfrm>
            <a:off x="10206624" y="2881422"/>
            <a:ext cx="993731" cy="576196"/>
          </a:xfrm>
          <a:prstGeom prst="wedgeRectCallou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FIN</a:t>
            </a:r>
          </a:p>
        </p:txBody>
      </p:sp>
      <p:sp>
        <p:nvSpPr>
          <p:cNvPr id="23" name="Llamada rectangular 22"/>
          <p:cNvSpPr/>
          <p:nvPr/>
        </p:nvSpPr>
        <p:spPr>
          <a:xfrm>
            <a:off x="3597576" y="3778977"/>
            <a:ext cx="836376" cy="588724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Arial Narrow" panose="020B0606020202030204" pitchFamily="34" charset="0"/>
              </a:rPr>
              <a:t>12</a:t>
            </a:r>
          </a:p>
        </p:txBody>
      </p:sp>
      <p:sp>
        <p:nvSpPr>
          <p:cNvPr id="24" name="Llamada rectangular 23"/>
          <p:cNvSpPr/>
          <p:nvPr/>
        </p:nvSpPr>
        <p:spPr>
          <a:xfrm>
            <a:off x="5570688" y="3787034"/>
            <a:ext cx="726509" cy="588724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Arial Narrow" panose="020B0606020202030204" pitchFamily="34" charset="0"/>
              </a:rPr>
              <a:t>27</a:t>
            </a:r>
          </a:p>
        </p:txBody>
      </p:sp>
      <p:sp>
        <p:nvSpPr>
          <p:cNvPr id="25" name="Llamada rectangular 24"/>
          <p:cNvSpPr/>
          <p:nvPr/>
        </p:nvSpPr>
        <p:spPr>
          <a:xfrm>
            <a:off x="6986130" y="3787034"/>
            <a:ext cx="1181104" cy="588724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Arial Narrow" panose="020B0606020202030204" pitchFamily="34" charset="0"/>
              </a:rPr>
              <a:t>29-31</a:t>
            </a:r>
          </a:p>
        </p:txBody>
      </p:sp>
      <p:sp>
        <p:nvSpPr>
          <p:cNvPr id="26" name="Llamada rectangular 25"/>
          <p:cNvSpPr/>
          <p:nvPr/>
        </p:nvSpPr>
        <p:spPr>
          <a:xfrm>
            <a:off x="8326941" y="3799707"/>
            <a:ext cx="2182396" cy="588724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Arial Narrow" panose="020B0606020202030204" pitchFamily="34" charset="0"/>
              </a:rPr>
              <a:t>37-40</a:t>
            </a:r>
          </a:p>
        </p:txBody>
      </p:sp>
      <p:sp>
        <p:nvSpPr>
          <p:cNvPr id="27" name="Llamada rectangular 26"/>
          <p:cNvSpPr/>
          <p:nvPr/>
        </p:nvSpPr>
        <p:spPr>
          <a:xfrm>
            <a:off x="10509337" y="3799707"/>
            <a:ext cx="691018" cy="588724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Arial Narrow" panose="020B0606020202030204" pitchFamily="34" charset="0"/>
              </a:rPr>
              <a:t>FIN</a:t>
            </a:r>
          </a:p>
        </p:txBody>
      </p:sp>
      <p:sp>
        <p:nvSpPr>
          <p:cNvPr id="28" name="Llamada rectangular 27"/>
          <p:cNvSpPr/>
          <p:nvPr/>
        </p:nvSpPr>
        <p:spPr>
          <a:xfrm>
            <a:off x="2906558" y="3762127"/>
            <a:ext cx="494778" cy="588724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Arial Narrow" panose="020B0606020202030204" pitchFamily="34" charset="0"/>
              </a:rPr>
              <a:t>6</a:t>
            </a:r>
          </a:p>
        </p:txBody>
      </p:sp>
      <p:sp>
        <p:nvSpPr>
          <p:cNvPr id="29" name="Botón de acción: Personalizar 28">
            <a:hlinkClick r:id="" action="ppaction://noaction" highlightClick="1"/>
          </p:cNvPr>
          <p:cNvSpPr/>
          <p:nvPr/>
        </p:nvSpPr>
        <p:spPr>
          <a:xfrm>
            <a:off x="73071" y="2743200"/>
            <a:ext cx="1170638" cy="743355"/>
          </a:xfrm>
          <a:prstGeom prst="actionButtonBlank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tx1"/>
                </a:solidFill>
                <a:latin typeface="Arial Narrow" panose="020B0606020202030204" pitchFamily="34" charset="0"/>
              </a:rPr>
              <a:t>SAXOFÓN</a:t>
            </a:r>
          </a:p>
        </p:txBody>
      </p:sp>
      <p:sp>
        <p:nvSpPr>
          <p:cNvPr id="30" name="Botón de acción: Personalizar 29">
            <a:hlinkClick r:id="" action="ppaction://noaction" highlightClick="1"/>
          </p:cNvPr>
          <p:cNvSpPr/>
          <p:nvPr/>
        </p:nvSpPr>
        <p:spPr>
          <a:xfrm>
            <a:off x="79853" y="3709718"/>
            <a:ext cx="1255473" cy="743355"/>
          </a:xfrm>
          <a:prstGeom prst="actionButtonBlank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>
                <a:solidFill>
                  <a:schemeClr val="tx1"/>
                </a:solidFill>
                <a:latin typeface="Arial Narrow" panose="020B0606020202030204" pitchFamily="34" charset="0"/>
              </a:rPr>
              <a:t>ORQUESTA</a:t>
            </a:r>
          </a:p>
          <a:p>
            <a:pPr algn="ctr"/>
            <a:r>
              <a:rPr lang="es-ES" sz="1600" dirty="0">
                <a:solidFill>
                  <a:schemeClr val="tx1"/>
                </a:solidFill>
                <a:latin typeface="Arial Narrow" panose="020B0606020202030204" pitchFamily="34" charset="0"/>
              </a:rPr>
              <a:t>(PISTAS)</a:t>
            </a:r>
          </a:p>
        </p:txBody>
      </p:sp>
      <p:sp>
        <p:nvSpPr>
          <p:cNvPr id="21" name="Llamada rectangular 27">
            <a:extLst>
              <a:ext uri="{FF2B5EF4-FFF2-40B4-BE49-F238E27FC236}">
                <a16:creationId xmlns:a16="http://schemas.microsoft.com/office/drawing/2014/main" id="{82D3DB08-6D6B-4F97-9ADB-28E6F5733851}"/>
              </a:ext>
            </a:extLst>
          </p:cNvPr>
          <p:cNvSpPr/>
          <p:nvPr/>
        </p:nvSpPr>
        <p:spPr>
          <a:xfrm>
            <a:off x="1415179" y="3762127"/>
            <a:ext cx="1255472" cy="588724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latin typeface="Arial Narrow" panose="020B0606020202030204" pitchFamily="34" charset="0"/>
              </a:rPr>
              <a:t>INICIO-3</a:t>
            </a:r>
          </a:p>
        </p:txBody>
      </p:sp>
      <p:sp>
        <p:nvSpPr>
          <p:cNvPr id="22" name="Llamada rectangular 12">
            <a:extLst>
              <a:ext uri="{FF2B5EF4-FFF2-40B4-BE49-F238E27FC236}">
                <a16:creationId xmlns:a16="http://schemas.microsoft.com/office/drawing/2014/main" id="{40722E18-CC6A-4156-8EC9-A495E655430D}"/>
              </a:ext>
            </a:extLst>
          </p:cNvPr>
          <p:cNvSpPr/>
          <p:nvPr/>
        </p:nvSpPr>
        <p:spPr>
          <a:xfrm>
            <a:off x="1620527" y="2878719"/>
            <a:ext cx="290686" cy="576196"/>
          </a:xfrm>
          <a:prstGeom prst="wedgeRectCallout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>
                <a:solidFill>
                  <a:schemeClr val="tx1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166D4DC-8943-4F8F-A2B8-2A93309FD08B}"/>
              </a:ext>
            </a:extLst>
          </p:cNvPr>
          <p:cNvSpPr txBox="1"/>
          <p:nvPr/>
        </p:nvSpPr>
        <p:spPr>
          <a:xfrm>
            <a:off x="1443517" y="527524"/>
            <a:ext cx="63282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Britannic Bold" panose="020B0903060703020204" pitchFamily="34" charset="0"/>
              </a:rPr>
              <a:t>GUIÓN PARA VERSIÓN DE SOLOS DE SAXOFÓN ORQUESTAL: </a:t>
            </a:r>
          </a:p>
          <a:p>
            <a:r>
              <a:rPr lang="es-ES" sz="2400">
                <a:latin typeface="Britannic Bold" panose="020B0903060703020204" pitchFamily="34" charset="0"/>
              </a:rPr>
              <a:t>RHAPSODY </a:t>
            </a:r>
            <a:r>
              <a:rPr lang="es-ES" sz="2400" dirty="0">
                <a:latin typeface="Britannic Bold" panose="020B0903060703020204" pitchFamily="34" charset="0"/>
              </a:rPr>
              <a:t>IN BLUE </a:t>
            </a:r>
          </a:p>
          <a:p>
            <a:r>
              <a:rPr lang="es-ES" sz="2400" dirty="0">
                <a:latin typeface="Britannic Bold" panose="020B0903060703020204" pitchFamily="34" charset="0"/>
              </a:rPr>
              <a:t>G. GERSHWIN</a:t>
            </a:r>
          </a:p>
        </p:txBody>
      </p:sp>
      <p:pic>
        <p:nvPicPr>
          <p:cNvPr id="8" name="Imagen 7" descr="Imagen que contiene texto, periódico&#10;&#10;Descripción generada con confianza muy alta">
            <a:extLst>
              <a:ext uri="{FF2B5EF4-FFF2-40B4-BE49-F238E27FC236}">
                <a16:creationId xmlns:a16="http://schemas.microsoft.com/office/drawing/2014/main" id="{A7AC0C85-AE8F-48AD-A8E3-0D0F2A19E7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308" y="444255"/>
            <a:ext cx="2230058" cy="2230058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87E7EFC7-C92F-4EF8-9161-716E6495D355}"/>
              </a:ext>
            </a:extLst>
          </p:cNvPr>
          <p:cNvSpPr txBox="1"/>
          <p:nvPr/>
        </p:nvSpPr>
        <p:spPr>
          <a:xfrm>
            <a:off x="658390" y="5610845"/>
            <a:ext cx="4303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latin typeface="Britannic Bold" panose="020B0903060703020204" pitchFamily="34" charset="0"/>
              </a:rPr>
              <a:t>REALIZADO POR: MARCOS PALANCARES SANZ</a:t>
            </a:r>
          </a:p>
          <a:p>
            <a:pPr algn="just"/>
            <a:r>
              <a:rPr lang="es-ES" sz="1600" dirty="0">
                <a:latin typeface="Britannic Bold" panose="020B0903060703020204" pitchFamily="34" charset="0"/>
              </a:rPr>
              <a:t>PRESENTADO EN EL I ENCUENTRO DE SAXOFONES DE CASTILLA Y LEÓN SAXOCYL 2019</a:t>
            </a:r>
          </a:p>
        </p:txBody>
      </p:sp>
    </p:spTree>
    <p:extLst>
      <p:ext uri="{BB962C8B-B14F-4D97-AF65-F5344CB8AC3E}">
        <p14:creationId xmlns:p14="http://schemas.microsoft.com/office/powerpoint/2010/main" val="41274813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364</Words>
  <Application>Microsoft Office PowerPoint</Application>
  <PresentationFormat>Panorámica</PresentationFormat>
  <Paragraphs>42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Arial Narrow</vt:lpstr>
      <vt:lpstr>Britannic Bold</vt:lpstr>
      <vt:lpstr>Calibri</vt:lpstr>
      <vt:lpstr>Calibri Light</vt:lpstr>
      <vt:lpstr>Tema de Office</vt:lpstr>
      <vt:lpstr>OBJETIVOS</vt:lpstr>
      <vt:lpstr>INSTRUCCIONES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Profesor</dc:creator>
  <cp:lastModifiedBy>MARCOS PALANCARES SANZ</cp:lastModifiedBy>
  <cp:revision>15</cp:revision>
  <dcterms:created xsi:type="dcterms:W3CDTF">2019-05-22T07:52:56Z</dcterms:created>
  <dcterms:modified xsi:type="dcterms:W3CDTF">2019-05-24T07:29:34Z</dcterms:modified>
</cp:coreProperties>
</file>