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7" r:id="rId1"/>
  </p:sldMasterIdLst>
  <p:notesMasterIdLst>
    <p:notesMasterId r:id="rId91"/>
  </p:notesMasterIdLst>
  <p:sldIdLst>
    <p:sldId id="312" r:id="rId2"/>
    <p:sldId id="285" r:id="rId3"/>
    <p:sldId id="306" r:id="rId4"/>
    <p:sldId id="337" r:id="rId5"/>
    <p:sldId id="307" r:id="rId6"/>
    <p:sldId id="338" r:id="rId7"/>
    <p:sldId id="339" r:id="rId8"/>
    <p:sldId id="284" r:id="rId9"/>
    <p:sldId id="261" r:id="rId10"/>
    <p:sldId id="355" r:id="rId11"/>
    <p:sldId id="356" r:id="rId12"/>
    <p:sldId id="343" r:id="rId13"/>
    <p:sldId id="340" r:id="rId14"/>
    <p:sldId id="341" r:id="rId15"/>
    <p:sldId id="342" r:id="rId16"/>
    <p:sldId id="259" r:id="rId17"/>
    <p:sldId id="260" r:id="rId18"/>
    <p:sldId id="264" r:id="rId19"/>
    <p:sldId id="358" r:id="rId20"/>
    <p:sldId id="359" r:id="rId21"/>
    <p:sldId id="360" r:id="rId22"/>
    <p:sldId id="361" r:id="rId23"/>
    <p:sldId id="294" r:id="rId24"/>
    <p:sldId id="357" r:id="rId25"/>
    <p:sldId id="287" r:id="rId26"/>
    <p:sldId id="303" r:id="rId27"/>
    <p:sldId id="329" r:id="rId28"/>
    <p:sldId id="346" r:id="rId29"/>
    <p:sldId id="347" r:id="rId30"/>
    <p:sldId id="291" r:id="rId31"/>
    <p:sldId id="334" r:id="rId32"/>
    <p:sldId id="335" r:id="rId33"/>
    <p:sldId id="348" r:id="rId34"/>
    <p:sldId id="352" r:id="rId35"/>
    <p:sldId id="368" r:id="rId36"/>
    <p:sldId id="293" r:id="rId37"/>
    <p:sldId id="322" r:id="rId38"/>
    <p:sldId id="323" r:id="rId39"/>
    <p:sldId id="349" r:id="rId40"/>
    <p:sldId id="354" r:id="rId41"/>
    <p:sldId id="362" r:id="rId42"/>
    <p:sldId id="363" r:id="rId43"/>
    <p:sldId id="273" r:id="rId44"/>
    <p:sldId id="364" r:id="rId45"/>
    <p:sldId id="321" r:id="rId46"/>
    <p:sldId id="272" r:id="rId47"/>
    <p:sldId id="316" r:id="rId48"/>
    <p:sldId id="350" r:id="rId49"/>
    <p:sldId id="353" r:id="rId50"/>
    <p:sldId id="320" r:id="rId51"/>
    <p:sldId id="351" r:id="rId52"/>
    <p:sldId id="277" r:id="rId53"/>
    <p:sldId id="278" r:id="rId54"/>
    <p:sldId id="279" r:id="rId55"/>
    <p:sldId id="280" r:id="rId56"/>
    <p:sldId id="276" r:id="rId57"/>
    <p:sldId id="288" r:id="rId58"/>
    <p:sldId id="367" r:id="rId59"/>
    <p:sldId id="270" r:id="rId60"/>
    <p:sldId id="271" r:id="rId61"/>
    <p:sldId id="274" r:id="rId62"/>
    <p:sldId id="317" r:id="rId63"/>
    <p:sldId id="275" r:id="rId64"/>
    <p:sldId id="318" r:id="rId65"/>
    <p:sldId id="267" r:id="rId66"/>
    <p:sldId id="268" r:id="rId67"/>
    <p:sldId id="269" r:id="rId68"/>
    <p:sldId id="345" r:id="rId69"/>
    <p:sldId id="325" r:id="rId70"/>
    <p:sldId id="314" r:id="rId71"/>
    <p:sldId id="324" r:id="rId72"/>
    <p:sldId id="319" r:id="rId73"/>
    <p:sldId id="298" r:id="rId74"/>
    <p:sldId id="309" r:id="rId75"/>
    <p:sldId id="310" r:id="rId76"/>
    <p:sldId id="299" r:id="rId77"/>
    <p:sldId id="332" r:id="rId78"/>
    <p:sldId id="328" r:id="rId79"/>
    <p:sldId id="365" r:id="rId80"/>
    <p:sldId id="290" r:id="rId81"/>
    <p:sldId id="333" r:id="rId82"/>
    <p:sldId id="296" r:id="rId83"/>
    <p:sldId id="297" r:id="rId84"/>
    <p:sldId id="300" r:id="rId85"/>
    <p:sldId id="301" r:id="rId86"/>
    <p:sldId id="302" r:id="rId87"/>
    <p:sldId id="331" r:id="rId88"/>
    <p:sldId id="304" r:id="rId89"/>
    <p:sldId id="366"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F9F4"/>
    <a:srgbClr val="FFFFCC"/>
    <a:srgbClr val="CCFFFF"/>
    <a:srgbClr val="C5F1EB"/>
    <a:srgbClr val="23655F"/>
    <a:srgbClr val="FF00FF"/>
    <a:srgbClr val="9900CC"/>
    <a:srgbClr val="CC00FF"/>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3" autoAdjust="0"/>
    <p:restoredTop sz="94660"/>
  </p:normalViewPr>
  <p:slideViewPr>
    <p:cSldViewPr snapToGrid="0">
      <p:cViewPr varScale="1">
        <p:scale>
          <a:sx n="86" d="100"/>
          <a:sy n="86" d="100"/>
        </p:scale>
        <p:origin x="590" y="67"/>
      </p:cViewPr>
      <p:guideLst/>
    </p:cSldViewPr>
  </p:slideViewPr>
  <p:notesTextViewPr>
    <p:cViewPr>
      <p:scale>
        <a:sx n="1" d="1"/>
        <a:sy n="1" d="1"/>
      </p:scale>
      <p:origin x="0" y="0"/>
    </p:cViewPr>
  </p:notesTextViewPr>
  <p:sorterViewPr>
    <p:cViewPr>
      <p:scale>
        <a:sx n="100" d="100"/>
        <a:sy n="100" d="100"/>
      </p:scale>
      <p:origin x="0" y="-139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49F076-4BAA-45D7-8D63-DE1D38DDA31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FEA9F6A-53C1-42E8-A7CE-17E5924404DA}">
      <dgm:prSet/>
      <dgm:spPr/>
      <dgm:t>
        <a:bodyPr/>
        <a:lstStyle/>
        <a:p>
          <a:pPr>
            <a:lnSpc>
              <a:spcPct val="100000"/>
            </a:lnSpc>
          </a:pPr>
          <a:r>
            <a:rPr lang="es-ES" dirty="0"/>
            <a:t>Pensamiento concreto, preciso y dificultad en el pensamiento abstracto</a:t>
          </a:r>
          <a:endParaRPr lang="en-US" dirty="0"/>
        </a:p>
      </dgm:t>
    </dgm:pt>
    <dgm:pt modelId="{B37B9586-5778-4105-9712-3B0B32EC065F}" type="parTrans" cxnId="{67A68662-ECA5-4AE0-B167-AB5BFC159541}">
      <dgm:prSet/>
      <dgm:spPr/>
      <dgm:t>
        <a:bodyPr/>
        <a:lstStyle/>
        <a:p>
          <a:endParaRPr lang="en-US"/>
        </a:p>
      </dgm:t>
    </dgm:pt>
    <dgm:pt modelId="{431672FC-609E-4735-A149-046333F369D1}" type="sibTrans" cxnId="{67A68662-ECA5-4AE0-B167-AB5BFC159541}">
      <dgm:prSet/>
      <dgm:spPr/>
      <dgm:t>
        <a:bodyPr/>
        <a:lstStyle/>
        <a:p>
          <a:pPr>
            <a:lnSpc>
              <a:spcPct val="100000"/>
            </a:lnSpc>
          </a:pPr>
          <a:endParaRPr lang="en-US"/>
        </a:p>
      </dgm:t>
    </dgm:pt>
    <dgm:pt modelId="{5D99E12E-C903-4BBC-B4FF-E545315BD02C}">
      <dgm:prSet/>
      <dgm:spPr/>
      <dgm:t>
        <a:bodyPr/>
        <a:lstStyle/>
        <a:p>
          <a:pPr>
            <a:lnSpc>
              <a:spcPct val="100000"/>
            </a:lnSpc>
          </a:pPr>
          <a:r>
            <a:rPr lang="es-ES"/>
            <a:t>Pensamiento centrado en los detalles</a:t>
          </a:r>
          <a:endParaRPr lang="en-US"/>
        </a:p>
      </dgm:t>
    </dgm:pt>
    <dgm:pt modelId="{4DE09AFA-FD7D-4AF3-947D-50CA0C832FD3}" type="parTrans" cxnId="{C987DED4-51A0-4FB2-B3DD-AEFC206858BC}">
      <dgm:prSet/>
      <dgm:spPr/>
      <dgm:t>
        <a:bodyPr/>
        <a:lstStyle/>
        <a:p>
          <a:endParaRPr lang="en-US"/>
        </a:p>
      </dgm:t>
    </dgm:pt>
    <dgm:pt modelId="{5B2BC9A5-8882-49FC-BE5D-0B490799FDA9}" type="sibTrans" cxnId="{C987DED4-51A0-4FB2-B3DD-AEFC206858BC}">
      <dgm:prSet/>
      <dgm:spPr/>
      <dgm:t>
        <a:bodyPr/>
        <a:lstStyle/>
        <a:p>
          <a:pPr>
            <a:lnSpc>
              <a:spcPct val="100000"/>
            </a:lnSpc>
          </a:pPr>
          <a:endParaRPr lang="en-US"/>
        </a:p>
      </dgm:t>
    </dgm:pt>
    <dgm:pt modelId="{F2E43F05-ACB2-4B69-BB68-CD96A063BEA5}">
      <dgm:prSet/>
      <dgm:spPr>
        <a:noFill/>
      </dgm:spPr>
      <dgm:t>
        <a:bodyPr/>
        <a:lstStyle/>
        <a:p>
          <a:pPr>
            <a:lnSpc>
              <a:spcPct val="100000"/>
            </a:lnSpc>
          </a:pPr>
          <a:r>
            <a:rPr lang="es-ES" dirty="0"/>
            <a:t>Dificultad para hacer inferencias y comprender mensajes no explícitos</a:t>
          </a:r>
          <a:endParaRPr lang="en-US" dirty="0"/>
        </a:p>
      </dgm:t>
    </dgm:pt>
    <dgm:pt modelId="{4FEC1FE7-978D-429A-98FD-5EE7D7435597}" type="parTrans" cxnId="{1E3BF0B4-DF40-4C3B-9787-B2E259D76C83}">
      <dgm:prSet/>
      <dgm:spPr/>
      <dgm:t>
        <a:bodyPr/>
        <a:lstStyle/>
        <a:p>
          <a:endParaRPr lang="en-US"/>
        </a:p>
      </dgm:t>
    </dgm:pt>
    <dgm:pt modelId="{8FEAA8D5-1D17-424E-AD21-AA5E6D4CA775}" type="sibTrans" cxnId="{1E3BF0B4-DF40-4C3B-9787-B2E259D76C83}">
      <dgm:prSet/>
      <dgm:spPr/>
      <dgm:t>
        <a:bodyPr/>
        <a:lstStyle/>
        <a:p>
          <a:pPr>
            <a:lnSpc>
              <a:spcPct val="100000"/>
            </a:lnSpc>
          </a:pPr>
          <a:endParaRPr lang="en-US"/>
        </a:p>
      </dgm:t>
    </dgm:pt>
    <dgm:pt modelId="{E4137F57-551E-4E22-8117-F1C5657AD570}">
      <dgm:prSet/>
      <dgm:spPr/>
      <dgm:t>
        <a:bodyPr/>
        <a:lstStyle/>
        <a:p>
          <a:pPr>
            <a:lnSpc>
              <a:spcPct val="100000"/>
            </a:lnSpc>
          </a:pPr>
          <a:r>
            <a:rPr lang="es-ES" dirty="0"/>
            <a:t>Dificultad para comprender bromas, chistes, ironías, sarcasmos, etc.</a:t>
          </a:r>
          <a:endParaRPr lang="en-US" dirty="0"/>
        </a:p>
      </dgm:t>
    </dgm:pt>
    <dgm:pt modelId="{5733919B-3D25-4C44-A598-1E453ED778A1}" type="parTrans" cxnId="{EF5FFCAE-A6DC-4954-8752-9DF5515FD8C9}">
      <dgm:prSet/>
      <dgm:spPr/>
      <dgm:t>
        <a:bodyPr/>
        <a:lstStyle/>
        <a:p>
          <a:endParaRPr lang="en-US"/>
        </a:p>
      </dgm:t>
    </dgm:pt>
    <dgm:pt modelId="{9E87D5C3-5773-4450-862B-F5336C54E6AC}" type="sibTrans" cxnId="{EF5FFCAE-A6DC-4954-8752-9DF5515FD8C9}">
      <dgm:prSet/>
      <dgm:spPr/>
      <dgm:t>
        <a:bodyPr/>
        <a:lstStyle/>
        <a:p>
          <a:endParaRPr lang="en-US"/>
        </a:p>
      </dgm:t>
    </dgm:pt>
    <dgm:pt modelId="{4D8CF048-DA6E-413E-9217-27C17339370A}" type="pres">
      <dgm:prSet presAssocID="{7249F076-4BAA-45D7-8D63-DE1D38DDA31B}" presName="root" presStyleCnt="0">
        <dgm:presLayoutVars>
          <dgm:dir/>
          <dgm:resizeHandles val="exact"/>
        </dgm:presLayoutVars>
      </dgm:prSet>
      <dgm:spPr/>
    </dgm:pt>
    <dgm:pt modelId="{DA17987D-D75A-4054-8C85-F3217D6CD566}" type="pres">
      <dgm:prSet presAssocID="{8FEA9F6A-53C1-42E8-A7CE-17E5924404DA}" presName="compNode" presStyleCnt="0"/>
      <dgm:spPr/>
    </dgm:pt>
    <dgm:pt modelId="{46AB089A-56E0-4E35-BE9D-1624DACDB32D}" type="pres">
      <dgm:prSet presAssocID="{8FEA9F6A-53C1-42E8-A7CE-17E5924404DA}" presName="bgRect" presStyleLbl="bgShp" presStyleIdx="0" presStyleCnt="4"/>
      <dgm:spPr>
        <a:noFill/>
      </dgm:spPr>
    </dgm:pt>
    <dgm:pt modelId="{3E71ABC4-A919-4F9C-A7C8-D7C21B43489A}" type="pres">
      <dgm:prSet presAssocID="{8FEA9F6A-53C1-42E8-A7CE-17E5924404D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ought bubble"/>
        </a:ext>
      </dgm:extLst>
    </dgm:pt>
    <dgm:pt modelId="{250D7E0C-A4C2-47E1-B164-DB7AC1EAA33A}" type="pres">
      <dgm:prSet presAssocID="{8FEA9F6A-53C1-42E8-A7CE-17E5924404DA}" presName="spaceRect" presStyleCnt="0"/>
      <dgm:spPr/>
    </dgm:pt>
    <dgm:pt modelId="{13E18C11-7CB7-461B-8F17-0568F78FE800}" type="pres">
      <dgm:prSet presAssocID="{8FEA9F6A-53C1-42E8-A7CE-17E5924404DA}" presName="parTx" presStyleLbl="revTx" presStyleIdx="0" presStyleCnt="4">
        <dgm:presLayoutVars>
          <dgm:chMax val="0"/>
          <dgm:chPref val="0"/>
        </dgm:presLayoutVars>
      </dgm:prSet>
      <dgm:spPr/>
    </dgm:pt>
    <dgm:pt modelId="{C6C1CFB3-CDC8-4BE4-855A-FE1EB1B08446}" type="pres">
      <dgm:prSet presAssocID="{431672FC-609E-4735-A149-046333F369D1}" presName="sibTrans" presStyleCnt="0"/>
      <dgm:spPr/>
    </dgm:pt>
    <dgm:pt modelId="{7B63C8AF-680F-4425-A346-6BE1939C0983}" type="pres">
      <dgm:prSet presAssocID="{5D99E12E-C903-4BBC-B4FF-E545315BD02C}" presName="compNode" presStyleCnt="0"/>
      <dgm:spPr/>
    </dgm:pt>
    <dgm:pt modelId="{0B674B04-47CB-4930-AE7B-9CEE2A561FB0}" type="pres">
      <dgm:prSet presAssocID="{5D99E12E-C903-4BBC-B4FF-E545315BD02C}" presName="bgRect" presStyleLbl="bgShp" presStyleIdx="1" presStyleCnt="4"/>
      <dgm:spPr>
        <a:noFill/>
      </dgm:spPr>
    </dgm:pt>
    <dgm:pt modelId="{79653A4D-273C-4058-8EB0-7E4F69BA517B}" type="pres">
      <dgm:prSet presAssocID="{5D99E12E-C903-4BBC-B4FF-E545315BD02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D03F0885-8D5C-481C-8471-0CF9038A3FA6}" type="pres">
      <dgm:prSet presAssocID="{5D99E12E-C903-4BBC-B4FF-E545315BD02C}" presName="spaceRect" presStyleCnt="0"/>
      <dgm:spPr/>
    </dgm:pt>
    <dgm:pt modelId="{09BF30B7-3BA7-4916-93E2-373FACF86A19}" type="pres">
      <dgm:prSet presAssocID="{5D99E12E-C903-4BBC-B4FF-E545315BD02C}" presName="parTx" presStyleLbl="revTx" presStyleIdx="1" presStyleCnt="4">
        <dgm:presLayoutVars>
          <dgm:chMax val="0"/>
          <dgm:chPref val="0"/>
        </dgm:presLayoutVars>
      </dgm:prSet>
      <dgm:spPr/>
    </dgm:pt>
    <dgm:pt modelId="{B3F586CE-E05E-405A-B32A-DCCA4E978619}" type="pres">
      <dgm:prSet presAssocID="{5B2BC9A5-8882-49FC-BE5D-0B490799FDA9}" presName="sibTrans" presStyleCnt="0"/>
      <dgm:spPr/>
    </dgm:pt>
    <dgm:pt modelId="{72BDE609-E5DA-4266-B69B-F2803FF86B4D}" type="pres">
      <dgm:prSet presAssocID="{F2E43F05-ACB2-4B69-BB68-CD96A063BEA5}" presName="compNode" presStyleCnt="0"/>
      <dgm:spPr/>
    </dgm:pt>
    <dgm:pt modelId="{2030EB31-638C-4299-AB23-FCAEC8689E67}" type="pres">
      <dgm:prSet presAssocID="{F2E43F05-ACB2-4B69-BB68-CD96A063BEA5}" presName="bgRect" presStyleLbl="bgShp" presStyleIdx="2" presStyleCnt="4"/>
      <dgm:spPr>
        <a:noFill/>
      </dgm:spPr>
    </dgm:pt>
    <dgm:pt modelId="{C2DBC545-2C4C-461B-A0D6-43BFC93E8C3B}" type="pres">
      <dgm:prSet presAssocID="{F2E43F05-ACB2-4B69-BB68-CD96A063BE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eo"/>
        </a:ext>
      </dgm:extLst>
    </dgm:pt>
    <dgm:pt modelId="{2E4B0F15-994F-4C86-BF8D-1439CCD3C299}" type="pres">
      <dgm:prSet presAssocID="{F2E43F05-ACB2-4B69-BB68-CD96A063BEA5}" presName="spaceRect" presStyleCnt="0"/>
      <dgm:spPr/>
    </dgm:pt>
    <dgm:pt modelId="{1D032B85-4959-4AB9-A8CC-2D607DF2BF71}" type="pres">
      <dgm:prSet presAssocID="{F2E43F05-ACB2-4B69-BB68-CD96A063BEA5}" presName="parTx" presStyleLbl="revTx" presStyleIdx="2" presStyleCnt="4">
        <dgm:presLayoutVars>
          <dgm:chMax val="0"/>
          <dgm:chPref val="0"/>
        </dgm:presLayoutVars>
      </dgm:prSet>
      <dgm:spPr/>
    </dgm:pt>
    <dgm:pt modelId="{85F0DF4C-8788-475A-A159-5FA2CF454CFF}" type="pres">
      <dgm:prSet presAssocID="{8FEAA8D5-1D17-424E-AD21-AA5E6D4CA775}" presName="sibTrans" presStyleCnt="0"/>
      <dgm:spPr/>
    </dgm:pt>
    <dgm:pt modelId="{F5457CE5-C531-4A7B-9BA9-C329A8BB8748}" type="pres">
      <dgm:prSet presAssocID="{E4137F57-551E-4E22-8117-F1C5657AD570}" presName="compNode" presStyleCnt="0"/>
      <dgm:spPr/>
    </dgm:pt>
    <dgm:pt modelId="{1F7F43A6-D097-4641-846C-295C74BBD1CA}" type="pres">
      <dgm:prSet presAssocID="{E4137F57-551E-4E22-8117-F1C5657AD570}" presName="bgRect" presStyleLbl="bgShp" presStyleIdx="3" presStyleCnt="4"/>
      <dgm:spPr>
        <a:noFill/>
      </dgm:spPr>
    </dgm:pt>
    <dgm:pt modelId="{C8762B49-6663-4837-906C-0D1C3476D32E}" type="pres">
      <dgm:prSet presAssocID="{E4137F57-551E-4E22-8117-F1C5657AD57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oker Hat"/>
        </a:ext>
      </dgm:extLst>
    </dgm:pt>
    <dgm:pt modelId="{6D41EB08-8751-4B72-9E79-D0EB40EB3E6F}" type="pres">
      <dgm:prSet presAssocID="{E4137F57-551E-4E22-8117-F1C5657AD570}" presName="spaceRect" presStyleCnt="0"/>
      <dgm:spPr/>
    </dgm:pt>
    <dgm:pt modelId="{CF74649D-EBFA-424C-9BE6-E2646BAABA25}" type="pres">
      <dgm:prSet presAssocID="{E4137F57-551E-4E22-8117-F1C5657AD570}" presName="parTx" presStyleLbl="revTx" presStyleIdx="3" presStyleCnt="4">
        <dgm:presLayoutVars>
          <dgm:chMax val="0"/>
          <dgm:chPref val="0"/>
        </dgm:presLayoutVars>
      </dgm:prSet>
      <dgm:spPr/>
    </dgm:pt>
  </dgm:ptLst>
  <dgm:cxnLst>
    <dgm:cxn modelId="{1C6D8B11-305E-4DCB-B4E3-AAB24A3B1D46}" type="presOf" srcId="{8FEA9F6A-53C1-42E8-A7CE-17E5924404DA}" destId="{13E18C11-7CB7-461B-8F17-0568F78FE800}" srcOrd="0" destOrd="0" presId="urn:microsoft.com/office/officeart/2018/2/layout/IconVerticalSolidList"/>
    <dgm:cxn modelId="{67A68662-ECA5-4AE0-B167-AB5BFC159541}" srcId="{7249F076-4BAA-45D7-8D63-DE1D38DDA31B}" destId="{8FEA9F6A-53C1-42E8-A7CE-17E5924404DA}" srcOrd="0" destOrd="0" parTransId="{B37B9586-5778-4105-9712-3B0B32EC065F}" sibTransId="{431672FC-609E-4735-A149-046333F369D1}"/>
    <dgm:cxn modelId="{B16CE66C-A3A6-46BB-933B-C183F46AB551}" type="presOf" srcId="{7249F076-4BAA-45D7-8D63-DE1D38DDA31B}" destId="{4D8CF048-DA6E-413E-9217-27C17339370A}" srcOrd="0" destOrd="0" presId="urn:microsoft.com/office/officeart/2018/2/layout/IconVerticalSolidList"/>
    <dgm:cxn modelId="{EF5FFCAE-A6DC-4954-8752-9DF5515FD8C9}" srcId="{7249F076-4BAA-45D7-8D63-DE1D38DDA31B}" destId="{E4137F57-551E-4E22-8117-F1C5657AD570}" srcOrd="3" destOrd="0" parTransId="{5733919B-3D25-4C44-A598-1E453ED778A1}" sibTransId="{9E87D5C3-5773-4450-862B-F5336C54E6AC}"/>
    <dgm:cxn modelId="{1E3BF0B4-DF40-4C3B-9787-B2E259D76C83}" srcId="{7249F076-4BAA-45D7-8D63-DE1D38DDA31B}" destId="{F2E43F05-ACB2-4B69-BB68-CD96A063BEA5}" srcOrd="2" destOrd="0" parTransId="{4FEC1FE7-978D-429A-98FD-5EE7D7435597}" sibTransId="{8FEAA8D5-1D17-424E-AD21-AA5E6D4CA775}"/>
    <dgm:cxn modelId="{3247A8CF-5752-48DB-ABF5-71F1EC6A73A1}" type="presOf" srcId="{5D99E12E-C903-4BBC-B4FF-E545315BD02C}" destId="{09BF30B7-3BA7-4916-93E2-373FACF86A19}" srcOrd="0" destOrd="0" presId="urn:microsoft.com/office/officeart/2018/2/layout/IconVerticalSolidList"/>
    <dgm:cxn modelId="{C987DED4-51A0-4FB2-B3DD-AEFC206858BC}" srcId="{7249F076-4BAA-45D7-8D63-DE1D38DDA31B}" destId="{5D99E12E-C903-4BBC-B4FF-E545315BD02C}" srcOrd="1" destOrd="0" parTransId="{4DE09AFA-FD7D-4AF3-947D-50CA0C832FD3}" sibTransId="{5B2BC9A5-8882-49FC-BE5D-0B490799FDA9}"/>
    <dgm:cxn modelId="{F503CCDC-0A14-4F73-A57D-989F5981D837}" type="presOf" srcId="{F2E43F05-ACB2-4B69-BB68-CD96A063BEA5}" destId="{1D032B85-4959-4AB9-A8CC-2D607DF2BF71}" srcOrd="0" destOrd="0" presId="urn:microsoft.com/office/officeart/2018/2/layout/IconVerticalSolidList"/>
    <dgm:cxn modelId="{9151E6E0-B900-416C-B321-2B8F31298BCF}" type="presOf" srcId="{E4137F57-551E-4E22-8117-F1C5657AD570}" destId="{CF74649D-EBFA-424C-9BE6-E2646BAABA25}" srcOrd="0" destOrd="0" presId="urn:microsoft.com/office/officeart/2018/2/layout/IconVerticalSolidList"/>
    <dgm:cxn modelId="{FFACD6A0-866D-4117-9C9C-1243D2AF074A}" type="presParOf" srcId="{4D8CF048-DA6E-413E-9217-27C17339370A}" destId="{DA17987D-D75A-4054-8C85-F3217D6CD566}" srcOrd="0" destOrd="0" presId="urn:microsoft.com/office/officeart/2018/2/layout/IconVerticalSolidList"/>
    <dgm:cxn modelId="{ED9B8C30-60C1-4428-8C2E-E8DD9F5CD3FE}" type="presParOf" srcId="{DA17987D-D75A-4054-8C85-F3217D6CD566}" destId="{46AB089A-56E0-4E35-BE9D-1624DACDB32D}" srcOrd="0" destOrd="0" presId="urn:microsoft.com/office/officeart/2018/2/layout/IconVerticalSolidList"/>
    <dgm:cxn modelId="{FCC527F1-94C4-4F8D-B5B1-BAA7984104A6}" type="presParOf" srcId="{DA17987D-D75A-4054-8C85-F3217D6CD566}" destId="{3E71ABC4-A919-4F9C-A7C8-D7C21B43489A}" srcOrd="1" destOrd="0" presId="urn:microsoft.com/office/officeart/2018/2/layout/IconVerticalSolidList"/>
    <dgm:cxn modelId="{D61C99FD-E928-4A55-919C-E8535089F532}" type="presParOf" srcId="{DA17987D-D75A-4054-8C85-F3217D6CD566}" destId="{250D7E0C-A4C2-47E1-B164-DB7AC1EAA33A}" srcOrd="2" destOrd="0" presId="urn:microsoft.com/office/officeart/2018/2/layout/IconVerticalSolidList"/>
    <dgm:cxn modelId="{BFE9C877-A8FB-495D-B26C-89B927968A50}" type="presParOf" srcId="{DA17987D-D75A-4054-8C85-F3217D6CD566}" destId="{13E18C11-7CB7-461B-8F17-0568F78FE800}" srcOrd="3" destOrd="0" presId="urn:microsoft.com/office/officeart/2018/2/layout/IconVerticalSolidList"/>
    <dgm:cxn modelId="{2C3BF15E-E66A-4696-901F-4358377E8EA2}" type="presParOf" srcId="{4D8CF048-DA6E-413E-9217-27C17339370A}" destId="{C6C1CFB3-CDC8-4BE4-855A-FE1EB1B08446}" srcOrd="1" destOrd="0" presId="urn:microsoft.com/office/officeart/2018/2/layout/IconVerticalSolidList"/>
    <dgm:cxn modelId="{729E3BBA-E3DF-4EC1-A8E1-A3AF41A595C4}" type="presParOf" srcId="{4D8CF048-DA6E-413E-9217-27C17339370A}" destId="{7B63C8AF-680F-4425-A346-6BE1939C0983}" srcOrd="2" destOrd="0" presId="urn:microsoft.com/office/officeart/2018/2/layout/IconVerticalSolidList"/>
    <dgm:cxn modelId="{F798060C-963B-4C86-BFED-8ABB30BA290C}" type="presParOf" srcId="{7B63C8AF-680F-4425-A346-6BE1939C0983}" destId="{0B674B04-47CB-4930-AE7B-9CEE2A561FB0}" srcOrd="0" destOrd="0" presId="urn:microsoft.com/office/officeart/2018/2/layout/IconVerticalSolidList"/>
    <dgm:cxn modelId="{AFE712B3-F114-439D-B34C-81567D592158}" type="presParOf" srcId="{7B63C8AF-680F-4425-A346-6BE1939C0983}" destId="{79653A4D-273C-4058-8EB0-7E4F69BA517B}" srcOrd="1" destOrd="0" presId="urn:microsoft.com/office/officeart/2018/2/layout/IconVerticalSolidList"/>
    <dgm:cxn modelId="{6E1031D7-B2DC-40C0-A06F-4368E565C4CF}" type="presParOf" srcId="{7B63C8AF-680F-4425-A346-6BE1939C0983}" destId="{D03F0885-8D5C-481C-8471-0CF9038A3FA6}" srcOrd="2" destOrd="0" presId="urn:microsoft.com/office/officeart/2018/2/layout/IconVerticalSolidList"/>
    <dgm:cxn modelId="{6089251C-5EBA-4BA6-B5B4-A0B1E4B7F78E}" type="presParOf" srcId="{7B63C8AF-680F-4425-A346-6BE1939C0983}" destId="{09BF30B7-3BA7-4916-93E2-373FACF86A19}" srcOrd="3" destOrd="0" presId="urn:microsoft.com/office/officeart/2018/2/layout/IconVerticalSolidList"/>
    <dgm:cxn modelId="{BFAB1670-F7FD-42A4-9953-9B2B26898E7C}" type="presParOf" srcId="{4D8CF048-DA6E-413E-9217-27C17339370A}" destId="{B3F586CE-E05E-405A-B32A-DCCA4E978619}" srcOrd="3" destOrd="0" presId="urn:microsoft.com/office/officeart/2018/2/layout/IconVerticalSolidList"/>
    <dgm:cxn modelId="{49E1C66E-4694-47A9-9F36-028652FBB309}" type="presParOf" srcId="{4D8CF048-DA6E-413E-9217-27C17339370A}" destId="{72BDE609-E5DA-4266-B69B-F2803FF86B4D}" srcOrd="4" destOrd="0" presId="urn:microsoft.com/office/officeart/2018/2/layout/IconVerticalSolidList"/>
    <dgm:cxn modelId="{F33CF809-DF89-49EB-AAFE-32084FA88D40}" type="presParOf" srcId="{72BDE609-E5DA-4266-B69B-F2803FF86B4D}" destId="{2030EB31-638C-4299-AB23-FCAEC8689E67}" srcOrd="0" destOrd="0" presId="urn:microsoft.com/office/officeart/2018/2/layout/IconVerticalSolidList"/>
    <dgm:cxn modelId="{E53DD421-75F8-468B-9648-E6FEF84CE1B8}" type="presParOf" srcId="{72BDE609-E5DA-4266-B69B-F2803FF86B4D}" destId="{C2DBC545-2C4C-461B-A0D6-43BFC93E8C3B}" srcOrd="1" destOrd="0" presId="urn:microsoft.com/office/officeart/2018/2/layout/IconVerticalSolidList"/>
    <dgm:cxn modelId="{F0E10050-C343-4A09-8263-A95FA41FEEFB}" type="presParOf" srcId="{72BDE609-E5DA-4266-B69B-F2803FF86B4D}" destId="{2E4B0F15-994F-4C86-BF8D-1439CCD3C299}" srcOrd="2" destOrd="0" presId="urn:microsoft.com/office/officeart/2018/2/layout/IconVerticalSolidList"/>
    <dgm:cxn modelId="{C2F20473-3FB5-4913-A836-14CDB3B95E44}" type="presParOf" srcId="{72BDE609-E5DA-4266-B69B-F2803FF86B4D}" destId="{1D032B85-4959-4AB9-A8CC-2D607DF2BF71}" srcOrd="3" destOrd="0" presId="urn:microsoft.com/office/officeart/2018/2/layout/IconVerticalSolidList"/>
    <dgm:cxn modelId="{1C489F0E-7A60-445B-B250-2432974C8436}" type="presParOf" srcId="{4D8CF048-DA6E-413E-9217-27C17339370A}" destId="{85F0DF4C-8788-475A-A159-5FA2CF454CFF}" srcOrd="5" destOrd="0" presId="urn:microsoft.com/office/officeart/2018/2/layout/IconVerticalSolidList"/>
    <dgm:cxn modelId="{1EFC88AD-CCA5-4CDA-98E3-81291E4BD2C9}" type="presParOf" srcId="{4D8CF048-DA6E-413E-9217-27C17339370A}" destId="{F5457CE5-C531-4A7B-9BA9-C329A8BB8748}" srcOrd="6" destOrd="0" presId="urn:microsoft.com/office/officeart/2018/2/layout/IconVerticalSolidList"/>
    <dgm:cxn modelId="{84F1E119-B4F6-4BAA-B22A-2C20A28315A5}" type="presParOf" srcId="{F5457CE5-C531-4A7B-9BA9-C329A8BB8748}" destId="{1F7F43A6-D097-4641-846C-295C74BBD1CA}" srcOrd="0" destOrd="0" presId="urn:microsoft.com/office/officeart/2018/2/layout/IconVerticalSolidList"/>
    <dgm:cxn modelId="{21E970AC-CC6C-4485-804C-BD288BC6D28E}" type="presParOf" srcId="{F5457CE5-C531-4A7B-9BA9-C329A8BB8748}" destId="{C8762B49-6663-4837-906C-0D1C3476D32E}" srcOrd="1" destOrd="0" presId="urn:microsoft.com/office/officeart/2018/2/layout/IconVerticalSolidList"/>
    <dgm:cxn modelId="{6D6225B0-EABB-460F-BAC4-BDAF84A0C5C2}" type="presParOf" srcId="{F5457CE5-C531-4A7B-9BA9-C329A8BB8748}" destId="{6D41EB08-8751-4B72-9E79-D0EB40EB3E6F}" srcOrd="2" destOrd="0" presId="urn:microsoft.com/office/officeart/2018/2/layout/IconVerticalSolidList"/>
    <dgm:cxn modelId="{84098301-D212-43A6-96DB-A12997E28786}" type="presParOf" srcId="{F5457CE5-C531-4A7B-9BA9-C329A8BB8748}" destId="{CF74649D-EBFA-424C-9BE6-E2646BAABA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3E297A-90B5-4C46-8F3C-638928DFB80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EAFEA713-C245-4FFE-A258-83653F0FBFE6}">
      <dgm:prSet/>
      <dgm:spPr/>
      <dgm:t>
        <a:bodyPr/>
        <a:lstStyle/>
        <a:p>
          <a:r>
            <a:rPr lang="es-ES" b="1" dirty="0"/>
            <a:t>INHIBICIÓN</a:t>
          </a:r>
          <a:endParaRPr lang="en-US" dirty="0"/>
        </a:p>
      </dgm:t>
    </dgm:pt>
    <dgm:pt modelId="{9FF82651-13FB-4EE9-A681-68C7E91A1657}" type="parTrans" cxnId="{C4B7524A-309A-40C9-9C12-1B6B3E331B2C}">
      <dgm:prSet/>
      <dgm:spPr/>
      <dgm:t>
        <a:bodyPr/>
        <a:lstStyle/>
        <a:p>
          <a:endParaRPr lang="en-US"/>
        </a:p>
      </dgm:t>
    </dgm:pt>
    <dgm:pt modelId="{C5BF4516-7FB1-4607-BBE3-744A9BB52E4E}" type="sibTrans" cxnId="{C4B7524A-309A-40C9-9C12-1B6B3E331B2C}">
      <dgm:prSet/>
      <dgm:spPr/>
      <dgm:t>
        <a:bodyPr/>
        <a:lstStyle/>
        <a:p>
          <a:endParaRPr lang="en-US"/>
        </a:p>
      </dgm:t>
    </dgm:pt>
    <dgm:pt modelId="{92C3F1A6-61FA-48A6-B9FA-7A34037178AD}">
      <dgm:prSet/>
      <dgm:spPr/>
      <dgm:t>
        <a:bodyPr/>
        <a:lstStyle/>
        <a:p>
          <a:r>
            <a:rPr lang="es-ES" b="1" dirty="0"/>
            <a:t>PLANIFICACIÓN</a:t>
          </a:r>
          <a:endParaRPr lang="en-US" dirty="0"/>
        </a:p>
      </dgm:t>
    </dgm:pt>
    <dgm:pt modelId="{E9DDA690-64EA-4F3D-8AAE-4113A504AE83}" type="parTrans" cxnId="{AA08639E-3409-43F8-A1D8-313500B7C495}">
      <dgm:prSet/>
      <dgm:spPr/>
      <dgm:t>
        <a:bodyPr/>
        <a:lstStyle/>
        <a:p>
          <a:endParaRPr lang="en-US"/>
        </a:p>
      </dgm:t>
    </dgm:pt>
    <dgm:pt modelId="{D8BEF557-13FC-4903-9124-549AB26805D1}" type="sibTrans" cxnId="{AA08639E-3409-43F8-A1D8-313500B7C495}">
      <dgm:prSet/>
      <dgm:spPr/>
      <dgm:t>
        <a:bodyPr/>
        <a:lstStyle/>
        <a:p>
          <a:endParaRPr lang="en-US"/>
        </a:p>
      </dgm:t>
    </dgm:pt>
    <dgm:pt modelId="{5CCD1E69-E276-4075-9176-4FB76C16638D}">
      <dgm:prSet/>
      <dgm:spPr/>
      <dgm:t>
        <a:bodyPr/>
        <a:lstStyle/>
        <a:p>
          <a:r>
            <a:rPr lang="es-ES" b="1"/>
            <a:t>MEMORIA DE TRABAJO  </a:t>
          </a:r>
          <a:endParaRPr lang="en-US"/>
        </a:p>
      </dgm:t>
    </dgm:pt>
    <dgm:pt modelId="{A04E0BE1-90BF-4E28-BA7F-0058B7344C6F}" type="parTrans" cxnId="{8DB50D88-DD7F-4365-B718-0C229B7D8DA9}">
      <dgm:prSet/>
      <dgm:spPr/>
      <dgm:t>
        <a:bodyPr/>
        <a:lstStyle/>
        <a:p>
          <a:endParaRPr lang="en-US"/>
        </a:p>
      </dgm:t>
    </dgm:pt>
    <dgm:pt modelId="{82973E84-FDC9-4BEB-AAED-7FD4535487D7}" type="sibTrans" cxnId="{8DB50D88-DD7F-4365-B718-0C229B7D8DA9}">
      <dgm:prSet/>
      <dgm:spPr/>
      <dgm:t>
        <a:bodyPr/>
        <a:lstStyle/>
        <a:p>
          <a:endParaRPr lang="en-US"/>
        </a:p>
      </dgm:t>
    </dgm:pt>
    <dgm:pt modelId="{55A80537-BA55-4E41-B831-A0F863596A53}">
      <dgm:prSet/>
      <dgm:spPr/>
      <dgm:t>
        <a:bodyPr/>
        <a:lstStyle/>
        <a:p>
          <a:r>
            <a:rPr lang="es-ES" b="1"/>
            <a:t>FLEXIBILIDAD COGNITIVA</a:t>
          </a:r>
          <a:endParaRPr lang="en-US"/>
        </a:p>
      </dgm:t>
    </dgm:pt>
    <dgm:pt modelId="{7D4EBDCC-D605-4600-B001-EDD89388617F}" type="parTrans" cxnId="{C21D2D96-F3AF-4422-AD83-958F6DBC18C0}">
      <dgm:prSet/>
      <dgm:spPr/>
      <dgm:t>
        <a:bodyPr/>
        <a:lstStyle/>
        <a:p>
          <a:endParaRPr lang="en-US"/>
        </a:p>
      </dgm:t>
    </dgm:pt>
    <dgm:pt modelId="{0454F81D-B99D-4EF6-ADBC-52721C03D313}" type="sibTrans" cxnId="{C21D2D96-F3AF-4422-AD83-958F6DBC18C0}">
      <dgm:prSet/>
      <dgm:spPr/>
      <dgm:t>
        <a:bodyPr/>
        <a:lstStyle/>
        <a:p>
          <a:endParaRPr lang="en-US"/>
        </a:p>
      </dgm:t>
    </dgm:pt>
    <dgm:pt modelId="{5F764E3E-AB25-458C-B3DF-DEBDBEF819C2}">
      <dgm:prSet/>
      <dgm:spPr/>
      <dgm:t>
        <a:bodyPr/>
        <a:lstStyle/>
        <a:p>
          <a:r>
            <a:rPr lang="es-ES" b="1"/>
            <a:t>RESOLUCIÓN DE PROBLEMAS</a:t>
          </a:r>
          <a:endParaRPr lang="en-US"/>
        </a:p>
      </dgm:t>
    </dgm:pt>
    <dgm:pt modelId="{3A05258D-D294-40BE-AD0D-09587A201693}" type="parTrans" cxnId="{4D1E41F7-507C-4701-BD81-9FFA1B1E3117}">
      <dgm:prSet/>
      <dgm:spPr/>
      <dgm:t>
        <a:bodyPr/>
        <a:lstStyle/>
        <a:p>
          <a:endParaRPr lang="en-US"/>
        </a:p>
      </dgm:t>
    </dgm:pt>
    <dgm:pt modelId="{743ACBD8-BCB8-4C4E-904B-84C791C45EE4}" type="sibTrans" cxnId="{4D1E41F7-507C-4701-BD81-9FFA1B1E3117}">
      <dgm:prSet/>
      <dgm:spPr/>
      <dgm:t>
        <a:bodyPr/>
        <a:lstStyle/>
        <a:p>
          <a:endParaRPr lang="en-US"/>
        </a:p>
      </dgm:t>
    </dgm:pt>
    <dgm:pt modelId="{171A90F4-5062-4015-B339-F575B2914326}">
      <dgm:prSet/>
      <dgm:spPr/>
      <dgm:t>
        <a:bodyPr/>
        <a:lstStyle/>
        <a:p>
          <a:r>
            <a:rPr lang="es-ES" b="1" dirty="0"/>
            <a:t>TOMA DE DECISIONES</a:t>
          </a:r>
          <a:endParaRPr lang="en-US" dirty="0"/>
        </a:p>
      </dgm:t>
    </dgm:pt>
    <dgm:pt modelId="{B48BD810-272C-4C32-8761-CF9A00E51B83}" type="parTrans" cxnId="{4F4F7A81-43FE-4B13-8EBE-BE3E026E78E5}">
      <dgm:prSet/>
      <dgm:spPr/>
      <dgm:t>
        <a:bodyPr/>
        <a:lstStyle/>
        <a:p>
          <a:endParaRPr lang="es-ES"/>
        </a:p>
      </dgm:t>
    </dgm:pt>
    <dgm:pt modelId="{3A6FE148-64D3-404F-84B9-1B1C33C6FEC4}" type="sibTrans" cxnId="{4F4F7A81-43FE-4B13-8EBE-BE3E026E78E5}">
      <dgm:prSet/>
      <dgm:spPr/>
      <dgm:t>
        <a:bodyPr/>
        <a:lstStyle/>
        <a:p>
          <a:endParaRPr lang="es-ES"/>
        </a:p>
      </dgm:t>
    </dgm:pt>
    <dgm:pt modelId="{CA74C3A5-82D0-4E31-AD38-A602CF4D4FF6}" type="pres">
      <dgm:prSet presAssocID="{4F3E297A-90B5-4C46-8F3C-638928DFB80F}" presName="cycle" presStyleCnt="0">
        <dgm:presLayoutVars>
          <dgm:dir/>
          <dgm:resizeHandles val="exact"/>
        </dgm:presLayoutVars>
      </dgm:prSet>
      <dgm:spPr/>
    </dgm:pt>
    <dgm:pt modelId="{B2B21513-8E02-4CEF-B472-5F2F35928E43}" type="pres">
      <dgm:prSet presAssocID="{EAFEA713-C245-4FFE-A258-83653F0FBFE6}" presName="node" presStyleLbl="node1" presStyleIdx="0" presStyleCnt="6">
        <dgm:presLayoutVars>
          <dgm:bulletEnabled val="1"/>
        </dgm:presLayoutVars>
      </dgm:prSet>
      <dgm:spPr/>
    </dgm:pt>
    <dgm:pt modelId="{91D4487C-6554-4A91-8F41-8EA27B69A1DF}" type="pres">
      <dgm:prSet presAssocID="{EAFEA713-C245-4FFE-A258-83653F0FBFE6}" presName="spNode" presStyleCnt="0"/>
      <dgm:spPr/>
    </dgm:pt>
    <dgm:pt modelId="{A1291863-C599-4F10-B0FE-A0E4C926ED54}" type="pres">
      <dgm:prSet presAssocID="{C5BF4516-7FB1-4607-BBE3-744A9BB52E4E}" presName="sibTrans" presStyleLbl="sibTrans1D1" presStyleIdx="0" presStyleCnt="6"/>
      <dgm:spPr/>
    </dgm:pt>
    <dgm:pt modelId="{7418F4FA-1C37-4B23-8E2B-6F17AC045385}" type="pres">
      <dgm:prSet presAssocID="{92C3F1A6-61FA-48A6-B9FA-7A34037178AD}" presName="node" presStyleLbl="node1" presStyleIdx="1" presStyleCnt="6">
        <dgm:presLayoutVars>
          <dgm:bulletEnabled val="1"/>
        </dgm:presLayoutVars>
      </dgm:prSet>
      <dgm:spPr/>
    </dgm:pt>
    <dgm:pt modelId="{C30401F0-6095-448C-98EF-5027EFAAE03A}" type="pres">
      <dgm:prSet presAssocID="{92C3F1A6-61FA-48A6-B9FA-7A34037178AD}" presName="spNode" presStyleCnt="0"/>
      <dgm:spPr/>
    </dgm:pt>
    <dgm:pt modelId="{512DF935-BFE0-44B5-BE9D-220B3871A9DD}" type="pres">
      <dgm:prSet presAssocID="{D8BEF557-13FC-4903-9124-549AB26805D1}" presName="sibTrans" presStyleLbl="sibTrans1D1" presStyleIdx="1" presStyleCnt="6"/>
      <dgm:spPr/>
    </dgm:pt>
    <dgm:pt modelId="{1FD8EA1D-68E4-4C08-8285-7B11F09AAC47}" type="pres">
      <dgm:prSet presAssocID="{171A90F4-5062-4015-B339-F575B2914326}" presName="node" presStyleLbl="node1" presStyleIdx="2" presStyleCnt="6">
        <dgm:presLayoutVars>
          <dgm:bulletEnabled val="1"/>
        </dgm:presLayoutVars>
      </dgm:prSet>
      <dgm:spPr/>
    </dgm:pt>
    <dgm:pt modelId="{1C55A295-B960-4776-B229-0DDCB51ADFCB}" type="pres">
      <dgm:prSet presAssocID="{171A90F4-5062-4015-B339-F575B2914326}" presName="spNode" presStyleCnt="0"/>
      <dgm:spPr/>
    </dgm:pt>
    <dgm:pt modelId="{E176CE97-3D91-46B8-8BC7-BF958AF42CE4}" type="pres">
      <dgm:prSet presAssocID="{3A6FE148-64D3-404F-84B9-1B1C33C6FEC4}" presName="sibTrans" presStyleLbl="sibTrans1D1" presStyleIdx="2" presStyleCnt="6"/>
      <dgm:spPr/>
    </dgm:pt>
    <dgm:pt modelId="{72676046-8CCB-41B1-9C2F-A02669808C78}" type="pres">
      <dgm:prSet presAssocID="{5CCD1E69-E276-4075-9176-4FB76C16638D}" presName="node" presStyleLbl="node1" presStyleIdx="3" presStyleCnt="6">
        <dgm:presLayoutVars>
          <dgm:bulletEnabled val="1"/>
        </dgm:presLayoutVars>
      </dgm:prSet>
      <dgm:spPr/>
    </dgm:pt>
    <dgm:pt modelId="{809E1C6C-D5BA-4B49-980C-471A4300CACD}" type="pres">
      <dgm:prSet presAssocID="{5CCD1E69-E276-4075-9176-4FB76C16638D}" presName="spNode" presStyleCnt="0"/>
      <dgm:spPr/>
    </dgm:pt>
    <dgm:pt modelId="{E088A806-87A3-4E9A-BF53-44BF36C269A5}" type="pres">
      <dgm:prSet presAssocID="{82973E84-FDC9-4BEB-AAED-7FD4535487D7}" presName="sibTrans" presStyleLbl="sibTrans1D1" presStyleIdx="3" presStyleCnt="6"/>
      <dgm:spPr/>
    </dgm:pt>
    <dgm:pt modelId="{735F0D6A-7111-446B-B8BA-2C0E0F47443E}" type="pres">
      <dgm:prSet presAssocID="{55A80537-BA55-4E41-B831-A0F863596A53}" presName="node" presStyleLbl="node1" presStyleIdx="4" presStyleCnt="6">
        <dgm:presLayoutVars>
          <dgm:bulletEnabled val="1"/>
        </dgm:presLayoutVars>
      </dgm:prSet>
      <dgm:spPr/>
    </dgm:pt>
    <dgm:pt modelId="{25801C26-302D-4E69-9781-8E7FA83E20A0}" type="pres">
      <dgm:prSet presAssocID="{55A80537-BA55-4E41-B831-A0F863596A53}" presName="spNode" presStyleCnt="0"/>
      <dgm:spPr/>
    </dgm:pt>
    <dgm:pt modelId="{91ED2E5F-A4C2-45EC-BC97-2BCBF76BB988}" type="pres">
      <dgm:prSet presAssocID="{0454F81D-B99D-4EF6-ADBC-52721C03D313}" presName="sibTrans" presStyleLbl="sibTrans1D1" presStyleIdx="4" presStyleCnt="6"/>
      <dgm:spPr/>
    </dgm:pt>
    <dgm:pt modelId="{B5EBFF12-EF41-401A-9255-7EBD1DC1D95D}" type="pres">
      <dgm:prSet presAssocID="{5F764E3E-AB25-458C-B3DF-DEBDBEF819C2}" presName="node" presStyleLbl="node1" presStyleIdx="5" presStyleCnt="6">
        <dgm:presLayoutVars>
          <dgm:bulletEnabled val="1"/>
        </dgm:presLayoutVars>
      </dgm:prSet>
      <dgm:spPr/>
    </dgm:pt>
    <dgm:pt modelId="{1B36DB57-53AF-416D-90A9-58D474F1D7D0}" type="pres">
      <dgm:prSet presAssocID="{5F764E3E-AB25-458C-B3DF-DEBDBEF819C2}" presName="spNode" presStyleCnt="0"/>
      <dgm:spPr/>
    </dgm:pt>
    <dgm:pt modelId="{DAC3D8D7-C2CB-4879-93D9-3A99DF2025AD}" type="pres">
      <dgm:prSet presAssocID="{743ACBD8-BCB8-4C4E-904B-84C791C45EE4}" presName="sibTrans" presStyleLbl="sibTrans1D1" presStyleIdx="5" presStyleCnt="6"/>
      <dgm:spPr/>
    </dgm:pt>
  </dgm:ptLst>
  <dgm:cxnLst>
    <dgm:cxn modelId="{365D5938-CAEC-470D-BAC6-2D9BC6A7A48E}" type="presOf" srcId="{55A80537-BA55-4E41-B831-A0F863596A53}" destId="{735F0D6A-7111-446B-B8BA-2C0E0F47443E}" srcOrd="0" destOrd="0" presId="urn:microsoft.com/office/officeart/2005/8/layout/cycle6"/>
    <dgm:cxn modelId="{E5ADB23C-04CA-4228-B888-B995EF7CC78A}" type="presOf" srcId="{5F764E3E-AB25-458C-B3DF-DEBDBEF819C2}" destId="{B5EBFF12-EF41-401A-9255-7EBD1DC1D95D}" srcOrd="0" destOrd="0" presId="urn:microsoft.com/office/officeart/2005/8/layout/cycle6"/>
    <dgm:cxn modelId="{8A523B5B-167F-4C9E-B451-418424086496}" type="presOf" srcId="{4F3E297A-90B5-4C46-8F3C-638928DFB80F}" destId="{CA74C3A5-82D0-4E31-AD38-A602CF4D4FF6}" srcOrd="0" destOrd="0" presId="urn:microsoft.com/office/officeart/2005/8/layout/cycle6"/>
    <dgm:cxn modelId="{C4B7524A-309A-40C9-9C12-1B6B3E331B2C}" srcId="{4F3E297A-90B5-4C46-8F3C-638928DFB80F}" destId="{EAFEA713-C245-4FFE-A258-83653F0FBFE6}" srcOrd="0" destOrd="0" parTransId="{9FF82651-13FB-4EE9-A681-68C7E91A1657}" sibTransId="{C5BF4516-7FB1-4607-BBE3-744A9BB52E4E}"/>
    <dgm:cxn modelId="{1D3B964A-B45A-4AE7-9B5A-64336A3FEECB}" type="presOf" srcId="{C5BF4516-7FB1-4607-BBE3-744A9BB52E4E}" destId="{A1291863-C599-4F10-B0FE-A0E4C926ED54}" srcOrd="0" destOrd="0" presId="urn:microsoft.com/office/officeart/2005/8/layout/cycle6"/>
    <dgm:cxn modelId="{7F893B50-2992-4CD9-9344-5B51B1BF95B6}" type="presOf" srcId="{82973E84-FDC9-4BEB-AAED-7FD4535487D7}" destId="{E088A806-87A3-4E9A-BF53-44BF36C269A5}" srcOrd="0" destOrd="0" presId="urn:microsoft.com/office/officeart/2005/8/layout/cycle6"/>
    <dgm:cxn modelId="{67E39452-A890-4C59-BD57-3778955221EE}" type="presOf" srcId="{D8BEF557-13FC-4903-9124-549AB26805D1}" destId="{512DF935-BFE0-44B5-BE9D-220B3871A9DD}" srcOrd="0" destOrd="0" presId="urn:microsoft.com/office/officeart/2005/8/layout/cycle6"/>
    <dgm:cxn modelId="{A5F5CE57-4B85-46D9-97DD-6C4C57CE6F66}" type="presOf" srcId="{171A90F4-5062-4015-B339-F575B2914326}" destId="{1FD8EA1D-68E4-4C08-8285-7B11F09AAC47}" srcOrd="0" destOrd="0" presId="urn:microsoft.com/office/officeart/2005/8/layout/cycle6"/>
    <dgm:cxn modelId="{4F4F7A81-43FE-4B13-8EBE-BE3E026E78E5}" srcId="{4F3E297A-90B5-4C46-8F3C-638928DFB80F}" destId="{171A90F4-5062-4015-B339-F575B2914326}" srcOrd="2" destOrd="0" parTransId="{B48BD810-272C-4C32-8761-CF9A00E51B83}" sibTransId="{3A6FE148-64D3-404F-84B9-1B1C33C6FEC4}"/>
    <dgm:cxn modelId="{8DB50D88-DD7F-4365-B718-0C229B7D8DA9}" srcId="{4F3E297A-90B5-4C46-8F3C-638928DFB80F}" destId="{5CCD1E69-E276-4075-9176-4FB76C16638D}" srcOrd="3" destOrd="0" parTransId="{A04E0BE1-90BF-4E28-BA7F-0058B7344C6F}" sibTransId="{82973E84-FDC9-4BEB-AAED-7FD4535487D7}"/>
    <dgm:cxn modelId="{58727F8A-138C-47CF-9DCD-ADBDBD6B6358}" type="presOf" srcId="{92C3F1A6-61FA-48A6-B9FA-7A34037178AD}" destId="{7418F4FA-1C37-4B23-8E2B-6F17AC045385}" srcOrd="0" destOrd="0" presId="urn:microsoft.com/office/officeart/2005/8/layout/cycle6"/>
    <dgm:cxn modelId="{C21D2D96-F3AF-4422-AD83-958F6DBC18C0}" srcId="{4F3E297A-90B5-4C46-8F3C-638928DFB80F}" destId="{55A80537-BA55-4E41-B831-A0F863596A53}" srcOrd="4" destOrd="0" parTransId="{7D4EBDCC-D605-4600-B001-EDD89388617F}" sibTransId="{0454F81D-B99D-4EF6-ADBC-52721C03D313}"/>
    <dgm:cxn modelId="{AA08639E-3409-43F8-A1D8-313500B7C495}" srcId="{4F3E297A-90B5-4C46-8F3C-638928DFB80F}" destId="{92C3F1A6-61FA-48A6-B9FA-7A34037178AD}" srcOrd="1" destOrd="0" parTransId="{E9DDA690-64EA-4F3D-8AAE-4113A504AE83}" sibTransId="{D8BEF557-13FC-4903-9124-549AB26805D1}"/>
    <dgm:cxn modelId="{E45AA5B8-4A7D-430F-8572-57F786CA8258}" type="presOf" srcId="{743ACBD8-BCB8-4C4E-904B-84C791C45EE4}" destId="{DAC3D8D7-C2CB-4879-93D9-3A99DF2025AD}" srcOrd="0" destOrd="0" presId="urn:microsoft.com/office/officeart/2005/8/layout/cycle6"/>
    <dgm:cxn modelId="{0ABA05C6-8463-499D-9AE5-DB63B2DB75FD}" type="presOf" srcId="{EAFEA713-C245-4FFE-A258-83653F0FBFE6}" destId="{B2B21513-8E02-4CEF-B472-5F2F35928E43}" srcOrd="0" destOrd="0" presId="urn:microsoft.com/office/officeart/2005/8/layout/cycle6"/>
    <dgm:cxn modelId="{DB5206D0-4A52-43A9-A90E-DF49118355B6}" type="presOf" srcId="{0454F81D-B99D-4EF6-ADBC-52721C03D313}" destId="{91ED2E5F-A4C2-45EC-BC97-2BCBF76BB988}" srcOrd="0" destOrd="0" presId="urn:microsoft.com/office/officeart/2005/8/layout/cycle6"/>
    <dgm:cxn modelId="{18E156D0-1174-4CAC-8E15-39E95E598E4C}" type="presOf" srcId="{5CCD1E69-E276-4075-9176-4FB76C16638D}" destId="{72676046-8CCB-41B1-9C2F-A02669808C78}" srcOrd="0" destOrd="0" presId="urn:microsoft.com/office/officeart/2005/8/layout/cycle6"/>
    <dgm:cxn modelId="{CDC11DE8-084F-4A06-B8D3-9720627673A1}" type="presOf" srcId="{3A6FE148-64D3-404F-84B9-1B1C33C6FEC4}" destId="{E176CE97-3D91-46B8-8BC7-BF958AF42CE4}" srcOrd="0" destOrd="0" presId="urn:microsoft.com/office/officeart/2005/8/layout/cycle6"/>
    <dgm:cxn modelId="{4D1E41F7-507C-4701-BD81-9FFA1B1E3117}" srcId="{4F3E297A-90B5-4C46-8F3C-638928DFB80F}" destId="{5F764E3E-AB25-458C-B3DF-DEBDBEF819C2}" srcOrd="5" destOrd="0" parTransId="{3A05258D-D294-40BE-AD0D-09587A201693}" sibTransId="{743ACBD8-BCB8-4C4E-904B-84C791C45EE4}"/>
    <dgm:cxn modelId="{2CEF6529-59CF-4F3E-BE71-445259F794FB}" type="presParOf" srcId="{CA74C3A5-82D0-4E31-AD38-A602CF4D4FF6}" destId="{B2B21513-8E02-4CEF-B472-5F2F35928E43}" srcOrd="0" destOrd="0" presId="urn:microsoft.com/office/officeart/2005/8/layout/cycle6"/>
    <dgm:cxn modelId="{30930910-35D6-4001-A95F-907999331B3D}" type="presParOf" srcId="{CA74C3A5-82D0-4E31-AD38-A602CF4D4FF6}" destId="{91D4487C-6554-4A91-8F41-8EA27B69A1DF}" srcOrd="1" destOrd="0" presId="urn:microsoft.com/office/officeart/2005/8/layout/cycle6"/>
    <dgm:cxn modelId="{CBDB2CCE-50FF-4545-9D40-0B3BF38B57B6}" type="presParOf" srcId="{CA74C3A5-82D0-4E31-AD38-A602CF4D4FF6}" destId="{A1291863-C599-4F10-B0FE-A0E4C926ED54}" srcOrd="2" destOrd="0" presId="urn:microsoft.com/office/officeart/2005/8/layout/cycle6"/>
    <dgm:cxn modelId="{F8A54586-0DC1-446A-803D-CC74AD521AC1}" type="presParOf" srcId="{CA74C3A5-82D0-4E31-AD38-A602CF4D4FF6}" destId="{7418F4FA-1C37-4B23-8E2B-6F17AC045385}" srcOrd="3" destOrd="0" presId="urn:microsoft.com/office/officeart/2005/8/layout/cycle6"/>
    <dgm:cxn modelId="{BE3620FF-3CE1-4059-987E-E0F98BCB799F}" type="presParOf" srcId="{CA74C3A5-82D0-4E31-AD38-A602CF4D4FF6}" destId="{C30401F0-6095-448C-98EF-5027EFAAE03A}" srcOrd="4" destOrd="0" presId="urn:microsoft.com/office/officeart/2005/8/layout/cycle6"/>
    <dgm:cxn modelId="{DD9DBB4D-0BD5-47C4-BA49-04A8AB9D126E}" type="presParOf" srcId="{CA74C3A5-82D0-4E31-AD38-A602CF4D4FF6}" destId="{512DF935-BFE0-44B5-BE9D-220B3871A9DD}" srcOrd="5" destOrd="0" presId="urn:microsoft.com/office/officeart/2005/8/layout/cycle6"/>
    <dgm:cxn modelId="{871F8E1D-AEE2-4A84-840C-E0A2786F4A8B}" type="presParOf" srcId="{CA74C3A5-82D0-4E31-AD38-A602CF4D4FF6}" destId="{1FD8EA1D-68E4-4C08-8285-7B11F09AAC47}" srcOrd="6" destOrd="0" presId="urn:microsoft.com/office/officeart/2005/8/layout/cycle6"/>
    <dgm:cxn modelId="{4440FD6D-6C36-4DD2-BE5C-1D20CD7F1A09}" type="presParOf" srcId="{CA74C3A5-82D0-4E31-AD38-A602CF4D4FF6}" destId="{1C55A295-B960-4776-B229-0DDCB51ADFCB}" srcOrd="7" destOrd="0" presId="urn:microsoft.com/office/officeart/2005/8/layout/cycle6"/>
    <dgm:cxn modelId="{173EFCD8-5E46-466E-9259-489BF297B210}" type="presParOf" srcId="{CA74C3A5-82D0-4E31-AD38-A602CF4D4FF6}" destId="{E176CE97-3D91-46B8-8BC7-BF958AF42CE4}" srcOrd="8" destOrd="0" presId="urn:microsoft.com/office/officeart/2005/8/layout/cycle6"/>
    <dgm:cxn modelId="{70382E9D-4B39-43B6-AC18-5784449F7ACA}" type="presParOf" srcId="{CA74C3A5-82D0-4E31-AD38-A602CF4D4FF6}" destId="{72676046-8CCB-41B1-9C2F-A02669808C78}" srcOrd="9" destOrd="0" presId="urn:microsoft.com/office/officeart/2005/8/layout/cycle6"/>
    <dgm:cxn modelId="{32FDE739-149E-475D-A030-C02E5C26DAD3}" type="presParOf" srcId="{CA74C3A5-82D0-4E31-AD38-A602CF4D4FF6}" destId="{809E1C6C-D5BA-4B49-980C-471A4300CACD}" srcOrd="10" destOrd="0" presId="urn:microsoft.com/office/officeart/2005/8/layout/cycle6"/>
    <dgm:cxn modelId="{35A507EF-70F3-4535-9FEC-DF11AC030F2E}" type="presParOf" srcId="{CA74C3A5-82D0-4E31-AD38-A602CF4D4FF6}" destId="{E088A806-87A3-4E9A-BF53-44BF36C269A5}" srcOrd="11" destOrd="0" presId="urn:microsoft.com/office/officeart/2005/8/layout/cycle6"/>
    <dgm:cxn modelId="{BD643B14-2C8D-4509-A522-418447355E10}" type="presParOf" srcId="{CA74C3A5-82D0-4E31-AD38-A602CF4D4FF6}" destId="{735F0D6A-7111-446B-B8BA-2C0E0F47443E}" srcOrd="12" destOrd="0" presId="urn:microsoft.com/office/officeart/2005/8/layout/cycle6"/>
    <dgm:cxn modelId="{F6B20F7D-DA39-4F6A-82D9-201F7AF3FDCA}" type="presParOf" srcId="{CA74C3A5-82D0-4E31-AD38-A602CF4D4FF6}" destId="{25801C26-302D-4E69-9781-8E7FA83E20A0}" srcOrd="13" destOrd="0" presId="urn:microsoft.com/office/officeart/2005/8/layout/cycle6"/>
    <dgm:cxn modelId="{192B1BC3-1DB8-4DB6-841C-98DDB19E4D9E}" type="presParOf" srcId="{CA74C3A5-82D0-4E31-AD38-A602CF4D4FF6}" destId="{91ED2E5F-A4C2-45EC-BC97-2BCBF76BB988}" srcOrd="14" destOrd="0" presId="urn:microsoft.com/office/officeart/2005/8/layout/cycle6"/>
    <dgm:cxn modelId="{33F87FD3-AD7C-4CD4-AADA-9A0FFDA8EA36}" type="presParOf" srcId="{CA74C3A5-82D0-4E31-AD38-A602CF4D4FF6}" destId="{B5EBFF12-EF41-401A-9255-7EBD1DC1D95D}" srcOrd="15" destOrd="0" presId="urn:microsoft.com/office/officeart/2005/8/layout/cycle6"/>
    <dgm:cxn modelId="{3935B7ED-E0F1-46C1-9A35-420364D72DA0}" type="presParOf" srcId="{CA74C3A5-82D0-4E31-AD38-A602CF4D4FF6}" destId="{1B36DB57-53AF-416D-90A9-58D474F1D7D0}" srcOrd="16" destOrd="0" presId="urn:microsoft.com/office/officeart/2005/8/layout/cycle6"/>
    <dgm:cxn modelId="{EA27EF1F-2EA6-4585-B92C-A4E79F9D0CCD}" type="presParOf" srcId="{CA74C3A5-82D0-4E31-AD38-A602CF4D4FF6}" destId="{DAC3D8D7-C2CB-4879-93D9-3A99DF2025AD}"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10C64B-EC7A-469A-8253-DE0FA5253F82}"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F99B03FD-C7B9-4BB6-9D7B-B4CFE1FC2DD8}">
      <dgm:prSet phldrT="[Texto]" custT="1"/>
      <dgm:spPr>
        <a:solidFill>
          <a:schemeClr val="bg2">
            <a:lumMod val="75000"/>
          </a:schemeClr>
        </a:solidFill>
      </dgm:spPr>
      <dgm:t>
        <a:bodyPr/>
        <a:lstStyle/>
        <a:p>
          <a:pPr marL="0" lvl="0" indent="0" algn="ctr" defTabSz="889000">
            <a:lnSpc>
              <a:spcPct val="90000"/>
            </a:lnSpc>
            <a:spcBef>
              <a:spcPct val="0"/>
            </a:spcBef>
            <a:spcAft>
              <a:spcPct val="35000"/>
            </a:spcAft>
            <a:buNone/>
          </a:pPr>
          <a:r>
            <a:rPr lang="es-ES" sz="1800" b="1" kern="1200" dirty="0">
              <a:solidFill>
                <a:prstClr val="black"/>
              </a:solidFill>
              <a:latin typeface="Calibri" panose="020F0502020204030204"/>
              <a:ea typeface="+mn-ea"/>
              <a:cs typeface="+mn-cs"/>
            </a:rPr>
            <a:t>¿QUÉ PERMITEN LOS APOYOS VISUALES?</a:t>
          </a:r>
        </a:p>
      </dgm:t>
    </dgm:pt>
    <dgm:pt modelId="{03E48420-D888-4A75-9377-BDDAE86B78CA}" type="parTrans" cxnId="{46A2B6BC-C600-491C-9C18-55DD03D54233}">
      <dgm:prSet/>
      <dgm:spPr/>
      <dgm:t>
        <a:bodyPr/>
        <a:lstStyle/>
        <a:p>
          <a:endParaRPr lang="es-ES"/>
        </a:p>
      </dgm:t>
    </dgm:pt>
    <dgm:pt modelId="{780C0862-2092-4FE3-A92A-F2F2FF3B9B5A}" type="sibTrans" cxnId="{46A2B6BC-C600-491C-9C18-55DD03D54233}">
      <dgm:prSet/>
      <dgm:spPr/>
      <dgm:t>
        <a:bodyPr/>
        <a:lstStyle/>
        <a:p>
          <a:endParaRPr lang="es-ES"/>
        </a:p>
      </dgm:t>
    </dgm:pt>
    <dgm:pt modelId="{5840E410-61FA-4D10-B142-C77A95DCCDE5}">
      <dgm:prSet phldrT="[Texto]" custT="1"/>
      <dgm:spPr>
        <a:solidFill>
          <a:schemeClr val="bg2"/>
        </a:solidFill>
        <a:ln>
          <a:solidFill>
            <a:schemeClr val="bg1"/>
          </a:solidFill>
        </a:ln>
      </dgm:spPr>
      <dgm:t>
        <a:bodyPr/>
        <a:lstStyle/>
        <a:p>
          <a:r>
            <a:rPr lang="es-ES" sz="2000" b="1" kern="1200" dirty="0">
              <a:solidFill>
                <a:prstClr val="black"/>
              </a:solidFill>
              <a:latin typeface="Calibri" panose="020F0502020204030204"/>
              <a:ea typeface="+mn-ea"/>
              <a:cs typeface="+mn-cs"/>
            </a:rPr>
            <a:t>Estructurar rutinas y actividades</a:t>
          </a:r>
        </a:p>
      </dgm:t>
    </dgm:pt>
    <dgm:pt modelId="{D2E8F559-2980-4080-938D-1CDEDCF72A4E}" type="parTrans" cxnId="{825B2A4C-B0EE-48C7-B6C8-149072EC8FD3}">
      <dgm:prSet/>
      <dgm:spPr/>
      <dgm:t>
        <a:bodyPr/>
        <a:lstStyle/>
        <a:p>
          <a:endParaRPr lang="es-ES"/>
        </a:p>
      </dgm:t>
    </dgm:pt>
    <dgm:pt modelId="{E5BE69ED-86EB-4F96-989E-EED9BE05B1E0}" type="sibTrans" cxnId="{825B2A4C-B0EE-48C7-B6C8-149072EC8FD3}">
      <dgm:prSet/>
      <dgm:spPr/>
      <dgm:t>
        <a:bodyPr/>
        <a:lstStyle/>
        <a:p>
          <a:endParaRPr lang="es-ES"/>
        </a:p>
      </dgm:t>
    </dgm:pt>
    <dgm:pt modelId="{54DA1FF1-5AC4-4DE4-9F47-60CD04E981F9}">
      <dgm:prSet phldrT="[Texto]" custT="1"/>
      <dgm:spPr>
        <a:solidFill>
          <a:schemeClr val="bg2"/>
        </a:solidFill>
        <a:ln>
          <a:solidFill>
            <a:schemeClr val="bg1"/>
          </a:solidFill>
        </a:ln>
      </dgm:spPr>
      <dgm:t>
        <a:bodyPr/>
        <a:lstStyle/>
        <a:p>
          <a:pPr marL="0" lvl="0" indent="0" algn="ctr" defTabSz="889000">
            <a:lnSpc>
              <a:spcPct val="90000"/>
            </a:lnSpc>
            <a:spcBef>
              <a:spcPct val="0"/>
            </a:spcBef>
            <a:spcAft>
              <a:spcPct val="35000"/>
            </a:spcAft>
            <a:buNone/>
          </a:pPr>
          <a:r>
            <a:rPr lang="es-ES" sz="2000" b="1" kern="1200" dirty="0">
              <a:solidFill>
                <a:prstClr val="black"/>
              </a:solidFill>
              <a:latin typeface="Calibri" panose="020F0502020204030204"/>
              <a:ea typeface="+mn-ea"/>
              <a:cs typeface="+mn-cs"/>
            </a:rPr>
            <a:t>Seguir las normas </a:t>
          </a:r>
        </a:p>
      </dgm:t>
    </dgm:pt>
    <dgm:pt modelId="{B40BB36A-8058-4621-91D7-D2E38080240B}" type="parTrans" cxnId="{041A399E-5C23-4349-B7EF-F6AFEF3A42DC}">
      <dgm:prSet/>
      <dgm:spPr/>
      <dgm:t>
        <a:bodyPr/>
        <a:lstStyle/>
        <a:p>
          <a:endParaRPr lang="es-ES"/>
        </a:p>
      </dgm:t>
    </dgm:pt>
    <dgm:pt modelId="{F19369F5-3964-43E6-B4F5-C22A35BEEFD3}" type="sibTrans" cxnId="{041A399E-5C23-4349-B7EF-F6AFEF3A42DC}">
      <dgm:prSet/>
      <dgm:spPr/>
      <dgm:t>
        <a:bodyPr/>
        <a:lstStyle/>
        <a:p>
          <a:endParaRPr lang="es-ES"/>
        </a:p>
      </dgm:t>
    </dgm:pt>
    <dgm:pt modelId="{3A80FB91-A4CC-4B59-89EA-E98371BF217C}">
      <dgm:prSet phldrT="[Texto]" custT="1"/>
      <dgm:spPr>
        <a:solidFill>
          <a:schemeClr val="bg2"/>
        </a:solidFill>
        <a:ln>
          <a:solidFill>
            <a:schemeClr val="bg1"/>
          </a:solidFill>
        </a:ln>
      </dgm:spPr>
      <dgm:t>
        <a:bodyPr/>
        <a:lstStyle/>
        <a:p>
          <a:pPr marL="0" lvl="0" indent="0" algn="ctr" defTabSz="889000">
            <a:lnSpc>
              <a:spcPct val="90000"/>
            </a:lnSpc>
            <a:spcBef>
              <a:spcPct val="0"/>
            </a:spcBef>
            <a:spcAft>
              <a:spcPct val="35000"/>
            </a:spcAft>
            <a:buNone/>
          </a:pPr>
          <a:r>
            <a:rPr lang="es-ES" sz="1800" b="1" kern="1200" dirty="0">
              <a:solidFill>
                <a:prstClr val="black"/>
              </a:solidFill>
              <a:latin typeface="Calibri" panose="020F0502020204030204"/>
              <a:ea typeface="+mn-ea"/>
              <a:cs typeface="+mn-cs"/>
            </a:rPr>
            <a:t>Aumentar la autonomía a la hora de tomar decisiones</a:t>
          </a:r>
        </a:p>
      </dgm:t>
    </dgm:pt>
    <dgm:pt modelId="{8AC21490-ED8B-4FE5-90A9-64C079DC9993}" type="parTrans" cxnId="{2F477246-8968-4BE5-9EA1-B8D9D1F2E3B7}">
      <dgm:prSet/>
      <dgm:spPr/>
      <dgm:t>
        <a:bodyPr/>
        <a:lstStyle/>
        <a:p>
          <a:endParaRPr lang="es-ES"/>
        </a:p>
      </dgm:t>
    </dgm:pt>
    <dgm:pt modelId="{5CB29BDE-71E5-418A-AF79-15921AF9BF6F}" type="sibTrans" cxnId="{2F477246-8968-4BE5-9EA1-B8D9D1F2E3B7}">
      <dgm:prSet/>
      <dgm:spPr/>
      <dgm:t>
        <a:bodyPr/>
        <a:lstStyle/>
        <a:p>
          <a:endParaRPr lang="es-ES"/>
        </a:p>
      </dgm:t>
    </dgm:pt>
    <dgm:pt modelId="{F6F6A3D4-5D33-4649-A655-113EAE9DD19E}">
      <dgm:prSet phldrT="[Texto]" custT="1"/>
      <dgm:spPr>
        <a:solidFill>
          <a:schemeClr val="bg2"/>
        </a:solidFill>
      </dgm:spPr>
      <dgm:t>
        <a:bodyPr/>
        <a:lstStyle/>
        <a:p>
          <a:pPr marL="0" lvl="0" indent="0" algn="ctr" defTabSz="889000">
            <a:lnSpc>
              <a:spcPct val="90000"/>
            </a:lnSpc>
            <a:spcBef>
              <a:spcPct val="0"/>
            </a:spcBef>
            <a:spcAft>
              <a:spcPct val="35000"/>
            </a:spcAft>
            <a:buNone/>
          </a:pPr>
          <a:r>
            <a:rPr lang="es-ES" sz="1800" b="1" kern="1200" dirty="0">
              <a:solidFill>
                <a:prstClr val="black"/>
              </a:solidFill>
              <a:latin typeface="Calibri" panose="020F0502020204030204"/>
              <a:ea typeface="+mn-ea"/>
              <a:cs typeface="+mn-cs"/>
            </a:rPr>
            <a:t>Conocer qué va a ocurrir </a:t>
          </a:r>
        </a:p>
      </dgm:t>
    </dgm:pt>
    <dgm:pt modelId="{210369BF-D788-4CE1-8704-B65E5EE05AA1}" type="parTrans" cxnId="{C09CE8B2-A717-430E-AF6F-253B8A7C8EF0}">
      <dgm:prSet/>
      <dgm:spPr/>
      <dgm:t>
        <a:bodyPr/>
        <a:lstStyle/>
        <a:p>
          <a:endParaRPr lang="es-ES"/>
        </a:p>
      </dgm:t>
    </dgm:pt>
    <dgm:pt modelId="{BC24F059-F06C-45DD-9593-46889FFBA402}" type="sibTrans" cxnId="{C09CE8B2-A717-430E-AF6F-253B8A7C8EF0}">
      <dgm:prSet/>
      <dgm:spPr/>
      <dgm:t>
        <a:bodyPr/>
        <a:lstStyle/>
        <a:p>
          <a:endParaRPr lang="es-ES"/>
        </a:p>
      </dgm:t>
    </dgm:pt>
    <dgm:pt modelId="{044EE315-F0C8-48DC-A360-168FEEB3C95E}">
      <dgm:prSet custT="1"/>
      <dgm:spPr>
        <a:solidFill>
          <a:schemeClr val="bg2"/>
        </a:solidFill>
      </dgm:spPr>
      <dgm:t>
        <a:bodyPr/>
        <a:lstStyle/>
        <a:p>
          <a:pPr marL="0" lvl="0" indent="0" algn="ctr" defTabSz="889000">
            <a:lnSpc>
              <a:spcPct val="90000"/>
            </a:lnSpc>
            <a:spcBef>
              <a:spcPct val="0"/>
            </a:spcBef>
            <a:spcAft>
              <a:spcPct val="35000"/>
            </a:spcAft>
            <a:buNone/>
          </a:pPr>
          <a:r>
            <a:rPr lang="es-ES" sz="1800" b="1" kern="1200" dirty="0">
              <a:solidFill>
                <a:prstClr val="black"/>
              </a:solidFill>
              <a:latin typeface="Calibri" panose="020F0502020204030204"/>
              <a:ea typeface="+mn-ea"/>
              <a:cs typeface="+mn-cs"/>
            </a:rPr>
            <a:t>Organizar el espacio</a:t>
          </a:r>
        </a:p>
      </dgm:t>
    </dgm:pt>
    <dgm:pt modelId="{7F3CA0B0-09FA-4486-97C6-35727BEEDF6F}" type="parTrans" cxnId="{D78B347A-820C-4A7C-8C65-E373968DF668}">
      <dgm:prSet/>
      <dgm:spPr/>
      <dgm:t>
        <a:bodyPr/>
        <a:lstStyle/>
        <a:p>
          <a:endParaRPr lang="es-ES"/>
        </a:p>
      </dgm:t>
    </dgm:pt>
    <dgm:pt modelId="{B8230EF4-42DA-4324-AA66-1E651DC94E26}" type="sibTrans" cxnId="{D78B347A-820C-4A7C-8C65-E373968DF668}">
      <dgm:prSet/>
      <dgm:spPr/>
      <dgm:t>
        <a:bodyPr/>
        <a:lstStyle/>
        <a:p>
          <a:endParaRPr lang="es-ES"/>
        </a:p>
      </dgm:t>
    </dgm:pt>
    <dgm:pt modelId="{5822D04C-52A7-4E1C-90D6-A9412682CE0E}">
      <dgm:prSet custT="1"/>
      <dgm:spPr>
        <a:solidFill>
          <a:schemeClr val="bg2"/>
        </a:solidFill>
      </dgm:spPr>
      <dgm:t>
        <a:bodyPr/>
        <a:lstStyle/>
        <a:p>
          <a:pPr marL="0" lvl="0" indent="0" algn="ctr" defTabSz="889000">
            <a:lnSpc>
              <a:spcPct val="90000"/>
            </a:lnSpc>
            <a:spcBef>
              <a:spcPct val="0"/>
            </a:spcBef>
            <a:spcAft>
              <a:spcPct val="35000"/>
            </a:spcAft>
            <a:buNone/>
          </a:pPr>
          <a:r>
            <a:rPr lang="es-ES" sz="1700" b="1" kern="1200" dirty="0">
              <a:solidFill>
                <a:prstClr val="black"/>
              </a:solidFill>
              <a:latin typeface="Calibri" panose="020F0502020204030204"/>
              <a:ea typeface="+mn-ea"/>
              <a:cs typeface="+mn-cs"/>
            </a:rPr>
            <a:t>Apoyar la estructuración y comprensión del lenguaje</a:t>
          </a:r>
        </a:p>
      </dgm:t>
    </dgm:pt>
    <dgm:pt modelId="{2D15E1E7-8DCD-4351-AC74-903C9455197A}" type="parTrans" cxnId="{CC670AE8-9016-4B5C-A856-95CE73CB9877}">
      <dgm:prSet/>
      <dgm:spPr/>
      <dgm:t>
        <a:bodyPr/>
        <a:lstStyle/>
        <a:p>
          <a:endParaRPr lang="es-ES"/>
        </a:p>
      </dgm:t>
    </dgm:pt>
    <dgm:pt modelId="{FC0E6BBD-138C-49AE-B2C0-788D4C649EDB}" type="sibTrans" cxnId="{CC670AE8-9016-4B5C-A856-95CE73CB9877}">
      <dgm:prSet/>
      <dgm:spPr/>
      <dgm:t>
        <a:bodyPr/>
        <a:lstStyle/>
        <a:p>
          <a:endParaRPr lang="es-ES"/>
        </a:p>
      </dgm:t>
    </dgm:pt>
    <dgm:pt modelId="{BEFCA363-541D-443A-93A9-F117B9697B95}">
      <dgm:prSet custT="1"/>
      <dgm:spPr>
        <a:solidFill>
          <a:schemeClr val="bg2"/>
        </a:solidFill>
        <a:ln>
          <a:solidFill>
            <a:schemeClr val="bg1"/>
          </a:solidFill>
        </a:ln>
      </dgm:spPr>
      <dgm:t>
        <a:bodyPr/>
        <a:lstStyle/>
        <a:p>
          <a:pPr marL="0" lvl="0" indent="0" algn="ctr" defTabSz="889000">
            <a:lnSpc>
              <a:spcPct val="90000"/>
            </a:lnSpc>
            <a:spcBef>
              <a:spcPct val="0"/>
            </a:spcBef>
            <a:spcAft>
              <a:spcPct val="35000"/>
            </a:spcAft>
            <a:buNone/>
          </a:pPr>
          <a:r>
            <a:rPr lang="es-ES" sz="2000" b="1" kern="1200" dirty="0">
              <a:solidFill>
                <a:prstClr val="black"/>
              </a:solidFill>
              <a:latin typeface="Calibri" panose="020F0502020204030204"/>
              <a:ea typeface="+mn-ea"/>
              <a:cs typeface="+mn-cs"/>
            </a:rPr>
            <a:t>Regular la conducta y las emociones</a:t>
          </a:r>
        </a:p>
      </dgm:t>
    </dgm:pt>
    <dgm:pt modelId="{3CFDC1C1-B47B-4B7F-A1D3-CBE9645A287F}" type="parTrans" cxnId="{5DAAE966-4389-4096-8F9B-F43912FF188E}">
      <dgm:prSet/>
      <dgm:spPr/>
      <dgm:t>
        <a:bodyPr/>
        <a:lstStyle/>
        <a:p>
          <a:endParaRPr lang="es-ES"/>
        </a:p>
      </dgm:t>
    </dgm:pt>
    <dgm:pt modelId="{62710F79-DE37-4C01-BEAD-F007ACDC407E}" type="sibTrans" cxnId="{5DAAE966-4389-4096-8F9B-F43912FF188E}">
      <dgm:prSet/>
      <dgm:spPr/>
      <dgm:t>
        <a:bodyPr/>
        <a:lstStyle/>
        <a:p>
          <a:endParaRPr lang="es-ES"/>
        </a:p>
      </dgm:t>
    </dgm:pt>
    <dgm:pt modelId="{C05FE0CE-F906-4FEC-9C0C-50F3D00F8C04}" type="pres">
      <dgm:prSet presAssocID="{9410C64B-EC7A-469A-8253-DE0FA5253F82}" presName="Name0" presStyleCnt="0">
        <dgm:presLayoutVars>
          <dgm:chMax val="1"/>
          <dgm:dir/>
          <dgm:animLvl val="ctr"/>
          <dgm:resizeHandles val="exact"/>
        </dgm:presLayoutVars>
      </dgm:prSet>
      <dgm:spPr/>
    </dgm:pt>
    <dgm:pt modelId="{09DB41A0-FD57-465C-A3F6-F4E3251EFEFE}" type="pres">
      <dgm:prSet presAssocID="{F99B03FD-C7B9-4BB6-9D7B-B4CFE1FC2DD8}" presName="centerShape" presStyleLbl="node0" presStyleIdx="0" presStyleCnt="1"/>
      <dgm:spPr/>
    </dgm:pt>
    <dgm:pt modelId="{B09C272B-442B-4034-8960-D77EEC0994F7}" type="pres">
      <dgm:prSet presAssocID="{D2E8F559-2980-4080-938D-1CDEDCF72A4E}" presName="parTrans" presStyleLbl="sibTrans2D1" presStyleIdx="0" presStyleCnt="7"/>
      <dgm:spPr/>
    </dgm:pt>
    <dgm:pt modelId="{CA46AB4F-E0CE-472A-A44A-8C75897C5DE6}" type="pres">
      <dgm:prSet presAssocID="{D2E8F559-2980-4080-938D-1CDEDCF72A4E}" presName="connectorText" presStyleLbl="sibTrans2D1" presStyleIdx="0" presStyleCnt="7"/>
      <dgm:spPr/>
    </dgm:pt>
    <dgm:pt modelId="{B5898ABB-FCFC-47F9-83A1-F54210DFB62C}" type="pres">
      <dgm:prSet presAssocID="{5840E410-61FA-4D10-B142-C77A95DCCDE5}" presName="node" presStyleLbl="node1" presStyleIdx="0" presStyleCnt="7">
        <dgm:presLayoutVars>
          <dgm:bulletEnabled val="1"/>
        </dgm:presLayoutVars>
      </dgm:prSet>
      <dgm:spPr/>
    </dgm:pt>
    <dgm:pt modelId="{DB116F8B-C8BD-4A09-BD8F-4822934188EA}" type="pres">
      <dgm:prSet presAssocID="{B40BB36A-8058-4621-91D7-D2E38080240B}" presName="parTrans" presStyleLbl="sibTrans2D1" presStyleIdx="1" presStyleCnt="7"/>
      <dgm:spPr/>
    </dgm:pt>
    <dgm:pt modelId="{0B423B83-433F-44CC-A4B4-1E6DF5BEB747}" type="pres">
      <dgm:prSet presAssocID="{B40BB36A-8058-4621-91D7-D2E38080240B}" presName="connectorText" presStyleLbl="sibTrans2D1" presStyleIdx="1" presStyleCnt="7"/>
      <dgm:spPr/>
    </dgm:pt>
    <dgm:pt modelId="{FFDD59C6-F7E4-4B0D-8063-3D68E470568D}" type="pres">
      <dgm:prSet presAssocID="{54DA1FF1-5AC4-4DE4-9F47-60CD04E981F9}" presName="node" presStyleLbl="node1" presStyleIdx="1" presStyleCnt="7">
        <dgm:presLayoutVars>
          <dgm:bulletEnabled val="1"/>
        </dgm:presLayoutVars>
      </dgm:prSet>
      <dgm:spPr/>
    </dgm:pt>
    <dgm:pt modelId="{BF41C531-CB59-43F7-A5CB-11966382C4E3}" type="pres">
      <dgm:prSet presAssocID="{8AC21490-ED8B-4FE5-90A9-64C079DC9993}" presName="parTrans" presStyleLbl="sibTrans2D1" presStyleIdx="2" presStyleCnt="7"/>
      <dgm:spPr/>
    </dgm:pt>
    <dgm:pt modelId="{C6AF2850-ED88-4CD6-8B0F-2A5C1EE4293B}" type="pres">
      <dgm:prSet presAssocID="{8AC21490-ED8B-4FE5-90A9-64C079DC9993}" presName="connectorText" presStyleLbl="sibTrans2D1" presStyleIdx="2" presStyleCnt="7"/>
      <dgm:spPr/>
    </dgm:pt>
    <dgm:pt modelId="{7E48D133-5CCE-4FA9-B5EE-7AD265DD3786}" type="pres">
      <dgm:prSet presAssocID="{3A80FB91-A4CC-4B59-89EA-E98371BF217C}" presName="node" presStyleLbl="node1" presStyleIdx="2" presStyleCnt="7">
        <dgm:presLayoutVars>
          <dgm:bulletEnabled val="1"/>
        </dgm:presLayoutVars>
      </dgm:prSet>
      <dgm:spPr/>
    </dgm:pt>
    <dgm:pt modelId="{4722F94E-D5A7-4CE1-945D-6371568B1E2E}" type="pres">
      <dgm:prSet presAssocID="{210369BF-D788-4CE1-8704-B65E5EE05AA1}" presName="parTrans" presStyleLbl="sibTrans2D1" presStyleIdx="3" presStyleCnt="7"/>
      <dgm:spPr/>
    </dgm:pt>
    <dgm:pt modelId="{0082541A-ED8D-4DCC-9CD0-5168C7DB42CE}" type="pres">
      <dgm:prSet presAssocID="{210369BF-D788-4CE1-8704-B65E5EE05AA1}" presName="connectorText" presStyleLbl="sibTrans2D1" presStyleIdx="3" presStyleCnt="7"/>
      <dgm:spPr/>
    </dgm:pt>
    <dgm:pt modelId="{CF956D52-70D9-470D-BC70-F721E01C6A2C}" type="pres">
      <dgm:prSet presAssocID="{F6F6A3D4-5D33-4649-A655-113EAE9DD19E}" presName="node" presStyleLbl="node1" presStyleIdx="3" presStyleCnt="7" custRadScaleRad="99944" custRadScaleInc="814">
        <dgm:presLayoutVars>
          <dgm:bulletEnabled val="1"/>
        </dgm:presLayoutVars>
      </dgm:prSet>
      <dgm:spPr/>
    </dgm:pt>
    <dgm:pt modelId="{BDB063DC-72FD-4BA5-AA06-53DBA1CB34B3}" type="pres">
      <dgm:prSet presAssocID="{7F3CA0B0-09FA-4486-97C6-35727BEEDF6F}" presName="parTrans" presStyleLbl="sibTrans2D1" presStyleIdx="4" presStyleCnt="7"/>
      <dgm:spPr/>
    </dgm:pt>
    <dgm:pt modelId="{A042DDE6-52D3-49E4-BF5B-555D93AFB817}" type="pres">
      <dgm:prSet presAssocID="{7F3CA0B0-09FA-4486-97C6-35727BEEDF6F}" presName="connectorText" presStyleLbl="sibTrans2D1" presStyleIdx="4" presStyleCnt="7"/>
      <dgm:spPr/>
    </dgm:pt>
    <dgm:pt modelId="{51F0D307-E3A7-42BB-9E39-B79FABD64875}" type="pres">
      <dgm:prSet presAssocID="{044EE315-F0C8-48DC-A360-168FEEB3C95E}" presName="node" presStyleLbl="node1" presStyleIdx="4" presStyleCnt="7">
        <dgm:presLayoutVars>
          <dgm:bulletEnabled val="1"/>
        </dgm:presLayoutVars>
      </dgm:prSet>
      <dgm:spPr/>
    </dgm:pt>
    <dgm:pt modelId="{5939F93B-1C14-4372-A068-4E9A85EAD4D4}" type="pres">
      <dgm:prSet presAssocID="{2D15E1E7-8DCD-4351-AC74-903C9455197A}" presName="parTrans" presStyleLbl="sibTrans2D1" presStyleIdx="5" presStyleCnt="7"/>
      <dgm:spPr/>
    </dgm:pt>
    <dgm:pt modelId="{252F4467-28C7-4A11-88D1-0F431C8006A9}" type="pres">
      <dgm:prSet presAssocID="{2D15E1E7-8DCD-4351-AC74-903C9455197A}" presName="connectorText" presStyleLbl="sibTrans2D1" presStyleIdx="5" presStyleCnt="7"/>
      <dgm:spPr/>
    </dgm:pt>
    <dgm:pt modelId="{598911B3-BFDD-4F7B-BF31-C618585A16B2}" type="pres">
      <dgm:prSet presAssocID="{5822D04C-52A7-4E1C-90D6-A9412682CE0E}" presName="node" presStyleLbl="node1" presStyleIdx="5" presStyleCnt="7" custScaleX="110122" custScaleY="103899">
        <dgm:presLayoutVars>
          <dgm:bulletEnabled val="1"/>
        </dgm:presLayoutVars>
      </dgm:prSet>
      <dgm:spPr/>
    </dgm:pt>
    <dgm:pt modelId="{0E1F4EA5-EFCC-4E00-A9A6-09658C97D97A}" type="pres">
      <dgm:prSet presAssocID="{3CFDC1C1-B47B-4B7F-A1D3-CBE9645A287F}" presName="parTrans" presStyleLbl="sibTrans2D1" presStyleIdx="6" presStyleCnt="7"/>
      <dgm:spPr/>
    </dgm:pt>
    <dgm:pt modelId="{EC9D67E3-C448-4D2A-9C1E-2C756B407006}" type="pres">
      <dgm:prSet presAssocID="{3CFDC1C1-B47B-4B7F-A1D3-CBE9645A287F}" presName="connectorText" presStyleLbl="sibTrans2D1" presStyleIdx="6" presStyleCnt="7"/>
      <dgm:spPr/>
    </dgm:pt>
    <dgm:pt modelId="{4670B215-23EE-40D2-AC62-DC1D6ACA4A5D}" type="pres">
      <dgm:prSet presAssocID="{BEFCA363-541D-443A-93A9-F117B9697B95}" presName="node" presStyleLbl="node1" presStyleIdx="6" presStyleCnt="7">
        <dgm:presLayoutVars>
          <dgm:bulletEnabled val="1"/>
        </dgm:presLayoutVars>
      </dgm:prSet>
      <dgm:spPr/>
    </dgm:pt>
  </dgm:ptLst>
  <dgm:cxnLst>
    <dgm:cxn modelId="{7A6B6A03-15FF-46C1-920B-69DDF509DCC1}" type="presOf" srcId="{3A80FB91-A4CC-4B59-89EA-E98371BF217C}" destId="{7E48D133-5CCE-4FA9-B5EE-7AD265DD3786}" srcOrd="0" destOrd="0" presId="urn:microsoft.com/office/officeart/2005/8/layout/radial5"/>
    <dgm:cxn modelId="{26BB4B0B-578F-40EB-A631-869DCB8635D6}" type="presOf" srcId="{B40BB36A-8058-4621-91D7-D2E38080240B}" destId="{0B423B83-433F-44CC-A4B4-1E6DF5BEB747}" srcOrd="1" destOrd="0" presId="urn:microsoft.com/office/officeart/2005/8/layout/radial5"/>
    <dgm:cxn modelId="{89096C10-1EC2-4561-A489-8CC67203C98B}" type="presOf" srcId="{7F3CA0B0-09FA-4486-97C6-35727BEEDF6F}" destId="{A042DDE6-52D3-49E4-BF5B-555D93AFB817}" srcOrd="1" destOrd="0" presId="urn:microsoft.com/office/officeart/2005/8/layout/radial5"/>
    <dgm:cxn modelId="{1072DB28-4C6A-48C8-AE71-87A4FB77BE30}" type="presOf" srcId="{210369BF-D788-4CE1-8704-B65E5EE05AA1}" destId="{0082541A-ED8D-4DCC-9CD0-5168C7DB42CE}" srcOrd="1" destOrd="0" presId="urn:microsoft.com/office/officeart/2005/8/layout/radial5"/>
    <dgm:cxn modelId="{0738D25C-EA75-49AF-8059-A90303ED694A}" type="presOf" srcId="{044EE315-F0C8-48DC-A360-168FEEB3C95E}" destId="{51F0D307-E3A7-42BB-9E39-B79FABD64875}" srcOrd="0" destOrd="0" presId="urn:microsoft.com/office/officeart/2005/8/layout/radial5"/>
    <dgm:cxn modelId="{82D75644-D051-40C1-8672-713911C38380}" type="presOf" srcId="{54DA1FF1-5AC4-4DE4-9F47-60CD04E981F9}" destId="{FFDD59C6-F7E4-4B0D-8063-3D68E470568D}" srcOrd="0" destOrd="0" presId="urn:microsoft.com/office/officeart/2005/8/layout/radial5"/>
    <dgm:cxn modelId="{975EE144-66D1-4C3C-B70C-C2BDF8CDE91F}" type="presOf" srcId="{8AC21490-ED8B-4FE5-90A9-64C079DC9993}" destId="{C6AF2850-ED88-4CD6-8B0F-2A5C1EE4293B}" srcOrd="1" destOrd="0" presId="urn:microsoft.com/office/officeart/2005/8/layout/radial5"/>
    <dgm:cxn modelId="{2F477246-8968-4BE5-9EA1-B8D9D1F2E3B7}" srcId="{F99B03FD-C7B9-4BB6-9D7B-B4CFE1FC2DD8}" destId="{3A80FB91-A4CC-4B59-89EA-E98371BF217C}" srcOrd="2" destOrd="0" parTransId="{8AC21490-ED8B-4FE5-90A9-64C079DC9993}" sibTransId="{5CB29BDE-71E5-418A-AF79-15921AF9BF6F}"/>
    <dgm:cxn modelId="{5DAAE966-4389-4096-8F9B-F43912FF188E}" srcId="{F99B03FD-C7B9-4BB6-9D7B-B4CFE1FC2DD8}" destId="{BEFCA363-541D-443A-93A9-F117B9697B95}" srcOrd="6" destOrd="0" parTransId="{3CFDC1C1-B47B-4B7F-A1D3-CBE9645A287F}" sibTransId="{62710F79-DE37-4C01-BEAD-F007ACDC407E}"/>
    <dgm:cxn modelId="{618E2B4A-859B-4F96-9A0E-726CA2C0C795}" type="presOf" srcId="{2D15E1E7-8DCD-4351-AC74-903C9455197A}" destId="{252F4467-28C7-4A11-88D1-0F431C8006A9}" srcOrd="1" destOrd="0" presId="urn:microsoft.com/office/officeart/2005/8/layout/radial5"/>
    <dgm:cxn modelId="{8119EA6B-59F5-4D9E-8376-A346FE3A879D}" type="presOf" srcId="{5822D04C-52A7-4E1C-90D6-A9412682CE0E}" destId="{598911B3-BFDD-4F7B-BF31-C618585A16B2}" srcOrd="0" destOrd="0" presId="urn:microsoft.com/office/officeart/2005/8/layout/radial5"/>
    <dgm:cxn modelId="{825B2A4C-B0EE-48C7-B6C8-149072EC8FD3}" srcId="{F99B03FD-C7B9-4BB6-9D7B-B4CFE1FC2DD8}" destId="{5840E410-61FA-4D10-B142-C77A95DCCDE5}" srcOrd="0" destOrd="0" parTransId="{D2E8F559-2980-4080-938D-1CDEDCF72A4E}" sibTransId="{E5BE69ED-86EB-4F96-989E-EED9BE05B1E0}"/>
    <dgm:cxn modelId="{01EDAC6D-7A3A-4256-AF68-FF94CAEC1B03}" type="presOf" srcId="{B40BB36A-8058-4621-91D7-D2E38080240B}" destId="{DB116F8B-C8BD-4A09-BD8F-4822934188EA}" srcOrd="0" destOrd="0" presId="urn:microsoft.com/office/officeart/2005/8/layout/radial5"/>
    <dgm:cxn modelId="{F926A255-BD0D-4F9E-9E24-1F5BEA5A7601}" type="presOf" srcId="{3CFDC1C1-B47B-4B7F-A1D3-CBE9645A287F}" destId="{0E1F4EA5-EFCC-4E00-A9A6-09658C97D97A}" srcOrd="0" destOrd="0" presId="urn:microsoft.com/office/officeart/2005/8/layout/radial5"/>
    <dgm:cxn modelId="{D78B347A-820C-4A7C-8C65-E373968DF668}" srcId="{F99B03FD-C7B9-4BB6-9D7B-B4CFE1FC2DD8}" destId="{044EE315-F0C8-48DC-A360-168FEEB3C95E}" srcOrd="4" destOrd="0" parTransId="{7F3CA0B0-09FA-4486-97C6-35727BEEDF6F}" sibTransId="{B8230EF4-42DA-4324-AA66-1E651DC94E26}"/>
    <dgm:cxn modelId="{E8388786-C8D2-4989-A2E8-E00BA1FD4E8A}" type="presOf" srcId="{D2E8F559-2980-4080-938D-1CDEDCF72A4E}" destId="{CA46AB4F-E0CE-472A-A44A-8C75897C5DE6}" srcOrd="1" destOrd="0" presId="urn:microsoft.com/office/officeart/2005/8/layout/radial5"/>
    <dgm:cxn modelId="{041A399E-5C23-4349-B7EF-F6AFEF3A42DC}" srcId="{F99B03FD-C7B9-4BB6-9D7B-B4CFE1FC2DD8}" destId="{54DA1FF1-5AC4-4DE4-9F47-60CD04E981F9}" srcOrd="1" destOrd="0" parTransId="{B40BB36A-8058-4621-91D7-D2E38080240B}" sibTransId="{F19369F5-3964-43E6-B4F5-C22A35BEEFD3}"/>
    <dgm:cxn modelId="{312FCEA1-7429-4CC7-A9EC-C415CD7812D9}" type="presOf" srcId="{210369BF-D788-4CE1-8704-B65E5EE05AA1}" destId="{4722F94E-D5A7-4CE1-945D-6371568B1E2E}" srcOrd="0" destOrd="0" presId="urn:microsoft.com/office/officeart/2005/8/layout/radial5"/>
    <dgm:cxn modelId="{E52DBCA2-9B64-4F29-8606-99B9BA45FD33}" type="presOf" srcId="{8AC21490-ED8B-4FE5-90A9-64C079DC9993}" destId="{BF41C531-CB59-43F7-A5CB-11966382C4E3}" srcOrd="0" destOrd="0" presId="urn:microsoft.com/office/officeart/2005/8/layout/radial5"/>
    <dgm:cxn modelId="{8C4371A6-0152-4804-9311-0A834B91DA97}" type="presOf" srcId="{5840E410-61FA-4D10-B142-C77A95DCCDE5}" destId="{B5898ABB-FCFC-47F9-83A1-F54210DFB62C}" srcOrd="0" destOrd="0" presId="urn:microsoft.com/office/officeart/2005/8/layout/radial5"/>
    <dgm:cxn modelId="{C09CE8B2-A717-430E-AF6F-253B8A7C8EF0}" srcId="{F99B03FD-C7B9-4BB6-9D7B-B4CFE1FC2DD8}" destId="{F6F6A3D4-5D33-4649-A655-113EAE9DD19E}" srcOrd="3" destOrd="0" parTransId="{210369BF-D788-4CE1-8704-B65E5EE05AA1}" sibTransId="{BC24F059-F06C-45DD-9593-46889FFBA402}"/>
    <dgm:cxn modelId="{BBDB65B3-04BD-4B19-8CF1-D94B188B11AC}" type="presOf" srcId="{2D15E1E7-8DCD-4351-AC74-903C9455197A}" destId="{5939F93B-1C14-4372-A068-4E9A85EAD4D4}" srcOrd="0" destOrd="0" presId="urn:microsoft.com/office/officeart/2005/8/layout/radial5"/>
    <dgm:cxn modelId="{46A2B6BC-C600-491C-9C18-55DD03D54233}" srcId="{9410C64B-EC7A-469A-8253-DE0FA5253F82}" destId="{F99B03FD-C7B9-4BB6-9D7B-B4CFE1FC2DD8}" srcOrd="0" destOrd="0" parTransId="{03E48420-D888-4A75-9377-BDDAE86B78CA}" sibTransId="{780C0862-2092-4FE3-A92A-F2F2FF3B9B5A}"/>
    <dgm:cxn modelId="{A181E3BD-EE71-48E4-88D8-A41D23D60A13}" type="presOf" srcId="{BEFCA363-541D-443A-93A9-F117B9697B95}" destId="{4670B215-23EE-40D2-AC62-DC1D6ACA4A5D}" srcOrd="0" destOrd="0" presId="urn:microsoft.com/office/officeart/2005/8/layout/radial5"/>
    <dgm:cxn modelId="{1F444BC1-8C01-4E38-9596-24EF956E04C6}" type="presOf" srcId="{D2E8F559-2980-4080-938D-1CDEDCF72A4E}" destId="{B09C272B-442B-4034-8960-D77EEC0994F7}" srcOrd="0" destOrd="0" presId="urn:microsoft.com/office/officeart/2005/8/layout/radial5"/>
    <dgm:cxn modelId="{DA5BD5C5-B522-4DAF-ACED-5BA36E30A47B}" type="presOf" srcId="{3CFDC1C1-B47B-4B7F-A1D3-CBE9645A287F}" destId="{EC9D67E3-C448-4D2A-9C1E-2C756B407006}" srcOrd="1" destOrd="0" presId="urn:microsoft.com/office/officeart/2005/8/layout/radial5"/>
    <dgm:cxn modelId="{CE2E36C8-8B6E-4D4E-809B-D2535368F1E0}" type="presOf" srcId="{9410C64B-EC7A-469A-8253-DE0FA5253F82}" destId="{C05FE0CE-F906-4FEC-9C0C-50F3D00F8C04}" srcOrd="0" destOrd="0" presId="urn:microsoft.com/office/officeart/2005/8/layout/radial5"/>
    <dgm:cxn modelId="{D3C003D3-2367-4829-8556-ACF2E7CFF372}" type="presOf" srcId="{7F3CA0B0-09FA-4486-97C6-35727BEEDF6F}" destId="{BDB063DC-72FD-4BA5-AA06-53DBA1CB34B3}" srcOrd="0" destOrd="0" presId="urn:microsoft.com/office/officeart/2005/8/layout/radial5"/>
    <dgm:cxn modelId="{CC670AE8-9016-4B5C-A856-95CE73CB9877}" srcId="{F99B03FD-C7B9-4BB6-9D7B-B4CFE1FC2DD8}" destId="{5822D04C-52A7-4E1C-90D6-A9412682CE0E}" srcOrd="5" destOrd="0" parTransId="{2D15E1E7-8DCD-4351-AC74-903C9455197A}" sibTransId="{FC0E6BBD-138C-49AE-B2C0-788D4C649EDB}"/>
    <dgm:cxn modelId="{AE0965E8-A322-416A-9A4C-51E56CEB46FB}" type="presOf" srcId="{F6F6A3D4-5D33-4649-A655-113EAE9DD19E}" destId="{CF956D52-70D9-470D-BC70-F721E01C6A2C}" srcOrd="0" destOrd="0" presId="urn:microsoft.com/office/officeart/2005/8/layout/radial5"/>
    <dgm:cxn modelId="{D0B72CFB-EEF0-473C-A64E-AABCA7D2D7F3}" type="presOf" srcId="{F99B03FD-C7B9-4BB6-9D7B-B4CFE1FC2DD8}" destId="{09DB41A0-FD57-465C-A3F6-F4E3251EFEFE}" srcOrd="0" destOrd="0" presId="urn:microsoft.com/office/officeart/2005/8/layout/radial5"/>
    <dgm:cxn modelId="{CB25CA05-F167-4758-B0D7-4EB77B965415}" type="presParOf" srcId="{C05FE0CE-F906-4FEC-9C0C-50F3D00F8C04}" destId="{09DB41A0-FD57-465C-A3F6-F4E3251EFEFE}" srcOrd="0" destOrd="0" presId="urn:microsoft.com/office/officeart/2005/8/layout/radial5"/>
    <dgm:cxn modelId="{02A244F3-1083-40A9-8958-901DEF8D81BA}" type="presParOf" srcId="{C05FE0CE-F906-4FEC-9C0C-50F3D00F8C04}" destId="{B09C272B-442B-4034-8960-D77EEC0994F7}" srcOrd="1" destOrd="0" presId="urn:microsoft.com/office/officeart/2005/8/layout/radial5"/>
    <dgm:cxn modelId="{7266C88C-011A-441E-B6D9-65F16E3C1404}" type="presParOf" srcId="{B09C272B-442B-4034-8960-D77EEC0994F7}" destId="{CA46AB4F-E0CE-472A-A44A-8C75897C5DE6}" srcOrd="0" destOrd="0" presId="urn:microsoft.com/office/officeart/2005/8/layout/radial5"/>
    <dgm:cxn modelId="{79708079-83B2-4A0C-A947-2D0A1F2446F2}" type="presParOf" srcId="{C05FE0CE-F906-4FEC-9C0C-50F3D00F8C04}" destId="{B5898ABB-FCFC-47F9-83A1-F54210DFB62C}" srcOrd="2" destOrd="0" presId="urn:microsoft.com/office/officeart/2005/8/layout/radial5"/>
    <dgm:cxn modelId="{8CB42232-764A-48BB-B85E-FF25A0B4A262}" type="presParOf" srcId="{C05FE0CE-F906-4FEC-9C0C-50F3D00F8C04}" destId="{DB116F8B-C8BD-4A09-BD8F-4822934188EA}" srcOrd="3" destOrd="0" presId="urn:microsoft.com/office/officeart/2005/8/layout/radial5"/>
    <dgm:cxn modelId="{B571ECEB-2FCC-4431-AFC2-0A33CC829705}" type="presParOf" srcId="{DB116F8B-C8BD-4A09-BD8F-4822934188EA}" destId="{0B423B83-433F-44CC-A4B4-1E6DF5BEB747}" srcOrd="0" destOrd="0" presId="urn:microsoft.com/office/officeart/2005/8/layout/radial5"/>
    <dgm:cxn modelId="{C8B4A85C-6413-4200-9C10-FACC8EAE8846}" type="presParOf" srcId="{C05FE0CE-F906-4FEC-9C0C-50F3D00F8C04}" destId="{FFDD59C6-F7E4-4B0D-8063-3D68E470568D}" srcOrd="4" destOrd="0" presId="urn:microsoft.com/office/officeart/2005/8/layout/radial5"/>
    <dgm:cxn modelId="{45CB2EBB-B057-47A3-A6E9-4197BF86A3C5}" type="presParOf" srcId="{C05FE0CE-F906-4FEC-9C0C-50F3D00F8C04}" destId="{BF41C531-CB59-43F7-A5CB-11966382C4E3}" srcOrd="5" destOrd="0" presId="urn:microsoft.com/office/officeart/2005/8/layout/radial5"/>
    <dgm:cxn modelId="{7433E595-A5FB-4ADA-B7CC-D0457D91DA1D}" type="presParOf" srcId="{BF41C531-CB59-43F7-A5CB-11966382C4E3}" destId="{C6AF2850-ED88-4CD6-8B0F-2A5C1EE4293B}" srcOrd="0" destOrd="0" presId="urn:microsoft.com/office/officeart/2005/8/layout/radial5"/>
    <dgm:cxn modelId="{D840DA02-46A5-47D5-BF6A-E03CEEE3D3D0}" type="presParOf" srcId="{C05FE0CE-F906-4FEC-9C0C-50F3D00F8C04}" destId="{7E48D133-5CCE-4FA9-B5EE-7AD265DD3786}" srcOrd="6" destOrd="0" presId="urn:microsoft.com/office/officeart/2005/8/layout/radial5"/>
    <dgm:cxn modelId="{C7222C11-1E76-4DD8-A3A2-92519CFA3916}" type="presParOf" srcId="{C05FE0CE-F906-4FEC-9C0C-50F3D00F8C04}" destId="{4722F94E-D5A7-4CE1-945D-6371568B1E2E}" srcOrd="7" destOrd="0" presId="urn:microsoft.com/office/officeart/2005/8/layout/radial5"/>
    <dgm:cxn modelId="{57A08531-473C-4B33-8AFB-648AC33007A1}" type="presParOf" srcId="{4722F94E-D5A7-4CE1-945D-6371568B1E2E}" destId="{0082541A-ED8D-4DCC-9CD0-5168C7DB42CE}" srcOrd="0" destOrd="0" presId="urn:microsoft.com/office/officeart/2005/8/layout/radial5"/>
    <dgm:cxn modelId="{09478A43-5C39-4879-BC1B-2D3447E00CE9}" type="presParOf" srcId="{C05FE0CE-F906-4FEC-9C0C-50F3D00F8C04}" destId="{CF956D52-70D9-470D-BC70-F721E01C6A2C}" srcOrd="8" destOrd="0" presId="urn:microsoft.com/office/officeart/2005/8/layout/radial5"/>
    <dgm:cxn modelId="{F4655C69-A3E9-4589-9423-8DEA86F3AB34}" type="presParOf" srcId="{C05FE0CE-F906-4FEC-9C0C-50F3D00F8C04}" destId="{BDB063DC-72FD-4BA5-AA06-53DBA1CB34B3}" srcOrd="9" destOrd="0" presId="urn:microsoft.com/office/officeart/2005/8/layout/radial5"/>
    <dgm:cxn modelId="{7028381E-3856-4245-83CB-D3E58FF5AC5D}" type="presParOf" srcId="{BDB063DC-72FD-4BA5-AA06-53DBA1CB34B3}" destId="{A042DDE6-52D3-49E4-BF5B-555D93AFB817}" srcOrd="0" destOrd="0" presId="urn:microsoft.com/office/officeart/2005/8/layout/radial5"/>
    <dgm:cxn modelId="{AAC9A347-412D-4D28-917B-07B307EF156D}" type="presParOf" srcId="{C05FE0CE-F906-4FEC-9C0C-50F3D00F8C04}" destId="{51F0D307-E3A7-42BB-9E39-B79FABD64875}" srcOrd="10" destOrd="0" presId="urn:microsoft.com/office/officeart/2005/8/layout/radial5"/>
    <dgm:cxn modelId="{F0048A88-474B-412F-90FD-3DD172F560DB}" type="presParOf" srcId="{C05FE0CE-F906-4FEC-9C0C-50F3D00F8C04}" destId="{5939F93B-1C14-4372-A068-4E9A85EAD4D4}" srcOrd="11" destOrd="0" presId="urn:microsoft.com/office/officeart/2005/8/layout/radial5"/>
    <dgm:cxn modelId="{E99D7F47-1340-4F08-9BFA-8F73C6E1BB2D}" type="presParOf" srcId="{5939F93B-1C14-4372-A068-4E9A85EAD4D4}" destId="{252F4467-28C7-4A11-88D1-0F431C8006A9}" srcOrd="0" destOrd="0" presId="urn:microsoft.com/office/officeart/2005/8/layout/radial5"/>
    <dgm:cxn modelId="{20BB99D9-4620-4807-B13B-5475C7DCD34F}" type="presParOf" srcId="{C05FE0CE-F906-4FEC-9C0C-50F3D00F8C04}" destId="{598911B3-BFDD-4F7B-BF31-C618585A16B2}" srcOrd="12" destOrd="0" presId="urn:microsoft.com/office/officeart/2005/8/layout/radial5"/>
    <dgm:cxn modelId="{76E175B5-EA04-431F-A273-BF573DD1CA29}" type="presParOf" srcId="{C05FE0CE-F906-4FEC-9C0C-50F3D00F8C04}" destId="{0E1F4EA5-EFCC-4E00-A9A6-09658C97D97A}" srcOrd="13" destOrd="0" presId="urn:microsoft.com/office/officeart/2005/8/layout/radial5"/>
    <dgm:cxn modelId="{E05FD286-886D-4CCB-AF26-2C5BE001C235}" type="presParOf" srcId="{0E1F4EA5-EFCC-4E00-A9A6-09658C97D97A}" destId="{EC9D67E3-C448-4D2A-9C1E-2C756B407006}" srcOrd="0" destOrd="0" presId="urn:microsoft.com/office/officeart/2005/8/layout/radial5"/>
    <dgm:cxn modelId="{284128C1-C2C8-45FA-AF5A-7D5F17B7724F}" type="presParOf" srcId="{C05FE0CE-F906-4FEC-9C0C-50F3D00F8C04}" destId="{4670B215-23EE-40D2-AC62-DC1D6ACA4A5D}"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EE15A0-21CC-4C80-AD1A-FF82DFF07AEF}"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0C1FF065-0E00-4D56-AA7D-5ECB895A0B0E}">
      <dgm:prSet/>
      <dgm:spPr/>
      <dgm:t>
        <a:bodyPr/>
        <a:lstStyle/>
        <a:p>
          <a:r>
            <a:rPr lang="es-ES"/>
            <a:t>Escaso interés por compartir el disfrute y emociones  con los demás.</a:t>
          </a:r>
          <a:endParaRPr lang="en-US"/>
        </a:p>
      </dgm:t>
    </dgm:pt>
    <dgm:pt modelId="{EB48D557-165B-42B6-B662-1144A990DE84}" type="parTrans" cxnId="{C63AB62D-A598-4286-886C-F3B77A88CAA6}">
      <dgm:prSet/>
      <dgm:spPr/>
      <dgm:t>
        <a:bodyPr/>
        <a:lstStyle/>
        <a:p>
          <a:endParaRPr lang="en-US"/>
        </a:p>
      </dgm:t>
    </dgm:pt>
    <dgm:pt modelId="{D6B951E2-D257-4FCD-B7C5-62FF56578BD8}" type="sibTrans" cxnId="{C63AB62D-A598-4286-886C-F3B77A88CAA6}">
      <dgm:prSet/>
      <dgm:spPr/>
      <dgm:t>
        <a:bodyPr/>
        <a:lstStyle/>
        <a:p>
          <a:endParaRPr lang="en-US"/>
        </a:p>
      </dgm:t>
    </dgm:pt>
    <dgm:pt modelId="{4332BFB4-CE82-4999-A6EA-D7783B8D1AF6}">
      <dgm:prSet/>
      <dgm:spPr/>
      <dgm:t>
        <a:bodyPr/>
        <a:lstStyle/>
        <a:p>
          <a:r>
            <a:rPr lang="en-US"/>
            <a:t>Dificultad en atención conjunta.</a:t>
          </a:r>
        </a:p>
      </dgm:t>
    </dgm:pt>
    <dgm:pt modelId="{54C3C240-BC36-4793-96CF-F3B89A2FF0E8}" type="parTrans" cxnId="{8728087D-EF2E-40C4-9817-774BF3B9EF43}">
      <dgm:prSet/>
      <dgm:spPr/>
      <dgm:t>
        <a:bodyPr/>
        <a:lstStyle/>
        <a:p>
          <a:endParaRPr lang="en-US"/>
        </a:p>
      </dgm:t>
    </dgm:pt>
    <dgm:pt modelId="{765C6168-CAFF-4EA6-AF37-95E151402223}" type="sibTrans" cxnId="{8728087D-EF2E-40C4-9817-774BF3B9EF43}">
      <dgm:prSet/>
      <dgm:spPr/>
      <dgm:t>
        <a:bodyPr/>
        <a:lstStyle/>
        <a:p>
          <a:endParaRPr lang="en-US"/>
        </a:p>
      </dgm:t>
    </dgm:pt>
    <dgm:pt modelId="{8F1634D2-E22E-458C-82F4-5A6C0BF03EA2}">
      <dgm:prSet/>
      <dgm:spPr/>
      <dgm:t>
        <a:bodyPr/>
        <a:lstStyle/>
        <a:p>
          <a:r>
            <a:rPr lang="en-US"/>
            <a:t>Acercamientos sociales inusuales.</a:t>
          </a:r>
        </a:p>
      </dgm:t>
    </dgm:pt>
    <dgm:pt modelId="{7D77C13B-48F3-4582-BA42-103CE37AA1A6}" type="parTrans" cxnId="{626803B0-DF09-447B-A36D-64F1854598CA}">
      <dgm:prSet/>
      <dgm:spPr/>
      <dgm:t>
        <a:bodyPr/>
        <a:lstStyle/>
        <a:p>
          <a:endParaRPr lang="en-US"/>
        </a:p>
      </dgm:t>
    </dgm:pt>
    <dgm:pt modelId="{E7011A07-2A8F-4BAD-B64D-0F40C92036FD}" type="sibTrans" cxnId="{626803B0-DF09-447B-A36D-64F1854598CA}">
      <dgm:prSet/>
      <dgm:spPr/>
      <dgm:t>
        <a:bodyPr/>
        <a:lstStyle/>
        <a:p>
          <a:endParaRPr lang="en-US"/>
        </a:p>
      </dgm:t>
    </dgm:pt>
    <dgm:pt modelId="{5A72C41B-9942-41AF-B1BF-5B9B5F05A01D}">
      <dgm:prSet/>
      <dgm:spPr/>
      <dgm:t>
        <a:bodyPr/>
        <a:lstStyle/>
        <a:p>
          <a:r>
            <a:rPr lang="es-ES"/>
            <a:t>Fallo para iniciar o responder a la interacción social.</a:t>
          </a:r>
          <a:endParaRPr lang="en-US"/>
        </a:p>
      </dgm:t>
    </dgm:pt>
    <dgm:pt modelId="{40359978-9EAC-40AF-B7BF-143F8AF666F0}" type="parTrans" cxnId="{A926D2E2-BC07-4124-BEBF-9B7FFD88A54A}">
      <dgm:prSet/>
      <dgm:spPr/>
      <dgm:t>
        <a:bodyPr/>
        <a:lstStyle/>
        <a:p>
          <a:endParaRPr lang="en-US"/>
        </a:p>
      </dgm:t>
    </dgm:pt>
    <dgm:pt modelId="{F91131A2-87B1-4DEF-B09A-13E48B7E5360}" type="sibTrans" cxnId="{A926D2E2-BC07-4124-BEBF-9B7FFD88A54A}">
      <dgm:prSet/>
      <dgm:spPr/>
      <dgm:t>
        <a:bodyPr/>
        <a:lstStyle/>
        <a:p>
          <a:endParaRPr lang="en-US"/>
        </a:p>
      </dgm:t>
    </dgm:pt>
    <dgm:pt modelId="{D06471E8-ED06-4CBB-AB70-29C32183E89D}">
      <dgm:prSet/>
      <dgm:spPr/>
      <dgm:t>
        <a:bodyPr/>
        <a:lstStyle/>
        <a:p>
          <a:r>
            <a:rPr lang="en-US"/>
            <a:t>Dificultad para ajustar la conducta a la situación.</a:t>
          </a:r>
        </a:p>
      </dgm:t>
    </dgm:pt>
    <dgm:pt modelId="{08B26661-7CFA-4988-A820-0F5255A1461D}" type="parTrans" cxnId="{077ED3D2-8B13-4C16-8049-1C0ED0B3570B}">
      <dgm:prSet/>
      <dgm:spPr/>
      <dgm:t>
        <a:bodyPr/>
        <a:lstStyle/>
        <a:p>
          <a:endParaRPr lang="en-US"/>
        </a:p>
      </dgm:t>
    </dgm:pt>
    <dgm:pt modelId="{142DD19E-AC44-45E0-B7B9-B13B729C410C}" type="sibTrans" cxnId="{077ED3D2-8B13-4C16-8049-1C0ED0B3570B}">
      <dgm:prSet/>
      <dgm:spPr/>
      <dgm:t>
        <a:bodyPr/>
        <a:lstStyle/>
        <a:p>
          <a:endParaRPr lang="en-US"/>
        </a:p>
      </dgm:t>
    </dgm:pt>
    <dgm:pt modelId="{9958A2F7-0C79-4F24-B6F3-E0D4D8FDA234}">
      <dgm:prSet/>
      <dgm:spPr/>
      <dgm:t>
        <a:bodyPr/>
        <a:lstStyle/>
        <a:p>
          <a:r>
            <a:rPr lang="en-US"/>
            <a:t>Dificultad para comprender normas sociales “no escritas”.</a:t>
          </a:r>
        </a:p>
      </dgm:t>
    </dgm:pt>
    <dgm:pt modelId="{3A2F653C-64D7-4501-BDAF-627E2E88DF99}" type="parTrans" cxnId="{2B1D8DB8-B592-4181-8ADA-6500916EB6A5}">
      <dgm:prSet/>
      <dgm:spPr/>
      <dgm:t>
        <a:bodyPr/>
        <a:lstStyle/>
        <a:p>
          <a:endParaRPr lang="en-US"/>
        </a:p>
      </dgm:t>
    </dgm:pt>
    <dgm:pt modelId="{44582658-0F30-4E2F-8577-46928B6F8D63}" type="sibTrans" cxnId="{2B1D8DB8-B592-4181-8ADA-6500916EB6A5}">
      <dgm:prSet/>
      <dgm:spPr/>
      <dgm:t>
        <a:bodyPr/>
        <a:lstStyle/>
        <a:p>
          <a:endParaRPr lang="en-US"/>
        </a:p>
      </dgm:t>
    </dgm:pt>
    <dgm:pt modelId="{A277A27B-88D4-49BD-886E-4BAC2C7F2616}">
      <dgm:prSet/>
      <dgm:spPr/>
      <dgm:t>
        <a:bodyPr/>
        <a:lstStyle/>
        <a:p>
          <a:r>
            <a:rPr lang="es-ES"/>
            <a:t>Ausencia aparente de interés por las otras  personas.</a:t>
          </a:r>
          <a:endParaRPr lang="en-US"/>
        </a:p>
      </dgm:t>
    </dgm:pt>
    <dgm:pt modelId="{A0470440-39A7-44CA-B0CF-A221A5EE12B5}" type="parTrans" cxnId="{30B71198-CF89-47C7-B448-0687794CEED7}">
      <dgm:prSet/>
      <dgm:spPr/>
      <dgm:t>
        <a:bodyPr/>
        <a:lstStyle/>
        <a:p>
          <a:endParaRPr lang="en-US"/>
        </a:p>
      </dgm:t>
    </dgm:pt>
    <dgm:pt modelId="{C2556BBF-B4E6-4CCC-B8AB-FB144F37A3C3}" type="sibTrans" cxnId="{30B71198-CF89-47C7-B448-0687794CEED7}">
      <dgm:prSet/>
      <dgm:spPr/>
      <dgm:t>
        <a:bodyPr/>
        <a:lstStyle/>
        <a:p>
          <a:endParaRPr lang="en-US"/>
        </a:p>
      </dgm:t>
    </dgm:pt>
    <dgm:pt modelId="{E5916D2B-1599-4191-84CE-0379F16E09B8}">
      <dgm:prSet/>
      <dgm:spPr/>
      <dgm:t>
        <a:bodyPr/>
        <a:lstStyle/>
        <a:p>
          <a:r>
            <a:rPr lang="es-ES"/>
            <a:t>Dificultad para compartir el juego por iniciativa  propia.</a:t>
          </a:r>
          <a:endParaRPr lang="en-US"/>
        </a:p>
      </dgm:t>
    </dgm:pt>
    <dgm:pt modelId="{F26D5E80-B305-42BB-8D09-26131C8FB264}" type="parTrans" cxnId="{1C02FB70-ECCD-4EEC-AE3E-DD6F988F7BC8}">
      <dgm:prSet/>
      <dgm:spPr/>
      <dgm:t>
        <a:bodyPr/>
        <a:lstStyle/>
        <a:p>
          <a:endParaRPr lang="en-US"/>
        </a:p>
      </dgm:t>
    </dgm:pt>
    <dgm:pt modelId="{A0371BE8-22DA-465E-8722-0E21ABBDDA0F}" type="sibTrans" cxnId="{1C02FB70-ECCD-4EEC-AE3E-DD6F988F7BC8}">
      <dgm:prSet/>
      <dgm:spPr/>
      <dgm:t>
        <a:bodyPr/>
        <a:lstStyle/>
        <a:p>
          <a:endParaRPr lang="en-US"/>
        </a:p>
      </dgm:t>
    </dgm:pt>
    <dgm:pt modelId="{FF80BCAF-F182-4FEF-85EA-B06BABA7D262}" type="pres">
      <dgm:prSet presAssocID="{F6EE15A0-21CC-4C80-AD1A-FF82DFF07AEF}" presName="vert0" presStyleCnt="0">
        <dgm:presLayoutVars>
          <dgm:dir/>
          <dgm:animOne val="branch"/>
          <dgm:animLvl val="lvl"/>
        </dgm:presLayoutVars>
      </dgm:prSet>
      <dgm:spPr/>
    </dgm:pt>
    <dgm:pt modelId="{B501A0A3-EEC8-45B2-9DE5-4B81DACE7DC3}" type="pres">
      <dgm:prSet presAssocID="{0C1FF065-0E00-4D56-AA7D-5ECB895A0B0E}" presName="thickLine" presStyleLbl="alignNode1" presStyleIdx="0" presStyleCnt="8"/>
      <dgm:spPr/>
    </dgm:pt>
    <dgm:pt modelId="{F45C76A1-55CA-4576-AC49-CDCA7D9CEEB3}" type="pres">
      <dgm:prSet presAssocID="{0C1FF065-0E00-4D56-AA7D-5ECB895A0B0E}" presName="horz1" presStyleCnt="0"/>
      <dgm:spPr/>
    </dgm:pt>
    <dgm:pt modelId="{5CACE494-A559-44F0-BF14-57FEF3E3C9C8}" type="pres">
      <dgm:prSet presAssocID="{0C1FF065-0E00-4D56-AA7D-5ECB895A0B0E}" presName="tx1" presStyleLbl="revTx" presStyleIdx="0" presStyleCnt="8"/>
      <dgm:spPr/>
    </dgm:pt>
    <dgm:pt modelId="{2590AE84-C47F-4411-A487-AED77FC9ED7C}" type="pres">
      <dgm:prSet presAssocID="{0C1FF065-0E00-4D56-AA7D-5ECB895A0B0E}" presName="vert1" presStyleCnt="0"/>
      <dgm:spPr/>
    </dgm:pt>
    <dgm:pt modelId="{31F46B4A-FD56-4CA1-9643-5E2E7E3F93A8}" type="pres">
      <dgm:prSet presAssocID="{4332BFB4-CE82-4999-A6EA-D7783B8D1AF6}" presName="thickLine" presStyleLbl="alignNode1" presStyleIdx="1" presStyleCnt="8"/>
      <dgm:spPr/>
    </dgm:pt>
    <dgm:pt modelId="{CE123072-EB8B-423E-A70D-8515C0E3FC37}" type="pres">
      <dgm:prSet presAssocID="{4332BFB4-CE82-4999-A6EA-D7783B8D1AF6}" presName="horz1" presStyleCnt="0"/>
      <dgm:spPr/>
    </dgm:pt>
    <dgm:pt modelId="{7F72DEDA-F61F-4B36-98C4-C6B27C4FDFF2}" type="pres">
      <dgm:prSet presAssocID="{4332BFB4-CE82-4999-A6EA-D7783B8D1AF6}" presName="tx1" presStyleLbl="revTx" presStyleIdx="1" presStyleCnt="8"/>
      <dgm:spPr/>
    </dgm:pt>
    <dgm:pt modelId="{12B7D3CC-1E09-4428-A749-538E3C8322EB}" type="pres">
      <dgm:prSet presAssocID="{4332BFB4-CE82-4999-A6EA-D7783B8D1AF6}" presName="vert1" presStyleCnt="0"/>
      <dgm:spPr/>
    </dgm:pt>
    <dgm:pt modelId="{89D6043B-B5F5-4FB1-8A08-A3E10C530734}" type="pres">
      <dgm:prSet presAssocID="{8F1634D2-E22E-458C-82F4-5A6C0BF03EA2}" presName="thickLine" presStyleLbl="alignNode1" presStyleIdx="2" presStyleCnt="8"/>
      <dgm:spPr/>
    </dgm:pt>
    <dgm:pt modelId="{33A9D41E-227C-43BB-858D-8DF211F117E8}" type="pres">
      <dgm:prSet presAssocID="{8F1634D2-E22E-458C-82F4-5A6C0BF03EA2}" presName="horz1" presStyleCnt="0"/>
      <dgm:spPr/>
    </dgm:pt>
    <dgm:pt modelId="{4AA6F14A-DC19-405D-BDC8-012344CCB8F1}" type="pres">
      <dgm:prSet presAssocID="{8F1634D2-E22E-458C-82F4-5A6C0BF03EA2}" presName="tx1" presStyleLbl="revTx" presStyleIdx="2" presStyleCnt="8"/>
      <dgm:spPr/>
    </dgm:pt>
    <dgm:pt modelId="{65F68982-B6E7-4174-ADAD-A855420DE17F}" type="pres">
      <dgm:prSet presAssocID="{8F1634D2-E22E-458C-82F4-5A6C0BF03EA2}" presName="vert1" presStyleCnt="0"/>
      <dgm:spPr/>
    </dgm:pt>
    <dgm:pt modelId="{AFC89400-2B6B-4714-85FB-1880B4F9D65D}" type="pres">
      <dgm:prSet presAssocID="{5A72C41B-9942-41AF-B1BF-5B9B5F05A01D}" presName="thickLine" presStyleLbl="alignNode1" presStyleIdx="3" presStyleCnt="8"/>
      <dgm:spPr/>
    </dgm:pt>
    <dgm:pt modelId="{74E2DA16-39B7-48CE-B8F2-594AF4987905}" type="pres">
      <dgm:prSet presAssocID="{5A72C41B-9942-41AF-B1BF-5B9B5F05A01D}" presName="horz1" presStyleCnt="0"/>
      <dgm:spPr/>
    </dgm:pt>
    <dgm:pt modelId="{4A18C00A-6D7A-4298-A21C-D27B2626C077}" type="pres">
      <dgm:prSet presAssocID="{5A72C41B-9942-41AF-B1BF-5B9B5F05A01D}" presName="tx1" presStyleLbl="revTx" presStyleIdx="3" presStyleCnt="8"/>
      <dgm:spPr/>
    </dgm:pt>
    <dgm:pt modelId="{2C9553D9-FE44-4BFB-B819-EE15E22FC58F}" type="pres">
      <dgm:prSet presAssocID="{5A72C41B-9942-41AF-B1BF-5B9B5F05A01D}" presName="vert1" presStyleCnt="0"/>
      <dgm:spPr/>
    </dgm:pt>
    <dgm:pt modelId="{FEC7400E-72E7-4BF2-A5AD-4C645F149FFA}" type="pres">
      <dgm:prSet presAssocID="{D06471E8-ED06-4CBB-AB70-29C32183E89D}" presName="thickLine" presStyleLbl="alignNode1" presStyleIdx="4" presStyleCnt="8"/>
      <dgm:spPr/>
    </dgm:pt>
    <dgm:pt modelId="{D34F2778-66B1-4D77-85C3-38872037B82C}" type="pres">
      <dgm:prSet presAssocID="{D06471E8-ED06-4CBB-AB70-29C32183E89D}" presName="horz1" presStyleCnt="0"/>
      <dgm:spPr/>
    </dgm:pt>
    <dgm:pt modelId="{948CD233-B2B2-41B5-A8A0-CCF8725F1B52}" type="pres">
      <dgm:prSet presAssocID="{D06471E8-ED06-4CBB-AB70-29C32183E89D}" presName="tx1" presStyleLbl="revTx" presStyleIdx="4" presStyleCnt="8"/>
      <dgm:spPr/>
    </dgm:pt>
    <dgm:pt modelId="{EFEDF080-5270-4944-8F63-645DD639F37E}" type="pres">
      <dgm:prSet presAssocID="{D06471E8-ED06-4CBB-AB70-29C32183E89D}" presName="vert1" presStyleCnt="0"/>
      <dgm:spPr/>
    </dgm:pt>
    <dgm:pt modelId="{3A1C1479-4B38-4625-93DF-3CB04473D9E0}" type="pres">
      <dgm:prSet presAssocID="{9958A2F7-0C79-4F24-B6F3-E0D4D8FDA234}" presName="thickLine" presStyleLbl="alignNode1" presStyleIdx="5" presStyleCnt="8"/>
      <dgm:spPr/>
    </dgm:pt>
    <dgm:pt modelId="{6F970262-6CCD-4345-AEF4-37CF7A6AE3FF}" type="pres">
      <dgm:prSet presAssocID="{9958A2F7-0C79-4F24-B6F3-E0D4D8FDA234}" presName="horz1" presStyleCnt="0"/>
      <dgm:spPr/>
    </dgm:pt>
    <dgm:pt modelId="{21FBB5AA-1B06-493C-9377-7666B0F4A624}" type="pres">
      <dgm:prSet presAssocID="{9958A2F7-0C79-4F24-B6F3-E0D4D8FDA234}" presName="tx1" presStyleLbl="revTx" presStyleIdx="5" presStyleCnt="8"/>
      <dgm:spPr/>
    </dgm:pt>
    <dgm:pt modelId="{36109DF6-1152-41B7-8ECA-1660BCC28839}" type="pres">
      <dgm:prSet presAssocID="{9958A2F7-0C79-4F24-B6F3-E0D4D8FDA234}" presName="vert1" presStyleCnt="0"/>
      <dgm:spPr/>
    </dgm:pt>
    <dgm:pt modelId="{05EA4104-1A96-4C5A-A07B-B56CF3C510C1}" type="pres">
      <dgm:prSet presAssocID="{A277A27B-88D4-49BD-886E-4BAC2C7F2616}" presName="thickLine" presStyleLbl="alignNode1" presStyleIdx="6" presStyleCnt="8"/>
      <dgm:spPr/>
    </dgm:pt>
    <dgm:pt modelId="{ED496F42-A92E-4C8F-8C3C-A358E283C6A3}" type="pres">
      <dgm:prSet presAssocID="{A277A27B-88D4-49BD-886E-4BAC2C7F2616}" presName="horz1" presStyleCnt="0"/>
      <dgm:spPr/>
    </dgm:pt>
    <dgm:pt modelId="{38407C86-80D6-47AD-84CC-F29667DD624D}" type="pres">
      <dgm:prSet presAssocID="{A277A27B-88D4-49BD-886E-4BAC2C7F2616}" presName="tx1" presStyleLbl="revTx" presStyleIdx="6" presStyleCnt="8"/>
      <dgm:spPr/>
    </dgm:pt>
    <dgm:pt modelId="{3ED81849-410D-47D2-8502-3AA0D279A1C1}" type="pres">
      <dgm:prSet presAssocID="{A277A27B-88D4-49BD-886E-4BAC2C7F2616}" presName="vert1" presStyleCnt="0"/>
      <dgm:spPr/>
    </dgm:pt>
    <dgm:pt modelId="{3385DD47-5FED-4F0F-873F-86FEADD5DF27}" type="pres">
      <dgm:prSet presAssocID="{E5916D2B-1599-4191-84CE-0379F16E09B8}" presName="thickLine" presStyleLbl="alignNode1" presStyleIdx="7" presStyleCnt="8"/>
      <dgm:spPr/>
    </dgm:pt>
    <dgm:pt modelId="{923CE2A3-180D-4E2F-A401-7D3CEE4E9F89}" type="pres">
      <dgm:prSet presAssocID="{E5916D2B-1599-4191-84CE-0379F16E09B8}" presName="horz1" presStyleCnt="0"/>
      <dgm:spPr/>
    </dgm:pt>
    <dgm:pt modelId="{4D2D7814-BD7B-4519-B0F3-6D480B1DF663}" type="pres">
      <dgm:prSet presAssocID="{E5916D2B-1599-4191-84CE-0379F16E09B8}" presName="tx1" presStyleLbl="revTx" presStyleIdx="7" presStyleCnt="8"/>
      <dgm:spPr/>
    </dgm:pt>
    <dgm:pt modelId="{798ABC14-A53C-4331-9544-38E556A4F718}" type="pres">
      <dgm:prSet presAssocID="{E5916D2B-1599-4191-84CE-0379F16E09B8}" presName="vert1" presStyleCnt="0"/>
      <dgm:spPr/>
    </dgm:pt>
  </dgm:ptLst>
  <dgm:cxnLst>
    <dgm:cxn modelId="{007C481A-D433-4577-BC38-511AE67E08EB}" type="presOf" srcId="{8F1634D2-E22E-458C-82F4-5A6C0BF03EA2}" destId="{4AA6F14A-DC19-405D-BDC8-012344CCB8F1}" srcOrd="0" destOrd="0" presId="urn:microsoft.com/office/officeart/2008/layout/LinedList"/>
    <dgm:cxn modelId="{A0CD3E29-F3BE-450D-AC56-005AAF80AFF9}" type="presOf" srcId="{5A72C41B-9942-41AF-B1BF-5B9B5F05A01D}" destId="{4A18C00A-6D7A-4298-A21C-D27B2626C077}" srcOrd="0" destOrd="0" presId="urn:microsoft.com/office/officeart/2008/layout/LinedList"/>
    <dgm:cxn modelId="{C63AB62D-A598-4286-886C-F3B77A88CAA6}" srcId="{F6EE15A0-21CC-4C80-AD1A-FF82DFF07AEF}" destId="{0C1FF065-0E00-4D56-AA7D-5ECB895A0B0E}" srcOrd="0" destOrd="0" parTransId="{EB48D557-165B-42B6-B662-1144A990DE84}" sibTransId="{D6B951E2-D257-4FCD-B7C5-62FF56578BD8}"/>
    <dgm:cxn modelId="{9370D433-5126-4493-B8D6-1F6126AECFF0}" type="presOf" srcId="{E5916D2B-1599-4191-84CE-0379F16E09B8}" destId="{4D2D7814-BD7B-4519-B0F3-6D480B1DF663}" srcOrd="0" destOrd="0" presId="urn:microsoft.com/office/officeart/2008/layout/LinedList"/>
    <dgm:cxn modelId="{8CBDE06D-F1B6-44E2-9591-3BC72976CCFE}" type="presOf" srcId="{0C1FF065-0E00-4D56-AA7D-5ECB895A0B0E}" destId="{5CACE494-A559-44F0-BF14-57FEF3E3C9C8}" srcOrd="0" destOrd="0" presId="urn:microsoft.com/office/officeart/2008/layout/LinedList"/>
    <dgm:cxn modelId="{1C02FB70-ECCD-4EEC-AE3E-DD6F988F7BC8}" srcId="{F6EE15A0-21CC-4C80-AD1A-FF82DFF07AEF}" destId="{E5916D2B-1599-4191-84CE-0379F16E09B8}" srcOrd="7" destOrd="0" parTransId="{F26D5E80-B305-42BB-8D09-26131C8FB264}" sibTransId="{A0371BE8-22DA-465E-8722-0E21ABBDDA0F}"/>
    <dgm:cxn modelId="{7E48D87A-19A7-4EC1-BD6C-06D79BFE8F7D}" type="presOf" srcId="{F6EE15A0-21CC-4C80-AD1A-FF82DFF07AEF}" destId="{FF80BCAF-F182-4FEF-85EA-B06BABA7D262}" srcOrd="0" destOrd="0" presId="urn:microsoft.com/office/officeart/2008/layout/LinedList"/>
    <dgm:cxn modelId="{8728087D-EF2E-40C4-9817-774BF3B9EF43}" srcId="{F6EE15A0-21CC-4C80-AD1A-FF82DFF07AEF}" destId="{4332BFB4-CE82-4999-A6EA-D7783B8D1AF6}" srcOrd="1" destOrd="0" parTransId="{54C3C240-BC36-4793-96CF-F3B89A2FF0E8}" sibTransId="{765C6168-CAFF-4EA6-AF37-95E151402223}"/>
    <dgm:cxn modelId="{30B71198-CF89-47C7-B448-0687794CEED7}" srcId="{F6EE15A0-21CC-4C80-AD1A-FF82DFF07AEF}" destId="{A277A27B-88D4-49BD-886E-4BAC2C7F2616}" srcOrd="6" destOrd="0" parTransId="{A0470440-39A7-44CA-B0CF-A221A5EE12B5}" sibTransId="{C2556BBF-B4E6-4CCC-B8AB-FB144F37A3C3}"/>
    <dgm:cxn modelId="{626803B0-DF09-447B-A36D-64F1854598CA}" srcId="{F6EE15A0-21CC-4C80-AD1A-FF82DFF07AEF}" destId="{8F1634D2-E22E-458C-82F4-5A6C0BF03EA2}" srcOrd="2" destOrd="0" parTransId="{7D77C13B-48F3-4582-BA42-103CE37AA1A6}" sibTransId="{E7011A07-2A8F-4BAD-B64D-0F40C92036FD}"/>
    <dgm:cxn modelId="{2B1D8DB8-B592-4181-8ADA-6500916EB6A5}" srcId="{F6EE15A0-21CC-4C80-AD1A-FF82DFF07AEF}" destId="{9958A2F7-0C79-4F24-B6F3-E0D4D8FDA234}" srcOrd="5" destOrd="0" parTransId="{3A2F653C-64D7-4501-BDAF-627E2E88DF99}" sibTransId="{44582658-0F30-4E2F-8577-46928B6F8D63}"/>
    <dgm:cxn modelId="{077ED3D2-8B13-4C16-8049-1C0ED0B3570B}" srcId="{F6EE15A0-21CC-4C80-AD1A-FF82DFF07AEF}" destId="{D06471E8-ED06-4CBB-AB70-29C32183E89D}" srcOrd="4" destOrd="0" parTransId="{08B26661-7CFA-4988-A820-0F5255A1461D}" sibTransId="{142DD19E-AC44-45E0-B7B9-B13B729C410C}"/>
    <dgm:cxn modelId="{A926D2E2-BC07-4124-BEBF-9B7FFD88A54A}" srcId="{F6EE15A0-21CC-4C80-AD1A-FF82DFF07AEF}" destId="{5A72C41B-9942-41AF-B1BF-5B9B5F05A01D}" srcOrd="3" destOrd="0" parTransId="{40359978-9EAC-40AF-B7BF-143F8AF666F0}" sibTransId="{F91131A2-87B1-4DEF-B09A-13E48B7E5360}"/>
    <dgm:cxn modelId="{3810E7E3-A911-4D17-B256-E2003FF5FB79}" type="presOf" srcId="{D06471E8-ED06-4CBB-AB70-29C32183E89D}" destId="{948CD233-B2B2-41B5-A8A0-CCF8725F1B52}" srcOrd="0" destOrd="0" presId="urn:microsoft.com/office/officeart/2008/layout/LinedList"/>
    <dgm:cxn modelId="{26CCD4EE-C5B2-4D82-9B41-7D513CB67BBB}" type="presOf" srcId="{4332BFB4-CE82-4999-A6EA-D7783B8D1AF6}" destId="{7F72DEDA-F61F-4B36-98C4-C6B27C4FDFF2}" srcOrd="0" destOrd="0" presId="urn:microsoft.com/office/officeart/2008/layout/LinedList"/>
    <dgm:cxn modelId="{552F67F1-1784-4186-9BFD-08D8E3320079}" type="presOf" srcId="{A277A27B-88D4-49BD-886E-4BAC2C7F2616}" destId="{38407C86-80D6-47AD-84CC-F29667DD624D}" srcOrd="0" destOrd="0" presId="urn:microsoft.com/office/officeart/2008/layout/LinedList"/>
    <dgm:cxn modelId="{A33BC3FB-C911-4056-AC79-2703B9EA0648}" type="presOf" srcId="{9958A2F7-0C79-4F24-B6F3-E0D4D8FDA234}" destId="{21FBB5AA-1B06-493C-9377-7666B0F4A624}" srcOrd="0" destOrd="0" presId="urn:microsoft.com/office/officeart/2008/layout/LinedList"/>
    <dgm:cxn modelId="{64223E56-10A3-4C76-8513-572AEF387BB2}" type="presParOf" srcId="{FF80BCAF-F182-4FEF-85EA-B06BABA7D262}" destId="{B501A0A3-EEC8-45B2-9DE5-4B81DACE7DC3}" srcOrd="0" destOrd="0" presId="urn:microsoft.com/office/officeart/2008/layout/LinedList"/>
    <dgm:cxn modelId="{A8927774-2372-40D3-B91F-4EBA40491D0A}" type="presParOf" srcId="{FF80BCAF-F182-4FEF-85EA-B06BABA7D262}" destId="{F45C76A1-55CA-4576-AC49-CDCA7D9CEEB3}" srcOrd="1" destOrd="0" presId="urn:microsoft.com/office/officeart/2008/layout/LinedList"/>
    <dgm:cxn modelId="{C9687634-82A7-41AE-A338-94826EEAF3B3}" type="presParOf" srcId="{F45C76A1-55CA-4576-AC49-CDCA7D9CEEB3}" destId="{5CACE494-A559-44F0-BF14-57FEF3E3C9C8}" srcOrd="0" destOrd="0" presId="urn:microsoft.com/office/officeart/2008/layout/LinedList"/>
    <dgm:cxn modelId="{C8D2B56B-5EB5-4E9F-86E2-BB4BAA49D270}" type="presParOf" srcId="{F45C76A1-55CA-4576-AC49-CDCA7D9CEEB3}" destId="{2590AE84-C47F-4411-A487-AED77FC9ED7C}" srcOrd="1" destOrd="0" presId="urn:microsoft.com/office/officeart/2008/layout/LinedList"/>
    <dgm:cxn modelId="{26190CBE-56EF-412C-AE4A-44A52B90822B}" type="presParOf" srcId="{FF80BCAF-F182-4FEF-85EA-B06BABA7D262}" destId="{31F46B4A-FD56-4CA1-9643-5E2E7E3F93A8}" srcOrd="2" destOrd="0" presId="urn:microsoft.com/office/officeart/2008/layout/LinedList"/>
    <dgm:cxn modelId="{381D8EAB-26F0-410E-8E67-CF6094C29403}" type="presParOf" srcId="{FF80BCAF-F182-4FEF-85EA-B06BABA7D262}" destId="{CE123072-EB8B-423E-A70D-8515C0E3FC37}" srcOrd="3" destOrd="0" presId="urn:microsoft.com/office/officeart/2008/layout/LinedList"/>
    <dgm:cxn modelId="{AE7DB315-A923-4897-BEB1-0C8CD12677D1}" type="presParOf" srcId="{CE123072-EB8B-423E-A70D-8515C0E3FC37}" destId="{7F72DEDA-F61F-4B36-98C4-C6B27C4FDFF2}" srcOrd="0" destOrd="0" presId="urn:microsoft.com/office/officeart/2008/layout/LinedList"/>
    <dgm:cxn modelId="{E017885E-9547-4D1D-9D05-C9B786252211}" type="presParOf" srcId="{CE123072-EB8B-423E-A70D-8515C0E3FC37}" destId="{12B7D3CC-1E09-4428-A749-538E3C8322EB}" srcOrd="1" destOrd="0" presId="urn:microsoft.com/office/officeart/2008/layout/LinedList"/>
    <dgm:cxn modelId="{BC80597D-5D8E-481C-8E0F-DB60941982A7}" type="presParOf" srcId="{FF80BCAF-F182-4FEF-85EA-B06BABA7D262}" destId="{89D6043B-B5F5-4FB1-8A08-A3E10C530734}" srcOrd="4" destOrd="0" presId="urn:microsoft.com/office/officeart/2008/layout/LinedList"/>
    <dgm:cxn modelId="{B3FA9B09-F5FC-48EF-A6A2-F5E2E80101C1}" type="presParOf" srcId="{FF80BCAF-F182-4FEF-85EA-B06BABA7D262}" destId="{33A9D41E-227C-43BB-858D-8DF211F117E8}" srcOrd="5" destOrd="0" presId="urn:microsoft.com/office/officeart/2008/layout/LinedList"/>
    <dgm:cxn modelId="{D3A9E1CB-A3E9-4E28-AF8A-9FC3D4D3A63F}" type="presParOf" srcId="{33A9D41E-227C-43BB-858D-8DF211F117E8}" destId="{4AA6F14A-DC19-405D-BDC8-012344CCB8F1}" srcOrd="0" destOrd="0" presId="urn:microsoft.com/office/officeart/2008/layout/LinedList"/>
    <dgm:cxn modelId="{A18838DC-848E-47A2-BD98-FDE6A100BDAD}" type="presParOf" srcId="{33A9D41E-227C-43BB-858D-8DF211F117E8}" destId="{65F68982-B6E7-4174-ADAD-A855420DE17F}" srcOrd="1" destOrd="0" presId="urn:microsoft.com/office/officeart/2008/layout/LinedList"/>
    <dgm:cxn modelId="{EE8026DE-845F-4F2C-A715-669579027818}" type="presParOf" srcId="{FF80BCAF-F182-4FEF-85EA-B06BABA7D262}" destId="{AFC89400-2B6B-4714-85FB-1880B4F9D65D}" srcOrd="6" destOrd="0" presId="urn:microsoft.com/office/officeart/2008/layout/LinedList"/>
    <dgm:cxn modelId="{A0240991-E271-4CEA-B10C-5B522C06305A}" type="presParOf" srcId="{FF80BCAF-F182-4FEF-85EA-B06BABA7D262}" destId="{74E2DA16-39B7-48CE-B8F2-594AF4987905}" srcOrd="7" destOrd="0" presId="urn:microsoft.com/office/officeart/2008/layout/LinedList"/>
    <dgm:cxn modelId="{AA4D472F-C823-4354-BD79-9F4CF1461EC9}" type="presParOf" srcId="{74E2DA16-39B7-48CE-B8F2-594AF4987905}" destId="{4A18C00A-6D7A-4298-A21C-D27B2626C077}" srcOrd="0" destOrd="0" presId="urn:microsoft.com/office/officeart/2008/layout/LinedList"/>
    <dgm:cxn modelId="{B7DE548E-D4C6-4184-942A-1F6D42187D46}" type="presParOf" srcId="{74E2DA16-39B7-48CE-B8F2-594AF4987905}" destId="{2C9553D9-FE44-4BFB-B819-EE15E22FC58F}" srcOrd="1" destOrd="0" presId="urn:microsoft.com/office/officeart/2008/layout/LinedList"/>
    <dgm:cxn modelId="{510C238B-13E6-4BA9-B610-D82B1A7EE941}" type="presParOf" srcId="{FF80BCAF-F182-4FEF-85EA-B06BABA7D262}" destId="{FEC7400E-72E7-4BF2-A5AD-4C645F149FFA}" srcOrd="8" destOrd="0" presId="urn:microsoft.com/office/officeart/2008/layout/LinedList"/>
    <dgm:cxn modelId="{C6DCE6E7-67E1-418E-BE2A-DE0B9796CD21}" type="presParOf" srcId="{FF80BCAF-F182-4FEF-85EA-B06BABA7D262}" destId="{D34F2778-66B1-4D77-85C3-38872037B82C}" srcOrd="9" destOrd="0" presId="urn:microsoft.com/office/officeart/2008/layout/LinedList"/>
    <dgm:cxn modelId="{975DE5D4-2B82-48F1-B2B1-18036ACC8320}" type="presParOf" srcId="{D34F2778-66B1-4D77-85C3-38872037B82C}" destId="{948CD233-B2B2-41B5-A8A0-CCF8725F1B52}" srcOrd="0" destOrd="0" presId="urn:microsoft.com/office/officeart/2008/layout/LinedList"/>
    <dgm:cxn modelId="{A2D65FE9-F55D-447A-996D-19B53A875376}" type="presParOf" srcId="{D34F2778-66B1-4D77-85C3-38872037B82C}" destId="{EFEDF080-5270-4944-8F63-645DD639F37E}" srcOrd="1" destOrd="0" presId="urn:microsoft.com/office/officeart/2008/layout/LinedList"/>
    <dgm:cxn modelId="{0C148874-01C1-4362-A1A4-E58BFA993B65}" type="presParOf" srcId="{FF80BCAF-F182-4FEF-85EA-B06BABA7D262}" destId="{3A1C1479-4B38-4625-93DF-3CB04473D9E0}" srcOrd="10" destOrd="0" presId="urn:microsoft.com/office/officeart/2008/layout/LinedList"/>
    <dgm:cxn modelId="{E1C56AAF-D12D-4C63-8680-CC9E7E85FCF8}" type="presParOf" srcId="{FF80BCAF-F182-4FEF-85EA-B06BABA7D262}" destId="{6F970262-6CCD-4345-AEF4-37CF7A6AE3FF}" srcOrd="11" destOrd="0" presId="urn:microsoft.com/office/officeart/2008/layout/LinedList"/>
    <dgm:cxn modelId="{ADA98236-0353-43C4-8099-02402B897094}" type="presParOf" srcId="{6F970262-6CCD-4345-AEF4-37CF7A6AE3FF}" destId="{21FBB5AA-1B06-493C-9377-7666B0F4A624}" srcOrd="0" destOrd="0" presId="urn:microsoft.com/office/officeart/2008/layout/LinedList"/>
    <dgm:cxn modelId="{BF11527E-9C25-4B21-B0CB-A4152BDF720F}" type="presParOf" srcId="{6F970262-6CCD-4345-AEF4-37CF7A6AE3FF}" destId="{36109DF6-1152-41B7-8ECA-1660BCC28839}" srcOrd="1" destOrd="0" presId="urn:microsoft.com/office/officeart/2008/layout/LinedList"/>
    <dgm:cxn modelId="{0BE75C95-5179-438B-97CE-1898A3C76292}" type="presParOf" srcId="{FF80BCAF-F182-4FEF-85EA-B06BABA7D262}" destId="{05EA4104-1A96-4C5A-A07B-B56CF3C510C1}" srcOrd="12" destOrd="0" presId="urn:microsoft.com/office/officeart/2008/layout/LinedList"/>
    <dgm:cxn modelId="{132A3A86-B977-4616-8BA0-8E74178E105E}" type="presParOf" srcId="{FF80BCAF-F182-4FEF-85EA-B06BABA7D262}" destId="{ED496F42-A92E-4C8F-8C3C-A358E283C6A3}" srcOrd="13" destOrd="0" presId="urn:microsoft.com/office/officeart/2008/layout/LinedList"/>
    <dgm:cxn modelId="{0734B010-D68B-4051-A475-E0C1E9F6AAE2}" type="presParOf" srcId="{ED496F42-A92E-4C8F-8C3C-A358E283C6A3}" destId="{38407C86-80D6-47AD-84CC-F29667DD624D}" srcOrd="0" destOrd="0" presId="urn:microsoft.com/office/officeart/2008/layout/LinedList"/>
    <dgm:cxn modelId="{86621714-F060-4D31-A51C-72E381BFA731}" type="presParOf" srcId="{ED496F42-A92E-4C8F-8C3C-A358E283C6A3}" destId="{3ED81849-410D-47D2-8502-3AA0D279A1C1}" srcOrd="1" destOrd="0" presId="urn:microsoft.com/office/officeart/2008/layout/LinedList"/>
    <dgm:cxn modelId="{78F891BE-26B1-4FD7-9E12-D8CB198A3F5D}" type="presParOf" srcId="{FF80BCAF-F182-4FEF-85EA-B06BABA7D262}" destId="{3385DD47-5FED-4F0F-873F-86FEADD5DF27}" srcOrd="14" destOrd="0" presId="urn:microsoft.com/office/officeart/2008/layout/LinedList"/>
    <dgm:cxn modelId="{658109C8-33BF-4B9D-BBD7-71B96D5CEB01}" type="presParOf" srcId="{FF80BCAF-F182-4FEF-85EA-B06BABA7D262}" destId="{923CE2A3-180D-4E2F-A401-7D3CEE4E9F89}" srcOrd="15" destOrd="0" presId="urn:microsoft.com/office/officeart/2008/layout/LinedList"/>
    <dgm:cxn modelId="{2EA705B7-7D70-47CE-833E-2D4665CF35AF}" type="presParOf" srcId="{923CE2A3-180D-4E2F-A401-7D3CEE4E9F89}" destId="{4D2D7814-BD7B-4519-B0F3-6D480B1DF663}" srcOrd="0" destOrd="0" presId="urn:microsoft.com/office/officeart/2008/layout/LinedList"/>
    <dgm:cxn modelId="{530F6010-2D2D-48FC-8B1B-D9B7BA7DFA8D}" type="presParOf" srcId="{923CE2A3-180D-4E2F-A401-7D3CEE4E9F89}" destId="{798ABC14-A53C-4331-9544-38E556A4F71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B089A-56E0-4E35-BE9D-1624DACDB32D}">
      <dsp:nvSpPr>
        <dsp:cNvPr id="0" name=""/>
        <dsp:cNvSpPr/>
      </dsp:nvSpPr>
      <dsp:spPr>
        <a:xfrm>
          <a:off x="0" y="2185"/>
          <a:ext cx="8458570" cy="110745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3E71ABC4-A919-4F9C-A7C8-D7C21B43489A}">
      <dsp:nvSpPr>
        <dsp:cNvPr id="0" name=""/>
        <dsp:cNvSpPr/>
      </dsp:nvSpPr>
      <dsp:spPr>
        <a:xfrm>
          <a:off x="335004" y="251362"/>
          <a:ext cx="609099" cy="609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E18C11-7CB7-461B-8F17-0568F78FE800}">
      <dsp:nvSpPr>
        <dsp:cNvPr id="0" name=""/>
        <dsp:cNvSpPr/>
      </dsp:nvSpPr>
      <dsp:spPr>
        <a:xfrm>
          <a:off x="1279109" y="2185"/>
          <a:ext cx="7179460"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977900">
            <a:lnSpc>
              <a:spcPct val="100000"/>
            </a:lnSpc>
            <a:spcBef>
              <a:spcPct val="0"/>
            </a:spcBef>
            <a:spcAft>
              <a:spcPct val="35000"/>
            </a:spcAft>
            <a:buNone/>
          </a:pPr>
          <a:r>
            <a:rPr lang="es-ES" sz="2200" kern="1200" dirty="0"/>
            <a:t>Pensamiento concreto, preciso y dificultad en el pensamiento abstracto</a:t>
          </a:r>
          <a:endParaRPr lang="en-US" sz="2200" kern="1200" dirty="0"/>
        </a:p>
      </dsp:txBody>
      <dsp:txXfrm>
        <a:off x="1279109" y="2185"/>
        <a:ext cx="7179460" cy="1107454"/>
      </dsp:txXfrm>
    </dsp:sp>
    <dsp:sp modelId="{0B674B04-47CB-4930-AE7B-9CEE2A561FB0}">
      <dsp:nvSpPr>
        <dsp:cNvPr id="0" name=""/>
        <dsp:cNvSpPr/>
      </dsp:nvSpPr>
      <dsp:spPr>
        <a:xfrm>
          <a:off x="0" y="1386503"/>
          <a:ext cx="8458570" cy="110745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9653A4D-273C-4058-8EB0-7E4F69BA517B}">
      <dsp:nvSpPr>
        <dsp:cNvPr id="0" name=""/>
        <dsp:cNvSpPr/>
      </dsp:nvSpPr>
      <dsp:spPr>
        <a:xfrm>
          <a:off x="335004" y="1635680"/>
          <a:ext cx="609099" cy="609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9BF30B7-3BA7-4916-93E2-373FACF86A19}">
      <dsp:nvSpPr>
        <dsp:cNvPr id="0" name=""/>
        <dsp:cNvSpPr/>
      </dsp:nvSpPr>
      <dsp:spPr>
        <a:xfrm>
          <a:off x="1279109" y="1386503"/>
          <a:ext cx="7179460"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977900">
            <a:lnSpc>
              <a:spcPct val="100000"/>
            </a:lnSpc>
            <a:spcBef>
              <a:spcPct val="0"/>
            </a:spcBef>
            <a:spcAft>
              <a:spcPct val="35000"/>
            </a:spcAft>
            <a:buNone/>
          </a:pPr>
          <a:r>
            <a:rPr lang="es-ES" sz="2200" kern="1200"/>
            <a:t>Pensamiento centrado en los detalles</a:t>
          </a:r>
          <a:endParaRPr lang="en-US" sz="2200" kern="1200"/>
        </a:p>
      </dsp:txBody>
      <dsp:txXfrm>
        <a:off x="1279109" y="1386503"/>
        <a:ext cx="7179460" cy="1107454"/>
      </dsp:txXfrm>
    </dsp:sp>
    <dsp:sp modelId="{2030EB31-638C-4299-AB23-FCAEC8689E67}">
      <dsp:nvSpPr>
        <dsp:cNvPr id="0" name=""/>
        <dsp:cNvSpPr/>
      </dsp:nvSpPr>
      <dsp:spPr>
        <a:xfrm>
          <a:off x="0" y="2770821"/>
          <a:ext cx="8458570" cy="110745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C2DBC545-2C4C-461B-A0D6-43BFC93E8C3B}">
      <dsp:nvSpPr>
        <dsp:cNvPr id="0" name=""/>
        <dsp:cNvSpPr/>
      </dsp:nvSpPr>
      <dsp:spPr>
        <a:xfrm>
          <a:off x="335004" y="3019998"/>
          <a:ext cx="609099" cy="609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D032B85-4959-4AB9-A8CC-2D607DF2BF71}">
      <dsp:nvSpPr>
        <dsp:cNvPr id="0" name=""/>
        <dsp:cNvSpPr/>
      </dsp:nvSpPr>
      <dsp:spPr>
        <a:xfrm>
          <a:off x="1279109" y="2770821"/>
          <a:ext cx="7179460"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977900">
            <a:lnSpc>
              <a:spcPct val="100000"/>
            </a:lnSpc>
            <a:spcBef>
              <a:spcPct val="0"/>
            </a:spcBef>
            <a:spcAft>
              <a:spcPct val="35000"/>
            </a:spcAft>
            <a:buNone/>
          </a:pPr>
          <a:r>
            <a:rPr lang="es-ES" sz="2200" kern="1200" dirty="0"/>
            <a:t>Dificultad para hacer inferencias y comprender mensajes no explícitos</a:t>
          </a:r>
          <a:endParaRPr lang="en-US" sz="2200" kern="1200" dirty="0"/>
        </a:p>
      </dsp:txBody>
      <dsp:txXfrm>
        <a:off x="1279109" y="2770821"/>
        <a:ext cx="7179460" cy="1107454"/>
      </dsp:txXfrm>
    </dsp:sp>
    <dsp:sp modelId="{1F7F43A6-D097-4641-846C-295C74BBD1CA}">
      <dsp:nvSpPr>
        <dsp:cNvPr id="0" name=""/>
        <dsp:cNvSpPr/>
      </dsp:nvSpPr>
      <dsp:spPr>
        <a:xfrm>
          <a:off x="0" y="4155139"/>
          <a:ext cx="8458570" cy="110745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C8762B49-6663-4837-906C-0D1C3476D32E}">
      <dsp:nvSpPr>
        <dsp:cNvPr id="0" name=""/>
        <dsp:cNvSpPr/>
      </dsp:nvSpPr>
      <dsp:spPr>
        <a:xfrm>
          <a:off x="335004" y="4404316"/>
          <a:ext cx="609099" cy="609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F74649D-EBFA-424C-9BE6-E2646BAABA25}">
      <dsp:nvSpPr>
        <dsp:cNvPr id="0" name=""/>
        <dsp:cNvSpPr/>
      </dsp:nvSpPr>
      <dsp:spPr>
        <a:xfrm>
          <a:off x="1279109" y="4155139"/>
          <a:ext cx="7179460"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977900">
            <a:lnSpc>
              <a:spcPct val="100000"/>
            </a:lnSpc>
            <a:spcBef>
              <a:spcPct val="0"/>
            </a:spcBef>
            <a:spcAft>
              <a:spcPct val="35000"/>
            </a:spcAft>
            <a:buNone/>
          </a:pPr>
          <a:r>
            <a:rPr lang="es-ES" sz="2200" kern="1200" dirty="0"/>
            <a:t>Dificultad para comprender bromas, chistes, ironías, sarcasmos, etc.</a:t>
          </a:r>
          <a:endParaRPr lang="en-US" sz="2200" kern="1200" dirty="0"/>
        </a:p>
      </dsp:txBody>
      <dsp:txXfrm>
        <a:off x="1279109" y="4155139"/>
        <a:ext cx="7179460" cy="1107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21513-8E02-4CEF-B472-5F2F35928E43}">
      <dsp:nvSpPr>
        <dsp:cNvPr id="0" name=""/>
        <dsp:cNvSpPr/>
      </dsp:nvSpPr>
      <dsp:spPr>
        <a:xfrm>
          <a:off x="3850356" y="2318"/>
          <a:ext cx="1073172" cy="69756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b="1" kern="1200" dirty="0"/>
            <a:t>INHIBICIÓN</a:t>
          </a:r>
          <a:endParaRPr lang="en-US" sz="900" kern="1200" dirty="0"/>
        </a:p>
      </dsp:txBody>
      <dsp:txXfrm>
        <a:off x="3884408" y="36370"/>
        <a:ext cx="1005068" cy="629458"/>
      </dsp:txXfrm>
    </dsp:sp>
    <dsp:sp modelId="{A1291863-C599-4F10-B0FE-A0E4C926ED54}">
      <dsp:nvSpPr>
        <dsp:cNvPr id="0" name=""/>
        <dsp:cNvSpPr/>
      </dsp:nvSpPr>
      <dsp:spPr>
        <a:xfrm>
          <a:off x="2742257" y="351100"/>
          <a:ext cx="3289370" cy="3289370"/>
        </a:xfrm>
        <a:custGeom>
          <a:avLst/>
          <a:gdLst/>
          <a:ahLst/>
          <a:cxnLst/>
          <a:rect l="0" t="0" r="0" b="0"/>
          <a:pathLst>
            <a:path>
              <a:moveTo>
                <a:pt x="2188143" y="92382"/>
              </a:moveTo>
              <a:arcTo wR="1644685" hR="1644685" stAng="17357703" swAng="1502897"/>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18F4FA-1C37-4B23-8E2B-6F17AC045385}">
      <dsp:nvSpPr>
        <dsp:cNvPr id="0" name=""/>
        <dsp:cNvSpPr/>
      </dsp:nvSpPr>
      <dsp:spPr>
        <a:xfrm>
          <a:off x="5274695" y="824661"/>
          <a:ext cx="1073172" cy="69756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b="1" kern="1200" dirty="0"/>
            <a:t>PLANIFICACIÓN</a:t>
          </a:r>
          <a:endParaRPr lang="en-US" sz="900" kern="1200" dirty="0"/>
        </a:p>
      </dsp:txBody>
      <dsp:txXfrm>
        <a:off x="5308747" y="858713"/>
        <a:ext cx="1005068" cy="629458"/>
      </dsp:txXfrm>
    </dsp:sp>
    <dsp:sp modelId="{512DF935-BFE0-44B5-BE9D-220B3871A9DD}">
      <dsp:nvSpPr>
        <dsp:cNvPr id="0" name=""/>
        <dsp:cNvSpPr/>
      </dsp:nvSpPr>
      <dsp:spPr>
        <a:xfrm>
          <a:off x="2742257" y="351100"/>
          <a:ext cx="3289370" cy="3289370"/>
        </a:xfrm>
        <a:custGeom>
          <a:avLst/>
          <a:gdLst/>
          <a:ahLst/>
          <a:cxnLst/>
          <a:rect l="0" t="0" r="0" b="0"/>
          <a:pathLst>
            <a:path>
              <a:moveTo>
                <a:pt x="3222419" y="1180201"/>
              </a:moveTo>
              <a:arcTo wR="1644685" hR="1644685" stAng="20615737" swAng="1968526"/>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D8EA1D-68E4-4C08-8285-7B11F09AAC47}">
      <dsp:nvSpPr>
        <dsp:cNvPr id="0" name=""/>
        <dsp:cNvSpPr/>
      </dsp:nvSpPr>
      <dsp:spPr>
        <a:xfrm>
          <a:off x="5274695" y="2469346"/>
          <a:ext cx="1073172" cy="69756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b="1" kern="1200" dirty="0"/>
            <a:t>TOMA DE DECISIONES</a:t>
          </a:r>
          <a:endParaRPr lang="en-US" sz="900" kern="1200" dirty="0"/>
        </a:p>
      </dsp:txBody>
      <dsp:txXfrm>
        <a:off x="5308747" y="2503398"/>
        <a:ext cx="1005068" cy="629458"/>
      </dsp:txXfrm>
    </dsp:sp>
    <dsp:sp modelId="{E176CE97-3D91-46B8-8BC7-BF958AF42CE4}">
      <dsp:nvSpPr>
        <dsp:cNvPr id="0" name=""/>
        <dsp:cNvSpPr/>
      </dsp:nvSpPr>
      <dsp:spPr>
        <a:xfrm>
          <a:off x="2742257" y="351100"/>
          <a:ext cx="3289370" cy="3289370"/>
        </a:xfrm>
        <a:custGeom>
          <a:avLst/>
          <a:gdLst/>
          <a:ahLst/>
          <a:cxnLst/>
          <a:rect l="0" t="0" r="0" b="0"/>
          <a:pathLst>
            <a:path>
              <a:moveTo>
                <a:pt x="2794248" y="2820905"/>
              </a:moveTo>
              <a:arcTo wR="1644685" hR="1644685" stAng="2739400" swAng="1502897"/>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2676046-8CCB-41B1-9C2F-A02669808C78}">
      <dsp:nvSpPr>
        <dsp:cNvPr id="0" name=""/>
        <dsp:cNvSpPr/>
      </dsp:nvSpPr>
      <dsp:spPr>
        <a:xfrm>
          <a:off x="3850356" y="3291689"/>
          <a:ext cx="1073172" cy="69756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b="1" kern="1200"/>
            <a:t>MEMORIA DE TRABAJO  </a:t>
          </a:r>
          <a:endParaRPr lang="en-US" sz="900" kern="1200"/>
        </a:p>
      </dsp:txBody>
      <dsp:txXfrm>
        <a:off x="3884408" y="3325741"/>
        <a:ext cx="1005068" cy="629458"/>
      </dsp:txXfrm>
    </dsp:sp>
    <dsp:sp modelId="{E088A806-87A3-4E9A-BF53-44BF36C269A5}">
      <dsp:nvSpPr>
        <dsp:cNvPr id="0" name=""/>
        <dsp:cNvSpPr/>
      </dsp:nvSpPr>
      <dsp:spPr>
        <a:xfrm>
          <a:off x="2742257" y="351100"/>
          <a:ext cx="3289370" cy="3289370"/>
        </a:xfrm>
        <a:custGeom>
          <a:avLst/>
          <a:gdLst/>
          <a:ahLst/>
          <a:cxnLst/>
          <a:rect l="0" t="0" r="0" b="0"/>
          <a:pathLst>
            <a:path>
              <a:moveTo>
                <a:pt x="1101227" y="3196987"/>
              </a:moveTo>
              <a:arcTo wR="1644685" hR="1644685" stAng="6557703" swAng="1502897"/>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5F0D6A-7111-446B-B8BA-2C0E0F47443E}">
      <dsp:nvSpPr>
        <dsp:cNvPr id="0" name=""/>
        <dsp:cNvSpPr/>
      </dsp:nvSpPr>
      <dsp:spPr>
        <a:xfrm>
          <a:off x="2426016" y="2469346"/>
          <a:ext cx="1073172" cy="69756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b="1" kern="1200"/>
            <a:t>FLEXIBILIDAD COGNITIVA</a:t>
          </a:r>
          <a:endParaRPr lang="en-US" sz="900" kern="1200"/>
        </a:p>
      </dsp:txBody>
      <dsp:txXfrm>
        <a:off x="2460068" y="2503398"/>
        <a:ext cx="1005068" cy="629458"/>
      </dsp:txXfrm>
    </dsp:sp>
    <dsp:sp modelId="{91ED2E5F-A4C2-45EC-BC97-2BCBF76BB988}">
      <dsp:nvSpPr>
        <dsp:cNvPr id="0" name=""/>
        <dsp:cNvSpPr/>
      </dsp:nvSpPr>
      <dsp:spPr>
        <a:xfrm>
          <a:off x="2742257" y="351100"/>
          <a:ext cx="3289370" cy="3289370"/>
        </a:xfrm>
        <a:custGeom>
          <a:avLst/>
          <a:gdLst/>
          <a:ahLst/>
          <a:cxnLst/>
          <a:rect l="0" t="0" r="0" b="0"/>
          <a:pathLst>
            <a:path>
              <a:moveTo>
                <a:pt x="66951" y="2109168"/>
              </a:moveTo>
              <a:arcTo wR="1644685" hR="1644685" stAng="9815737" swAng="1968526"/>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EBFF12-EF41-401A-9255-7EBD1DC1D95D}">
      <dsp:nvSpPr>
        <dsp:cNvPr id="0" name=""/>
        <dsp:cNvSpPr/>
      </dsp:nvSpPr>
      <dsp:spPr>
        <a:xfrm>
          <a:off x="2426016" y="824661"/>
          <a:ext cx="1073172" cy="69756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b="1" kern="1200"/>
            <a:t>RESOLUCIÓN DE PROBLEMAS</a:t>
          </a:r>
          <a:endParaRPr lang="en-US" sz="900" kern="1200"/>
        </a:p>
      </dsp:txBody>
      <dsp:txXfrm>
        <a:off x="2460068" y="858713"/>
        <a:ext cx="1005068" cy="629458"/>
      </dsp:txXfrm>
    </dsp:sp>
    <dsp:sp modelId="{DAC3D8D7-C2CB-4879-93D9-3A99DF2025AD}">
      <dsp:nvSpPr>
        <dsp:cNvPr id="0" name=""/>
        <dsp:cNvSpPr/>
      </dsp:nvSpPr>
      <dsp:spPr>
        <a:xfrm>
          <a:off x="2742257" y="351100"/>
          <a:ext cx="3289370" cy="3289370"/>
        </a:xfrm>
        <a:custGeom>
          <a:avLst/>
          <a:gdLst/>
          <a:ahLst/>
          <a:cxnLst/>
          <a:rect l="0" t="0" r="0" b="0"/>
          <a:pathLst>
            <a:path>
              <a:moveTo>
                <a:pt x="495122" y="468465"/>
              </a:moveTo>
              <a:arcTo wR="1644685" hR="1644685" stAng="13539400" swAng="1502897"/>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B41A0-FD57-465C-A3F6-F4E3251EFEFE}">
      <dsp:nvSpPr>
        <dsp:cNvPr id="0" name=""/>
        <dsp:cNvSpPr/>
      </dsp:nvSpPr>
      <dsp:spPr>
        <a:xfrm>
          <a:off x="4565182" y="2782875"/>
          <a:ext cx="1556546" cy="1556546"/>
        </a:xfrm>
        <a:prstGeom prst="ellipse">
          <a:avLst/>
        </a:prstGeom>
        <a:solidFill>
          <a:schemeClr val="bg2">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s-ES" sz="1800" b="1" kern="1200" dirty="0">
              <a:solidFill>
                <a:prstClr val="black"/>
              </a:solidFill>
              <a:latin typeface="Calibri" panose="020F0502020204030204"/>
              <a:ea typeface="+mn-ea"/>
              <a:cs typeface="+mn-cs"/>
            </a:rPr>
            <a:t>¿QUÉ PERMITEN LOS APOYOS VISUALES?</a:t>
          </a:r>
        </a:p>
      </dsp:txBody>
      <dsp:txXfrm>
        <a:off x="4793133" y="3010826"/>
        <a:ext cx="1100644" cy="1100644"/>
      </dsp:txXfrm>
    </dsp:sp>
    <dsp:sp modelId="{B09C272B-442B-4034-8960-D77EEC0994F7}">
      <dsp:nvSpPr>
        <dsp:cNvPr id="0" name=""/>
        <dsp:cNvSpPr/>
      </dsp:nvSpPr>
      <dsp:spPr>
        <a:xfrm rot="16200000">
          <a:off x="5078164" y="1961327"/>
          <a:ext cx="530581" cy="672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a:off x="5157751" y="2175320"/>
        <a:ext cx="371407" cy="403220"/>
      </dsp:txXfrm>
    </dsp:sp>
    <dsp:sp modelId="{B5898ABB-FCFC-47F9-83A1-F54210DFB62C}">
      <dsp:nvSpPr>
        <dsp:cNvPr id="0" name=""/>
        <dsp:cNvSpPr/>
      </dsp:nvSpPr>
      <dsp:spPr>
        <a:xfrm>
          <a:off x="4454000" y="2868"/>
          <a:ext cx="1778909" cy="1778909"/>
        </a:xfrm>
        <a:prstGeom prst="ellipse">
          <a:avLst/>
        </a:prstGeom>
        <a:solidFill>
          <a:schemeClr val="bg2"/>
        </a:solidFill>
        <a:ln w="15875"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latin typeface="Calibri" panose="020F0502020204030204"/>
              <a:ea typeface="+mn-ea"/>
              <a:cs typeface="+mn-cs"/>
            </a:rPr>
            <a:t>Estructurar rutinas y actividades</a:t>
          </a:r>
        </a:p>
      </dsp:txBody>
      <dsp:txXfrm>
        <a:off x="4714515" y="263383"/>
        <a:ext cx="1257879" cy="1257879"/>
      </dsp:txXfrm>
    </dsp:sp>
    <dsp:sp modelId="{DB116F8B-C8BD-4A09-BD8F-4822934188EA}">
      <dsp:nvSpPr>
        <dsp:cNvPr id="0" name=""/>
        <dsp:cNvSpPr/>
      </dsp:nvSpPr>
      <dsp:spPr>
        <a:xfrm rot="19285714">
          <a:off x="6066247" y="2437162"/>
          <a:ext cx="530581" cy="672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a:off x="6083610" y="2621190"/>
        <a:ext cx="371407" cy="403220"/>
      </dsp:txXfrm>
    </dsp:sp>
    <dsp:sp modelId="{FFDD59C6-F7E4-4B0D-8063-3D68E470568D}">
      <dsp:nvSpPr>
        <dsp:cNvPr id="0" name=""/>
        <dsp:cNvSpPr/>
      </dsp:nvSpPr>
      <dsp:spPr>
        <a:xfrm>
          <a:off x="6540571" y="1007708"/>
          <a:ext cx="1778909" cy="1778909"/>
        </a:xfrm>
        <a:prstGeom prst="ellipse">
          <a:avLst/>
        </a:prstGeom>
        <a:solidFill>
          <a:schemeClr val="bg2"/>
        </a:solidFill>
        <a:ln w="15875"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latin typeface="Calibri" panose="020F0502020204030204"/>
              <a:ea typeface="+mn-ea"/>
              <a:cs typeface="+mn-cs"/>
            </a:rPr>
            <a:t>Seguir las normas </a:t>
          </a:r>
        </a:p>
      </dsp:txBody>
      <dsp:txXfrm>
        <a:off x="6801086" y="1268223"/>
        <a:ext cx="1257879" cy="1257879"/>
      </dsp:txXfrm>
    </dsp:sp>
    <dsp:sp modelId="{BF41C531-CB59-43F7-A5CB-11966382C4E3}">
      <dsp:nvSpPr>
        <dsp:cNvPr id="0" name=""/>
        <dsp:cNvSpPr/>
      </dsp:nvSpPr>
      <dsp:spPr>
        <a:xfrm rot="771429">
          <a:off x="6310283" y="3506355"/>
          <a:ext cx="530581" cy="672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a:off x="6312278" y="3623051"/>
        <a:ext cx="371407" cy="403220"/>
      </dsp:txXfrm>
    </dsp:sp>
    <dsp:sp modelId="{7E48D133-5CCE-4FA9-B5EE-7AD265DD3786}">
      <dsp:nvSpPr>
        <dsp:cNvPr id="0" name=""/>
        <dsp:cNvSpPr/>
      </dsp:nvSpPr>
      <dsp:spPr>
        <a:xfrm>
          <a:off x="7055911" y="3265562"/>
          <a:ext cx="1778909" cy="1778909"/>
        </a:xfrm>
        <a:prstGeom prst="ellipse">
          <a:avLst/>
        </a:prstGeom>
        <a:solidFill>
          <a:schemeClr val="bg2"/>
        </a:solidFill>
        <a:ln w="15875"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s-ES" sz="1800" b="1" kern="1200" dirty="0">
              <a:solidFill>
                <a:prstClr val="black"/>
              </a:solidFill>
              <a:latin typeface="Calibri" panose="020F0502020204030204"/>
              <a:ea typeface="+mn-ea"/>
              <a:cs typeface="+mn-cs"/>
            </a:rPr>
            <a:t>Aumentar la autonomía a la hora de tomar decisiones</a:t>
          </a:r>
        </a:p>
      </dsp:txBody>
      <dsp:txXfrm>
        <a:off x="7316426" y="3526077"/>
        <a:ext cx="1257879" cy="1257879"/>
      </dsp:txXfrm>
    </dsp:sp>
    <dsp:sp modelId="{4722F94E-D5A7-4CE1-945D-6371568B1E2E}">
      <dsp:nvSpPr>
        <dsp:cNvPr id="0" name=""/>
        <dsp:cNvSpPr/>
      </dsp:nvSpPr>
      <dsp:spPr>
        <a:xfrm rot="3869702">
          <a:off x="5622429" y="4365122"/>
          <a:ext cx="529789" cy="672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a:off x="5667679" y="4427804"/>
        <a:ext cx="370852" cy="403220"/>
      </dsp:txXfrm>
    </dsp:sp>
    <dsp:sp modelId="{CF956D52-70D9-470D-BC70-F721E01C6A2C}">
      <dsp:nvSpPr>
        <dsp:cNvPr id="0" name=""/>
        <dsp:cNvSpPr/>
      </dsp:nvSpPr>
      <dsp:spPr>
        <a:xfrm>
          <a:off x="5602524" y="5079086"/>
          <a:ext cx="1778909" cy="1778909"/>
        </a:xfrm>
        <a:prstGeom prst="ellipse">
          <a:avLst/>
        </a:prstGeom>
        <a:solidFill>
          <a:schemeClr val="bg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s-ES" sz="1800" b="1" kern="1200" dirty="0">
              <a:solidFill>
                <a:prstClr val="black"/>
              </a:solidFill>
              <a:latin typeface="Calibri" panose="020F0502020204030204"/>
              <a:ea typeface="+mn-ea"/>
              <a:cs typeface="+mn-cs"/>
            </a:rPr>
            <a:t>Conocer qué va a ocurrir </a:t>
          </a:r>
        </a:p>
      </dsp:txBody>
      <dsp:txXfrm>
        <a:off x="5863039" y="5339601"/>
        <a:ext cx="1257879" cy="1257879"/>
      </dsp:txXfrm>
    </dsp:sp>
    <dsp:sp modelId="{BDB063DC-72FD-4BA5-AA06-53DBA1CB34B3}">
      <dsp:nvSpPr>
        <dsp:cNvPr id="0" name=""/>
        <dsp:cNvSpPr/>
      </dsp:nvSpPr>
      <dsp:spPr>
        <a:xfrm rot="6942857">
          <a:off x="4529820" y="4363780"/>
          <a:ext cx="530581" cy="672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rot="10800000">
        <a:off x="4643939" y="4426481"/>
        <a:ext cx="371407" cy="403220"/>
      </dsp:txXfrm>
    </dsp:sp>
    <dsp:sp modelId="{51F0D307-E3A7-42BB-9E39-B79FABD64875}">
      <dsp:nvSpPr>
        <dsp:cNvPr id="0" name=""/>
        <dsp:cNvSpPr/>
      </dsp:nvSpPr>
      <dsp:spPr>
        <a:xfrm>
          <a:off x="3296040" y="5076221"/>
          <a:ext cx="1778909" cy="1778909"/>
        </a:xfrm>
        <a:prstGeom prst="ellipse">
          <a:avLst/>
        </a:prstGeom>
        <a:solidFill>
          <a:schemeClr val="bg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s-ES" sz="1800" b="1" kern="1200" dirty="0">
              <a:solidFill>
                <a:prstClr val="black"/>
              </a:solidFill>
              <a:latin typeface="Calibri" panose="020F0502020204030204"/>
              <a:ea typeface="+mn-ea"/>
              <a:cs typeface="+mn-cs"/>
            </a:rPr>
            <a:t>Organizar el espacio</a:t>
          </a:r>
        </a:p>
      </dsp:txBody>
      <dsp:txXfrm>
        <a:off x="3556555" y="5336736"/>
        <a:ext cx="1257879" cy="1257879"/>
      </dsp:txXfrm>
    </dsp:sp>
    <dsp:sp modelId="{5939F93B-1C14-4372-A068-4E9A85EAD4D4}">
      <dsp:nvSpPr>
        <dsp:cNvPr id="0" name=""/>
        <dsp:cNvSpPr/>
      </dsp:nvSpPr>
      <dsp:spPr>
        <a:xfrm rot="10028571">
          <a:off x="3910276" y="3496960"/>
          <a:ext cx="484443" cy="672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rot="10800000">
        <a:off x="4053787" y="3615196"/>
        <a:ext cx="339110" cy="403220"/>
      </dsp:txXfrm>
    </dsp:sp>
    <dsp:sp modelId="{598911B3-BFDD-4F7B-BF31-C618585A16B2}">
      <dsp:nvSpPr>
        <dsp:cNvPr id="0" name=""/>
        <dsp:cNvSpPr/>
      </dsp:nvSpPr>
      <dsp:spPr>
        <a:xfrm>
          <a:off x="1762058" y="3230882"/>
          <a:ext cx="1958971" cy="1848269"/>
        </a:xfrm>
        <a:prstGeom prst="ellipse">
          <a:avLst/>
        </a:prstGeom>
        <a:solidFill>
          <a:schemeClr val="bg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889000">
            <a:lnSpc>
              <a:spcPct val="90000"/>
            </a:lnSpc>
            <a:spcBef>
              <a:spcPct val="0"/>
            </a:spcBef>
            <a:spcAft>
              <a:spcPct val="35000"/>
            </a:spcAft>
            <a:buNone/>
          </a:pPr>
          <a:r>
            <a:rPr lang="es-ES" sz="1700" b="1" kern="1200" dirty="0">
              <a:solidFill>
                <a:prstClr val="black"/>
              </a:solidFill>
              <a:latin typeface="Calibri" panose="020F0502020204030204"/>
              <a:ea typeface="+mn-ea"/>
              <a:cs typeface="+mn-cs"/>
            </a:rPr>
            <a:t>Apoyar la estructuración y comprensión del lenguaje</a:t>
          </a:r>
        </a:p>
      </dsp:txBody>
      <dsp:txXfrm>
        <a:off x="2048943" y="3501555"/>
        <a:ext cx="1385201" cy="1306923"/>
      </dsp:txXfrm>
    </dsp:sp>
    <dsp:sp modelId="{0E1F4EA5-EFCC-4E00-A9A6-09658C97D97A}">
      <dsp:nvSpPr>
        <dsp:cNvPr id="0" name=""/>
        <dsp:cNvSpPr/>
      </dsp:nvSpPr>
      <dsp:spPr>
        <a:xfrm rot="13114286">
          <a:off x="4090082" y="2437162"/>
          <a:ext cx="530581" cy="672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rot="10800000">
        <a:off x="4231893" y="2621190"/>
        <a:ext cx="371407" cy="403220"/>
      </dsp:txXfrm>
    </dsp:sp>
    <dsp:sp modelId="{4670B215-23EE-40D2-AC62-DC1D6ACA4A5D}">
      <dsp:nvSpPr>
        <dsp:cNvPr id="0" name=""/>
        <dsp:cNvSpPr/>
      </dsp:nvSpPr>
      <dsp:spPr>
        <a:xfrm>
          <a:off x="2367429" y="1007708"/>
          <a:ext cx="1778909" cy="1778909"/>
        </a:xfrm>
        <a:prstGeom prst="ellipse">
          <a:avLst/>
        </a:prstGeom>
        <a:solidFill>
          <a:schemeClr val="bg2"/>
        </a:solidFill>
        <a:ln w="15875"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latin typeface="Calibri" panose="020F0502020204030204"/>
              <a:ea typeface="+mn-ea"/>
              <a:cs typeface="+mn-cs"/>
            </a:rPr>
            <a:t>Regular la conducta y las emociones</a:t>
          </a:r>
        </a:p>
      </dsp:txBody>
      <dsp:txXfrm>
        <a:off x="2627944" y="1268223"/>
        <a:ext cx="1257879" cy="12578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1A0A3-EEC8-45B2-9DE5-4B81DACE7DC3}">
      <dsp:nvSpPr>
        <dsp:cNvPr id="0" name=""/>
        <dsp:cNvSpPr/>
      </dsp:nvSpPr>
      <dsp:spPr>
        <a:xfrm>
          <a:off x="0" y="0"/>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5CACE494-A559-44F0-BF14-57FEF3E3C9C8}">
      <dsp:nvSpPr>
        <dsp:cNvPr id="0" name=""/>
        <dsp:cNvSpPr/>
      </dsp:nvSpPr>
      <dsp:spPr>
        <a:xfrm>
          <a:off x="0" y="0"/>
          <a:ext cx="6832212" cy="658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a:t>Escaso interés por compartir el disfrute y emociones  con los demás.</a:t>
          </a:r>
          <a:endParaRPr lang="en-US" sz="1800" kern="1200"/>
        </a:p>
      </dsp:txBody>
      <dsp:txXfrm>
        <a:off x="0" y="0"/>
        <a:ext cx="6832212" cy="658097"/>
      </dsp:txXfrm>
    </dsp:sp>
    <dsp:sp modelId="{31F46B4A-FD56-4CA1-9643-5E2E7E3F93A8}">
      <dsp:nvSpPr>
        <dsp:cNvPr id="0" name=""/>
        <dsp:cNvSpPr/>
      </dsp:nvSpPr>
      <dsp:spPr>
        <a:xfrm>
          <a:off x="0" y="658097"/>
          <a:ext cx="6832212" cy="0"/>
        </a:xfrm>
        <a:prstGeom prst="line">
          <a:avLst/>
        </a:prstGeom>
        <a:gradFill rotWithShape="0">
          <a:gsLst>
            <a:gs pos="0">
              <a:schemeClr val="accent2">
                <a:hueOff val="127084"/>
                <a:satOff val="-2840"/>
                <a:lumOff val="-2689"/>
                <a:alphaOff val="0"/>
                <a:tint val="96000"/>
                <a:lumMod val="104000"/>
              </a:schemeClr>
            </a:gs>
            <a:gs pos="100000">
              <a:schemeClr val="accent2">
                <a:hueOff val="127084"/>
                <a:satOff val="-2840"/>
                <a:lumOff val="-2689"/>
                <a:alphaOff val="0"/>
                <a:shade val="98000"/>
                <a:lumMod val="94000"/>
              </a:schemeClr>
            </a:gs>
          </a:gsLst>
          <a:lin ang="5400000" scaled="0"/>
        </a:gradFill>
        <a:ln w="9525" cap="rnd" cmpd="sng" algn="ctr">
          <a:solidFill>
            <a:schemeClr val="accent2">
              <a:hueOff val="127084"/>
              <a:satOff val="-2840"/>
              <a:lumOff val="-2689"/>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F72DEDA-F61F-4B36-98C4-C6B27C4FDFF2}">
      <dsp:nvSpPr>
        <dsp:cNvPr id="0" name=""/>
        <dsp:cNvSpPr/>
      </dsp:nvSpPr>
      <dsp:spPr>
        <a:xfrm>
          <a:off x="0" y="658097"/>
          <a:ext cx="6832212" cy="658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Dificultad en atención conjunta.</a:t>
          </a:r>
        </a:p>
      </dsp:txBody>
      <dsp:txXfrm>
        <a:off x="0" y="658097"/>
        <a:ext cx="6832212" cy="658097"/>
      </dsp:txXfrm>
    </dsp:sp>
    <dsp:sp modelId="{89D6043B-B5F5-4FB1-8A08-A3E10C530734}">
      <dsp:nvSpPr>
        <dsp:cNvPr id="0" name=""/>
        <dsp:cNvSpPr/>
      </dsp:nvSpPr>
      <dsp:spPr>
        <a:xfrm>
          <a:off x="0" y="1316194"/>
          <a:ext cx="6832212" cy="0"/>
        </a:xfrm>
        <a:prstGeom prst="line">
          <a:avLst/>
        </a:prstGeom>
        <a:gradFill rotWithShape="0">
          <a:gsLst>
            <a:gs pos="0">
              <a:schemeClr val="accent2">
                <a:hueOff val="254167"/>
                <a:satOff val="-5681"/>
                <a:lumOff val="-5378"/>
                <a:alphaOff val="0"/>
                <a:tint val="96000"/>
                <a:lumMod val="104000"/>
              </a:schemeClr>
            </a:gs>
            <a:gs pos="100000">
              <a:schemeClr val="accent2">
                <a:hueOff val="254167"/>
                <a:satOff val="-5681"/>
                <a:lumOff val="-5378"/>
                <a:alphaOff val="0"/>
                <a:shade val="98000"/>
                <a:lumMod val="94000"/>
              </a:schemeClr>
            </a:gs>
          </a:gsLst>
          <a:lin ang="5400000" scaled="0"/>
        </a:gradFill>
        <a:ln w="9525" cap="rnd" cmpd="sng" algn="ctr">
          <a:solidFill>
            <a:schemeClr val="accent2">
              <a:hueOff val="254167"/>
              <a:satOff val="-5681"/>
              <a:lumOff val="-5378"/>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AA6F14A-DC19-405D-BDC8-012344CCB8F1}">
      <dsp:nvSpPr>
        <dsp:cNvPr id="0" name=""/>
        <dsp:cNvSpPr/>
      </dsp:nvSpPr>
      <dsp:spPr>
        <a:xfrm>
          <a:off x="0" y="1316194"/>
          <a:ext cx="6832212" cy="658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Acercamientos sociales inusuales.</a:t>
          </a:r>
        </a:p>
      </dsp:txBody>
      <dsp:txXfrm>
        <a:off x="0" y="1316194"/>
        <a:ext cx="6832212" cy="658097"/>
      </dsp:txXfrm>
    </dsp:sp>
    <dsp:sp modelId="{AFC89400-2B6B-4714-85FB-1880B4F9D65D}">
      <dsp:nvSpPr>
        <dsp:cNvPr id="0" name=""/>
        <dsp:cNvSpPr/>
      </dsp:nvSpPr>
      <dsp:spPr>
        <a:xfrm>
          <a:off x="0" y="1974292"/>
          <a:ext cx="6832212" cy="0"/>
        </a:xfrm>
        <a:prstGeom prst="line">
          <a:avLst/>
        </a:prstGeom>
        <a:gradFill rotWithShape="0">
          <a:gsLst>
            <a:gs pos="0">
              <a:schemeClr val="accent2">
                <a:hueOff val="381251"/>
                <a:satOff val="-8521"/>
                <a:lumOff val="-8067"/>
                <a:alphaOff val="0"/>
                <a:tint val="96000"/>
                <a:lumMod val="104000"/>
              </a:schemeClr>
            </a:gs>
            <a:gs pos="100000">
              <a:schemeClr val="accent2">
                <a:hueOff val="381251"/>
                <a:satOff val="-8521"/>
                <a:lumOff val="-8067"/>
                <a:alphaOff val="0"/>
                <a:shade val="98000"/>
                <a:lumMod val="94000"/>
              </a:schemeClr>
            </a:gs>
          </a:gsLst>
          <a:lin ang="5400000" scaled="0"/>
        </a:gradFill>
        <a:ln w="9525" cap="rnd" cmpd="sng" algn="ctr">
          <a:solidFill>
            <a:schemeClr val="accent2">
              <a:hueOff val="381251"/>
              <a:satOff val="-8521"/>
              <a:lumOff val="-806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A18C00A-6D7A-4298-A21C-D27B2626C077}">
      <dsp:nvSpPr>
        <dsp:cNvPr id="0" name=""/>
        <dsp:cNvSpPr/>
      </dsp:nvSpPr>
      <dsp:spPr>
        <a:xfrm>
          <a:off x="0" y="1974292"/>
          <a:ext cx="6832212" cy="658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a:t>Fallo para iniciar o responder a la interacción social.</a:t>
          </a:r>
          <a:endParaRPr lang="en-US" sz="1800" kern="1200"/>
        </a:p>
      </dsp:txBody>
      <dsp:txXfrm>
        <a:off x="0" y="1974292"/>
        <a:ext cx="6832212" cy="658097"/>
      </dsp:txXfrm>
    </dsp:sp>
    <dsp:sp modelId="{FEC7400E-72E7-4BF2-A5AD-4C645F149FFA}">
      <dsp:nvSpPr>
        <dsp:cNvPr id="0" name=""/>
        <dsp:cNvSpPr/>
      </dsp:nvSpPr>
      <dsp:spPr>
        <a:xfrm>
          <a:off x="0" y="2632389"/>
          <a:ext cx="6832212" cy="0"/>
        </a:xfrm>
        <a:prstGeom prst="line">
          <a:avLst/>
        </a:prstGeom>
        <a:gradFill rotWithShape="0">
          <a:gsLst>
            <a:gs pos="0">
              <a:schemeClr val="accent2">
                <a:hueOff val="508335"/>
                <a:satOff val="-11362"/>
                <a:lumOff val="-10756"/>
                <a:alphaOff val="0"/>
                <a:tint val="96000"/>
                <a:lumMod val="104000"/>
              </a:schemeClr>
            </a:gs>
            <a:gs pos="100000">
              <a:schemeClr val="accent2">
                <a:hueOff val="508335"/>
                <a:satOff val="-11362"/>
                <a:lumOff val="-10756"/>
                <a:alphaOff val="0"/>
                <a:shade val="98000"/>
                <a:lumMod val="94000"/>
              </a:schemeClr>
            </a:gs>
          </a:gsLst>
          <a:lin ang="5400000" scaled="0"/>
        </a:gradFill>
        <a:ln w="9525" cap="rnd" cmpd="sng" algn="ctr">
          <a:solidFill>
            <a:schemeClr val="accent2">
              <a:hueOff val="508335"/>
              <a:satOff val="-11362"/>
              <a:lumOff val="-1075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948CD233-B2B2-41B5-A8A0-CCF8725F1B52}">
      <dsp:nvSpPr>
        <dsp:cNvPr id="0" name=""/>
        <dsp:cNvSpPr/>
      </dsp:nvSpPr>
      <dsp:spPr>
        <a:xfrm>
          <a:off x="0" y="2632389"/>
          <a:ext cx="6832212" cy="658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Dificultad para ajustar la conducta a la situación.</a:t>
          </a:r>
        </a:p>
      </dsp:txBody>
      <dsp:txXfrm>
        <a:off x="0" y="2632389"/>
        <a:ext cx="6832212" cy="658097"/>
      </dsp:txXfrm>
    </dsp:sp>
    <dsp:sp modelId="{3A1C1479-4B38-4625-93DF-3CB04473D9E0}">
      <dsp:nvSpPr>
        <dsp:cNvPr id="0" name=""/>
        <dsp:cNvSpPr/>
      </dsp:nvSpPr>
      <dsp:spPr>
        <a:xfrm>
          <a:off x="0" y="3290486"/>
          <a:ext cx="6832212" cy="0"/>
        </a:xfrm>
        <a:prstGeom prst="line">
          <a:avLst/>
        </a:prstGeom>
        <a:gradFill rotWithShape="0">
          <a:gsLst>
            <a:gs pos="0">
              <a:schemeClr val="accent2">
                <a:hueOff val="635418"/>
                <a:satOff val="-14202"/>
                <a:lumOff val="-13445"/>
                <a:alphaOff val="0"/>
                <a:tint val="96000"/>
                <a:lumMod val="104000"/>
              </a:schemeClr>
            </a:gs>
            <a:gs pos="100000">
              <a:schemeClr val="accent2">
                <a:hueOff val="635418"/>
                <a:satOff val="-14202"/>
                <a:lumOff val="-13445"/>
                <a:alphaOff val="0"/>
                <a:shade val="98000"/>
                <a:lumMod val="94000"/>
              </a:schemeClr>
            </a:gs>
          </a:gsLst>
          <a:lin ang="5400000" scaled="0"/>
        </a:gradFill>
        <a:ln w="9525" cap="rnd" cmpd="sng" algn="ctr">
          <a:solidFill>
            <a:schemeClr val="accent2">
              <a:hueOff val="635418"/>
              <a:satOff val="-14202"/>
              <a:lumOff val="-13445"/>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21FBB5AA-1B06-493C-9377-7666B0F4A624}">
      <dsp:nvSpPr>
        <dsp:cNvPr id="0" name=""/>
        <dsp:cNvSpPr/>
      </dsp:nvSpPr>
      <dsp:spPr>
        <a:xfrm>
          <a:off x="0" y="3290486"/>
          <a:ext cx="6832212" cy="658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Dificultad para comprender normas sociales “no escritas”.</a:t>
          </a:r>
        </a:p>
      </dsp:txBody>
      <dsp:txXfrm>
        <a:off x="0" y="3290486"/>
        <a:ext cx="6832212" cy="658097"/>
      </dsp:txXfrm>
    </dsp:sp>
    <dsp:sp modelId="{05EA4104-1A96-4C5A-A07B-B56CF3C510C1}">
      <dsp:nvSpPr>
        <dsp:cNvPr id="0" name=""/>
        <dsp:cNvSpPr/>
      </dsp:nvSpPr>
      <dsp:spPr>
        <a:xfrm>
          <a:off x="0" y="3948584"/>
          <a:ext cx="6832212" cy="0"/>
        </a:xfrm>
        <a:prstGeom prst="line">
          <a:avLst/>
        </a:prstGeom>
        <a:gradFill rotWithShape="0">
          <a:gsLst>
            <a:gs pos="0">
              <a:schemeClr val="accent2">
                <a:hueOff val="762502"/>
                <a:satOff val="-17043"/>
                <a:lumOff val="-16134"/>
                <a:alphaOff val="0"/>
                <a:tint val="96000"/>
                <a:lumMod val="104000"/>
              </a:schemeClr>
            </a:gs>
            <a:gs pos="100000">
              <a:schemeClr val="accent2">
                <a:hueOff val="762502"/>
                <a:satOff val="-17043"/>
                <a:lumOff val="-16134"/>
                <a:alphaOff val="0"/>
                <a:shade val="98000"/>
                <a:lumMod val="94000"/>
              </a:schemeClr>
            </a:gs>
          </a:gsLst>
          <a:lin ang="5400000" scaled="0"/>
        </a:gradFill>
        <a:ln w="9525" cap="rnd" cmpd="sng" algn="ctr">
          <a:solidFill>
            <a:schemeClr val="accent2">
              <a:hueOff val="762502"/>
              <a:satOff val="-17043"/>
              <a:lumOff val="-1613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38407C86-80D6-47AD-84CC-F29667DD624D}">
      <dsp:nvSpPr>
        <dsp:cNvPr id="0" name=""/>
        <dsp:cNvSpPr/>
      </dsp:nvSpPr>
      <dsp:spPr>
        <a:xfrm>
          <a:off x="0" y="3948584"/>
          <a:ext cx="6832212" cy="658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a:t>Ausencia aparente de interés por las otras  personas.</a:t>
          </a:r>
          <a:endParaRPr lang="en-US" sz="1800" kern="1200"/>
        </a:p>
      </dsp:txBody>
      <dsp:txXfrm>
        <a:off x="0" y="3948584"/>
        <a:ext cx="6832212" cy="658097"/>
      </dsp:txXfrm>
    </dsp:sp>
    <dsp:sp modelId="{3385DD47-5FED-4F0F-873F-86FEADD5DF27}">
      <dsp:nvSpPr>
        <dsp:cNvPr id="0" name=""/>
        <dsp:cNvSpPr/>
      </dsp:nvSpPr>
      <dsp:spPr>
        <a:xfrm>
          <a:off x="0" y="4606681"/>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D2D7814-BD7B-4519-B0F3-6D480B1DF663}">
      <dsp:nvSpPr>
        <dsp:cNvPr id="0" name=""/>
        <dsp:cNvSpPr/>
      </dsp:nvSpPr>
      <dsp:spPr>
        <a:xfrm>
          <a:off x="0" y="4606681"/>
          <a:ext cx="6832212" cy="658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a:t>Dificultad para compartir el juego por iniciativa  propia.</a:t>
          </a:r>
          <a:endParaRPr lang="en-US" sz="1800" kern="1200"/>
        </a:p>
      </dsp:txBody>
      <dsp:txXfrm>
        <a:off x="0" y="4606681"/>
        <a:ext cx="6832212" cy="65809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B977E-CA0F-4EE0-80D3-0332D5FB044F}" type="datetimeFigureOut">
              <a:rPr lang="es-ES" smtClean="0"/>
              <a:t>29/05/2023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D2164-FBA2-4948-8CCD-D30F78FA7A89}" type="slidenum">
              <a:rPr lang="es-ES" smtClean="0"/>
              <a:t>‹Nº›</a:t>
            </a:fld>
            <a:endParaRPr lang="es-ES"/>
          </a:p>
        </p:txBody>
      </p:sp>
    </p:spTree>
    <p:extLst>
      <p:ext uri="{BB962C8B-B14F-4D97-AF65-F5344CB8AC3E}">
        <p14:creationId xmlns:p14="http://schemas.microsoft.com/office/powerpoint/2010/main" val="2244457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0771E8B-6CA5-40B2-8038-0E112F3DAC1C}" type="datetimeFigureOut">
              <a:rPr lang="es-ES" smtClean="0"/>
              <a:t>29/05/2023</a:t>
            </a:fld>
            <a:endParaRPr lang="es-ES"/>
          </a:p>
        </p:txBody>
      </p:sp>
      <p:sp>
        <p:nvSpPr>
          <p:cNvPr id="5" name="Footer Placeholder 4"/>
          <p:cNvSpPr>
            <a:spLocks noGrp="1"/>
          </p:cNvSpPr>
          <p:nvPr>
            <p:ph type="ftr" sz="quarter" idx="11"/>
          </p:nvPr>
        </p:nvSpPr>
        <p:spPr/>
        <p:txBody>
          <a:bodyPr/>
          <a:lstStyle/>
          <a:p>
            <a:endParaRPr lang="es-E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697201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756D8B0-6CC1-48B7-8A90-111B7CB76EB1}" type="datetimeFigureOut">
              <a:rPr lang="es-ES" smtClean="0"/>
              <a:t>29/05/2023</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F12A37F-3FFC-4B62-9607-A625377E2442}" type="slidenum">
              <a:rPr lang="es-ES" smtClean="0"/>
              <a:t>‹Nº›</a:t>
            </a:fld>
            <a:endParaRPr lang="es-ES"/>
          </a:p>
        </p:txBody>
      </p:sp>
    </p:spTree>
    <p:extLst>
      <p:ext uri="{BB962C8B-B14F-4D97-AF65-F5344CB8AC3E}">
        <p14:creationId xmlns:p14="http://schemas.microsoft.com/office/powerpoint/2010/main" val="4026175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756D8B0-6CC1-48B7-8A90-111B7CB76EB1}" type="datetimeFigureOut">
              <a:rPr lang="es-ES" smtClean="0"/>
              <a:t>29/05/2023</a:t>
            </a:fld>
            <a:endParaRPr lang="es-ES"/>
          </a:p>
        </p:txBody>
      </p:sp>
      <p:sp>
        <p:nvSpPr>
          <p:cNvPr id="5" name="Footer Placeholder 4"/>
          <p:cNvSpPr>
            <a:spLocks noGrp="1"/>
          </p:cNvSpPr>
          <p:nvPr>
            <p:ph type="ftr" sz="quarter" idx="11"/>
          </p:nvPr>
        </p:nvSpPr>
        <p:spPr/>
        <p:txBody>
          <a:bodyPr/>
          <a:lstStyle/>
          <a:p>
            <a:endParaRPr lang="es-E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F12A37F-3FFC-4B62-9607-A625377E2442}" type="slidenum">
              <a:rPr lang="es-ES" smtClean="0"/>
              <a:t>‹Nº›</a:t>
            </a:fld>
            <a:endParaRPr lang="es-E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54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4756D8B0-6CC1-48B7-8A90-111B7CB76EB1}" type="datetimeFigureOut">
              <a:rPr lang="es-ES" smtClean="0"/>
              <a:t>29/05/2023</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F12A37F-3FFC-4B62-9607-A625377E2442}" type="slidenum">
              <a:rPr lang="es-ES" smtClean="0"/>
              <a:t>‹Nº›</a:t>
            </a:fld>
            <a:endParaRPr lang="es-ES"/>
          </a:p>
        </p:txBody>
      </p:sp>
    </p:spTree>
    <p:extLst>
      <p:ext uri="{BB962C8B-B14F-4D97-AF65-F5344CB8AC3E}">
        <p14:creationId xmlns:p14="http://schemas.microsoft.com/office/powerpoint/2010/main" val="1965382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4756D8B0-6CC1-48B7-8A90-111B7CB76EB1}" type="datetimeFigureOut">
              <a:rPr lang="es-ES" smtClean="0"/>
              <a:t>29/05/2023</a:t>
            </a:fld>
            <a:endParaRPr lang="es-ES"/>
          </a:p>
        </p:txBody>
      </p:sp>
      <p:sp>
        <p:nvSpPr>
          <p:cNvPr id="6" name="Footer Placeholder 5"/>
          <p:cNvSpPr>
            <a:spLocks noGrp="1"/>
          </p:cNvSpPr>
          <p:nvPr>
            <p:ph type="ftr" sz="quarter" idx="11"/>
          </p:nvPr>
        </p:nvSpPr>
        <p:spPr/>
        <p:txBody>
          <a:bodyPr/>
          <a:lstStyle/>
          <a:p>
            <a:endParaRPr lang="es-E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F12A37F-3FFC-4B62-9607-A625377E2442}" type="slidenum">
              <a:rPr lang="es-ES" smtClean="0"/>
              <a:t>‹Nº›</a:t>
            </a:fld>
            <a:endParaRPr lang="es-E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6415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4756D8B0-6CC1-48B7-8A90-111B7CB76EB1}" type="datetimeFigureOut">
              <a:rPr lang="es-ES" smtClean="0"/>
              <a:t>29/05/2023</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F12A37F-3FFC-4B62-9607-A625377E2442}" type="slidenum">
              <a:rPr lang="es-ES" smtClean="0"/>
              <a:t>‹Nº›</a:t>
            </a:fld>
            <a:endParaRPr lang="es-ES"/>
          </a:p>
        </p:txBody>
      </p:sp>
    </p:spTree>
    <p:extLst>
      <p:ext uri="{BB962C8B-B14F-4D97-AF65-F5344CB8AC3E}">
        <p14:creationId xmlns:p14="http://schemas.microsoft.com/office/powerpoint/2010/main" val="712782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0771E8B-6CA5-40B2-8038-0E112F3DAC1C}" type="datetimeFigureOut">
              <a:rPr lang="es-ES" smtClean="0"/>
              <a:t>29/05/2023</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554101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0771E8B-6CA5-40B2-8038-0E112F3DAC1C}" type="datetimeFigureOut">
              <a:rPr lang="es-ES" smtClean="0"/>
              <a:t>29/05/2023</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05573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0771E8B-6CA5-40B2-8038-0E112F3DAC1C}" type="datetimeFigureOut">
              <a:rPr lang="es-ES" smtClean="0"/>
              <a:t>29/05/2023</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4254348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0771E8B-6CA5-40B2-8038-0E112F3DAC1C}" type="datetimeFigureOut">
              <a:rPr lang="es-ES" smtClean="0"/>
              <a:t>29/05/2023</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86127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0771E8B-6CA5-40B2-8038-0E112F3DAC1C}" type="datetimeFigureOut">
              <a:rPr lang="es-ES" smtClean="0"/>
              <a:t>29/05/2023</a:t>
            </a:fld>
            <a:endParaRPr lang="es-ES"/>
          </a:p>
        </p:txBody>
      </p:sp>
      <p:sp>
        <p:nvSpPr>
          <p:cNvPr id="6" name="Footer Placeholder 5"/>
          <p:cNvSpPr>
            <a:spLocks noGrp="1"/>
          </p:cNvSpPr>
          <p:nvPr>
            <p:ph type="ftr" sz="quarter" idx="11"/>
          </p:nvPr>
        </p:nvSpPr>
        <p:spPr/>
        <p:txBody>
          <a:bodyPr/>
          <a:lstStyle/>
          <a:p>
            <a:endParaRPr lang="es-E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98131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0771E8B-6CA5-40B2-8038-0E112F3DAC1C}" type="datetimeFigureOut">
              <a:rPr lang="es-ES" smtClean="0"/>
              <a:t>29/05/2023</a:t>
            </a:fld>
            <a:endParaRPr lang="es-ES"/>
          </a:p>
        </p:txBody>
      </p:sp>
      <p:sp>
        <p:nvSpPr>
          <p:cNvPr id="8" name="Footer Placeholder 7"/>
          <p:cNvSpPr>
            <a:spLocks noGrp="1"/>
          </p:cNvSpPr>
          <p:nvPr>
            <p:ph type="ftr" sz="quarter" idx="11"/>
          </p:nvPr>
        </p:nvSpPr>
        <p:spPr/>
        <p:txBody>
          <a:bodyPr/>
          <a:lstStyle/>
          <a:p>
            <a:endParaRPr lang="es-E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41169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0771E8B-6CA5-40B2-8038-0E112F3DAC1C}" type="datetimeFigureOut">
              <a:rPr lang="es-ES" smtClean="0"/>
              <a:t>29/05/2023</a:t>
            </a:fld>
            <a:endParaRPr lang="es-ES"/>
          </a:p>
        </p:txBody>
      </p:sp>
      <p:sp>
        <p:nvSpPr>
          <p:cNvPr id="4" name="Footer Placeholder 3"/>
          <p:cNvSpPr>
            <a:spLocks noGrp="1"/>
          </p:cNvSpPr>
          <p:nvPr>
            <p:ph type="ftr" sz="quarter" idx="11"/>
          </p:nvPr>
        </p:nvSpPr>
        <p:spPr/>
        <p:txBody>
          <a:bodyPr/>
          <a:lstStyle/>
          <a:p>
            <a:endParaRPr lang="es-E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49957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771E8B-6CA5-40B2-8038-0E112F3DAC1C}" type="datetimeFigureOut">
              <a:rPr lang="es-ES" smtClean="0"/>
              <a:t>29/05/2023</a:t>
            </a:fld>
            <a:endParaRPr lang="es-ES"/>
          </a:p>
        </p:txBody>
      </p:sp>
      <p:sp>
        <p:nvSpPr>
          <p:cNvPr id="3" name="Footer Placeholder 2"/>
          <p:cNvSpPr>
            <a:spLocks noGrp="1"/>
          </p:cNvSpPr>
          <p:nvPr>
            <p:ph type="ftr" sz="quarter" idx="11"/>
          </p:nvPr>
        </p:nvSpPr>
        <p:spPr/>
        <p:txBody>
          <a:bodyPr/>
          <a:lstStyle/>
          <a:p>
            <a:endParaRPr lang="es-E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08229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0771E8B-6CA5-40B2-8038-0E112F3DAC1C}" type="datetimeFigureOut">
              <a:rPr lang="es-ES" smtClean="0"/>
              <a:t>29/05/2023</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39833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0771E8B-6CA5-40B2-8038-0E112F3DAC1C}" type="datetimeFigureOut">
              <a:rPr lang="es-ES" smtClean="0"/>
              <a:t>29/05/2023</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3598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756D8B0-6CC1-48B7-8A90-111B7CB76EB1}" type="datetimeFigureOut">
              <a:rPr lang="es-ES" smtClean="0"/>
              <a:t>29/05/2023</a:t>
            </a:fld>
            <a:endParaRPr lang="es-E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F12A37F-3FFC-4B62-9607-A625377E2442}" type="slidenum">
              <a:rPr lang="es-ES" smtClean="0"/>
              <a:t>‹Nº›</a:t>
            </a:fld>
            <a:endParaRPr lang="es-ES"/>
          </a:p>
        </p:txBody>
      </p:sp>
    </p:spTree>
    <p:extLst>
      <p:ext uri="{BB962C8B-B14F-4D97-AF65-F5344CB8AC3E}">
        <p14:creationId xmlns:p14="http://schemas.microsoft.com/office/powerpoint/2010/main" val="2015635247"/>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E0D0A42-CF98-8C83-3D26-0C24838D6420}"/>
              </a:ext>
            </a:extLst>
          </p:cNvPr>
          <p:cNvSpPr>
            <a:spLocks noGrp="1"/>
          </p:cNvSpPr>
          <p:nvPr>
            <p:ph type="title"/>
          </p:nvPr>
        </p:nvSpPr>
        <p:spPr>
          <a:xfrm>
            <a:off x="772885" y="1306286"/>
            <a:ext cx="11168743" cy="2960913"/>
          </a:xfrm>
        </p:spPr>
        <p:txBody>
          <a:bodyPr>
            <a:normAutofit fontScale="90000"/>
          </a:bodyPr>
          <a:lstStyle/>
          <a:p>
            <a:pPr algn="ctr"/>
            <a:r>
              <a:rPr lang="es-ES" sz="7200" b="1" dirty="0"/>
              <a:t>TRASTORNO DEL ESPECTRO DEL AUTISMO </a:t>
            </a:r>
            <a:br>
              <a:rPr lang="es-ES" sz="7200" b="1" dirty="0"/>
            </a:br>
            <a:r>
              <a:rPr lang="es-ES" sz="7200" b="1" dirty="0"/>
              <a:t>(TEA)</a:t>
            </a:r>
          </a:p>
        </p:txBody>
      </p:sp>
      <p:pic>
        <p:nvPicPr>
          <p:cNvPr id="4" name="Imagen 4" descr="Imagen que contiene Texto&#10;&#10;Descripción generada automáticamente">
            <a:extLst>
              <a:ext uri="{FF2B5EF4-FFF2-40B4-BE49-F238E27FC236}">
                <a16:creationId xmlns:a16="http://schemas.microsoft.com/office/drawing/2014/main" id="{52E25E04-7DC3-0CBE-EE13-AD370FA77B89}"/>
              </a:ext>
            </a:extLst>
          </p:cNvPr>
          <p:cNvPicPr>
            <a:picLocks noGrp="1" noChangeAspect="1"/>
          </p:cNvPicPr>
          <p:nvPr>
            <p:ph idx="4294967295"/>
          </p:nvPr>
        </p:nvPicPr>
        <p:blipFill>
          <a:blip r:embed="rId2"/>
          <a:stretch>
            <a:fillRect/>
          </a:stretch>
        </p:blipFill>
        <p:spPr>
          <a:xfrm>
            <a:off x="8305800" y="4970463"/>
            <a:ext cx="3886200" cy="1162050"/>
          </a:xfrm>
          <a:prstGeom prst="rect">
            <a:avLst/>
          </a:prstGeom>
          <a:effectLst>
            <a:softEdge rad="101600"/>
          </a:effectLst>
        </p:spPr>
      </p:pic>
    </p:spTree>
    <p:extLst>
      <p:ext uri="{BB962C8B-B14F-4D97-AF65-F5344CB8AC3E}">
        <p14:creationId xmlns:p14="http://schemas.microsoft.com/office/powerpoint/2010/main" val="176416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741713" y="870857"/>
            <a:ext cx="10122337" cy="5182702"/>
          </a:xfrm>
        </p:spPr>
        <p:txBody>
          <a:bodyPr>
            <a:normAutofit/>
          </a:bodyPr>
          <a:lstStyle/>
          <a:p>
            <a:pPr algn="just">
              <a:buAutoNum type="alphaUcPeriod"/>
            </a:pPr>
            <a:r>
              <a:rPr lang="es-ES" b="1" dirty="0">
                <a:cs typeface="Calibri"/>
              </a:rPr>
              <a:t>El DSM-IV recogía una distinción entre 5 tipos de autismo:</a:t>
            </a:r>
          </a:p>
          <a:p>
            <a:pPr algn="just"/>
            <a:r>
              <a:rPr lang="es-ES" b="1" dirty="0">
                <a:cs typeface="Calibri"/>
              </a:rPr>
              <a:t>Trastorno Autista</a:t>
            </a:r>
          </a:p>
          <a:p>
            <a:pPr algn="just"/>
            <a:r>
              <a:rPr lang="es-ES" b="1" dirty="0">
                <a:cs typeface="Calibri"/>
              </a:rPr>
              <a:t>Trastorno Generalizado del Desarrollo No Especificado</a:t>
            </a:r>
          </a:p>
          <a:p>
            <a:pPr algn="just"/>
            <a:r>
              <a:rPr lang="es-ES" b="1" dirty="0">
                <a:cs typeface="Calibri"/>
              </a:rPr>
              <a:t>Trastorno de Asperger</a:t>
            </a:r>
          </a:p>
          <a:p>
            <a:pPr algn="just"/>
            <a:r>
              <a:rPr lang="es-ES" b="1" dirty="0">
                <a:cs typeface="Calibri"/>
              </a:rPr>
              <a:t>Trastorno de Rett</a:t>
            </a:r>
          </a:p>
          <a:p>
            <a:pPr algn="just"/>
            <a:r>
              <a:rPr lang="es-ES" b="1" dirty="0">
                <a:cs typeface="Calibri"/>
              </a:rPr>
              <a:t>Trastorno Desintegrativo Infantil</a:t>
            </a:r>
          </a:p>
          <a:p>
            <a:pPr lvl="1" indent="-342900" algn="just"/>
            <a:endParaRPr lang="es-ES" dirty="0"/>
          </a:p>
          <a:p>
            <a:pPr lvl="1" indent="-342900" algn="just">
              <a:buAutoNum type="arabicPeriod"/>
            </a:pPr>
            <a:endParaRPr lang="es-ES" dirty="0"/>
          </a:p>
          <a:p>
            <a:pPr lvl="1" indent="-342900" algn="just">
              <a:buAutoNum type="arabicPeriod"/>
            </a:pPr>
            <a:endParaRPr lang="es-ES" dirty="0"/>
          </a:p>
          <a:p>
            <a:pPr marL="0" indent="0">
              <a:buNone/>
            </a:pPr>
            <a:endParaRPr lang="es-ES" dirty="0"/>
          </a:p>
        </p:txBody>
      </p:sp>
      <p:pic>
        <p:nvPicPr>
          <p:cNvPr id="5" name="Imagen 4">
            <a:extLst>
              <a:ext uri="{FF2B5EF4-FFF2-40B4-BE49-F238E27FC236}">
                <a16:creationId xmlns:a16="http://schemas.microsoft.com/office/drawing/2014/main" id="{EBBD948D-27BC-AC32-FC88-4ADA89B827A0}"/>
              </a:ext>
            </a:extLst>
          </p:cNvPr>
          <p:cNvPicPr>
            <a:picLocks noChangeAspect="1"/>
          </p:cNvPicPr>
          <p:nvPr/>
        </p:nvPicPr>
        <p:blipFill>
          <a:blip r:embed="rId2"/>
          <a:stretch>
            <a:fillRect/>
          </a:stretch>
        </p:blipFill>
        <p:spPr>
          <a:xfrm>
            <a:off x="7569925" y="3429000"/>
            <a:ext cx="3177810" cy="2493537"/>
          </a:xfrm>
          <a:prstGeom prst="rect">
            <a:avLst/>
          </a:prstGeom>
          <a:effectLst>
            <a:softEdge rad="63500"/>
          </a:effectLst>
        </p:spPr>
      </p:pic>
    </p:spTree>
    <p:extLst>
      <p:ext uri="{BB962C8B-B14F-4D97-AF65-F5344CB8AC3E}">
        <p14:creationId xmlns:p14="http://schemas.microsoft.com/office/powerpoint/2010/main" val="16072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504709" y="586037"/>
            <a:ext cx="10359342" cy="5467522"/>
          </a:xfrm>
        </p:spPr>
        <p:txBody>
          <a:bodyPr>
            <a:normAutofit/>
          </a:bodyPr>
          <a:lstStyle/>
          <a:p>
            <a:pPr marL="0" indent="0" algn="just">
              <a:buNone/>
            </a:pPr>
            <a:endParaRPr lang="es-ES" b="1" dirty="0">
              <a:cs typeface="Calibri"/>
            </a:endParaRPr>
          </a:p>
          <a:p>
            <a:pPr marL="0" indent="0" algn="just">
              <a:buNone/>
            </a:pPr>
            <a:endParaRPr lang="es-ES" b="1" dirty="0">
              <a:cs typeface="Calibri"/>
            </a:endParaRPr>
          </a:p>
          <a:p>
            <a:pPr marL="0" indent="0" algn="just">
              <a:buNone/>
            </a:pPr>
            <a:r>
              <a:rPr lang="es-ES" b="1" dirty="0">
                <a:cs typeface="Calibri"/>
              </a:rPr>
              <a:t>Tras  publicarse el nuevo manual DSM-V, el Trastorno Autista, el Síndrome de Asperger y el Trastorno Generalizado del Desarrollo no Especificado se fusionan en un único trastorno, el Trastorno del Espectro del Autismo (TEA).</a:t>
            </a:r>
          </a:p>
          <a:p>
            <a:pPr marL="0" indent="0" algn="just">
              <a:buNone/>
            </a:pPr>
            <a:endParaRPr lang="es-ES" b="1" dirty="0">
              <a:cs typeface="Calibri"/>
            </a:endParaRPr>
          </a:p>
          <a:p>
            <a:pPr marL="0" indent="0" algn="just">
              <a:buNone/>
            </a:pPr>
            <a:r>
              <a:rPr lang="es-ES" dirty="0">
                <a:cs typeface="Calibri"/>
              </a:rPr>
              <a:t>El cambio de nombre trata de enfatizar la dimensionalidad del trastorno en las diferentes áreas que se ven afectadas y la dificultad para establecer limites precisos entre los subgrupos.</a:t>
            </a:r>
          </a:p>
          <a:p>
            <a:pPr marL="0" indent="0" algn="just">
              <a:buNone/>
            </a:pPr>
            <a:endParaRPr lang="es-ES" dirty="0">
              <a:cs typeface="Calibri"/>
            </a:endParaRPr>
          </a:p>
          <a:p>
            <a:pPr marL="0" indent="0" algn="just">
              <a:buNone/>
            </a:pPr>
            <a:r>
              <a:rPr lang="es-ES" dirty="0">
                <a:cs typeface="Calibri"/>
              </a:rPr>
              <a:t>El síndrome de Rett y el Trastorno Desintegrativo Infantil dejan de ser recogidos por el DSM-V, ya que el primero de ellos tiene una clara base genética y el segundo tiene importantes problemas de validez</a:t>
            </a:r>
          </a:p>
          <a:p>
            <a:pPr marL="400050" lvl="1" indent="0" algn="just">
              <a:buNone/>
            </a:pPr>
            <a:endParaRPr lang="es-ES" dirty="0"/>
          </a:p>
          <a:p>
            <a:pPr lvl="1" indent="-342900" algn="just">
              <a:buAutoNum type="arabicPeriod"/>
            </a:pPr>
            <a:endParaRPr lang="es-ES" dirty="0"/>
          </a:p>
          <a:p>
            <a:pPr marL="0" indent="0">
              <a:buNone/>
            </a:pPr>
            <a:endParaRPr lang="es-ES" dirty="0"/>
          </a:p>
        </p:txBody>
      </p:sp>
    </p:spTree>
    <p:extLst>
      <p:ext uri="{BB962C8B-B14F-4D97-AF65-F5344CB8AC3E}">
        <p14:creationId xmlns:p14="http://schemas.microsoft.com/office/powerpoint/2010/main" val="46793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42453-BAF8-9661-6D1D-A79203178B5D}"/>
              </a:ext>
            </a:extLst>
          </p:cNvPr>
          <p:cNvSpPr>
            <a:spLocks noGrp="1"/>
          </p:cNvSpPr>
          <p:nvPr>
            <p:ph type="title"/>
          </p:nvPr>
        </p:nvSpPr>
        <p:spPr>
          <a:xfrm>
            <a:off x="2862308" y="2593420"/>
            <a:ext cx="7497932" cy="1325563"/>
          </a:xfrm>
        </p:spPr>
        <p:txBody>
          <a:bodyPr>
            <a:normAutofit fontScale="90000"/>
          </a:bodyPr>
          <a:lstStyle/>
          <a:p>
            <a:pPr algn="ctr" defTabSz="457200"/>
            <a:r>
              <a:rPr lang="es-ES" sz="6600" b="1">
                <a:solidFill>
                  <a:schemeClr val="accent1">
                    <a:lumMod val="75000"/>
                  </a:schemeClr>
                </a:solidFill>
                <a:latin typeface="+mn-lt"/>
                <a:ea typeface="+mn-ea"/>
                <a:cs typeface="+mn-cs"/>
              </a:rPr>
              <a:t>NIVELES DE APOYO</a:t>
            </a:r>
            <a:endParaRPr lang="es-ES" sz="6600" b="1" dirty="0">
              <a:solidFill>
                <a:schemeClr val="accent1">
                  <a:lumMod val="75000"/>
                </a:schemeClr>
              </a:solidFill>
              <a:latin typeface="+mn-lt"/>
              <a:ea typeface="+mn-ea"/>
              <a:cs typeface="+mn-cs"/>
            </a:endParaRPr>
          </a:p>
        </p:txBody>
      </p:sp>
      <p:pic>
        <p:nvPicPr>
          <p:cNvPr id="4" name="Imagen 3">
            <a:extLst>
              <a:ext uri="{FF2B5EF4-FFF2-40B4-BE49-F238E27FC236}">
                <a16:creationId xmlns:a16="http://schemas.microsoft.com/office/drawing/2014/main" id="{9A0EFB50-471D-AC04-0F92-10AD7E254E03}"/>
              </a:ext>
            </a:extLst>
          </p:cNvPr>
          <p:cNvPicPr>
            <a:picLocks noChangeAspect="1"/>
          </p:cNvPicPr>
          <p:nvPr/>
        </p:nvPicPr>
        <p:blipFill rotWithShape="1">
          <a:blip r:embed="rId2"/>
          <a:srcRect r="390" b="1727"/>
          <a:stretch/>
        </p:blipFill>
        <p:spPr>
          <a:xfrm>
            <a:off x="3062334" y="447674"/>
            <a:ext cx="8243842" cy="5962651"/>
          </a:xfrm>
          <a:prstGeom prst="rect">
            <a:avLst/>
          </a:prstGeom>
        </p:spPr>
      </p:pic>
    </p:spTree>
    <p:extLst>
      <p:ext uri="{BB962C8B-B14F-4D97-AF65-F5344CB8AC3E}">
        <p14:creationId xmlns:p14="http://schemas.microsoft.com/office/powerpoint/2010/main" val="316426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143382A-84BB-43DE-8D39-071E276A12CA}"/>
              </a:ext>
            </a:extLst>
          </p:cNvPr>
          <p:cNvSpPr txBox="1"/>
          <p:nvPr/>
        </p:nvSpPr>
        <p:spPr>
          <a:xfrm>
            <a:off x="1891043" y="1859339"/>
            <a:ext cx="905493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6600" b="1" dirty="0">
                <a:solidFill>
                  <a:schemeClr val="accent3">
                    <a:lumMod val="75000"/>
                  </a:schemeClr>
                </a:solidFill>
              </a:rPr>
              <a:t>CRITERIOS DIAGNÓSTICOS </a:t>
            </a:r>
          </a:p>
          <a:p>
            <a:pPr algn="ctr"/>
            <a:r>
              <a:rPr lang="es-ES" sz="6600" b="1" dirty="0">
                <a:solidFill>
                  <a:schemeClr val="accent3">
                    <a:lumMod val="75000"/>
                  </a:schemeClr>
                </a:solidFill>
              </a:rPr>
              <a:t>DEL TEA</a:t>
            </a:r>
          </a:p>
        </p:txBody>
      </p:sp>
    </p:spTree>
    <p:extLst>
      <p:ext uri="{BB962C8B-B14F-4D97-AF65-F5344CB8AC3E}">
        <p14:creationId xmlns:p14="http://schemas.microsoft.com/office/powerpoint/2010/main" val="128697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504709" y="586037"/>
            <a:ext cx="10359342" cy="5467522"/>
          </a:xfrm>
        </p:spPr>
        <p:txBody>
          <a:bodyPr>
            <a:normAutofit/>
          </a:bodyPr>
          <a:lstStyle/>
          <a:p>
            <a:pPr algn="just">
              <a:buAutoNum type="alphaUcPeriod"/>
            </a:pPr>
            <a:r>
              <a:rPr lang="es-ES" b="1" dirty="0">
                <a:cs typeface="Calibri"/>
              </a:rPr>
              <a:t>Deficiencias persistentes en la comunicación social y en la interacción social en diversos contextos, manifestado por lo siguiente (los ejemplos son ilustrativos pero no exhaustivos):</a:t>
            </a:r>
          </a:p>
          <a:p>
            <a:pPr lvl="1" indent="-342900" algn="just">
              <a:buAutoNum type="arabicPeriod"/>
            </a:pPr>
            <a:r>
              <a:rPr lang="es-ES" dirty="0"/>
              <a:t>Las deficiencias en la </a:t>
            </a:r>
            <a:r>
              <a:rPr lang="es-ES" b="1" dirty="0"/>
              <a:t>reciprocidad socioemocional</a:t>
            </a:r>
            <a:r>
              <a:rPr lang="es-ES" dirty="0"/>
              <a:t>, varían, por ejemplo, desde un </a:t>
            </a:r>
            <a:r>
              <a:rPr lang="es-ES" b="1" dirty="0"/>
              <a:t>acercamiento social anormal y fracaso de la conversación normal</a:t>
            </a:r>
            <a:r>
              <a:rPr lang="es-ES" dirty="0"/>
              <a:t> en ambos sentidos pasando por la disminución en intereses, emociones o afectos compartidos hasta el fracaso en iniciar o responder a interacciones sociales.</a:t>
            </a:r>
          </a:p>
          <a:p>
            <a:pPr lvl="1" indent="-342900" algn="just">
              <a:buAutoNum type="arabicPeriod"/>
            </a:pPr>
            <a:r>
              <a:rPr lang="es-ES" dirty="0"/>
              <a:t>Las deficiencias </a:t>
            </a:r>
            <a:r>
              <a:rPr lang="es-ES" b="1" dirty="0"/>
              <a:t>en las conductas comunicativas no verbales utilizadas en la interacción social</a:t>
            </a:r>
            <a:r>
              <a:rPr lang="es-ES" dirty="0"/>
              <a:t>, varían, por ejemplo, desde una </a:t>
            </a:r>
            <a:r>
              <a:rPr lang="es-ES" b="1" dirty="0"/>
              <a:t>comunicación verbal y no verbal poco integrada </a:t>
            </a:r>
            <a:r>
              <a:rPr lang="es-ES" dirty="0"/>
              <a:t>pasando por </a:t>
            </a:r>
            <a:r>
              <a:rPr lang="es-ES" b="1" dirty="0"/>
              <a:t>anomalías del contacto visual y del lenguaje corporal </a:t>
            </a:r>
            <a:r>
              <a:rPr lang="es-ES" dirty="0"/>
              <a:t>o deficiencias de la comprensión y el uso de gestos, hasta una falta total de expresión facial y de comunicación no verbal.</a:t>
            </a:r>
          </a:p>
          <a:p>
            <a:pPr lvl="1" indent="-342900" algn="just">
              <a:buAutoNum type="arabicPeriod"/>
            </a:pPr>
            <a:r>
              <a:rPr lang="es-ES" dirty="0"/>
              <a:t>Las </a:t>
            </a:r>
            <a:r>
              <a:rPr lang="es-ES" b="1" dirty="0"/>
              <a:t>deficiencias en el desarrollo, mantenimiento y comprensión de las relaciones</a:t>
            </a:r>
            <a:r>
              <a:rPr lang="es-ES" dirty="0"/>
              <a:t>, varían, por ejemplo, desde dificultades para ajustar el comportamiento en diversos contextos sociales pasando por dificultades para compartir juegos imaginativos o para hacer amigos, hasta la ausencia de interés por otras personas. Especificar la gravedad actual: La gravedad se basa en deterioros de la comunicación social y en patrones de comportamientos restringidos y repetitivos.</a:t>
            </a:r>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marL="0" indent="0">
              <a:buNone/>
            </a:pPr>
            <a:endParaRPr lang="es-ES" dirty="0"/>
          </a:p>
        </p:txBody>
      </p:sp>
    </p:spTree>
    <p:extLst>
      <p:ext uri="{BB962C8B-B14F-4D97-AF65-F5344CB8AC3E}">
        <p14:creationId xmlns:p14="http://schemas.microsoft.com/office/powerpoint/2010/main" val="335272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504709" y="586037"/>
            <a:ext cx="10359342" cy="5467522"/>
          </a:xfrm>
        </p:spPr>
        <p:txBody>
          <a:bodyPr>
            <a:normAutofit/>
          </a:bodyPr>
          <a:lstStyle/>
          <a:p>
            <a:pPr marL="0" indent="0" algn="just">
              <a:buNone/>
            </a:pPr>
            <a:r>
              <a:rPr lang="es-ES" b="1" dirty="0">
                <a:cs typeface="Calibri"/>
              </a:rPr>
              <a:t>B. Patrones restrictivos y repetitivos de comportamiento, intereses o actividades, que se manifiestan en dos o más de los siguientes puntos (los ejemplos son ilustrativos pero no exhaustivos):</a:t>
            </a:r>
          </a:p>
          <a:p>
            <a:pPr lvl="1" indent="-342900" algn="just">
              <a:buAutoNum type="arabicPeriod"/>
            </a:pPr>
            <a:r>
              <a:rPr lang="es-ES" dirty="0"/>
              <a:t> </a:t>
            </a:r>
            <a:r>
              <a:rPr lang="es-ES" b="1" dirty="0"/>
              <a:t>Movimientos, utilización de objetos o habla estereotipados o repetitivos </a:t>
            </a:r>
            <a:r>
              <a:rPr lang="es-ES" dirty="0"/>
              <a:t>(p. ej., estereotipias motoras simples, alineación de los juguetes o cambio de lugar de los objetos, ecolalia, frases idiosincrásicas).</a:t>
            </a:r>
          </a:p>
          <a:p>
            <a:pPr lvl="1" indent="-342900" algn="just">
              <a:buAutoNum type="arabicPeriod"/>
            </a:pPr>
            <a:r>
              <a:rPr lang="es-ES" b="1" dirty="0"/>
              <a:t>Insistencia en la monotonía, excesiva inflexibilidad de rutinas o patrones ritualizados de comportamiento verbal o no verbal </a:t>
            </a:r>
            <a:r>
              <a:rPr lang="es-ES" dirty="0"/>
              <a:t>(p. ej., gran angustia frente a cambios pequeños, dificultades con las transiciones, patrones de pensamiento rígidos, rituales de saludo, necesidad de tomar el mismo camino o de comer los mismos alimentos cada día).</a:t>
            </a:r>
          </a:p>
          <a:p>
            <a:pPr lvl="1" indent="-342900" algn="just">
              <a:buAutoNum type="arabicPeriod"/>
            </a:pPr>
            <a:r>
              <a:rPr lang="es-ES" b="1" dirty="0"/>
              <a:t>Intereses muy restringidos y fijos que son anormales en cuanto a su intensidad o foco de interés </a:t>
            </a:r>
            <a:r>
              <a:rPr lang="es-ES" dirty="0"/>
              <a:t>(p. ej., fuerte apego o preocupación por objetos inusuales, intereses excesivamente circunscritos o perseverantes).</a:t>
            </a:r>
          </a:p>
          <a:p>
            <a:pPr lvl="1" indent="-342900" algn="just">
              <a:buAutoNum type="arabicPeriod"/>
            </a:pPr>
            <a:r>
              <a:rPr lang="es-ES" b="1" dirty="0"/>
              <a:t>Hiper o </a:t>
            </a:r>
            <a:r>
              <a:rPr lang="es-ES" b="1" dirty="0" err="1"/>
              <a:t>hiporeactividad</a:t>
            </a:r>
            <a:r>
              <a:rPr lang="es-ES" b="1" dirty="0"/>
              <a:t> a los estímulos sensoriales o interés inhabitual por aspectos sensoriales </a:t>
            </a:r>
            <a:r>
              <a:rPr lang="es-ES" dirty="0"/>
              <a:t>del entorno (p. ej., indiferencia aparente al dolor/temperatura, respuesta adversa a sonidos o texturas específicos, olfateo o palpación excesiva de objetos, fascinación visual por las luces o el movimiento). Especificar la gravedad actual: La gravedad se basa en deterioros de la comunicación social y en patrones de comportamiento restringidos y repetitivos</a:t>
            </a:r>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marL="0" indent="0">
              <a:buNone/>
            </a:pPr>
            <a:endParaRPr lang="es-ES" dirty="0"/>
          </a:p>
        </p:txBody>
      </p:sp>
    </p:spTree>
    <p:extLst>
      <p:ext uri="{BB962C8B-B14F-4D97-AF65-F5344CB8AC3E}">
        <p14:creationId xmlns:p14="http://schemas.microsoft.com/office/powerpoint/2010/main" val="19935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BDEC8E3-D6C9-4637-8721-0560AB8697FB}"/>
              </a:ext>
            </a:extLst>
          </p:cNvPr>
          <p:cNvSpPr txBox="1"/>
          <p:nvPr/>
        </p:nvSpPr>
        <p:spPr>
          <a:xfrm>
            <a:off x="2988297" y="2499957"/>
            <a:ext cx="7022969" cy="1107996"/>
          </a:xfrm>
          <a:prstGeom prst="rect">
            <a:avLst/>
          </a:prstGeom>
          <a:noFill/>
        </p:spPr>
        <p:txBody>
          <a:bodyPr wrap="square" rtlCol="0">
            <a:spAutoFit/>
          </a:bodyPr>
          <a:lstStyle/>
          <a:p>
            <a:pPr algn="ctr"/>
            <a:r>
              <a:rPr lang="es-ES" sz="6600" b="1" dirty="0">
                <a:solidFill>
                  <a:schemeClr val="accent3">
                    <a:lumMod val="75000"/>
                  </a:schemeClr>
                </a:solidFill>
              </a:rPr>
              <a:t>ORIGEN DEL TEA</a:t>
            </a:r>
          </a:p>
        </p:txBody>
      </p:sp>
    </p:spTree>
    <p:extLst>
      <p:ext uri="{BB962C8B-B14F-4D97-AF65-F5344CB8AC3E}">
        <p14:creationId xmlns:p14="http://schemas.microsoft.com/office/powerpoint/2010/main" val="35492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3D12FB50-5F7A-4CE3-AC5C-236113AC2D1A}"/>
              </a:ext>
            </a:extLst>
          </p:cNvPr>
          <p:cNvSpPr/>
          <p:nvPr/>
        </p:nvSpPr>
        <p:spPr>
          <a:xfrm>
            <a:off x="7758896" y="114301"/>
            <a:ext cx="4174067" cy="4232741"/>
          </a:xfrm>
          <a:prstGeom prst="ellipse">
            <a:avLst/>
          </a:prstGeom>
          <a:solidFill>
            <a:srgbClr val="C5F1EB"/>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br>
              <a:rPr lang="es-ES" b="0" i="0" dirty="0">
                <a:solidFill>
                  <a:srgbClr val="000000"/>
                </a:solidFill>
                <a:effectLst/>
                <a:latin typeface="Roboto"/>
              </a:rPr>
            </a:br>
            <a:endParaRPr lang="es-ES" b="0" i="0" dirty="0">
              <a:solidFill>
                <a:srgbClr val="000000"/>
              </a:solidFill>
              <a:effectLst/>
              <a:latin typeface="Roboto"/>
            </a:endParaRPr>
          </a:p>
          <a:p>
            <a:pPr algn="ctr"/>
            <a:br>
              <a:rPr lang="es-ES" b="0" i="0" dirty="0">
                <a:solidFill>
                  <a:srgbClr val="000000"/>
                </a:solidFill>
                <a:effectLst/>
                <a:latin typeface="Roboto"/>
              </a:rPr>
            </a:br>
            <a:r>
              <a:rPr lang="es-ES" b="0" i="0" dirty="0">
                <a:solidFill>
                  <a:srgbClr val="000000"/>
                </a:solidFill>
                <a:effectLst/>
                <a:latin typeface="Roboto"/>
              </a:rPr>
              <a:t> </a:t>
            </a:r>
            <a:r>
              <a:rPr lang="es-ES" dirty="0">
                <a:solidFill>
                  <a:srgbClr val="000000"/>
                </a:solidFill>
                <a:latin typeface="Calibri"/>
                <a:cs typeface="Calibri"/>
              </a:rPr>
              <a:t>"La gran variabilidad presente en este tipo de trastornos apunta también a la relevancia que puede tener la </a:t>
            </a:r>
            <a:r>
              <a:rPr lang="es-ES" b="1" dirty="0">
                <a:solidFill>
                  <a:srgbClr val="000000"/>
                </a:solidFill>
                <a:latin typeface="Calibri"/>
                <a:cs typeface="Calibri"/>
              </a:rPr>
              <a:t>interacción entre los distintos genes y diferentes factores ambientales</a:t>
            </a:r>
            <a:r>
              <a:rPr lang="es-ES" dirty="0">
                <a:solidFill>
                  <a:srgbClr val="000000"/>
                </a:solidFill>
                <a:latin typeface="Calibri"/>
                <a:cs typeface="Calibri"/>
              </a:rPr>
              <a:t> en el desarrollo del TEA, pero por el momento, estos elementos no se encuentran claramente identificados, y aún es necesaria mucha investigación al respecto</a:t>
            </a:r>
            <a:r>
              <a:rPr lang="es-ES" b="0" i="0" dirty="0">
                <a:solidFill>
                  <a:srgbClr val="000000"/>
                </a:solidFill>
                <a:effectLst/>
                <a:latin typeface="Roboto"/>
              </a:rPr>
              <a:t>"</a:t>
            </a:r>
            <a:br>
              <a:rPr lang="es-ES" b="0" i="0" dirty="0">
                <a:solidFill>
                  <a:srgbClr val="000000"/>
                </a:solidFill>
                <a:effectLst/>
                <a:latin typeface="Roboto"/>
              </a:rPr>
            </a:br>
            <a:br>
              <a:rPr lang="es-ES" b="0" i="0" dirty="0">
                <a:solidFill>
                  <a:srgbClr val="000000"/>
                </a:solidFill>
                <a:effectLst/>
                <a:latin typeface="Roboto"/>
              </a:rPr>
            </a:br>
            <a:endParaRPr lang="es-ES" b="0" i="0" dirty="0">
              <a:solidFill>
                <a:srgbClr val="000000"/>
              </a:solidFill>
              <a:effectLst/>
              <a:latin typeface="Roboto"/>
            </a:endParaRPr>
          </a:p>
          <a:p>
            <a:pPr algn="ctr"/>
            <a:endParaRPr lang="es-ES" dirty="0"/>
          </a:p>
        </p:txBody>
      </p:sp>
      <p:sp>
        <p:nvSpPr>
          <p:cNvPr id="6" name="Elipse 5">
            <a:extLst>
              <a:ext uri="{FF2B5EF4-FFF2-40B4-BE49-F238E27FC236}">
                <a16:creationId xmlns:a16="http://schemas.microsoft.com/office/drawing/2014/main" id="{63CDA741-BD0C-4C11-AD13-64C39DCF5EA4}"/>
              </a:ext>
            </a:extLst>
          </p:cNvPr>
          <p:cNvSpPr/>
          <p:nvPr/>
        </p:nvSpPr>
        <p:spPr>
          <a:xfrm>
            <a:off x="783755" y="114301"/>
            <a:ext cx="3892417" cy="3734882"/>
          </a:xfrm>
          <a:prstGeom prst="ellipse">
            <a:avLst/>
          </a:prstGeom>
          <a:solidFill>
            <a:srgbClr val="C5F1EB"/>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l"/>
            <a:br>
              <a:rPr lang="es-ES" b="0" i="0" dirty="0">
                <a:solidFill>
                  <a:srgbClr val="000000"/>
                </a:solidFill>
                <a:effectLst/>
                <a:latin typeface="Roboto"/>
              </a:rPr>
            </a:br>
            <a:endParaRPr lang="es-ES" b="0" i="0" dirty="0">
              <a:solidFill>
                <a:srgbClr val="000000"/>
              </a:solidFill>
              <a:effectLst/>
              <a:latin typeface="Roboto"/>
            </a:endParaRPr>
          </a:p>
          <a:p>
            <a:pPr algn="ctr"/>
            <a:br>
              <a:rPr lang="es-ES" sz="2000" b="0" i="0" dirty="0">
                <a:solidFill>
                  <a:srgbClr val="000000"/>
                </a:solidFill>
                <a:effectLst/>
                <a:latin typeface="Roboto"/>
              </a:rPr>
            </a:br>
            <a:r>
              <a:rPr lang="es-ES" sz="2000" b="0" i="0" dirty="0">
                <a:solidFill>
                  <a:srgbClr val="000000"/>
                </a:solidFill>
                <a:effectLst/>
                <a:latin typeface="Calibri"/>
                <a:cs typeface="Calibri"/>
              </a:rPr>
              <a:t>En la actualidad </a:t>
            </a:r>
            <a:r>
              <a:rPr lang="es-ES" sz="2000" b="1" i="0" dirty="0">
                <a:solidFill>
                  <a:srgbClr val="000000"/>
                </a:solidFill>
                <a:effectLst/>
                <a:latin typeface="Calibri"/>
                <a:cs typeface="Calibri"/>
              </a:rPr>
              <a:t>se desconoce una causa única</a:t>
            </a:r>
            <a:r>
              <a:rPr lang="es-ES" sz="2000" b="0" i="0" dirty="0">
                <a:solidFill>
                  <a:srgbClr val="000000"/>
                </a:solidFill>
                <a:effectLst/>
                <a:latin typeface="Calibri"/>
                <a:cs typeface="Calibri"/>
              </a:rPr>
              <a:t> que explique la aparición del Trastorno del Espectro del Autismo (TEA). Sí se sabe la </a:t>
            </a:r>
            <a:r>
              <a:rPr lang="es-ES" sz="2000" b="1" i="0" dirty="0">
                <a:solidFill>
                  <a:srgbClr val="000000"/>
                </a:solidFill>
                <a:effectLst/>
                <a:latin typeface="Calibri"/>
                <a:cs typeface="Calibri"/>
              </a:rPr>
              <a:t>fuerte implicación genética</a:t>
            </a:r>
            <a:r>
              <a:rPr lang="es-ES" sz="2000" b="0" i="0" dirty="0">
                <a:solidFill>
                  <a:srgbClr val="000000"/>
                </a:solidFill>
                <a:effectLst/>
                <a:latin typeface="Calibri"/>
                <a:cs typeface="Calibri"/>
              </a:rPr>
              <a:t> en su origen, según afirma la Confederación Autismo España.</a:t>
            </a:r>
            <a:br>
              <a:rPr lang="es-ES" b="0" i="0" dirty="0">
                <a:solidFill>
                  <a:srgbClr val="000000"/>
                </a:solidFill>
                <a:effectLst/>
                <a:latin typeface="Roboto"/>
              </a:rPr>
            </a:br>
            <a:br>
              <a:rPr lang="es-ES" b="0" i="0" dirty="0">
                <a:solidFill>
                  <a:srgbClr val="000000"/>
                </a:solidFill>
                <a:effectLst/>
                <a:latin typeface="Roboto"/>
              </a:rPr>
            </a:br>
            <a:endParaRPr lang="es-ES" b="0" i="0" dirty="0">
              <a:solidFill>
                <a:srgbClr val="000000"/>
              </a:solidFill>
              <a:effectLst/>
              <a:latin typeface="Roboto"/>
            </a:endParaRPr>
          </a:p>
          <a:p>
            <a:pPr algn="ctr"/>
            <a:endParaRPr lang="es-ES" dirty="0"/>
          </a:p>
        </p:txBody>
      </p:sp>
      <p:sp>
        <p:nvSpPr>
          <p:cNvPr id="7" name="Elipse 6">
            <a:extLst>
              <a:ext uri="{FF2B5EF4-FFF2-40B4-BE49-F238E27FC236}">
                <a16:creationId xmlns:a16="http://schemas.microsoft.com/office/drawing/2014/main" id="{A3A6C5EA-D835-4903-851F-D736D9935D94}"/>
              </a:ext>
            </a:extLst>
          </p:cNvPr>
          <p:cNvSpPr/>
          <p:nvPr/>
        </p:nvSpPr>
        <p:spPr>
          <a:xfrm>
            <a:off x="3930028" y="2559728"/>
            <a:ext cx="4416826" cy="4232741"/>
          </a:xfrm>
          <a:prstGeom prst="ellipse">
            <a:avLst/>
          </a:prstGeom>
          <a:solidFill>
            <a:srgbClr val="C5F1EB"/>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l"/>
            <a:br>
              <a:rPr lang="es-ES" b="0" i="0" dirty="0">
                <a:solidFill>
                  <a:srgbClr val="000000"/>
                </a:solidFill>
                <a:effectLst/>
                <a:latin typeface="Roboto"/>
              </a:rPr>
            </a:br>
            <a:endParaRPr lang="es-ES" b="0" i="0" dirty="0">
              <a:solidFill>
                <a:srgbClr val="000000"/>
              </a:solidFill>
              <a:effectLst/>
              <a:latin typeface="Roboto"/>
            </a:endParaRPr>
          </a:p>
          <a:p>
            <a:pPr algn="l"/>
            <a:endParaRPr lang="es-ES" sz="2000" b="0" i="0" dirty="0">
              <a:solidFill>
                <a:srgbClr val="000000"/>
              </a:solidFill>
              <a:effectLst/>
              <a:latin typeface="Roboto"/>
            </a:endParaRPr>
          </a:p>
          <a:p>
            <a:pPr algn="l"/>
            <a:endParaRPr lang="es-ES" sz="2000" dirty="0">
              <a:solidFill>
                <a:srgbClr val="000000"/>
              </a:solidFill>
              <a:latin typeface="Roboto"/>
            </a:endParaRPr>
          </a:p>
          <a:p>
            <a:pPr algn="l"/>
            <a:endParaRPr lang="es-ES" sz="2000" b="0" i="0" dirty="0">
              <a:solidFill>
                <a:srgbClr val="000000"/>
              </a:solidFill>
              <a:effectLst/>
              <a:latin typeface="Roboto"/>
            </a:endParaRPr>
          </a:p>
          <a:p>
            <a:pPr algn="l"/>
            <a:endParaRPr lang="es-ES" dirty="0">
              <a:solidFill>
                <a:srgbClr val="000000"/>
              </a:solidFill>
              <a:latin typeface="Roboto"/>
            </a:endParaRPr>
          </a:p>
          <a:p>
            <a:pPr algn="ctr"/>
            <a:endParaRPr lang="es-ES" dirty="0">
              <a:solidFill>
                <a:srgbClr val="000000"/>
              </a:solidFill>
              <a:latin typeface="Roboto"/>
            </a:endParaRPr>
          </a:p>
          <a:p>
            <a:pPr algn="ctr"/>
            <a:r>
              <a:rPr lang="es-ES" sz="1900" dirty="0">
                <a:solidFill>
                  <a:srgbClr val="000000"/>
                </a:solidFill>
                <a:latin typeface="Calibri"/>
                <a:cs typeface="Calibri"/>
              </a:rPr>
              <a:t>Tiene un </a:t>
            </a:r>
            <a:r>
              <a:rPr lang="es-ES" sz="1900" b="1" dirty="0">
                <a:solidFill>
                  <a:srgbClr val="000000"/>
                </a:solidFill>
                <a:latin typeface="Calibri"/>
                <a:cs typeface="Calibri"/>
              </a:rPr>
              <a:t>origen neurobiológico</a:t>
            </a:r>
            <a:r>
              <a:rPr lang="es-ES" sz="1900" dirty="0">
                <a:solidFill>
                  <a:srgbClr val="000000"/>
                </a:solidFill>
                <a:latin typeface="Calibri"/>
                <a:cs typeface="Calibri"/>
              </a:rPr>
              <a:t>; acompaña a la persona a lo largo de toda su vida, aunque sus manifestaciones y necesidades cambian en función de las distintas etapas del desarrollo. Además, indica que se presenta de manera distinta en cada caso. Por eso las necesidades individuales son muy heterogéneas.</a:t>
            </a:r>
            <a:br>
              <a:rPr lang="es-ES" sz="1900" dirty="0">
                <a:latin typeface="Calibri"/>
                <a:cs typeface="Calibri"/>
              </a:rPr>
            </a:br>
            <a:br>
              <a:rPr lang="es-ES" sz="2000" b="0" i="0" dirty="0">
                <a:solidFill>
                  <a:srgbClr val="000000"/>
                </a:solidFill>
                <a:effectLst/>
                <a:latin typeface="Roboto"/>
              </a:rPr>
            </a:br>
            <a:br>
              <a:rPr lang="es-ES" sz="2000" b="0" i="0" dirty="0">
                <a:solidFill>
                  <a:srgbClr val="000000"/>
                </a:solidFill>
                <a:effectLst/>
                <a:latin typeface="Roboto"/>
              </a:rPr>
            </a:br>
            <a:endParaRPr lang="es-ES" sz="2000" b="0" i="0" dirty="0">
              <a:solidFill>
                <a:srgbClr val="000000"/>
              </a:solidFill>
              <a:effectLst/>
              <a:latin typeface="Roboto"/>
            </a:endParaRPr>
          </a:p>
          <a:p>
            <a:pPr algn="ctr"/>
            <a:br>
              <a:rPr lang="es-ES" b="0" i="0" dirty="0">
                <a:solidFill>
                  <a:srgbClr val="000000"/>
                </a:solidFill>
                <a:effectLst/>
                <a:latin typeface="Roboto"/>
              </a:rPr>
            </a:br>
            <a:br>
              <a:rPr lang="es-ES" b="0" i="0" dirty="0">
                <a:solidFill>
                  <a:srgbClr val="000000"/>
                </a:solidFill>
                <a:effectLst/>
                <a:latin typeface="Roboto"/>
              </a:rPr>
            </a:br>
            <a:endParaRPr lang="es-ES" b="0" i="0" dirty="0">
              <a:solidFill>
                <a:srgbClr val="000000"/>
              </a:solidFill>
              <a:effectLst/>
              <a:latin typeface="Roboto"/>
            </a:endParaRPr>
          </a:p>
          <a:p>
            <a:pPr algn="ctr"/>
            <a:endParaRPr lang="es-ES" dirty="0"/>
          </a:p>
        </p:txBody>
      </p:sp>
    </p:spTree>
    <p:extLst>
      <p:ext uri="{BB962C8B-B14F-4D97-AF65-F5344CB8AC3E}">
        <p14:creationId xmlns:p14="http://schemas.microsoft.com/office/powerpoint/2010/main" val="308998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1CE69C-EB7D-45C8-BF33-F6E9CF94527A}"/>
              </a:ext>
            </a:extLst>
          </p:cNvPr>
          <p:cNvSpPr txBox="1"/>
          <p:nvPr/>
        </p:nvSpPr>
        <p:spPr>
          <a:xfrm>
            <a:off x="1781174" y="2028616"/>
            <a:ext cx="9967129" cy="2123658"/>
          </a:xfrm>
          <a:prstGeom prst="rect">
            <a:avLst/>
          </a:prstGeom>
          <a:noFill/>
        </p:spPr>
        <p:txBody>
          <a:bodyPr wrap="square" rtlCol="0">
            <a:spAutoFit/>
          </a:bodyPr>
          <a:lstStyle/>
          <a:p>
            <a:pPr algn="ctr"/>
            <a:r>
              <a:rPr lang="es-ES" sz="6600" b="1" dirty="0">
                <a:solidFill>
                  <a:schemeClr val="accent3">
                    <a:lumMod val="75000"/>
                  </a:schemeClr>
                </a:solidFill>
              </a:rPr>
              <a:t>CARACTERÍSTICAS DEL TEA</a:t>
            </a:r>
          </a:p>
        </p:txBody>
      </p:sp>
    </p:spTree>
    <p:extLst>
      <p:ext uri="{BB962C8B-B14F-4D97-AF65-F5344CB8AC3E}">
        <p14:creationId xmlns:p14="http://schemas.microsoft.com/office/powerpoint/2010/main" val="422772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504709" y="586037"/>
            <a:ext cx="10359342" cy="5467522"/>
          </a:xfrm>
        </p:spPr>
        <p:txBody>
          <a:bodyPr>
            <a:normAutofit/>
          </a:bodyPr>
          <a:lstStyle/>
          <a:p>
            <a:pPr marL="0" indent="0" algn="just">
              <a:buNone/>
            </a:pPr>
            <a:r>
              <a:rPr lang="es-ES" b="1" u="sng" dirty="0">
                <a:cs typeface="Calibri"/>
              </a:rPr>
              <a:t>Habilidades de comunicación </a:t>
            </a:r>
          </a:p>
          <a:p>
            <a:pPr marL="0" indent="0" algn="just">
              <a:buNone/>
            </a:pPr>
            <a:r>
              <a:rPr lang="es-ES" dirty="0">
                <a:cs typeface="Calibri"/>
              </a:rPr>
              <a:t>Las dificultades de comunicación que pueden presentar se manifiestan tanto a nivel de comprensión como de expresión</a:t>
            </a:r>
          </a:p>
          <a:p>
            <a:pPr marL="0" indent="0" algn="just">
              <a:buNone/>
            </a:pPr>
            <a:endParaRPr lang="es-ES" dirty="0">
              <a:cs typeface="Calibri"/>
            </a:endParaRPr>
          </a:p>
          <a:p>
            <a:pPr marL="685800" lvl="1" algn="just"/>
            <a:r>
              <a:rPr lang="es-ES" b="1" dirty="0">
                <a:cs typeface="Calibri"/>
              </a:rPr>
              <a:t>COMUNICACIÓN VERBAL: </a:t>
            </a:r>
          </a:p>
          <a:p>
            <a:pPr marL="800100" lvl="2" indent="0" algn="just">
              <a:buNone/>
            </a:pPr>
            <a:r>
              <a:rPr lang="es-ES" sz="1600" dirty="0">
                <a:cs typeface="Calibri"/>
              </a:rPr>
              <a:t>Algunas personas con TEA tienen habilidades lingüísticas adecuadas, pero encuentran dificultades para utilizarlas en una comunicación recíproca o en el contexto social en el que son necesarias. Otras no emplean lenguaje verbal y requieren el apoyo de Sistemas Alternativos y/o Aumentativos de Comunicación (SAAC) (sustituyen y apoyan al lenguaje oral, respectivamente)</a:t>
            </a:r>
          </a:p>
          <a:p>
            <a:pPr marL="800100" lvl="2" indent="0" algn="just">
              <a:buNone/>
            </a:pPr>
            <a:endParaRPr lang="es-ES" sz="1600" dirty="0">
              <a:cs typeface="Calibri"/>
            </a:endParaRPr>
          </a:p>
          <a:p>
            <a:pPr marL="685800" lvl="1" algn="just"/>
            <a:r>
              <a:rPr lang="es-ES" b="1" dirty="0">
                <a:cs typeface="Calibri"/>
              </a:rPr>
              <a:t>COMUNICACIÓN NO VERBAL: </a:t>
            </a:r>
          </a:p>
          <a:p>
            <a:pPr marL="800100" lvl="2" indent="0" algn="just">
              <a:buNone/>
            </a:pPr>
            <a:r>
              <a:rPr lang="es-ES" sz="1600" dirty="0">
                <a:cs typeface="Calibri"/>
              </a:rPr>
              <a:t>Las personas con TEA pueden experimentar dificultades para emplear o extraer el significado de gestos o expresiones faciales de otras personas, así como de otros elementos relevantes para la interacción (contacto ocular, postura corporal, etc.), lo que puede suponerle alguna situación de malentendido.</a:t>
            </a:r>
          </a:p>
          <a:p>
            <a:pPr marL="400050" lvl="1" indent="0" algn="just">
              <a:buNone/>
            </a:pPr>
            <a:endParaRPr lang="es-ES" dirty="0">
              <a:cs typeface="Calibri"/>
            </a:endParaRPr>
          </a:p>
          <a:p>
            <a:pPr marL="400050" lvl="1" indent="0" algn="just">
              <a:buNone/>
            </a:pPr>
            <a:endParaRPr lang="es-ES" dirty="0">
              <a:cs typeface="Calibri"/>
            </a:endParaRPr>
          </a:p>
          <a:p>
            <a:pPr marL="0" indent="0" algn="just">
              <a:buNone/>
            </a:pPr>
            <a:endParaRPr lang="es-ES" dirty="0">
              <a:cs typeface="Calibri"/>
            </a:endParaRPr>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marL="0" indent="0">
              <a:buNone/>
            </a:pPr>
            <a:endParaRPr lang="es-ES" dirty="0"/>
          </a:p>
        </p:txBody>
      </p:sp>
    </p:spTree>
    <p:extLst>
      <p:ext uri="{BB962C8B-B14F-4D97-AF65-F5344CB8AC3E}">
        <p14:creationId xmlns:p14="http://schemas.microsoft.com/office/powerpoint/2010/main" val="196336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143382A-84BB-43DE-8D39-071E276A12CA}"/>
              </a:ext>
            </a:extLst>
          </p:cNvPr>
          <p:cNvSpPr txBox="1"/>
          <p:nvPr/>
        </p:nvSpPr>
        <p:spPr>
          <a:xfrm>
            <a:off x="1912856" y="1866801"/>
            <a:ext cx="9236774"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6600" b="1" dirty="0">
                <a:solidFill>
                  <a:schemeClr val="accent3">
                    <a:lumMod val="75000"/>
                  </a:schemeClr>
                </a:solidFill>
              </a:rPr>
              <a:t>¿QUÉ ES MUNDO AZUL PALENCIA?</a:t>
            </a:r>
          </a:p>
        </p:txBody>
      </p:sp>
    </p:spTree>
    <p:extLst>
      <p:ext uri="{BB962C8B-B14F-4D97-AF65-F5344CB8AC3E}">
        <p14:creationId xmlns:p14="http://schemas.microsoft.com/office/powerpoint/2010/main" val="2847730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504709" y="586037"/>
            <a:ext cx="10359342" cy="5467522"/>
          </a:xfrm>
        </p:spPr>
        <p:txBody>
          <a:bodyPr>
            <a:normAutofit/>
          </a:bodyPr>
          <a:lstStyle/>
          <a:p>
            <a:pPr marL="0" lvl="0" indent="0">
              <a:buNone/>
            </a:pPr>
            <a:r>
              <a:rPr lang="es-ES" b="1" i="0" u="sng" dirty="0">
                <a:solidFill>
                  <a:schemeClr val="tx1"/>
                </a:solidFill>
              </a:rPr>
              <a:t>Habilidades para la interacción social</a:t>
            </a:r>
          </a:p>
          <a:p>
            <a:pPr marL="0" lvl="0" indent="0">
              <a:buNone/>
            </a:pPr>
            <a:r>
              <a:rPr lang="es-ES" b="0" i="0" dirty="0">
                <a:solidFill>
                  <a:schemeClr val="tx1"/>
                </a:solidFill>
              </a:rPr>
              <a:t>Algunas personas con TEA pueden tener dificultades para relacionarse con los demás, comprender el entorno y desenvolverse en determinadas situaciones sociales. Se manifiesta, por ejemplo, en:</a:t>
            </a:r>
          </a:p>
          <a:p>
            <a:pPr lvl="2" indent="-342900" algn="just">
              <a:buAutoNum type="arabicPeriod"/>
            </a:pPr>
            <a:endParaRPr lang="es-ES" dirty="0"/>
          </a:p>
          <a:p>
            <a:pPr lvl="1" indent="-342900" algn="just">
              <a:buAutoNum type="arabicPeriod"/>
            </a:pPr>
            <a:r>
              <a:rPr lang="es-ES" dirty="0"/>
              <a:t>Acercamientos sociales inusuales o inadecuados para iniciar o reaccionar ante interacciones con otras personas</a:t>
            </a:r>
          </a:p>
          <a:p>
            <a:pPr lvl="1" indent="-342900" algn="just">
              <a:buAutoNum type="arabicPeriod"/>
            </a:pPr>
            <a:r>
              <a:rPr lang="es-ES" dirty="0"/>
              <a:t>Problemas para adaptar el comportamiento a distintos contextos o situaciones sociales.</a:t>
            </a:r>
          </a:p>
          <a:p>
            <a:pPr lvl="1" indent="-342900" algn="just">
              <a:buAutoNum type="arabicPeriod"/>
            </a:pPr>
            <a:r>
              <a:rPr lang="es-ES" dirty="0"/>
              <a:t>Dificultades para comprender las reglas sociales “no escritas”.</a:t>
            </a:r>
          </a:p>
          <a:p>
            <a:pPr lvl="1" indent="-342900" algn="just">
              <a:buAutoNum type="arabicPeriod"/>
            </a:pPr>
            <a:r>
              <a:rPr lang="es-ES" dirty="0"/>
              <a:t>Dificultades para entender o expresar las emociones de forma ajustada al contexto o a la situación</a:t>
            </a:r>
          </a:p>
          <a:p>
            <a:pPr marL="400050" lvl="1" indent="0" algn="just">
              <a:buNone/>
            </a:pPr>
            <a:endParaRPr lang="es-ES" dirty="0"/>
          </a:p>
          <a:p>
            <a:pPr lvl="1" indent="-342900" algn="just">
              <a:buAutoNum type="arabicPeriod"/>
            </a:pPr>
            <a:endParaRPr lang="es-ES" dirty="0"/>
          </a:p>
          <a:p>
            <a:pPr lvl="1" indent="-342900" algn="just">
              <a:buAutoNum type="arabicPeriod"/>
            </a:pPr>
            <a:endParaRPr lang="es-ES" dirty="0"/>
          </a:p>
          <a:p>
            <a:pPr marL="0" indent="0">
              <a:buNone/>
            </a:pPr>
            <a:endParaRPr lang="es-ES" dirty="0"/>
          </a:p>
        </p:txBody>
      </p:sp>
    </p:spTree>
    <p:extLst>
      <p:ext uri="{BB962C8B-B14F-4D97-AF65-F5344CB8AC3E}">
        <p14:creationId xmlns:p14="http://schemas.microsoft.com/office/powerpoint/2010/main" val="346036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504709" y="586037"/>
            <a:ext cx="10359342" cy="5467522"/>
          </a:xfrm>
        </p:spPr>
        <p:txBody>
          <a:bodyPr>
            <a:normAutofit/>
          </a:bodyPr>
          <a:lstStyle/>
          <a:p>
            <a:pPr marL="0" indent="0" algn="just">
              <a:buNone/>
            </a:pPr>
            <a:r>
              <a:rPr lang="es-ES" b="1" u="sng" dirty="0">
                <a:solidFill>
                  <a:schemeClr val="tx1"/>
                </a:solidFill>
              </a:rPr>
              <a:t>Forma de pensar y comportarse</a:t>
            </a:r>
          </a:p>
          <a:p>
            <a:pPr marL="0" indent="0" algn="just">
              <a:buNone/>
            </a:pPr>
            <a:r>
              <a:rPr lang="es-ES" dirty="0">
                <a:cs typeface="Calibri"/>
              </a:rPr>
              <a:t>Las personas con TEA pueden tener dificultades para responder de manera flexible a las demandas de los diferentes contextos y ajustar su forma de pensar y de comportarse.</a:t>
            </a:r>
          </a:p>
          <a:p>
            <a:pPr marL="0" indent="0" algn="just">
              <a:buNone/>
            </a:pPr>
            <a:r>
              <a:rPr lang="es-ES" dirty="0">
                <a:cs typeface="Calibri"/>
              </a:rPr>
              <a:t>Por ello, adaptarse a los cambios o a situaciones imprevistas puede suponerles un gran esfuerzo y generarles malestar, angustia o ansiedad. </a:t>
            </a:r>
          </a:p>
          <a:p>
            <a:pPr marL="0" indent="0" algn="just">
              <a:buNone/>
            </a:pPr>
            <a:r>
              <a:rPr lang="es-ES" dirty="0">
                <a:cs typeface="Calibri"/>
              </a:rPr>
              <a:t>Puede manifestarse, por ejemplo, en insistencia en que las cosas sucedan siempre de la misma manera; en la disposición de un repertorio limitado de intereses específicos o en patrones de comportamiento rígido y repetitivo (como repetir las palabras o frases una y otra vez, exactamente de la misma forma -ecolalia-)</a:t>
            </a:r>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marL="0" indent="0">
              <a:buNone/>
            </a:pPr>
            <a:endParaRPr lang="es-ES" dirty="0"/>
          </a:p>
        </p:txBody>
      </p:sp>
    </p:spTree>
    <p:extLst>
      <p:ext uri="{BB962C8B-B14F-4D97-AF65-F5344CB8AC3E}">
        <p14:creationId xmlns:p14="http://schemas.microsoft.com/office/powerpoint/2010/main" val="295683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504709" y="586037"/>
            <a:ext cx="10359342" cy="5467522"/>
          </a:xfrm>
        </p:spPr>
        <p:txBody>
          <a:bodyPr>
            <a:normAutofit/>
          </a:bodyPr>
          <a:lstStyle/>
          <a:p>
            <a:pPr marL="0" indent="0" algn="just">
              <a:buNone/>
            </a:pPr>
            <a:r>
              <a:rPr lang="es-ES" b="1" u="sng" dirty="0">
                <a:cs typeface="Calibri"/>
              </a:rPr>
              <a:t>Estímulos sensoriales</a:t>
            </a:r>
          </a:p>
          <a:p>
            <a:pPr marL="0" indent="0" algn="just">
              <a:buNone/>
            </a:pPr>
            <a:r>
              <a:rPr lang="es-ES" dirty="0">
                <a:cs typeface="Calibri"/>
              </a:rPr>
              <a:t>Algunas personas con TEA presentan alteraciones en el procesamiento de los estímulos sensoriales, que se puede manifestar en malestar intenso ante determinados sonidos, olores, luces, sabores o texturas; interés inusual en aspectos sensoriales del entorno (como insistencia por oler o tocar determinadas cosas); fascinación por luces, objetos brillantes o que giran o indiferencia aparente al dolor o a la temperatura</a:t>
            </a:r>
            <a:endParaRPr lang="es-ES" dirty="0"/>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marL="0" indent="0">
              <a:buNone/>
            </a:pPr>
            <a:endParaRPr lang="es-ES" dirty="0"/>
          </a:p>
        </p:txBody>
      </p:sp>
      <p:pic>
        <p:nvPicPr>
          <p:cNvPr id="2" name="Imagen 1">
            <a:extLst>
              <a:ext uri="{FF2B5EF4-FFF2-40B4-BE49-F238E27FC236}">
                <a16:creationId xmlns:a16="http://schemas.microsoft.com/office/drawing/2014/main" id="{E3798631-AA54-4395-E45B-D60D169D3FA5}"/>
              </a:ext>
            </a:extLst>
          </p:cNvPr>
          <p:cNvPicPr>
            <a:picLocks noChangeAspect="1"/>
          </p:cNvPicPr>
          <p:nvPr/>
        </p:nvPicPr>
        <p:blipFill>
          <a:blip r:embed="rId2"/>
          <a:stretch>
            <a:fillRect/>
          </a:stretch>
        </p:blipFill>
        <p:spPr>
          <a:xfrm>
            <a:off x="7239000" y="3645992"/>
            <a:ext cx="3773033" cy="2278558"/>
          </a:xfrm>
          <a:prstGeom prst="rect">
            <a:avLst/>
          </a:prstGeom>
          <a:effectLst>
            <a:softEdge rad="127000"/>
          </a:effectLst>
        </p:spPr>
      </p:pic>
    </p:spTree>
    <p:extLst>
      <p:ext uri="{BB962C8B-B14F-4D97-AF65-F5344CB8AC3E}">
        <p14:creationId xmlns:p14="http://schemas.microsoft.com/office/powerpoint/2010/main" val="37733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42453-BAF8-9661-6D1D-A79203178B5D}"/>
              </a:ext>
            </a:extLst>
          </p:cNvPr>
          <p:cNvSpPr>
            <a:spLocks noGrp="1"/>
          </p:cNvSpPr>
          <p:nvPr>
            <p:ph type="title"/>
          </p:nvPr>
        </p:nvSpPr>
        <p:spPr>
          <a:xfrm>
            <a:off x="2862308" y="2593420"/>
            <a:ext cx="7497932" cy="1325563"/>
          </a:xfrm>
        </p:spPr>
        <p:txBody>
          <a:bodyPr>
            <a:normAutofit fontScale="90000"/>
          </a:bodyPr>
          <a:lstStyle/>
          <a:p>
            <a:pPr algn="ctr" defTabSz="457200"/>
            <a:r>
              <a:rPr lang="es-ES" sz="6600" b="1" dirty="0">
                <a:solidFill>
                  <a:schemeClr val="accent1">
                    <a:lumMod val="75000"/>
                  </a:schemeClr>
                </a:solidFill>
                <a:latin typeface="+mn-lt"/>
                <a:ea typeface="+mn-ea"/>
                <a:cs typeface="+mn-cs"/>
              </a:rPr>
              <a:t>PRIMEROS SIGNOS DE ALARMA</a:t>
            </a:r>
          </a:p>
        </p:txBody>
      </p:sp>
    </p:spTree>
    <p:extLst>
      <p:ext uri="{BB962C8B-B14F-4D97-AF65-F5344CB8AC3E}">
        <p14:creationId xmlns:p14="http://schemas.microsoft.com/office/powerpoint/2010/main" val="125287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B7D26CC4-9DD6-FD36-70C1-548F8B2A3080}"/>
              </a:ext>
            </a:extLst>
          </p:cNvPr>
          <p:cNvGraphicFramePr>
            <a:graphicFrameLocks noGrp="1"/>
          </p:cNvGraphicFramePr>
          <p:nvPr>
            <p:extLst>
              <p:ext uri="{D42A27DB-BD31-4B8C-83A1-F6EECF244321}">
                <p14:modId xmlns:p14="http://schemas.microsoft.com/office/powerpoint/2010/main" val="4089054158"/>
              </p:ext>
            </p:extLst>
          </p:nvPr>
        </p:nvGraphicFramePr>
        <p:xfrm>
          <a:off x="1805819" y="1"/>
          <a:ext cx="8765894" cy="6512000"/>
        </p:xfrm>
        <a:graphic>
          <a:graphicData uri="http://schemas.openxmlformats.org/drawingml/2006/table">
            <a:tbl>
              <a:tblPr firstRow="1" firstCol="1" bandRow="1"/>
              <a:tblGrid>
                <a:gridCol w="1281515">
                  <a:extLst>
                    <a:ext uri="{9D8B030D-6E8A-4147-A177-3AD203B41FA5}">
                      <a16:colId xmlns:a16="http://schemas.microsoft.com/office/drawing/2014/main" val="3499079694"/>
                    </a:ext>
                  </a:extLst>
                </a:gridCol>
                <a:gridCol w="2358629">
                  <a:extLst>
                    <a:ext uri="{9D8B030D-6E8A-4147-A177-3AD203B41FA5}">
                      <a16:colId xmlns:a16="http://schemas.microsoft.com/office/drawing/2014/main" val="3665213783"/>
                    </a:ext>
                  </a:extLst>
                </a:gridCol>
                <a:gridCol w="2431902">
                  <a:extLst>
                    <a:ext uri="{9D8B030D-6E8A-4147-A177-3AD203B41FA5}">
                      <a16:colId xmlns:a16="http://schemas.microsoft.com/office/drawing/2014/main" val="2701219672"/>
                    </a:ext>
                  </a:extLst>
                </a:gridCol>
                <a:gridCol w="2693848">
                  <a:extLst>
                    <a:ext uri="{9D8B030D-6E8A-4147-A177-3AD203B41FA5}">
                      <a16:colId xmlns:a16="http://schemas.microsoft.com/office/drawing/2014/main" val="1131163903"/>
                    </a:ext>
                  </a:extLst>
                </a:gridCol>
              </a:tblGrid>
              <a:tr h="229799">
                <a:tc>
                  <a:txBody>
                    <a:bodyPr/>
                    <a:lstStyle/>
                    <a:p>
                      <a:pPr algn="l" fontAlgn="t">
                        <a:lnSpc>
                          <a:spcPct val="107000"/>
                        </a:lnSpc>
                        <a:spcBef>
                          <a:spcPts val="0"/>
                        </a:spcBef>
                        <a:spcAft>
                          <a:spcPts val="800"/>
                        </a:spcAft>
                      </a:pPr>
                      <a:r>
                        <a:rPr lang="es-ES"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a:effectLst/>
                        <a:latin typeface="Arial" panose="020B0604020202020204" pitchFamily="34" charset="0"/>
                      </a:endParaRPr>
                    </a:p>
                  </a:txBody>
                  <a:tcPr marL="49091" marR="49091" marT="6818" marB="0">
                    <a:lnL>
                      <a:noFill/>
                    </a:lnL>
                    <a:lnR>
                      <a:noFill/>
                    </a:lnR>
                    <a:lnT>
                      <a:noFill/>
                    </a:lnT>
                    <a:lnB>
                      <a:noFill/>
                    </a:lnB>
                  </a:tcPr>
                </a:tc>
                <a:tc gridSpan="3">
                  <a:txBody>
                    <a:bodyPr/>
                    <a:lstStyle/>
                    <a:p>
                      <a:pPr algn="ctr" fontAlgn="t">
                        <a:lnSpc>
                          <a:spcPct val="107000"/>
                        </a:lnSpc>
                        <a:spcBef>
                          <a:spcPts val="0"/>
                        </a:spcBef>
                        <a:spcAft>
                          <a:spcPts val="800"/>
                        </a:spcAft>
                      </a:pPr>
                      <a:r>
                        <a:rPr lang="es-ES" sz="1100" b="1" i="0" u="none" strike="noStrike" dirty="0">
                          <a:effectLst/>
                          <a:latin typeface="Calibri" panose="020F0502020204030204" pitchFamily="34" charset="0"/>
                          <a:ea typeface="Calibri" panose="020F0502020204030204" pitchFamily="34" charset="0"/>
                          <a:cs typeface="Times New Roman" panose="02020603050405020304" pitchFamily="18" charset="0"/>
                        </a:rPr>
                        <a:t>ANTES DE LOS…</a:t>
                      </a:r>
                      <a:endParaRPr lang="es-ES" sz="2000" b="1" i="0" u="none" strike="noStrike" dirty="0">
                        <a:effectLst/>
                        <a:latin typeface="Arial" panose="020B0604020202020204" pitchFamily="34" charset="0"/>
                      </a:endParaRPr>
                    </a:p>
                  </a:txBody>
                  <a:tcPr marL="65455" marR="65455" marT="32727" marB="32727">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21731788"/>
                  </a:ext>
                </a:extLst>
              </a:tr>
              <a:tr h="174766">
                <a:tc>
                  <a:txBody>
                    <a:bodyPr/>
                    <a:lstStyle/>
                    <a:p>
                      <a:pPr algn="l"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dirty="0">
                        <a:effectLst/>
                        <a:latin typeface="Arial" panose="020B0604020202020204" pitchFamily="34" charset="0"/>
                      </a:endParaRPr>
                    </a:p>
                  </a:txBody>
                  <a:tcPr marL="49091" marR="49091" marT="6818" marB="0">
                    <a:lnL>
                      <a:noFill/>
                    </a:lnL>
                    <a:lnR>
                      <a:noFill/>
                    </a:lnR>
                    <a:lnT>
                      <a:noFill/>
                    </a:lnT>
                    <a:lnB>
                      <a:noFill/>
                    </a:lnB>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12 meses</a:t>
                      </a:r>
                      <a:endParaRPr lang="es-ES" sz="2000" b="0" i="0" u="none" strike="noStrike" dirty="0">
                        <a:effectLst/>
                        <a:latin typeface="Arial" panose="020B0604020202020204" pitchFamily="34" charset="0"/>
                      </a:endParaRPr>
                    </a:p>
                  </a:txBody>
                  <a:tcPr marL="49091" marR="49091" marT="6818"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18 meses</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24 meses</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99992075"/>
                  </a:ext>
                </a:extLst>
              </a:tr>
              <a:tr h="229799">
                <a:tc>
                  <a:txBody>
                    <a:bodyPr/>
                    <a:lstStyle/>
                    <a:p>
                      <a:pPr algn="l"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dirty="0">
                        <a:effectLst/>
                        <a:latin typeface="Arial" panose="020B0604020202020204" pitchFamily="34" charset="0"/>
                      </a:endParaRPr>
                    </a:p>
                  </a:txBody>
                  <a:tcPr marL="49091" marR="49091" marT="6818" marB="0">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algn="ctr" fontAlgn="t">
                        <a:lnSpc>
                          <a:spcPct val="107000"/>
                        </a:lnSpc>
                        <a:spcBef>
                          <a:spcPts val="0"/>
                        </a:spcBef>
                        <a:spcAft>
                          <a:spcPts val="800"/>
                        </a:spcAft>
                      </a:pPr>
                      <a:r>
                        <a:rPr lang="es-ES" sz="1100" b="1" i="0" u="none" strike="noStrike" dirty="0">
                          <a:effectLst/>
                          <a:latin typeface="Calibri" panose="020F0502020204030204" pitchFamily="34" charset="0"/>
                          <a:ea typeface="Calibri" panose="020F0502020204030204" pitchFamily="34" charset="0"/>
                          <a:cs typeface="Times New Roman" panose="02020603050405020304" pitchFamily="18" charset="0"/>
                        </a:rPr>
                        <a:t>No se observan</a:t>
                      </a:r>
                      <a:endParaRPr lang="es-ES" sz="2000" b="1" i="0" u="none" strike="noStrike" dirty="0">
                        <a:effectLst/>
                        <a:latin typeface="Arial" panose="020B0604020202020204" pitchFamily="34" charset="0"/>
                      </a:endParaRPr>
                    </a:p>
                  </a:txBody>
                  <a:tcPr marL="65455" marR="65455" marT="32727" marB="32727">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383971410"/>
                  </a:ext>
                </a:extLst>
              </a:tr>
              <a:tr h="1757111">
                <a:tc>
                  <a:txBody>
                    <a:bodyPr/>
                    <a:lstStyle/>
                    <a:p>
                      <a:pPr algn="ctr" fontAlgn="t">
                        <a:lnSpc>
                          <a:spcPct val="107000"/>
                        </a:lnSpc>
                        <a:spcBef>
                          <a:spcPts val="0"/>
                        </a:spcBef>
                        <a:spcAft>
                          <a:spcPts val="800"/>
                        </a:spcAft>
                      </a:pPr>
                      <a:r>
                        <a:rPr lang="es-ES" sz="1100" b="1" i="0" u="none" strike="noStrike" dirty="0">
                          <a:effectLst/>
                          <a:latin typeface="Calibri" panose="020F0502020204030204" pitchFamily="34" charset="0"/>
                          <a:ea typeface="Calibri" panose="020F0502020204030204" pitchFamily="34" charset="0"/>
                          <a:cs typeface="Times New Roman" panose="02020603050405020304" pitchFamily="18" charset="0"/>
                        </a:rPr>
                        <a:t>Conducta social</a:t>
                      </a:r>
                      <a:endParaRPr lang="es-ES" sz="2000" b="1" i="0" u="none" strike="noStrike" dirty="0">
                        <a:effectLst/>
                        <a:latin typeface="Arial" panose="020B0604020202020204" pitchFamily="34" charset="0"/>
                      </a:endParaRPr>
                    </a:p>
                  </a:txBody>
                  <a:tcPr marL="49091" marR="49091" marT="681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Contacto visual</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Actos de mirada</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Iniciativa social</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Expresión facial </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Sonrisa social</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Regulación emocional</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Orientación al nombre</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Actos para compartir</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Seguir la mirada de otros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Atención a gestos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Respuesta a la atención conjunta</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Inicios de atención conjunta </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Actos de señalar para pedir</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Contacto visual</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Limitados actos para compartir</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Interés en otros niños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Expresión afectiva</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Atención al malestar de otros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Ofrecer consuelo</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15180577"/>
                  </a:ext>
                </a:extLst>
              </a:tr>
              <a:tr h="229799">
                <a:tc>
                  <a:txBody>
                    <a:bodyPr/>
                    <a:lstStyle/>
                    <a:p>
                      <a:pPr algn="l" fontAlgn="t">
                        <a:lnSpc>
                          <a:spcPct val="107000"/>
                        </a:lnSpc>
                        <a:spcBef>
                          <a:spcPts val="0"/>
                        </a:spcBef>
                        <a:spcAft>
                          <a:spcPts val="800"/>
                        </a:spcAft>
                      </a:pPr>
                      <a:r>
                        <a:rPr lang="es-ES"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a:effectLst/>
                        <a:latin typeface="Arial" panose="020B0604020202020204" pitchFamily="34" charset="0"/>
                      </a:endParaRPr>
                    </a:p>
                  </a:txBody>
                  <a:tcPr marL="49091" marR="49091" marT="6818"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t">
                        <a:lnSpc>
                          <a:spcPct val="107000"/>
                        </a:lnSpc>
                        <a:spcBef>
                          <a:spcPts val="0"/>
                        </a:spcBef>
                        <a:spcAft>
                          <a:spcPts val="800"/>
                        </a:spcAft>
                      </a:pPr>
                      <a:r>
                        <a:rPr lang="es-ES" sz="1100" b="1" i="0" u="none" strike="noStrike" dirty="0">
                          <a:effectLst/>
                          <a:latin typeface="Calibri" panose="020F0502020204030204" pitchFamily="34" charset="0"/>
                          <a:ea typeface="Calibri" panose="020F0502020204030204" pitchFamily="34" charset="0"/>
                          <a:cs typeface="Times New Roman" panose="02020603050405020304" pitchFamily="18" charset="0"/>
                        </a:rPr>
                        <a:t>No se observan</a:t>
                      </a:r>
                      <a:endParaRPr lang="es-ES" sz="2000" b="1" i="0" u="none" strike="noStrike" dirty="0">
                        <a:effectLst/>
                        <a:latin typeface="Arial" panose="020B0604020202020204" pitchFamily="34" charset="0"/>
                      </a:endParaRPr>
                    </a:p>
                  </a:txBody>
                  <a:tcPr marL="65455" marR="65455" marT="32727" marB="3272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52633830"/>
                  </a:ext>
                </a:extLst>
              </a:tr>
              <a:tr h="1493386">
                <a:tc>
                  <a:txBody>
                    <a:bodyPr/>
                    <a:lstStyle/>
                    <a:p>
                      <a:pPr algn="ctr" fontAlgn="t">
                        <a:lnSpc>
                          <a:spcPct val="107000"/>
                        </a:lnSpc>
                        <a:spcBef>
                          <a:spcPts val="0"/>
                        </a:spcBef>
                        <a:spcAft>
                          <a:spcPts val="800"/>
                        </a:spcAft>
                      </a:pPr>
                      <a:r>
                        <a:rPr lang="es-ES" sz="1100" b="1" i="0" u="none" strike="noStrike" dirty="0">
                          <a:effectLst/>
                          <a:latin typeface="Calibri" panose="020F0502020204030204" pitchFamily="34" charset="0"/>
                          <a:ea typeface="Calibri" panose="020F0502020204030204" pitchFamily="34" charset="0"/>
                          <a:cs typeface="Times New Roman" panose="02020603050405020304" pitchFamily="18" charset="0"/>
                        </a:rPr>
                        <a:t>Comunicación</a:t>
                      </a:r>
                      <a:endParaRPr lang="es-ES" sz="2000" b="1" i="0" u="none" strike="noStrike" dirty="0">
                        <a:effectLst/>
                        <a:latin typeface="Arial" panose="020B0604020202020204" pitchFamily="34" charset="0"/>
                      </a:endParaRPr>
                    </a:p>
                  </a:txBody>
                  <a:tcPr marL="49091" marR="49091" marT="681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Balbuceo</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Vocalizaciones</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Consonantes comunicativas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Gestos convencionales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Lenguaje receptivo</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Lenguaje expresivo </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Juegos variados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Coordinación mirada y comunicación</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Suficiente vocabulario</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Prosodia</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26393570"/>
                  </a:ext>
                </a:extLst>
              </a:tr>
              <a:tr h="229799">
                <a:tc>
                  <a:txBody>
                    <a:bodyPr/>
                    <a:lstStyle/>
                    <a:p>
                      <a:pPr algn="ctr" fontAlgn="t">
                        <a:lnSpc>
                          <a:spcPct val="107000"/>
                        </a:lnSpc>
                        <a:spcBef>
                          <a:spcPts val="0"/>
                        </a:spcBef>
                        <a:spcAft>
                          <a:spcPts val="800"/>
                        </a:spcAft>
                      </a:pPr>
                      <a:r>
                        <a:rPr lang="es-ES"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a:effectLst/>
                        <a:latin typeface="Arial" panose="020B0604020202020204" pitchFamily="34" charset="0"/>
                      </a:endParaRPr>
                    </a:p>
                  </a:txBody>
                  <a:tcPr marL="49091" marR="49091" marT="6818"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es-ES" sz="1100" b="1" i="0" u="none" strike="noStrike" dirty="0">
                          <a:effectLst/>
                          <a:latin typeface="Calibri" panose="020F0502020204030204" pitchFamily="34" charset="0"/>
                          <a:ea typeface="Calibri" panose="020F0502020204030204" pitchFamily="34" charset="0"/>
                          <a:cs typeface="Times New Roman" panose="02020603050405020304" pitchFamily="18" charset="0"/>
                        </a:rPr>
                        <a:t>No se observa</a:t>
                      </a:r>
                      <a:endParaRPr lang="es-ES" sz="2000" b="1"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t">
                        <a:lnSpc>
                          <a:spcPct val="107000"/>
                        </a:lnSpc>
                        <a:spcBef>
                          <a:spcPts val="0"/>
                        </a:spcBef>
                        <a:spcAft>
                          <a:spcPts val="800"/>
                        </a:spcAft>
                      </a:pPr>
                      <a:r>
                        <a:rPr lang="es-ES" sz="1100" b="1" i="0" u="none" strike="noStrike" dirty="0">
                          <a:effectLst/>
                          <a:latin typeface="Calibri" panose="020F0502020204030204" pitchFamily="34" charset="0"/>
                          <a:ea typeface="Calibri" panose="020F0502020204030204" pitchFamily="34" charset="0"/>
                          <a:cs typeface="Times New Roman" panose="02020603050405020304" pitchFamily="18" charset="0"/>
                        </a:rPr>
                        <a:t>Puede haber</a:t>
                      </a:r>
                      <a:endParaRPr lang="es-ES" sz="2000" b="1" i="0" u="none" strike="noStrike" dirty="0">
                        <a:effectLst/>
                        <a:latin typeface="Arial" panose="020B0604020202020204" pitchFamily="34" charset="0"/>
                      </a:endParaRPr>
                    </a:p>
                  </a:txBody>
                  <a:tcPr marL="65455" marR="65455" marT="32727" marB="3272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941094031"/>
                  </a:ext>
                </a:extLst>
              </a:tr>
              <a:tr h="965938">
                <a:tc rowSpan="3">
                  <a:txBody>
                    <a:bodyPr/>
                    <a:lstStyle/>
                    <a:p>
                      <a:pPr algn="ctr" fontAlgn="t">
                        <a:lnSpc>
                          <a:spcPct val="107000"/>
                        </a:lnSpc>
                        <a:spcBef>
                          <a:spcPts val="0"/>
                        </a:spcBef>
                        <a:spcAft>
                          <a:spcPts val="800"/>
                        </a:spcAft>
                      </a:pPr>
                      <a:r>
                        <a:rPr lang="es-ES" sz="1100" b="1" i="0" u="none" strike="noStrike" dirty="0">
                          <a:effectLst/>
                          <a:latin typeface="Calibri" panose="020F0502020204030204" pitchFamily="34" charset="0"/>
                          <a:ea typeface="Calibri" panose="020F0502020204030204" pitchFamily="34" charset="0"/>
                          <a:cs typeface="Times New Roman" panose="02020603050405020304" pitchFamily="18" charset="0"/>
                        </a:rPr>
                        <a:t>Conducta</a:t>
                      </a:r>
                      <a:endParaRPr lang="es-ES" sz="2000" b="1" i="0" u="none" strike="noStrike" dirty="0">
                        <a:effectLst/>
                        <a:latin typeface="Arial" panose="020B0604020202020204" pitchFamily="34" charset="0"/>
                      </a:endParaRPr>
                    </a:p>
                  </a:txBody>
                  <a:tcPr marL="65455" marR="65455" marT="32727" marB="32727"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Movimientos variados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Coordinación</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Conducta exploratoria</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Atención al entorno</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Conductas repetitivas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Desenganche atencional</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Anormalidad en el </a:t>
                      </a:r>
                      <a:r>
                        <a:rPr lang="es-ES" sz="1100" b="0" i="0" u="none" strike="noStrike" dirty="0" err="1">
                          <a:effectLst/>
                          <a:latin typeface="Calibri" panose="020F0502020204030204" pitchFamily="34" charset="0"/>
                          <a:ea typeface="Calibri" panose="020F0502020204030204" pitchFamily="34" charset="0"/>
                          <a:cs typeface="Times New Roman" panose="02020603050405020304" pitchFamily="18" charset="0"/>
                        </a:rPr>
                        <a:t>arousal</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Respuesta sensorial anormal</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Conductas repetitivas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Interés restrictivos</a:t>
                      </a:r>
                      <a:endParaRPr lang="es-ES" sz="2000" b="0" i="0" u="none" strike="noStrike" dirty="0">
                        <a:effectLst/>
                        <a:latin typeface="Arial" panose="020B0604020202020204" pitchFamily="34" charset="0"/>
                      </a:endParaRPr>
                    </a:p>
                    <a:p>
                      <a:pPr algn="ctr"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853768191"/>
                  </a:ext>
                </a:extLst>
              </a:tr>
              <a:tr h="229799">
                <a:tc vMerge="1">
                  <a:txBody>
                    <a:bodyPr/>
                    <a:lstStyle/>
                    <a:p>
                      <a:endParaRPr lang="es-ES"/>
                    </a:p>
                  </a:txBody>
                  <a:tcPr/>
                </a:tc>
                <a:tc>
                  <a:txBody>
                    <a:bodyPr/>
                    <a:lstStyle/>
                    <a:p>
                      <a:pPr algn="ctr" fontAlgn="t">
                        <a:lnSpc>
                          <a:spcPct val="107000"/>
                        </a:lnSpc>
                        <a:spcBef>
                          <a:spcPts val="0"/>
                        </a:spcBef>
                        <a:spcAft>
                          <a:spcPts val="800"/>
                        </a:spcAft>
                      </a:pPr>
                      <a:r>
                        <a:rPr lang="es-ES" sz="1100" b="1" i="0" u="none" strike="noStrike" dirty="0">
                          <a:effectLst/>
                          <a:latin typeface="Calibri" panose="020F0502020204030204" pitchFamily="34" charset="0"/>
                          <a:ea typeface="Calibri" panose="020F0502020204030204" pitchFamily="34" charset="0"/>
                          <a:cs typeface="Times New Roman" panose="02020603050405020304" pitchFamily="18" charset="0"/>
                        </a:rPr>
                        <a:t>Puede haber</a:t>
                      </a:r>
                      <a:endParaRPr lang="es-ES" sz="2000" b="1"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dirty="0">
                        <a:effectLst/>
                        <a:latin typeface="Arial" panose="020B0604020202020204" pitchFamily="34" charset="0"/>
                      </a:endParaRPr>
                    </a:p>
                  </a:txBody>
                  <a:tcPr marL="65455" marR="65455" marT="32727" marB="3272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4014870517"/>
                  </a:ext>
                </a:extLst>
              </a:tr>
              <a:tr h="609142">
                <a:tc vMerge="1">
                  <a:txBody>
                    <a:bodyPr/>
                    <a:lstStyle/>
                    <a:p>
                      <a:endParaRPr lang="es-ES"/>
                    </a:p>
                  </a:txBody>
                  <a:tcPr/>
                </a:tc>
                <a:tc>
                  <a:txBody>
                    <a:bodyPr/>
                    <a:lstStyle/>
                    <a:p>
                      <a:pPr algn="l"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Movimientos atípicos</a:t>
                      </a:r>
                    </a:p>
                    <a:p>
                      <a:pPr algn="l" fontAlgn="t">
                        <a:lnSpc>
                          <a:spcPct val="107000"/>
                        </a:lnSpc>
                        <a:spcBef>
                          <a:spcPts val="0"/>
                        </a:spcBef>
                        <a:spcAft>
                          <a:spcPts val="800"/>
                        </a:spcAft>
                      </a:pPr>
                      <a:r>
                        <a:rPr lang="es-ES" sz="1100" b="0" i="0" u="none" strike="noStrike" dirty="0" err="1">
                          <a:effectLst/>
                          <a:latin typeface="Calibri" panose="020F0502020204030204" pitchFamily="34" charset="0"/>
                          <a:ea typeface="Calibri" panose="020F0502020204030204" pitchFamily="34" charset="0"/>
                          <a:cs typeface="Times New Roman" panose="02020603050405020304" pitchFamily="18" charset="0"/>
                        </a:rPr>
                        <a:t>Hipotonia</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l" fontAlgn="t">
                        <a:lnSpc>
                          <a:spcPct val="107000"/>
                        </a:lnSpc>
                        <a:spcBef>
                          <a:spcPts val="0"/>
                        </a:spcBef>
                        <a:spcAft>
                          <a:spcPts val="800"/>
                        </a:spcAft>
                      </a:pPr>
                      <a:r>
                        <a:rPr lang="es-ES"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lnSpc>
                          <a:spcPct val="107000"/>
                        </a:lnSpc>
                        <a:spcBef>
                          <a:spcPts val="0"/>
                        </a:spcBef>
                        <a:spcAft>
                          <a:spcPts val="800"/>
                        </a:spcAft>
                      </a:pPr>
                      <a:r>
                        <a:rPr lang="es-E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s-ES" sz="2000" b="0" i="0" u="none" strike="noStrike" dirty="0">
                        <a:effectLst/>
                        <a:latin typeface="Arial" panose="020B0604020202020204" pitchFamily="34" charset="0"/>
                      </a:endParaRPr>
                    </a:p>
                  </a:txBody>
                  <a:tcPr marL="49091" marR="49091" marT="6818"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29091667"/>
                  </a:ext>
                </a:extLst>
              </a:tr>
            </a:tbl>
          </a:graphicData>
        </a:graphic>
      </p:graphicFrame>
    </p:spTree>
    <p:extLst>
      <p:ext uri="{BB962C8B-B14F-4D97-AF65-F5344CB8AC3E}">
        <p14:creationId xmlns:p14="http://schemas.microsoft.com/office/powerpoint/2010/main" val="160710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E2D2B1-F7E4-F65A-95A0-C83CF9AA6408}"/>
              </a:ext>
            </a:extLst>
          </p:cNvPr>
          <p:cNvSpPr>
            <a:spLocks noGrp="1"/>
          </p:cNvSpPr>
          <p:nvPr>
            <p:ph type="title"/>
          </p:nvPr>
        </p:nvSpPr>
        <p:spPr>
          <a:xfrm>
            <a:off x="2068632" y="2578378"/>
            <a:ext cx="8860495" cy="1325563"/>
          </a:xfrm>
        </p:spPr>
        <p:txBody>
          <a:bodyPr>
            <a:noAutofit/>
          </a:bodyPr>
          <a:lstStyle/>
          <a:p>
            <a:pPr algn="ctr" defTabSz="457200"/>
            <a:r>
              <a:rPr lang="es-ES" sz="6600" b="1" dirty="0">
                <a:solidFill>
                  <a:schemeClr val="accent3">
                    <a:lumMod val="75000"/>
                  </a:schemeClr>
                </a:solidFill>
                <a:latin typeface="+mn-lt"/>
                <a:ea typeface="+mn-ea"/>
                <a:cs typeface="+mn-cs"/>
              </a:rPr>
              <a:t>DIAGNOSTICO</a:t>
            </a:r>
          </a:p>
        </p:txBody>
      </p:sp>
    </p:spTree>
    <p:extLst>
      <p:ext uri="{BB962C8B-B14F-4D97-AF65-F5344CB8AC3E}">
        <p14:creationId xmlns:p14="http://schemas.microsoft.com/office/powerpoint/2010/main" val="375409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FE12E99-0ECC-56C8-C5B9-D59E0DCDFE85}"/>
              </a:ext>
            </a:extLst>
          </p:cNvPr>
          <p:cNvPicPr>
            <a:picLocks noChangeAspect="1"/>
          </p:cNvPicPr>
          <p:nvPr/>
        </p:nvPicPr>
        <p:blipFill>
          <a:blip r:embed="rId2"/>
          <a:stretch>
            <a:fillRect/>
          </a:stretch>
        </p:blipFill>
        <p:spPr>
          <a:xfrm>
            <a:off x="7245842" y="1761015"/>
            <a:ext cx="4107958" cy="2341670"/>
          </a:xfrm>
          <a:prstGeom prst="rect">
            <a:avLst/>
          </a:prstGeom>
          <a:ln>
            <a:noFill/>
          </a:ln>
          <a:effectLst>
            <a:softEdge rad="112500"/>
          </a:effectLst>
        </p:spPr>
      </p:pic>
      <p:sp>
        <p:nvSpPr>
          <p:cNvPr id="2" name="Título 1">
            <a:extLst>
              <a:ext uri="{FF2B5EF4-FFF2-40B4-BE49-F238E27FC236}">
                <a16:creationId xmlns:a16="http://schemas.microsoft.com/office/drawing/2014/main" id="{23A00784-EEE2-855E-694E-DEB80AE7779E}"/>
              </a:ext>
            </a:extLst>
          </p:cNvPr>
          <p:cNvSpPr>
            <a:spLocks noGrp="1"/>
          </p:cNvSpPr>
          <p:nvPr>
            <p:ph type="title"/>
          </p:nvPr>
        </p:nvSpPr>
        <p:spPr/>
        <p:txBody>
          <a:bodyPr>
            <a:normAutofit fontScale="90000"/>
          </a:bodyPr>
          <a:lstStyle/>
          <a:p>
            <a:pPr algn="ct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endParaRPr lang="es-ES" dirty="0"/>
          </a:p>
        </p:txBody>
      </p:sp>
      <p:sp>
        <p:nvSpPr>
          <p:cNvPr id="8" name="CuadroTexto 7">
            <a:extLst>
              <a:ext uri="{FF2B5EF4-FFF2-40B4-BE49-F238E27FC236}">
                <a16:creationId xmlns:a16="http://schemas.microsoft.com/office/drawing/2014/main" id="{058F4E56-2242-E12C-9EF1-3F5D30E2EFC6}"/>
              </a:ext>
            </a:extLst>
          </p:cNvPr>
          <p:cNvSpPr txBox="1"/>
          <p:nvPr/>
        </p:nvSpPr>
        <p:spPr>
          <a:xfrm>
            <a:off x="1318493" y="1902529"/>
            <a:ext cx="5927349" cy="1938992"/>
          </a:xfrm>
          <a:prstGeom prst="rect">
            <a:avLst/>
          </a:prstGeom>
          <a:noFill/>
        </p:spPr>
        <p:txBody>
          <a:bodyPr wrap="square" rtlCol="0">
            <a:spAutoFit/>
          </a:bodyPr>
          <a:lstStyle/>
          <a:p>
            <a:r>
              <a:rPr lang="es-ES" sz="2400" dirty="0"/>
              <a:t>ADI-R </a:t>
            </a:r>
            <a:br>
              <a:rPr lang="es-ES" sz="2400" dirty="0"/>
            </a:br>
            <a:r>
              <a:rPr lang="es-ES" sz="2400" dirty="0"/>
              <a:t>ADOS-2</a:t>
            </a:r>
            <a:br>
              <a:rPr lang="es-ES" sz="2400" dirty="0"/>
            </a:br>
            <a:r>
              <a:rPr lang="es-ES" sz="2400" dirty="0"/>
              <a:t>Perfil Sensorial</a:t>
            </a:r>
          </a:p>
          <a:p>
            <a:r>
              <a:rPr lang="es-ES" sz="2400" dirty="0"/>
              <a:t>Neurodesarrollo</a:t>
            </a:r>
            <a:br>
              <a:rPr lang="es-ES" sz="2400" dirty="0"/>
            </a:br>
            <a:r>
              <a:rPr lang="es-ES" sz="2400" dirty="0"/>
              <a:t>Valoración de la comunicación</a:t>
            </a:r>
          </a:p>
        </p:txBody>
      </p:sp>
      <p:pic>
        <p:nvPicPr>
          <p:cNvPr id="10" name="Imagen 9">
            <a:extLst>
              <a:ext uri="{FF2B5EF4-FFF2-40B4-BE49-F238E27FC236}">
                <a16:creationId xmlns:a16="http://schemas.microsoft.com/office/drawing/2014/main" id="{803A9404-4B63-2DB0-172A-A7384984E695}"/>
              </a:ext>
            </a:extLst>
          </p:cNvPr>
          <p:cNvPicPr>
            <a:picLocks noChangeAspect="1"/>
          </p:cNvPicPr>
          <p:nvPr/>
        </p:nvPicPr>
        <p:blipFill>
          <a:blip r:embed="rId3"/>
          <a:stretch>
            <a:fillRect/>
          </a:stretch>
        </p:blipFill>
        <p:spPr>
          <a:xfrm>
            <a:off x="5392606" y="4429493"/>
            <a:ext cx="2982560" cy="2033327"/>
          </a:xfrm>
          <a:prstGeom prst="rect">
            <a:avLst/>
          </a:prstGeom>
          <a:ln>
            <a:noFill/>
          </a:ln>
          <a:effectLst>
            <a:softEdge rad="112500"/>
          </a:effectLst>
        </p:spPr>
      </p:pic>
    </p:spTree>
    <p:extLst>
      <p:ext uri="{BB962C8B-B14F-4D97-AF65-F5344CB8AC3E}">
        <p14:creationId xmlns:p14="http://schemas.microsoft.com/office/powerpoint/2010/main" val="92948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3DDE9-4B51-414E-A43A-4EFBEA9387A1}"/>
              </a:ext>
            </a:extLst>
          </p:cNvPr>
          <p:cNvSpPr>
            <a:spLocks noGrp="1"/>
          </p:cNvSpPr>
          <p:nvPr>
            <p:ph type="title"/>
          </p:nvPr>
        </p:nvSpPr>
        <p:spPr>
          <a:xfrm>
            <a:off x="1304103" y="1318591"/>
            <a:ext cx="5800929" cy="4220820"/>
          </a:xfrm>
        </p:spPr>
        <p:txBody>
          <a:bodyPr vert="horz" lIns="91440" tIns="45720" rIns="91440" bIns="45720" rtlCol="0" anchor="ctr">
            <a:normAutofit/>
          </a:bodyPr>
          <a:lstStyle/>
          <a:p>
            <a:pPr algn="r"/>
            <a:r>
              <a:rPr lang="en-US" sz="6600" b="1">
                <a:solidFill>
                  <a:schemeClr val="tx2">
                    <a:lumMod val="75000"/>
                  </a:schemeClr>
                </a:solidFill>
              </a:rPr>
              <a:t>PILARES</a:t>
            </a:r>
          </a:p>
        </p:txBody>
      </p:sp>
    </p:spTree>
    <p:extLst>
      <p:ext uri="{BB962C8B-B14F-4D97-AF65-F5344CB8AC3E}">
        <p14:creationId xmlns:p14="http://schemas.microsoft.com/office/powerpoint/2010/main" val="649476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122AD96-CD17-E426-4AF0-80368E6EAE26}"/>
              </a:ext>
            </a:extLst>
          </p:cNvPr>
          <p:cNvPicPr>
            <a:picLocks noChangeAspect="1"/>
          </p:cNvPicPr>
          <p:nvPr/>
        </p:nvPicPr>
        <p:blipFill rotWithShape="1">
          <a:blip r:embed="rId2">
            <a:duotone>
              <a:schemeClr val="bg2">
                <a:shade val="45000"/>
                <a:satMod val="135000"/>
              </a:schemeClr>
              <a:prstClr val="white"/>
            </a:duotone>
            <a:alphaModFix amt="40000"/>
          </a:blip>
          <a:srcRect l="5599" r="9069" b="1"/>
          <a:stretch/>
        </p:blipFill>
        <p:spPr>
          <a:xfrm>
            <a:off x="20" y="10"/>
            <a:ext cx="12191980" cy="6857990"/>
          </a:xfrm>
          <a:prstGeom prst="rect">
            <a:avLst/>
          </a:prstGeom>
        </p:spPr>
      </p:pic>
      <p:sp>
        <p:nvSpPr>
          <p:cNvPr id="3" name="Marcador de contenido 2">
            <a:extLst>
              <a:ext uri="{FF2B5EF4-FFF2-40B4-BE49-F238E27FC236}">
                <a16:creationId xmlns:a16="http://schemas.microsoft.com/office/drawing/2014/main" id="{2575710A-F484-68B1-0F72-27786DC176F5}"/>
              </a:ext>
            </a:extLst>
          </p:cNvPr>
          <p:cNvSpPr>
            <a:spLocks noGrp="1"/>
          </p:cNvSpPr>
          <p:nvPr>
            <p:ph idx="1"/>
          </p:nvPr>
        </p:nvSpPr>
        <p:spPr>
          <a:xfrm>
            <a:off x="2239731" y="841580"/>
            <a:ext cx="8915400" cy="3777622"/>
          </a:xfrm>
        </p:spPr>
        <p:txBody>
          <a:bodyPr>
            <a:normAutofit/>
          </a:bodyPr>
          <a:lstStyle/>
          <a:p>
            <a:pPr marL="0" indent="0">
              <a:buNone/>
            </a:pPr>
            <a:r>
              <a:rPr lang="es-ES" dirty="0"/>
              <a:t>Los </a:t>
            </a:r>
            <a:r>
              <a:rPr lang="es-ES" b="1" dirty="0"/>
              <a:t>5 pilares fundamentales </a:t>
            </a:r>
            <a:r>
              <a:rPr lang="es-ES" dirty="0"/>
              <a:t>que tenemos que tener en cuenta:</a:t>
            </a:r>
          </a:p>
          <a:p>
            <a:pPr>
              <a:buFont typeface="+mj-lt"/>
              <a:buAutoNum type="arabicPeriod"/>
            </a:pPr>
            <a:r>
              <a:rPr lang="es-ES" dirty="0"/>
              <a:t>Cognición y rigidez de pensamiento</a:t>
            </a:r>
          </a:p>
          <a:p>
            <a:pPr>
              <a:buFont typeface="+mj-lt"/>
              <a:buAutoNum type="arabicPeriod"/>
            </a:pPr>
            <a:r>
              <a:rPr lang="es-ES" dirty="0"/>
              <a:t>Perfil sensorial</a:t>
            </a:r>
          </a:p>
          <a:p>
            <a:pPr>
              <a:buFont typeface="+mj-lt"/>
              <a:buAutoNum type="arabicPeriod"/>
            </a:pPr>
            <a:r>
              <a:rPr lang="es-ES" dirty="0"/>
              <a:t>Comunicación</a:t>
            </a:r>
          </a:p>
          <a:p>
            <a:pPr>
              <a:buFont typeface="+mj-lt"/>
              <a:buAutoNum type="arabicPeriod"/>
            </a:pPr>
            <a:r>
              <a:rPr lang="es-ES" dirty="0"/>
              <a:t>Habilidades sociales</a:t>
            </a:r>
          </a:p>
          <a:p>
            <a:pPr>
              <a:buFont typeface="+mj-lt"/>
              <a:buAutoNum type="arabicPeriod"/>
            </a:pPr>
            <a:r>
              <a:rPr lang="es-ES" dirty="0"/>
              <a:t>Conducta</a:t>
            </a:r>
          </a:p>
        </p:txBody>
      </p:sp>
    </p:spTree>
    <p:extLst>
      <p:ext uri="{BB962C8B-B14F-4D97-AF65-F5344CB8AC3E}">
        <p14:creationId xmlns:p14="http://schemas.microsoft.com/office/powerpoint/2010/main" val="391251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3DDE9-4B51-414E-A43A-4EFBEA9387A1}"/>
              </a:ext>
            </a:extLst>
          </p:cNvPr>
          <p:cNvSpPr>
            <a:spLocks noGrp="1"/>
          </p:cNvSpPr>
          <p:nvPr>
            <p:ph type="title"/>
          </p:nvPr>
        </p:nvSpPr>
        <p:spPr>
          <a:xfrm>
            <a:off x="1304103" y="1318591"/>
            <a:ext cx="10230672" cy="2691434"/>
          </a:xfrm>
        </p:spPr>
        <p:txBody>
          <a:bodyPr vert="horz" lIns="91440" tIns="45720" rIns="91440" bIns="45720" rtlCol="0" anchor="ctr">
            <a:normAutofit/>
          </a:bodyPr>
          <a:lstStyle/>
          <a:p>
            <a:pPr algn="ctr"/>
            <a:r>
              <a:rPr lang="en-US" sz="6600" b="1" dirty="0">
                <a:solidFill>
                  <a:schemeClr val="tx2">
                    <a:lumMod val="75000"/>
                  </a:schemeClr>
                </a:solidFill>
              </a:rPr>
              <a:t>1.Cognición y  </a:t>
            </a:r>
            <a:r>
              <a:rPr lang="en-US" sz="6600" b="1" dirty="0" err="1">
                <a:solidFill>
                  <a:schemeClr val="tx2">
                    <a:lumMod val="75000"/>
                  </a:schemeClr>
                </a:solidFill>
              </a:rPr>
              <a:t>rigidez</a:t>
            </a:r>
            <a:r>
              <a:rPr lang="en-US" sz="6600" b="1" dirty="0">
                <a:solidFill>
                  <a:schemeClr val="tx2">
                    <a:lumMod val="75000"/>
                  </a:schemeClr>
                </a:solidFill>
              </a:rPr>
              <a:t> de </a:t>
            </a:r>
            <a:r>
              <a:rPr lang="en-US" sz="6600" b="1" dirty="0" err="1">
                <a:solidFill>
                  <a:schemeClr val="tx2">
                    <a:lumMod val="75000"/>
                  </a:schemeClr>
                </a:solidFill>
              </a:rPr>
              <a:t>pensamiento</a:t>
            </a:r>
            <a:endParaRPr lang="en-US" sz="6600" b="1" dirty="0">
              <a:solidFill>
                <a:schemeClr val="tx2">
                  <a:lumMod val="75000"/>
                </a:schemeClr>
              </a:solidFill>
            </a:endParaRPr>
          </a:p>
        </p:txBody>
      </p:sp>
    </p:spTree>
    <p:extLst>
      <p:ext uri="{BB962C8B-B14F-4D97-AF65-F5344CB8AC3E}">
        <p14:creationId xmlns:p14="http://schemas.microsoft.com/office/powerpoint/2010/main" val="33652322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947627B-AF05-75FF-6FB2-E524F1C58BC3}"/>
              </a:ext>
            </a:extLst>
          </p:cNvPr>
          <p:cNvSpPr>
            <a:spLocks noGrp="1"/>
          </p:cNvSpPr>
          <p:nvPr>
            <p:ph idx="1"/>
          </p:nvPr>
        </p:nvSpPr>
        <p:spPr>
          <a:xfrm>
            <a:off x="1183688" y="1155185"/>
            <a:ext cx="10515600" cy="4923359"/>
          </a:xfrm>
        </p:spPr>
        <p:txBody>
          <a:bodyPr>
            <a:normAutofit/>
          </a:bodyPr>
          <a:lstStyle/>
          <a:p>
            <a:pPr marL="0" indent="0">
              <a:buNone/>
            </a:pPr>
            <a:r>
              <a:rPr lang="es-ES" sz="1800" dirty="0">
                <a:solidFill>
                  <a:srgbClr val="444444"/>
                </a:solidFill>
                <a:latin typeface="Helvetica" panose="020B0604020202020204" pitchFamily="34" charset="0"/>
              </a:rPr>
              <a:t>La asociación Mundo Azul Palencia es una entidad sin ánimo de lucro fundada el 16 de Diciembre de 2012 por un grupo de familiares de personas con TEA que compartían los mismos objetivos con respecto a la voluntad de cubrir las necesidades de las personas con TEA y sus familias.</a:t>
            </a:r>
          </a:p>
          <a:p>
            <a:pPr marL="0" indent="0">
              <a:buNone/>
            </a:pPr>
            <a:br>
              <a:rPr lang="es-ES" sz="1800" b="1" dirty="0">
                <a:solidFill>
                  <a:srgbClr val="444444"/>
                </a:solidFill>
                <a:latin typeface="Helvetica" panose="020B0604020202020204" pitchFamily="34" charset="0"/>
              </a:rPr>
            </a:br>
            <a:br>
              <a:rPr lang="es-ES" sz="1600" dirty="0"/>
            </a:br>
            <a:endParaRPr lang="es-ES" sz="2400" dirty="0"/>
          </a:p>
        </p:txBody>
      </p:sp>
      <p:sp>
        <p:nvSpPr>
          <p:cNvPr id="4" name="CuadroTexto 3">
            <a:extLst>
              <a:ext uri="{FF2B5EF4-FFF2-40B4-BE49-F238E27FC236}">
                <a16:creationId xmlns:a16="http://schemas.microsoft.com/office/drawing/2014/main" id="{9C5F054E-7C08-3C84-1F70-185D1CAEAA68}"/>
              </a:ext>
            </a:extLst>
          </p:cNvPr>
          <p:cNvSpPr txBox="1"/>
          <p:nvPr/>
        </p:nvSpPr>
        <p:spPr>
          <a:xfrm>
            <a:off x="6632070" y="3907857"/>
            <a:ext cx="2050742" cy="646331"/>
          </a:xfrm>
          <a:prstGeom prst="rect">
            <a:avLst/>
          </a:prstGeom>
          <a:noFill/>
        </p:spPr>
        <p:txBody>
          <a:bodyPr wrap="square" rtlCol="0">
            <a:spAutoFit/>
          </a:bodyPr>
          <a:lstStyle/>
          <a:p>
            <a:r>
              <a:rPr lang="es-ES" sz="1800" b="1" i="0" dirty="0">
                <a:solidFill>
                  <a:schemeClr val="accent6">
                    <a:lumMod val="75000"/>
                  </a:schemeClr>
                </a:solidFill>
                <a:effectLst/>
                <a:latin typeface="Helvetica" panose="020B0604020202020204" pitchFamily="34" charset="0"/>
              </a:rPr>
              <a:t>Asociacionismo</a:t>
            </a:r>
          </a:p>
          <a:p>
            <a:endParaRPr lang="es-ES" dirty="0"/>
          </a:p>
        </p:txBody>
      </p:sp>
      <p:sp>
        <p:nvSpPr>
          <p:cNvPr id="5" name="CuadroTexto 4">
            <a:extLst>
              <a:ext uri="{FF2B5EF4-FFF2-40B4-BE49-F238E27FC236}">
                <a16:creationId xmlns:a16="http://schemas.microsoft.com/office/drawing/2014/main" id="{CFE7154F-864D-9ACC-5E68-280588573857}"/>
              </a:ext>
            </a:extLst>
          </p:cNvPr>
          <p:cNvSpPr txBox="1"/>
          <p:nvPr/>
        </p:nvSpPr>
        <p:spPr>
          <a:xfrm>
            <a:off x="9257295" y="2970233"/>
            <a:ext cx="1926456" cy="369332"/>
          </a:xfrm>
          <a:prstGeom prst="rect">
            <a:avLst/>
          </a:prstGeom>
          <a:noFill/>
        </p:spPr>
        <p:txBody>
          <a:bodyPr wrap="square" rtlCol="0">
            <a:spAutoFit/>
          </a:bodyPr>
          <a:lstStyle/>
          <a:p>
            <a:pPr marL="0" indent="0">
              <a:buNone/>
            </a:pPr>
            <a:r>
              <a:rPr lang="es-ES" sz="1800" b="1" i="0" dirty="0">
                <a:solidFill>
                  <a:srgbClr val="23655F"/>
                </a:solidFill>
                <a:effectLst/>
                <a:latin typeface="Helvetica" panose="020B0604020202020204" pitchFamily="34" charset="0"/>
              </a:rPr>
              <a:t>Participación</a:t>
            </a:r>
          </a:p>
        </p:txBody>
      </p:sp>
      <p:sp>
        <p:nvSpPr>
          <p:cNvPr id="6" name="CuadroTexto 5">
            <a:extLst>
              <a:ext uri="{FF2B5EF4-FFF2-40B4-BE49-F238E27FC236}">
                <a16:creationId xmlns:a16="http://schemas.microsoft.com/office/drawing/2014/main" id="{416FCF60-4BF5-4EED-29C7-D40767062C1D}"/>
              </a:ext>
            </a:extLst>
          </p:cNvPr>
          <p:cNvSpPr txBox="1"/>
          <p:nvPr/>
        </p:nvSpPr>
        <p:spPr>
          <a:xfrm>
            <a:off x="8966445" y="4719967"/>
            <a:ext cx="1811045" cy="646331"/>
          </a:xfrm>
          <a:prstGeom prst="rect">
            <a:avLst/>
          </a:prstGeom>
          <a:noFill/>
        </p:spPr>
        <p:txBody>
          <a:bodyPr wrap="square" rtlCol="0">
            <a:spAutoFit/>
          </a:bodyPr>
          <a:lstStyle/>
          <a:p>
            <a:r>
              <a:rPr lang="es-ES" sz="1800" b="1" i="0" dirty="0">
                <a:solidFill>
                  <a:schemeClr val="accent4">
                    <a:lumMod val="60000"/>
                    <a:lumOff val="40000"/>
                  </a:schemeClr>
                </a:solidFill>
                <a:effectLst/>
                <a:latin typeface="Helvetica" panose="020B0604020202020204" pitchFamily="34" charset="0"/>
              </a:rPr>
              <a:t>Compromiso</a:t>
            </a:r>
          </a:p>
          <a:p>
            <a:endParaRPr lang="es-ES" dirty="0"/>
          </a:p>
        </p:txBody>
      </p:sp>
      <p:sp>
        <p:nvSpPr>
          <p:cNvPr id="12" name="CuadroTexto 11">
            <a:extLst>
              <a:ext uri="{FF2B5EF4-FFF2-40B4-BE49-F238E27FC236}">
                <a16:creationId xmlns:a16="http://schemas.microsoft.com/office/drawing/2014/main" id="{6453CD79-4B9B-1EF5-DE82-CDCFB2B83293}"/>
              </a:ext>
            </a:extLst>
          </p:cNvPr>
          <p:cNvSpPr txBox="1"/>
          <p:nvPr/>
        </p:nvSpPr>
        <p:spPr>
          <a:xfrm>
            <a:off x="8310635" y="5550964"/>
            <a:ext cx="1095172" cy="369332"/>
          </a:xfrm>
          <a:prstGeom prst="rect">
            <a:avLst/>
          </a:prstGeom>
          <a:noFill/>
        </p:spPr>
        <p:txBody>
          <a:bodyPr wrap="none" rtlCol="0">
            <a:spAutoFit/>
          </a:bodyPr>
          <a:lstStyle/>
          <a:p>
            <a:pPr marL="0" indent="0">
              <a:buNone/>
            </a:pPr>
            <a:r>
              <a:rPr lang="es-ES" sz="1800" b="1" i="0" dirty="0">
                <a:solidFill>
                  <a:srgbClr val="444444"/>
                </a:solidFill>
                <a:effectLst/>
                <a:latin typeface="Helvetica" panose="020B0604020202020204" pitchFamily="34" charset="0"/>
              </a:rPr>
              <a:t>Respeto</a:t>
            </a:r>
          </a:p>
        </p:txBody>
      </p:sp>
      <p:sp>
        <p:nvSpPr>
          <p:cNvPr id="13" name="CuadroTexto 12">
            <a:extLst>
              <a:ext uri="{FF2B5EF4-FFF2-40B4-BE49-F238E27FC236}">
                <a16:creationId xmlns:a16="http://schemas.microsoft.com/office/drawing/2014/main" id="{D6ABB5DE-1EF5-BC3E-B442-412E1791FB1C}"/>
              </a:ext>
            </a:extLst>
          </p:cNvPr>
          <p:cNvSpPr txBox="1"/>
          <p:nvPr/>
        </p:nvSpPr>
        <p:spPr>
          <a:xfrm>
            <a:off x="2252339" y="4390584"/>
            <a:ext cx="1846556" cy="369332"/>
          </a:xfrm>
          <a:prstGeom prst="rect">
            <a:avLst/>
          </a:prstGeom>
          <a:noFill/>
        </p:spPr>
        <p:txBody>
          <a:bodyPr wrap="square" rtlCol="0">
            <a:spAutoFit/>
          </a:bodyPr>
          <a:lstStyle/>
          <a:p>
            <a:r>
              <a:rPr lang="es-ES" sz="1800" b="1" i="0" dirty="0">
                <a:solidFill>
                  <a:srgbClr val="444444"/>
                </a:solidFill>
                <a:effectLst/>
                <a:latin typeface="Helvetica" panose="020B0604020202020204" pitchFamily="34" charset="0"/>
              </a:rPr>
              <a:t>Transparencia</a:t>
            </a:r>
            <a:endParaRPr lang="es-ES" dirty="0"/>
          </a:p>
        </p:txBody>
      </p:sp>
      <p:sp>
        <p:nvSpPr>
          <p:cNvPr id="14" name="CuadroTexto 13">
            <a:extLst>
              <a:ext uri="{FF2B5EF4-FFF2-40B4-BE49-F238E27FC236}">
                <a16:creationId xmlns:a16="http://schemas.microsoft.com/office/drawing/2014/main" id="{1F9FE42D-9A05-F151-588D-95F927BB1E0E}"/>
              </a:ext>
            </a:extLst>
          </p:cNvPr>
          <p:cNvSpPr txBox="1"/>
          <p:nvPr/>
        </p:nvSpPr>
        <p:spPr>
          <a:xfrm>
            <a:off x="3292463" y="5669725"/>
            <a:ext cx="2599178" cy="369332"/>
          </a:xfrm>
          <a:prstGeom prst="rect">
            <a:avLst/>
          </a:prstGeom>
          <a:noFill/>
        </p:spPr>
        <p:txBody>
          <a:bodyPr wrap="square" rtlCol="0">
            <a:spAutoFit/>
          </a:bodyPr>
          <a:lstStyle/>
          <a:p>
            <a:r>
              <a:rPr lang="es-ES" sz="1800" b="1" i="0" dirty="0">
                <a:solidFill>
                  <a:srgbClr val="FF00FF"/>
                </a:solidFill>
                <a:effectLst/>
                <a:latin typeface="Helvetica" panose="020B0604020202020204" pitchFamily="34" charset="0"/>
              </a:rPr>
              <a:t>Adaptación al cambio</a:t>
            </a:r>
            <a:endParaRPr lang="es-ES" dirty="0">
              <a:solidFill>
                <a:srgbClr val="FF00FF"/>
              </a:solidFill>
            </a:endParaRPr>
          </a:p>
        </p:txBody>
      </p:sp>
      <p:sp>
        <p:nvSpPr>
          <p:cNvPr id="16" name="CuadroTexto 15">
            <a:extLst>
              <a:ext uri="{FF2B5EF4-FFF2-40B4-BE49-F238E27FC236}">
                <a16:creationId xmlns:a16="http://schemas.microsoft.com/office/drawing/2014/main" id="{8A98C18D-208B-3D84-1C53-5087A45EA626}"/>
              </a:ext>
            </a:extLst>
          </p:cNvPr>
          <p:cNvSpPr txBox="1"/>
          <p:nvPr/>
        </p:nvSpPr>
        <p:spPr>
          <a:xfrm>
            <a:off x="4830714" y="3059668"/>
            <a:ext cx="1677880" cy="369332"/>
          </a:xfrm>
          <a:prstGeom prst="rect">
            <a:avLst/>
          </a:prstGeom>
          <a:noFill/>
        </p:spPr>
        <p:txBody>
          <a:bodyPr wrap="square" rtlCol="0">
            <a:spAutoFit/>
          </a:bodyPr>
          <a:lstStyle/>
          <a:p>
            <a:r>
              <a:rPr lang="es-ES" sz="1800" b="1" i="0" dirty="0">
                <a:solidFill>
                  <a:srgbClr val="444444"/>
                </a:solidFill>
                <a:effectLst/>
                <a:latin typeface="Helvetica" panose="020B0604020202020204" pitchFamily="34" charset="0"/>
              </a:rPr>
              <a:t>Accesibilidad</a:t>
            </a:r>
            <a:endParaRPr lang="es-ES" dirty="0"/>
          </a:p>
        </p:txBody>
      </p:sp>
      <p:sp>
        <p:nvSpPr>
          <p:cNvPr id="17" name="CuadroTexto 16">
            <a:extLst>
              <a:ext uri="{FF2B5EF4-FFF2-40B4-BE49-F238E27FC236}">
                <a16:creationId xmlns:a16="http://schemas.microsoft.com/office/drawing/2014/main" id="{A9D8F59C-F050-7B25-5FC5-23BA63E2C1B5}"/>
              </a:ext>
            </a:extLst>
          </p:cNvPr>
          <p:cNvSpPr txBox="1"/>
          <p:nvPr/>
        </p:nvSpPr>
        <p:spPr>
          <a:xfrm>
            <a:off x="1374886" y="2970233"/>
            <a:ext cx="2560447" cy="646331"/>
          </a:xfrm>
          <a:prstGeom prst="rect">
            <a:avLst/>
          </a:prstGeom>
          <a:noFill/>
        </p:spPr>
        <p:txBody>
          <a:bodyPr wrap="square" rtlCol="0">
            <a:spAutoFit/>
          </a:bodyPr>
          <a:lstStyle/>
          <a:p>
            <a:r>
              <a:rPr lang="es-ES" sz="1800" b="1" i="0" dirty="0">
                <a:solidFill>
                  <a:schemeClr val="accent2"/>
                </a:solidFill>
                <a:effectLst/>
                <a:latin typeface="Helvetica" panose="020B0604020202020204" pitchFamily="34" charset="0"/>
              </a:rPr>
              <a:t>Profesionalización</a:t>
            </a:r>
          </a:p>
          <a:p>
            <a:endParaRPr lang="es-ES" dirty="0"/>
          </a:p>
        </p:txBody>
      </p:sp>
    </p:spTree>
    <p:extLst>
      <p:ext uri="{BB962C8B-B14F-4D97-AF65-F5344CB8AC3E}">
        <p14:creationId xmlns:p14="http://schemas.microsoft.com/office/powerpoint/2010/main" val="300052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aphicFrame>
        <p:nvGraphicFramePr>
          <p:cNvPr id="42" name="Marcador de contenido 2">
            <a:extLst>
              <a:ext uri="{FF2B5EF4-FFF2-40B4-BE49-F238E27FC236}">
                <a16:creationId xmlns:a16="http://schemas.microsoft.com/office/drawing/2014/main" id="{5DA53DC3-B540-DF82-B7BB-890B9CAF4D5E}"/>
              </a:ext>
            </a:extLst>
          </p:cNvPr>
          <p:cNvGraphicFramePr>
            <a:graphicFrameLocks noGrp="1"/>
          </p:cNvGraphicFramePr>
          <p:nvPr>
            <p:ph idx="1"/>
            <p:extLst>
              <p:ext uri="{D42A27DB-BD31-4B8C-83A1-F6EECF244321}">
                <p14:modId xmlns:p14="http://schemas.microsoft.com/office/powerpoint/2010/main" val="2433523229"/>
              </p:ext>
            </p:extLst>
          </p:nvPr>
        </p:nvGraphicFramePr>
        <p:xfrm>
          <a:off x="2862573" y="663322"/>
          <a:ext cx="8458570"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98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41C71E-4816-44B7-70B8-C82138B8206E}"/>
              </a:ext>
            </a:extLst>
          </p:cNvPr>
          <p:cNvSpPr>
            <a:spLocks noGrp="1"/>
          </p:cNvSpPr>
          <p:nvPr>
            <p:ph type="title"/>
          </p:nvPr>
        </p:nvSpPr>
        <p:spPr>
          <a:xfrm>
            <a:off x="2592925" y="624110"/>
            <a:ext cx="8911687" cy="792387"/>
          </a:xfrm>
        </p:spPr>
        <p:txBody>
          <a:bodyPr/>
          <a:lstStyle/>
          <a:p>
            <a:pPr algn="ctr"/>
            <a:r>
              <a:rPr lang="es-ES" u="sng" dirty="0"/>
              <a:t>Teoría de la mente</a:t>
            </a:r>
          </a:p>
        </p:txBody>
      </p:sp>
      <p:sp>
        <p:nvSpPr>
          <p:cNvPr id="3" name="Marcador de contenido 2">
            <a:extLst>
              <a:ext uri="{FF2B5EF4-FFF2-40B4-BE49-F238E27FC236}">
                <a16:creationId xmlns:a16="http://schemas.microsoft.com/office/drawing/2014/main" id="{F4B9016F-1795-B83B-696A-45886C3864D3}"/>
              </a:ext>
            </a:extLst>
          </p:cNvPr>
          <p:cNvSpPr>
            <a:spLocks noGrp="1"/>
          </p:cNvSpPr>
          <p:nvPr>
            <p:ph idx="1"/>
          </p:nvPr>
        </p:nvSpPr>
        <p:spPr>
          <a:xfrm>
            <a:off x="1875099" y="1553592"/>
            <a:ext cx="9478701" cy="4939283"/>
          </a:xfrm>
        </p:spPr>
        <p:txBody>
          <a:bodyPr numCol="2"/>
          <a:lstStyle/>
          <a:p>
            <a:pPr marL="0" indent="0">
              <a:buNone/>
            </a:pPr>
            <a:r>
              <a:rPr lang="es-ES" b="1" dirty="0"/>
              <a:t>	</a:t>
            </a:r>
          </a:p>
          <a:p>
            <a:pPr marL="0" indent="0" algn="just">
              <a:buNone/>
            </a:pPr>
            <a:r>
              <a:rPr lang="es-ES" dirty="0"/>
              <a:t>Habilidad de inferir </a:t>
            </a:r>
          </a:p>
          <a:p>
            <a:pPr marL="0" indent="0" algn="just">
              <a:buNone/>
            </a:pPr>
            <a:r>
              <a:rPr lang="es-ES" dirty="0"/>
              <a:t>estados mentales en otra</a:t>
            </a:r>
          </a:p>
          <a:p>
            <a:pPr marL="0" indent="0" algn="just">
              <a:buNone/>
            </a:pPr>
            <a:r>
              <a:rPr lang="es-ES" dirty="0"/>
              <a:t>persona, y utilizar</a:t>
            </a:r>
          </a:p>
          <a:p>
            <a:pPr marL="0" indent="0" algn="just">
              <a:buNone/>
            </a:pPr>
            <a:r>
              <a:rPr lang="es-ES" dirty="0"/>
              <a:t>dicha  información para </a:t>
            </a:r>
          </a:p>
          <a:p>
            <a:pPr marL="0" indent="0" algn="just">
              <a:buNone/>
            </a:pPr>
            <a:r>
              <a:rPr lang="es-ES" dirty="0"/>
              <a:t>interpretar y predecir la </a:t>
            </a:r>
          </a:p>
          <a:p>
            <a:pPr marL="0" indent="0" algn="just">
              <a:buNone/>
            </a:pPr>
            <a:r>
              <a:rPr lang="es-ES" dirty="0"/>
              <a:t>conducta, así como </a:t>
            </a:r>
          </a:p>
          <a:p>
            <a:pPr marL="0" indent="0" algn="just">
              <a:buNone/>
            </a:pPr>
            <a:r>
              <a:rPr lang="es-ES" dirty="0"/>
              <a:t>para regular y  organizar</a:t>
            </a:r>
          </a:p>
          <a:p>
            <a:pPr marL="0" indent="0" algn="just">
              <a:buNone/>
            </a:pPr>
            <a:r>
              <a:rPr lang="es-ES" dirty="0"/>
              <a:t>el propio comportamiento.</a:t>
            </a:r>
          </a:p>
          <a:p>
            <a:pPr marL="0" indent="0">
              <a:buNone/>
            </a:pPr>
            <a:endParaRPr lang="es-ES" dirty="0"/>
          </a:p>
          <a:p>
            <a:pPr marL="0" indent="0">
              <a:buNone/>
            </a:pPr>
            <a:endParaRPr lang="es-ES" dirty="0"/>
          </a:p>
        </p:txBody>
      </p:sp>
      <p:pic>
        <p:nvPicPr>
          <p:cNvPr id="1026" name="Picture 2">
            <a:extLst>
              <a:ext uri="{FF2B5EF4-FFF2-40B4-BE49-F238E27FC236}">
                <a16:creationId xmlns:a16="http://schemas.microsoft.com/office/drawing/2014/main" id="{DB2922E0-A45F-B603-A939-C13B299FB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7541" y="4989120"/>
            <a:ext cx="2793236" cy="15688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6D348AF-4BD8-991F-AD60-B1FF535F0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9413" y="1553592"/>
            <a:ext cx="2793236" cy="1568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D7B5984-1C7C-ABE2-5A46-A8D63D28C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9413" y="3283221"/>
            <a:ext cx="2793236" cy="156880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9B953D8-84AB-C8DA-9ACC-B96747086487}"/>
              </a:ext>
            </a:extLst>
          </p:cNvPr>
          <p:cNvSpPr txBox="1"/>
          <p:nvPr/>
        </p:nvSpPr>
        <p:spPr>
          <a:xfrm>
            <a:off x="5584055" y="3651696"/>
            <a:ext cx="1473694" cy="1200329"/>
          </a:xfrm>
          <a:prstGeom prst="rect">
            <a:avLst/>
          </a:prstGeom>
          <a:noFill/>
        </p:spPr>
        <p:txBody>
          <a:bodyPr wrap="square" rtlCol="0">
            <a:spAutoFit/>
          </a:bodyPr>
          <a:lstStyle/>
          <a:p>
            <a:pPr algn="ctr" rtl="0">
              <a:spcBef>
                <a:spcPts val="0"/>
              </a:spcBef>
              <a:spcAft>
                <a:spcPts val="0"/>
              </a:spcAft>
            </a:pPr>
            <a:r>
              <a:rPr lang="es-ES" sz="1800" b="1" i="0" u="none" strike="noStrike" dirty="0">
                <a:solidFill>
                  <a:srgbClr val="000000"/>
                </a:solidFill>
                <a:effectLst/>
                <a:latin typeface="Arial" panose="020B0604020202020204" pitchFamily="34" charset="0"/>
              </a:rPr>
              <a:t>Déficit </a:t>
            </a:r>
            <a:r>
              <a:rPr lang="es-ES" sz="1800" b="1" i="0" u="none" strike="noStrike" dirty="0" err="1">
                <a:solidFill>
                  <a:srgbClr val="000000"/>
                </a:solidFill>
                <a:effectLst/>
                <a:latin typeface="Arial" panose="020B0604020202020204" pitchFamily="34" charset="0"/>
              </a:rPr>
              <a:t>ToM</a:t>
            </a:r>
            <a:endParaRPr lang="es-ES" b="0" dirty="0">
              <a:effectLst/>
            </a:endParaRPr>
          </a:p>
          <a:p>
            <a:pPr algn="ctr" rtl="0">
              <a:spcBef>
                <a:spcPts val="0"/>
              </a:spcBef>
              <a:spcAft>
                <a:spcPts val="0"/>
              </a:spcAft>
            </a:pPr>
            <a:r>
              <a:rPr lang="es-ES" sz="1800" b="1" i="0" u="none" strike="noStrike" dirty="0">
                <a:solidFill>
                  <a:srgbClr val="000000"/>
                </a:solidFill>
                <a:effectLst/>
                <a:latin typeface="Arial" panose="020B0604020202020204" pitchFamily="34" charset="0"/>
              </a:rPr>
              <a:t>en TEA</a:t>
            </a:r>
            <a:endParaRPr lang="es-ES" b="0" dirty="0">
              <a:effectLst/>
            </a:endParaRPr>
          </a:p>
          <a:p>
            <a:br>
              <a:rPr lang="es-ES" dirty="0"/>
            </a:br>
            <a:endParaRPr lang="es-ES" dirty="0"/>
          </a:p>
        </p:txBody>
      </p:sp>
      <p:sp>
        <p:nvSpPr>
          <p:cNvPr id="11" name="CuadroTexto 10">
            <a:extLst>
              <a:ext uri="{FF2B5EF4-FFF2-40B4-BE49-F238E27FC236}">
                <a16:creationId xmlns:a16="http://schemas.microsoft.com/office/drawing/2014/main" id="{0060118F-C172-1CC7-C6AF-2B4AA3D07543}"/>
              </a:ext>
            </a:extLst>
          </p:cNvPr>
          <p:cNvSpPr txBox="1"/>
          <p:nvPr/>
        </p:nvSpPr>
        <p:spPr>
          <a:xfrm>
            <a:off x="9614846" y="1859137"/>
            <a:ext cx="1819566" cy="830997"/>
          </a:xfrm>
          <a:prstGeom prst="rect">
            <a:avLst/>
          </a:prstGeom>
          <a:noFill/>
        </p:spPr>
        <p:txBody>
          <a:bodyPr wrap="square" rtlCol="0">
            <a:spAutoFit/>
          </a:bodyPr>
          <a:lstStyle/>
          <a:p>
            <a:r>
              <a:rPr lang="es-ES" sz="1600" i="0" u="none" strike="noStrike" dirty="0">
                <a:solidFill>
                  <a:srgbClr val="000000"/>
                </a:solidFill>
                <a:effectLst/>
                <a:latin typeface="Tahoma" panose="020B0604030504040204" pitchFamily="34" charset="0"/>
              </a:rPr>
              <a:t>Tener en  cuenta lo que  sabe la otra  persona</a:t>
            </a:r>
            <a:endParaRPr lang="es-ES" sz="1600" dirty="0"/>
          </a:p>
        </p:txBody>
      </p:sp>
      <p:sp>
        <p:nvSpPr>
          <p:cNvPr id="12" name="CuadroTexto 11">
            <a:extLst>
              <a:ext uri="{FF2B5EF4-FFF2-40B4-BE49-F238E27FC236}">
                <a16:creationId xmlns:a16="http://schemas.microsoft.com/office/drawing/2014/main" id="{A6297273-D5B9-ED79-3CFF-8CA39EE7BA8A}"/>
              </a:ext>
            </a:extLst>
          </p:cNvPr>
          <p:cNvSpPr txBox="1"/>
          <p:nvPr/>
        </p:nvSpPr>
        <p:spPr>
          <a:xfrm>
            <a:off x="9490758" y="3624906"/>
            <a:ext cx="2040594" cy="830997"/>
          </a:xfrm>
          <a:prstGeom prst="rect">
            <a:avLst/>
          </a:prstGeom>
          <a:noFill/>
        </p:spPr>
        <p:txBody>
          <a:bodyPr wrap="square" rtlCol="0">
            <a:spAutoFit/>
          </a:bodyPr>
          <a:lstStyle/>
          <a:p>
            <a:r>
              <a:rPr lang="es-ES" sz="1600" dirty="0">
                <a:solidFill>
                  <a:srgbClr val="000000"/>
                </a:solidFill>
                <a:latin typeface="Tahoma" panose="020B0604030504040204" pitchFamily="34" charset="0"/>
              </a:rPr>
              <a:t>Anticipar lo que  el otro piensa de  mis propias  acciones</a:t>
            </a:r>
          </a:p>
        </p:txBody>
      </p:sp>
      <p:sp>
        <p:nvSpPr>
          <p:cNvPr id="13" name="CuadroTexto 12">
            <a:extLst>
              <a:ext uri="{FF2B5EF4-FFF2-40B4-BE49-F238E27FC236}">
                <a16:creationId xmlns:a16="http://schemas.microsoft.com/office/drawing/2014/main" id="{4B76788C-700B-5C07-7738-4D9F52703562}"/>
              </a:ext>
            </a:extLst>
          </p:cNvPr>
          <p:cNvSpPr txBox="1"/>
          <p:nvPr/>
        </p:nvSpPr>
        <p:spPr>
          <a:xfrm>
            <a:off x="9490758" y="5380061"/>
            <a:ext cx="2793237" cy="584775"/>
          </a:xfrm>
          <a:prstGeom prst="rect">
            <a:avLst/>
          </a:prstGeom>
          <a:noFill/>
        </p:spPr>
        <p:txBody>
          <a:bodyPr wrap="square" rtlCol="0">
            <a:spAutoFit/>
          </a:bodyPr>
          <a:lstStyle/>
          <a:p>
            <a:r>
              <a:rPr lang="es-ES" sz="1600" dirty="0">
                <a:solidFill>
                  <a:srgbClr val="000000"/>
                </a:solidFill>
                <a:latin typeface="Tahoma" panose="020B0604030504040204" pitchFamily="34" charset="0"/>
              </a:rPr>
              <a:t>Reacción  adecuada ante  emociones  ajenas</a:t>
            </a:r>
          </a:p>
        </p:txBody>
      </p:sp>
      <p:cxnSp>
        <p:nvCxnSpPr>
          <p:cNvPr id="15" name="Conector recto de flecha 14">
            <a:extLst>
              <a:ext uri="{FF2B5EF4-FFF2-40B4-BE49-F238E27FC236}">
                <a16:creationId xmlns:a16="http://schemas.microsoft.com/office/drawing/2014/main" id="{98E9DABA-F9C4-9841-4578-3BDE761A4303}"/>
              </a:ext>
            </a:extLst>
          </p:cNvPr>
          <p:cNvCxnSpPr/>
          <p:nvPr/>
        </p:nvCxnSpPr>
        <p:spPr>
          <a:xfrm flipV="1">
            <a:off x="7235301" y="2547891"/>
            <a:ext cx="1682889" cy="118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70CBAAA5-2A68-8E1A-94CD-BF786D4B5EDE}"/>
              </a:ext>
            </a:extLst>
          </p:cNvPr>
          <p:cNvCxnSpPr>
            <a:cxnSpLocks/>
          </p:cNvCxnSpPr>
          <p:nvPr/>
        </p:nvCxnSpPr>
        <p:spPr>
          <a:xfrm>
            <a:off x="7387701" y="3888005"/>
            <a:ext cx="15287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9802B842-E421-4245-1E59-04B870F07729}"/>
              </a:ext>
            </a:extLst>
          </p:cNvPr>
          <p:cNvCxnSpPr>
            <a:cxnSpLocks/>
          </p:cNvCxnSpPr>
          <p:nvPr/>
        </p:nvCxnSpPr>
        <p:spPr>
          <a:xfrm>
            <a:off x="7235301" y="4040405"/>
            <a:ext cx="1935332" cy="1632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44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6D4569-50C0-4711-391C-A1C6BCBFECA3}"/>
              </a:ext>
            </a:extLst>
          </p:cNvPr>
          <p:cNvSpPr>
            <a:spLocks noGrp="1"/>
          </p:cNvSpPr>
          <p:nvPr>
            <p:ph type="title"/>
          </p:nvPr>
        </p:nvSpPr>
        <p:spPr>
          <a:xfrm>
            <a:off x="2234110" y="438915"/>
            <a:ext cx="8819714" cy="811151"/>
          </a:xfrm>
        </p:spPr>
        <p:txBody>
          <a:bodyPr/>
          <a:lstStyle/>
          <a:p>
            <a:pPr algn="ctr"/>
            <a:r>
              <a:rPr lang="es-ES" u="sng"/>
              <a:t>Teoría de la disfunción ejecutiva</a:t>
            </a:r>
            <a:endParaRPr lang="es-ES" u="sng" dirty="0"/>
          </a:p>
        </p:txBody>
      </p:sp>
      <p:graphicFrame>
        <p:nvGraphicFramePr>
          <p:cNvPr id="6" name="Marcador de contenido 2">
            <a:extLst>
              <a:ext uri="{FF2B5EF4-FFF2-40B4-BE49-F238E27FC236}">
                <a16:creationId xmlns:a16="http://schemas.microsoft.com/office/drawing/2014/main" id="{B71CC836-E9CD-4500-381D-1EF5DF88F474}"/>
              </a:ext>
            </a:extLst>
          </p:cNvPr>
          <p:cNvGraphicFramePr>
            <a:graphicFrameLocks noGrp="1"/>
          </p:cNvGraphicFramePr>
          <p:nvPr>
            <p:ph idx="1"/>
            <p:extLst>
              <p:ext uri="{D42A27DB-BD31-4B8C-83A1-F6EECF244321}">
                <p14:modId xmlns:p14="http://schemas.microsoft.com/office/powerpoint/2010/main" val="3694900336"/>
              </p:ext>
            </p:extLst>
          </p:nvPr>
        </p:nvGraphicFramePr>
        <p:xfrm>
          <a:off x="1919567" y="2264228"/>
          <a:ext cx="8773885" cy="3991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FDC484A4-12A6-7997-14A9-96E4BC2197DE}"/>
              </a:ext>
            </a:extLst>
          </p:cNvPr>
          <p:cNvSpPr txBox="1"/>
          <p:nvPr/>
        </p:nvSpPr>
        <p:spPr>
          <a:xfrm>
            <a:off x="1919567" y="1164771"/>
            <a:ext cx="9448800" cy="923330"/>
          </a:xfrm>
          <a:prstGeom prst="rect">
            <a:avLst/>
          </a:prstGeom>
          <a:noFill/>
        </p:spPr>
        <p:txBody>
          <a:bodyPr wrap="square" rtlCol="0">
            <a:spAutoFit/>
          </a:bodyPr>
          <a:lstStyle/>
          <a:p>
            <a:r>
              <a:rPr lang="es-ES" dirty="0"/>
              <a:t>Capacidades  cognitivas necesarias para  controlar y autorregular la propia conducta,  autodirigidas al objetivo de  una meta.</a:t>
            </a:r>
          </a:p>
          <a:p>
            <a:endParaRPr lang="es-ES" dirty="0"/>
          </a:p>
        </p:txBody>
      </p:sp>
    </p:spTree>
    <p:extLst>
      <p:ext uri="{BB962C8B-B14F-4D97-AF65-F5344CB8AC3E}">
        <p14:creationId xmlns:p14="http://schemas.microsoft.com/office/powerpoint/2010/main" val="402212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3DDE9-4B51-414E-A43A-4EFBEA9387A1}"/>
              </a:ext>
            </a:extLst>
          </p:cNvPr>
          <p:cNvSpPr>
            <a:spLocks noGrp="1"/>
          </p:cNvSpPr>
          <p:nvPr>
            <p:ph type="title"/>
          </p:nvPr>
        </p:nvSpPr>
        <p:spPr>
          <a:xfrm>
            <a:off x="2963120" y="2002313"/>
            <a:ext cx="7465393" cy="1325563"/>
          </a:xfrm>
        </p:spPr>
        <p:txBody>
          <a:bodyPr>
            <a:noAutofit/>
          </a:bodyPr>
          <a:lstStyle/>
          <a:p>
            <a:pPr algn="ctr"/>
            <a:r>
              <a:rPr lang="es-ES" sz="6600" b="1" dirty="0">
                <a:solidFill>
                  <a:schemeClr val="accent3">
                    <a:lumMod val="60000"/>
                    <a:lumOff val="40000"/>
                  </a:schemeClr>
                </a:solidFill>
                <a:latin typeface="+mn-lt"/>
                <a:ea typeface="+mn-ea"/>
                <a:cs typeface="+mn-cs"/>
              </a:rPr>
              <a:t>2.Perfil sensorial</a:t>
            </a:r>
          </a:p>
        </p:txBody>
      </p:sp>
    </p:spTree>
    <p:extLst>
      <p:ext uri="{BB962C8B-B14F-4D97-AF65-F5344CB8AC3E}">
        <p14:creationId xmlns:p14="http://schemas.microsoft.com/office/powerpoint/2010/main" val="111859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2424188" y="803350"/>
            <a:ext cx="8522577" cy="863525"/>
          </a:xfrm>
        </p:spPr>
        <p:txBody>
          <a:bodyPr>
            <a:normAutofit/>
          </a:bodyPr>
          <a:lstStyle/>
          <a:p>
            <a:pPr marL="0" indent="0">
              <a:buClr>
                <a:srgbClr val="EAF043"/>
              </a:buClr>
              <a:buNone/>
            </a:pPr>
            <a:r>
              <a:rPr lang="es-ES" dirty="0">
                <a:cs typeface="Calibri"/>
              </a:rPr>
              <a:t>Personas con TEA pueden procesar la información sensorial de manera diferente, afectando a todos los sentidos.</a:t>
            </a:r>
          </a:p>
          <a:p>
            <a:pPr lvl="1" indent="-342900">
              <a:buClr>
                <a:srgbClr val="EAF043"/>
              </a:buClr>
              <a:buAutoNum type="arabicPeriod"/>
            </a:pPr>
            <a:endParaRPr lang="es-ES" dirty="0"/>
          </a:p>
          <a:p>
            <a:pPr lvl="1" indent="-342900">
              <a:buClr>
                <a:srgbClr val="EAF043"/>
              </a:buClr>
              <a:buAutoNum type="arabicPeriod"/>
            </a:pPr>
            <a:endParaRPr lang="es-ES" dirty="0"/>
          </a:p>
          <a:p>
            <a:pPr lvl="1" indent="-342900">
              <a:buClr>
                <a:srgbClr val="EAF043"/>
              </a:buClr>
              <a:buAutoNum type="arabicPeriod"/>
            </a:pPr>
            <a:endParaRPr lang="es-ES" dirty="0"/>
          </a:p>
          <a:p>
            <a:pPr lvl="1" indent="-342900">
              <a:buClr>
                <a:srgbClr val="EAF043"/>
              </a:buClr>
              <a:buAutoNum type="arabicPeriod"/>
            </a:pPr>
            <a:endParaRPr lang="es-ES" dirty="0"/>
          </a:p>
          <a:p>
            <a:pPr marL="0" indent="0">
              <a:buClr>
                <a:srgbClr val="EAF043"/>
              </a:buClr>
              <a:buNone/>
            </a:pPr>
            <a:endParaRPr lang="es-ES" dirty="0"/>
          </a:p>
        </p:txBody>
      </p:sp>
      <p:pic>
        <p:nvPicPr>
          <p:cNvPr id="4" name="Imagen 3">
            <a:extLst>
              <a:ext uri="{FF2B5EF4-FFF2-40B4-BE49-F238E27FC236}">
                <a16:creationId xmlns:a16="http://schemas.microsoft.com/office/drawing/2014/main" id="{962B827F-88A6-D0FE-1D6E-1BC67C058102}"/>
              </a:ext>
            </a:extLst>
          </p:cNvPr>
          <p:cNvPicPr>
            <a:picLocks noChangeAspect="1"/>
          </p:cNvPicPr>
          <p:nvPr/>
        </p:nvPicPr>
        <p:blipFill>
          <a:blip r:embed="rId2"/>
          <a:stretch>
            <a:fillRect/>
          </a:stretch>
        </p:blipFill>
        <p:spPr>
          <a:xfrm>
            <a:off x="6685477" y="2448232"/>
            <a:ext cx="5149699" cy="4152543"/>
          </a:xfrm>
          <a:prstGeom prst="rect">
            <a:avLst/>
          </a:prstGeom>
        </p:spPr>
      </p:pic>
    </p:spTree>
    <p:extLst>
      <p:ext uri="{BB962C8B-B14F-4D97-AF65-F5344CB8AC3E}">
        <p14:creationId xmlns:p14="http://schemas.microsoft.com/office/powerpoint/2010/main" val="241744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2667000" y="1362075"/>
            <a:ext cx="8306105" cy="5184742"/>
          </a:xfrm>
        </p:spPr>
        <p:txBody>
          <a:bodyPr anchor="ctr">
            <a:normAutofit/>
          </a:bodyPr>
          <a:lstStyle/>
          <a:p>
            <a:pPr marL="0" indent="0">
              <a:buNone/>
            </a:pPr>
            <a:r>
              <a:rPr lang="es-ES" dirty="0">
                <a:solidFill>
                  <a:schemeClr val="tx2">
                    <a:lumMod val="75000"/>
                  </a:schemeClr>
                </a:solidFill>
                <a:cs typeface="Calibri"/>
              </a:rPr>
              <a:t>Existen 8 sentidos:</a:t>
            </a:r>
          </a:p>
          <a:p>
            <a:pPr>
              <a:buFont typeface="+mj-lt"/>
              <a:buAutoNum type="arabicPeriod"/>
            </a:pPr>
            <a:r>
              <a:rPr lang="es-ES" b="1" dirty="0">
                <a:solidFill>
                  <a:schemeClr val="tx2">
                    <a:lumMod val="75000"/>
                  </a:schemeClr>
                </a:solidFill>
                <a:cs typeface="Calibri"/>
              </a:rPr>
              <a:t>Vista</a:t>
            </a:r>
            <a:r>
              <a:rPr lang="es-ES" dirty="0">
                <a:solidFill>
                  <a:schemeClr val="tx2">
                    <a:lumMod val="75000"/>
                  </a:schemeClr>
                </a:solidFill>
                <a:cs typeface="Calibri"/>
              </a:rPr>
              <a:t>: Percibir la luz, distinguir colores, formas y tamaños</a:t>
            </a:r>
          </a:p>
          <a:p>
            <a:pPr>
              <a:buFont typeface="+mj-lt"/>
              <a:buAutoNum type="arabicPeriod"/>
            </a:pPr>
            <a:r>
              <a:rPr lang="es-ES" b="1" dirty="0">
                <a:solidFill>
                  <a:schemeClr val="tx2">
                    <a:lumMod val="75000"/>
                  </a:schemeClr>
                </a:solidFill>
                <a:cs typeface="Calibri"/>
              </a:rPr>
              <a:t>Oído</a:t>
            </a:r>
            <a:r>
              <a:rPr lang="es-ES" dirty="0">
                <a:solidFill>
                  <a:schemeClr val="tx2">
                    <a:lumMod val="75000"/>
                  </a:schemeClr>
                </a:solidFill>
                <a:cs typeface="Calibri"/>
              </a:rPr>
              <a:t>: Sonidos y vibraciones</a:t>
            </a:r>
          </a:p>
          <a:p>
            <a:pPr>
              <a:buFont typeface="+mj-lt"/>
              <a:buAutoNum type="arabicPeriod"/>
            </a:pPr>
            <a:r>
              <a:rPr lang="es-ES" b="1" dirty="0">
                <a:solidFill>
                  <a:schemeClr val="tx2">
                    <a:lumMod val="75000"/>
                  </a:schemeClr>
                </a:solidFill>
                <a:cs typeface="Calibri"/>
              </a:rPr>
              <a:t>Gusto</a:t>
            </a:r>
            <a:r>
              <a:rPr lang="es-ES" dirty="0">
                <a:solidFill>
                  <a:schemeClr val="tx2">
                    <a:lumMod val="75000"/>
                  </a:schemeClr>
                </a:solidFill>
                <a:cs typeface="Calibri"/>
              </a:rPr>
              <a:t>: Percibir sabores</a:t>
            </a:r>
          </a:p>
          <a:p>
            <a:pPr>
              <a:buFont typeface="+mj-lt"/>
              <a:buAutoNum type="arabicPeriod"/>
            </a:pPr>
            <a:r>
              <a:rPr lang="es-ES" b="1" dirty="0">
                <a:solidFill>
                  <a:schemeClr val="tx2">
                    <a:lumMod val="75000"/>
                  </a:schemeClr>
                </a:solidFill>
                <a:cs typeface="Calibri"/>
              </a:rPr>
              <a:t>Olfato</a:t>
            </a:r>
            <a:r>
              <a:rPr lang="es-ES" dirty="0">
                <a:solidFill>
                  <a:schemeClr val="tx2">
                    <a:lumMod val="75000"/>
                  </a:schemeClr>
                </a:solidFill>
                <a:cs typeface="Calibri"/>
              </a:rPr>
              <a:t>: Detectar y distinguir diferentes olores.</a:t>
            </a:r>
          </a:p>
          <a:p>
            <a:pPr>
              <a:buFont typeface="+mj-lt"/>
              <a:buAutoNum type="arabicPeriod"/>
            </a:pPr>
            <a:r>
              <a:rPr lang="es-ES" b="1" dirty="0">
                <a:solidFill>
                  <a:schemeClr val="tx2">
                    <a:lumMod val="75000"/>
                  </a:schemeClr>
                </a:solidFill>
                <a:cs typeface="Calibri"/>
              </a:rPr>
              <a:t>Tacto</a:t>
            </a:r>
            <a:r>
              <a:rPr lang="es-ES" dirty="0">
                <a:solidFill>
                  <a:schemeClr val="tx2">
                    <a:lumMod val="75000"/>
                  </a:schemeClr>
                </a:solidFill>
                <a:cs typeface="Calibri"/>
              </a:rPr>
              <a:t>: Contacto físico y sensaciones de presión temperatura y dolor</a:t>
            </a:r>
          </a:p>
          <a:p>
            <a:pPr>
              <a:buFont typeface="+mj-lt"/>
              <a:buAutoNum type="arabicPeriod"/>
            </a:pPr>
            <a:r>
              <a:rPr lang="es-ES" b="1" dirty="0">
                <a:solidFill>
                  <a:schemeClr val="tx2">
                    <a:lumMod val="75000"/>
                  </a:schemeClr>
                </a:solidFill>
                <a:cs typeface="Calibri"/>
              </a:rPr>
              <a:t>Propiocepción:</a:t>
            </a:r>
            <a:r>
              <a:rPr lang="es-ES" dirty="0">
                <a:solidFill>
                  <a:schemeClr val="tx2">
                    <a:lumMod val="75000"/>
                  </a:schemeClr>
                </a:solidFill>
                <a:cs typeface="Calibri"/>
              </a:rPr>
              <a:t> Posición y el movimiento del cuerpo. Tener conciencia de la posición de las diferentes partes del cuerpo y de la relación de estas con el entorno</a:t>
            </a:r>
          </a:p>
          <a:p>
            <a:pPr>
              <a:buFont typeface="+mj-lt"/>
              <a:buAutoNum type="arabicPeriod"/>
            </a:pPr>
            <a:r>
              <a:rPr lang="es-ES" b="1" dirty="0">
                <a:solidFill>
                  <a:schemeClr val="tx2">
                    <a:lumMod val="75000"/>
                  </a:schemeClr>
                </a:solidFill>
                <a:cs typeface="Calibri"/>
              </a:rPr>
              <a:t>Vestibular:</a:t>
            </a:r>
            <a:r>
              <a:rPr lang="es-ES" dirty="0">
                <a:solidFill>
                  <a:schemeClr val="tx2">
                    <a:lumMod val="75000"/>
                  </a:schemeClr>
                </a:solidFill>
                <a:cs typeface="Calibri"/>
              </a:rPr>
              <a:t> orientación y equilibrio espacial</a:t>
            </a:r>
          </a:p>
          <a:p>
            <a:pPr>
              <a:buFont typeface="+mj-lt"/>
              <a:buAutoNum type="arabicPeriod"/>
            </a:pPr>
            <a:r>
              <a:rPr lang="es-ES" b="1" dirty="0">
                <a:solidFill>
                  <a:schemeClr val="tx2">
                    <a:lumMod val="75000"/>
                  </a:schemeClr>
                </a:solidFill>
                <a:cs typeface="Calibri"/>
              </a:rPr>
              <a:t>Intercepción</a:t>
            </a:r>
            <a:r>
              <a:rPr lang="es-ES" dirty="0">
                <a:solidFill>
                  <a:schemeClr val="tx2">
                    <a:lumMod val="75000"/>
                  </a:schemeClr>
                </a:solidFill>
                <a:cs typeface="Calibri"/>
              </a:rPr>
              <a:t>: capacidad de percibir las señales internas del cuerpo hambre, sed, cansancio, necesidad de ir al baño</a:t>
            </a:r>
          </a:p>
          <a:p>
            <a:pPr lvl="1" indent="-342900">
              <a:buAutoNum type="arabicPeriod"/>
            </a:pPr>
            <a:endParaRPr lang="es-ES" dirty="0">
              <a:solidFill>
                <a:schemeClr val="tx2">
                  <a:lumMod val="75000"/>
                </a:schemeClr>
              </a:solidFill>
            </a:endParaRPr>
          </a:p>
          <a:p>
            <a:pPr lvl="1" indent="-342900">
              <a:buAutoNum type="arabicPeriod"/>
            </a:pPr>
            <a:endParaRPr lang="es-ES" dirty="0">
              <a:solidFill>
                <a:schemeClr val="tx2">
                  <a:lumMod val="75000"/>
                </a:schemeClr>
              </a:solidFill>
            </a:endParaRPr>
          </a:p>
          <a:p>
            <a:pPr lvl="1" indent="-342900">
              <a:buAutoNum type="arabicPeriod"/>
            </a:pPr>
            <a:endParaRPr lang="es-ES" dirty="0">
              <a:solidFill>
                <a:schemeClr val="tx2">
                  <a:lumMod val="75000"/>
                </a:schemeClr>
              </a:solidFill>
            </a:endParaRPr>
          </a:p>
          <a:p>
            <a:pPr lvl="1" indent="-342900">
              <a:buAutoNum type="arabicPeriod"/>
            </a:pPr>
            <a:endParaRPr lang="es-ES" dirty="0">
              <a:solidFill>
                <a:schemeClr val="tx2">
                  <a:lumMod val="75000"/>
                </a:schemeClr>
              </a:solidFill>
            </a:endParaRPr>
          </a:p>
          <a:p>
            <a:pPr marL="0" indent="0">
              <a:buNone/>
            </a:pPr>
            <a:endParaRPr lang="es-ES" dirty="0">
              <a:solidFill>
                <a:schemeClr val="tx2">
                  <a:lumMod val="75000"/>
                </a:schemeClr>
              </a:solidFill>
            </a:endParaRPr>
          </a:p>
        </p:txBody>
      </p:sp>
    </p:spTree>
    <p:extLst>
      <p:ext uri="{BB962C8B-B14F-4D97-AF65-F5344CB8AC3E}">
        <p14:creationId xmlns:p14="http://schemas.microsoft.com/office/powerpoint/2010/main" val="155932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1E03A0F-B7C6-04E2-B407-B12F84805970}"/>
              </a:ext>
            </a:extLst>
          </p:cNvPr>
          <p:cNvSpPr>
            <a:spLocks noGrp="1"/>
          </p:cNvSpPr>
          <p:nvPr>
            <p:ph type="title"/>
          </p:nvPr>
        </p:nvSpPr>
        <p:spPr>
          <a:xfrm>
            <a:off x="2738114" y="286653"/>
            <a:ext cx="6715772" cy="1280890"/>
          </a:xfrm>
        </p:spPr>
        <p:txBody>
          <a:bodyPr/>
          <a:lstStyle/>
          <a:p>
            <a:r>
              <a:rPr lang="es-ES" dirty="0"/>
              <a:t>Pongámonos en sus zapatos</a:t>
            </a:r>
          </a:p>
        </p:txBody>
      </p:sp>
      <p:pic>
        <p:nvPicPr>
          <p:cNvPr id="7" name="Así es como un niño con autismo percibe el mundo">
            <a:hlinkClick r:id="" action="ppaction://media"/>
            <a:extLst>
              <a:ext uri="{FF2B5EF4-FFF2-40B4-BE49-F238E27FC236}">
                <a16:creationId xmlns:a16="http://schemas.microsoft.com/office/drawing/2014/main" id="{C6227E43-6378-FA7F-F968-A89A3ED9BC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9270" y="1347378"/>
            <a:ext cx="8136715" cy="4576902"/>
          </a:xfrm>
          <a:prstGeom prst="rect">
            <a:avLst/>
          </a:prstGeom>
        </p:spPr>
      </p:pic>
    </p:spTree>
    <p:extLst>
      <p:ext uri="{BB962C8B-B14F-4D97-AF65-F5344CB8AC3E}">
        <p14:creationId xmlns:p14="http://schemas.microsoft.com/office/powerpoint/2010/main" val="244582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C7921EE-4789-E2F7-6EAC-0843ECEB1AC9}"/>
              </a:ext>
            </a:extLst>
          </p:cNvPr>
          <p:cNvPicPr>
            <a:picLocks noChangeAspect="1"/>
          </p:cNvPicPr>
          <p:nvPr/>
        </p:nvPicPr>
        <p:blipFill rotWithShape="1">
          <a:blip r:embed="rId2"/>
          <a:srcRect r="11111"/>
          <a:stretch/>
        </p:blipFill>
        <p:spPr>
          <a:xfrm>
            <a:off x="1780682" y="3686194"/>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0" name="Imagen 9">
            <a:extLst>
              <a:ext uri="{FF2B5EF4-FFF2-40B4-BE49-F238E27FC236}">
                <a16:creationId xmlns:a16="http://schemas.microsoft.com/office/drawing/2014/main" id="{AD6D9EDC-2D05-F532-5CC0-C6F13E0D4A23}"/>
              </a:ext>
            </a:extLst>
          </p:cNvPr>
          <p:cNvPicPr>
            <a:picLocks noChangeAspect="1"/>
          </p:cNvPicPr>
          <p:nvPr/>
        </p:nvPicPr>
        <p:blipFill rotWithShape="1">
          <a:blip r:embed="rId3"/>
          <a:srcRect t="14971" r="3" b="7595"/>
          <a:stretch/>
        </p:blipFill>
        <p:spPr>
          <a:xfrm>
            <a:off x="3909202" y="1275996"/>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6" name="Imagen 5">
            <a:extLst>
              <a:ext uri="{FF2B5EF4-FFF2-40B4-BE49-F238E27FC236}">
                <a16:creationId xmlns:a16="http://schemas.microsoft.com/office/drawing/2014/main" id="{9B9E1D38-A60E-3B41-7442-6C8EA28E5793}"/>
              </a:ext>
            </a:extLst>
          </p:cNvPr>
          <p:cNvPicPr>
            <a:picLocks noChangeAspect="1"/>
          </p:cNvPicPr>
          <p:nvPr/>
        </p:nvPicPr>
        <p:blipFill rotWithShape="1">
          <a:blip r:embed="rId4"/>
          <a:srcRect l="6274" r="17445" b="1"/>
          <a:stretch/>
        </p:blipFill>
        <p:spPr>
          <a:xfrm>
            <a:off x="6581334" y="3429000"/>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2" name="Imagen 11">
            <a:extLst>
              <a:ext uri="{FF2B5EF4-FFF2-40B4-BE49-F238E27FC236}">
                <a16:creationId xmlns:a16="http://schemas.microsoft.com/office/drawing/2014/main" id="{C1D3E593-E4E1-4F7C-3C6B-1BB49679C41B}"/>
              </a:ext>
            </a:extLst>
          </p:cNvPr>
          <p:cNvPicPr>
            <a:picLocks noChangeAspect="1"/>
          </p:cNvPicPr>
          <p:nvPr/>
        </p:nvPicPr>
        <p:blipFill rotWithShape="1">
          <a:blip r:embed="rId5"/>
          <a:srcRect l="29657" r="5314" b="1"/>
          <a:stretch/>
        </p:blipFill>
        <p:spPr>
          <a:xfrm>
            <a:off x="9253466" y="1406625"/>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136175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3C1EF410-125E-9502-60A4-DA60535E933B}"/>
              </a:ext>
            </a:extLst>
          </p:cNvPr>
          <p:cNvSpPr txBox="1"/>
          <p:nvPr/>
        </p:nvSpPr>
        <p:spPr>
          <a:xfrm>
            <a:off x="3970339" y="326705"/>
            <a:ext cx="5668962" cy="1162423"/>
          </a:xfrm>
          <a:prstGeom prst="rect">
            <a:avLst/>
          </a:prstGeom>
        </p:spPr>
        <p:txBody>
          <a:bodyPr vert="horz" lIns="91440" tIns="45720" rIns="91440" bIns="45720" rtlCol="0" anchor="b">
            <a:normAutofit/>
          </a:bodyPr>
          <a:lstStyle/>
          <a:p>
            <a:pPr>
              <a:spcBef>
                <a:spcPct val="0"/>
              </a:spcBef>
              <a:spcAft>
                <a:spcPts val="600"/>
              </a:spcAft>
            </a:pPr>
            <a:r>
              <a:rPr lang="en-US" sz="5400" dirty="0" err="1">
                <a:solidFill>
                  <a:schemeClr val="accent2">
                    <a:lumMod val="75000"/>
                  </a:schemeClr>
                </a:solidFill>
                <a:latin typeface="+mj-lt"/>
                <a:ea typeface="+mj-ea"/>
                <a:cs typeface="+mj-cs"/>
              </a:rPr>
              <a:t>Personalización</a:t>
            </a:r>
            <a:endParaRPr lang="en-US" sz="5400" dirty="0">
              <a:solidFill>
                <a:schemeClr val="accent2">
                  <a:lumMod val="75000"/>
                </a:schemeClr>
              </a:solidFill>
              <a:latin typeface="+mj-lt"/>
              <a:ea typeface="+mj-ea"/>
              <a:cs typeface="+mj-cs"/>
            </a:endParaRPr>
          </a:p>
        </p:txBody>
      </p:sp>
      <p:pic>
        <p:nvPicPr>
          <p:cNvPr id="3" name="Imagen 2">
            <a:extLst>
              <a:ext uri="{FF2B5EF4-FFF2-40B4-BE49-F238E27FC236}">
                <a16:creationId xmlns:a16="http://schemas.microsoft.com/office/drawing/2014/main" id="{F605556F-5EE6-B596-F38E-6D286CFD26F3}"/>
              </a:ext>
            </a:extLst>
          </p:cNvPr>
          <p:cNvPicPr>
            <a:picLocks noChangeAspect="1"/>
          </p:cNvPicPr>
          <p:nvPr/>
        </p:nvPicPr>
        <p:blipFill>
          <a:blip r:embed="rId2"/>
          <a:stretch>
            <a:fillRect/>
          </a:stretch>
        </p:blipFill>
        <p:spPr>
          <a:xfrm>
            <a:off x="2064163" y="3122717"/>
            <a:ext cx="2113745" cy="2649914"/>
          </a:xfrm>
          <a:prstGeom prst="rect">
            <a:avLst/>
          </a:prstGeom>
        </p:spPr>
      </p:pic>
      <p:pic>
        <p:nvPicPr>
          <p:cNvPr id="8" name="Imagen 7">
            <a:extLst>
              <a:ext uri="{FF2B5EF4-FFF2-40B4-BE49-F238E27FC236}">
                <a16:creationId xmlns:a16="http://schemas.microsoft.com/office/drawing/2014/main" id="{D21F5BA4-FECC-6070-57D5-14E933960688}"/>
              </a:ext>
            </a:extLst>
          </p:cNvPr>
          <p:cNvPicPr>
            <a:picLocks noChangeAspect="1"/>
          </p:cNvPicPr>
          <p:nvPr/>
        </p:nvPicPr>
        <p:blipFill>
          <a:blip r:embed="rId3"/>
          <a:stretch>
            <a:fillRect/>
          </a:stretch>
        </p:blipFill>
        <p:spPr>
          <a:xfrm>
            <a:off x="4840980" y="2350974"/>
            <a:ext cx="2125235" cy="1568625"/>
          </a:xfrm>
          <a:prstGeom prst="rect">
            <a:avLst/>
          </a:prstGeom>
        </p:spPr>
      </p:pic>
      <p:pic>
        <p:nvPicPr>
          <p:cNvPr id="6" name="Imagen 5">
            <a:extLst>
              <a:ext uri="{FF2B5EF4-FFF2-40B4-BE49-F238E27FC236}">
                <a16:creationId xmlns:a16="http://schemas.microsoft.com/office/drawing/2014/main" id="{7A051255-8D69-A937-DEFD-843FBF5049AA}"/>
              </a:ext>
            </a:extLst>
          </p:cNvPr>
          <p:cNvPicPr>
            <a:picLocks noChangeAspect="1"/>
          </p:cNvPicPr>
          <p:nvPr/>
        </p:nvPicPr>
        <p:blipFill>
          <a:blip r:embed="rId4"/>
          <a:stretch>
            <a:fillRect/>
          </a:stretch>
        </p:blipFill>
        <p:spPr>
          <a:xfrm>
            <a:off x="7043107" y="4584613"/>
            <a:ext cx="2125235" cy="1116518"/>
          </a:xfrm>
          <a:prstGeom prst="rect">
            <a:avLst/>
          </a:prstGeom>
        </p:spPr>
      </p:pic>
      <p:pic>
        <p:nvPicPr>
          <p:cNvPr id="10" name="Imagen 9">
            <a:extLst>
              <a:ext uri="{FF2B5EF4-FFF2-40B4-BE49-F238E27FC236}">
                <a16:creationId xmlns:a16="http://schemas.microsoft.com/office/drawing/2014/main" id="{D58E0EC6-336E-4097-5070-62F8FF06A3AD}"/>
              </a:ext>
            </a:extLst>
          </p:cNvPr>
          <p:cNvPicPr>
            <a:picLocks noChangeAspect="1"/>
          </p:cNvPicPr>
          <p:nvPr/>
        </p:nvPicPr>
        <p:blipFill>
          <a:blip r:embed="rId5"/>
          <a:stretch>
            <a:fillRect/>
          </a:stretch>
        </p:blipFill>
        <p:spPr>
          <a:xfrm>
            <a:off x="8651644" y="2350974"/>
            <a:ext cx="2118958" cy="1611108"/>
          </a:xfrm>
          <a:prstGeom prst="rect">
            <a:avLst/>
          </a:prstGeom>
        </p:spPr>
      </p:pic>
    </p:spTree>
    <p:extLst>
      <p:ext uri="{BB962C8B-B14F-4D97-AF65-F5344CB8AC3E}">
        <p14:creationId xmlns:p14="http://schemas.microsoft.com/office/powerpoint/2010/main" val="9883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3DDE9-4B51-414E-A43A-4EFBEA9387A1}"/>
              </a:ext>
            </a:extLst>
          </p:cNvPr>
          <p:cNvSpPr>
            <a:spLocks noGrp="1"/>
          </p:cNvSpPr>
          <p:nvPr>
            <p:ph type="title"/>
          </p:nvPr>
        </p:nvSpPr>
        <p:spPr>
          <a:xfrm>
            <a:off x="3961578" y="1204291"/>
            <a:ext cx="5800929" cy="3224834"/>
          </a:xfrm>
        </p:spPr>
        <p:txBody>
          <a:bodyPr vert="horz" lIns="91440" tIns="45720" rIns="91440" bIns="45720" rtlCol="0" anchor="ctr">
            <a:normAutofit/>
          </a:bodyPr>
          <a:lstStyle/>
          <a:p>
            <a:pPr algn="r"/>
            <a:r>
              <a:rPr lang="en-US" sz="5100" b="1">
                <a:solidFill>
                  <a:schemeClr val="tx2">
                    <a:lumMod val="75000"/>
                  </a:schemeClr>
                </a:solidFill>
              </a:rPr>
              <a:t>3.Comunicación</a:t>
            </a:r>
          </a:p>
        </p:txBody>
      </p:sp>
    </p:spTree>
    <p:extLst>
      <p:ext uri="{BB962C8B-B14F-4D97-AF65-F5344CB8AC3E}">
        <p14:creationId xmlns:p14="http://schemas.microsoft.com/office/powerpoint/2010/main" val="37307181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143382A-84BB-43DE-8D39-071E276A12CA}"/>
              </a:ext>
            </a:extLst>
          </p:cNvPr>
          <p:cNvSpPr txBox="1"/>
          <p:nvPr/>
        </p:nvSpPr>
        <p:spPr>
          <a:xfrm>
            <a:off x="1425242" y="1802272"/>
            <a:ext cx="998788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6600" b="1" dirty="0">
                <a:solidFill>
                  <a:schemeClr val="accent3">
                    <a:lumMod val="75000"/>
                  </a:schemeClr>
                </a:solidFill>
              </a:rPr>
              <a:t>¿DÓNDE PODÉIS ENCONTRARNOS?</a:t>
            </a:r>
          </a:p>
        </p:txBody>
      </p:sp>
    </p:spTree>
    <p:extLst>
      <p:ext uri="{BB962C8B-B14F-4D97-AF65-F5344CB8AC3E}">
        <p14:creationId xmlns:p14="http://schemas.microsoft.com/office/powerpoint/2010/main" val="2281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2373085" y="1360713"/>
            <a:ext cx="9490965" cy="4692845"/>
          </a:xfrm>
        </p:spPr>
        <p:txBody>
          <a:bodyPr>
            <a:normAutofit/>
          </a:bodyPr>
          <a:lstStyle/>
          <a:p>
            <a:pPr marL="0" lvl="1" indent="0" algn="just">
              <a:buNone/>
            </a:pPr>
            <a:r>
              <a:rPr lang="es-ES" dirty="0">
                <a:solidFill>
                  <a:schemeClr val="tx1"/>
                </a:solidFill>
              </a:rPr>
              <a:t>Las personas con TEA pueden tener </a:t>
            </a:r>
            <a:r>
              <a:rPr lang="es-ES" b="1" dirty="0">
                <a:solidFill>
                  <a:schemeClr val="tx1"/>
                </a:solidFill>
              </a:rPr>
              <a:t>dificultades para la comunicación e interacción social</a:t>
            </a:r>
            <a:r>
              <a:rPr lang="es-ES" dirty="0">
                <a:solidFill>
                  <a:schemeClr val="tx1"/>
                </a:solidFill>
              </a:rPr>
              <a:t>. Para muchas de ellas, el lenguaje no es siempre la mejor forma de comunicarse. </a:t>
            </a:r>
          </a:p>
          <a:p>
            <a:pPr marL="4445" lvl="1" indent="0" algn="just">
              <a:buNone/>
            </a:pPr>
            <a:endParaRPr lang="es-ES" dirty="0">
              <a:solidFill>
                <a:schemeClr val="tx1"/>
              </a:solidFill>
            </a:endParaRPr>
          </a:p>
          <a:p>
            <a:pPr marL="4445" lvl="1" indent="0" algn="just">
              <a:buNone/>
            </a:pPr>
            <a:endParaRPr lang="es-ES" dirty="0">
              <a:solidFill>
                <a:schemeClr val="tx1"/>
              </a:solidFill>
            </a:endParaRPr>
          </a:p>
          <a:p>
            <a:pPr lvl="1" indent="-342900" algn="just">
              <a:buAutoNum type="arabicPeriod"/>
            </a:pPr>
            <a:r>
              <a:rPr lang="es-ES" dirty="0"/>
              <a:t>Limitaciones en el mensaje que se transmite</a:t>
            </a:r>
          </a:p>
          <a:p>
            <a:pPr lvl="1" indent="-342900" algn="just">
              <a:buFont typeface="Wingdings 3" charset="2"/>
              <a:buAutoNum type="arabicPeriod"/>
            </a:pPr>
            <a:r>
              <a:rPr lang="es-ES" dirty="0">
                <a:solidFill>
                  <a:schemeClr val="tx1"/>
                </a:solidFill>
              </a:rPr>
              <a:t>Presentan una </a:t>
            </a:r>
            <a:r>
              <a:rPr lang="es-ES" b="1" dirty="0">
                <a:solidFill>
                  <a:schemeClr val="tx1"/>
                </a:solidFill>
              </a:rPr>
              <a:t>interpretación literal del lenguaje</a:t>
            </a:r>
            <a:r>
              <a:rPr lang="es-ES" dirty="0">
                <a:solidFill>
                  <a:schemeClr val="tx1"/>
                </a:solidFill>
              </a:rPr>
              <a:t> que conlleva respuestas que puedan ser inadecuadas al mensaje del emisor</a:t>
            </a:r>
          </a:p>
          <a:p>
            <a:pPr lvl="1" indent="-342900" algn="just">
              <a:buFont typeface="Wingdings 3" charset="2"/>
              <a:buAutoNum type="arabicPeriod"/>
            </a:pPr>
            <a:r>
              <a:rPr lang="es-ES" dirty="0">
                <a:solidFill>
                  <a:schemeClr val="tx1"/>
                </a:solidFill>
              </a:rPr>
              <a:t>Escasa intención comunicativa</a:t>
            </a:r>
          </a:p>
          <a:p>
            <a:pPr lvl="1" indent="-342900" algn="just">
              <a:buFont typeface="Wingdings 3" charset="2"/>
              <a:buAutoNum type="arabicPeriod"/>
            </a:pPr>
            <a:r>
              <a:rPr lang="es-ES" dirty="0">
                <a:solidFill>
                  <a:schemeClr val="tx1"/>
                </a:solidFill>
              </a:rPr>
              <a:t>Recursos limitados para comunicar</a:t>
            </a:r>
          </a:p>
          <a:p>
            <a:pPr lvl="1" indent="-342900" algn="just">
              <a:buFont typeface="Wingdings 3" charset="2"/>
              <a:buAutoNum type="arabicPeriod"/>
            </a:pPr>
            <a:endParaRPr lang="es-ES" dirty="0">
              <a:solidFill>
                <a:schemeClr val="tx1"/>
              </a:solidFill>
            </a:endParaRPr>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marL="0" indent="0">
              <a:buNone/>
            </a:pPr>
            <a:endParaRPr lang="es-ES" dirty="0"/>
          </a:p>
        </p:txBody>
      </p:sp>
    </p:spTree>
    <p:extLst>
      <p:ext uri="{BB962C8B-B14F-4D97-AF65-F5344CB8AC3E}">
        <p14:creationId xmlns:p14="http://schemas.microsoft.com/office/powerpoint/2010/main" val="62979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2079171" y="838201"/>
            <a:ext cx="9784879" cy="5215358"/>
          </a:xfrm>
        </p:spPr>
        <p:txBody>
          <a:bodyPr>
            <a:normAutofit/>
          </a:bodyPr>
          <a:lstStyle/>
          <a:p>
            <a:pPr marL="0" lvl="1" indent="0" algn="just">
              <a:buNone/>
            </a:pPr>
            <a:r>
              <a:rPr lang="es-ES" dirty="0">
                <a:solidFill>
                  <a:schemeClr val="tx1"/>
                </a:solidFill>
              </a:rPr>
              <a:t>Dependiendo del grado de afección del lenguaje y la comunicación, podríamos clasificarlos en dos grupos:</a:t>
            </a:r>
          </a:p>
          <a:p>
            <a:pPr marL="4445" lvl="1" indent="0" algn="just">
              <a:buNone/>
            </a:pPr>
            <a:r>
              <a:rPr lang="es-ES" b="1" dirty="0">
                <a:solidFill>
                  <a:schemeClr val="tx1"/>
                </a:solidFill>
              </a:rPr>
              <a:t>Con lenguaje verbal</a:t>
            </a:r>
          </a:p>
          <a:p>
            <a:pPr marL="404495" lvl="2" indent="0" algn="just">
              <a:buNone/>
            </a:pPr>
            <a:r>
              <a:rPr lang="es-ES" dirty="0">
                <a:solidFill>
                  <a:schemeClr val="tx1"/>
                </a:solidFill>
              </a:rPr>
              <a:t>Presentan nivel de habla adecuado a su edad cronológica, aunque con carencias</a:t>
            </a:r>
          </a:p>
          <a:p>
            <a:pPr marL="1033145" lvl="3" indent="-171450" algn="just"/>
            <a:r>
              <a:rPr lang="es-ES" dirty="0">
                <a:solidFill>
                  <a:schemeClr val="tx1"/>
                </a:solidFill>
              </a:rPr>
              <a:t>Comentarios inadecuados </a:t>
            </a:r>
          </a:p>
          <a:p>
            <a:pPr marL="1033145" lvl="3" indent="-171450" algn="just"/>
            <a:r>
              <a:rPr lang="es-ES" dirty="0">
                <a:solidFill>
                  <a:schemeClr val="tx1"/>
                </a:solidFill>
              </a:rPr>
              <a:t>Lenguaje </a:t>
            </a:r>
            <a:r>
              <a:rPr lang="es-ES" dirty="0" err="1">
                <a:solidFill>
                  <a:schemeClr val="tx1"/>
                </a:solidFill>
              </a:rPr>
              <a:t>adultizado</a:t>
            </a:r>
            <a:r>
              <a:rPr lang="es-ES" dirty="0">
                <a:solidFill>
                  <a:schemeClr val="tx1"/>
                </a:solidFill>
              </a:rPr>
              <a:t> </a:t>
            </a:r>
          </a:p>
          <a:p>
            <a:pPr marL="1033145" lvl="3" indent="-171450" algn="just"/>
            <a:r>
              <a:rPr lang="es-ES" dirty="0">
                <a:solidFill>
                  <a:schemeClr val="tx1"/>
                </a:solidFill>
              </a:rPr>
              <a:t>Rituales verbales </a:t>
            </a:r>
          </a:p>
          <a:p>
            <a:pPr marL="1033145" lvl="3" indent="-171450" algn="just"/>
            <a:r>
              <a:rPr lang="es-ES" dirty="0">
                <a:solidFill>
                  <a:schemeClr val="tx1"/>
                </a:solidFill>
              </a:rPr>
              <a:t>Ecolalias</a:t>
            </a:r>
          </a:p>
          <a:p>
            <a:pPr marL="861695" lvl="3" indent="0" algn="just">
              <a:buNone/>
            </a:pPr>
            <a:endParaRPr lang="es-ES" dirty="0">
              <a:solidFill>
                <a:schemeClr val="tx1"/>
              </a:solidFill>
            </a:endParaRPr>
          </a:p>
          <a:p>
            <a:pPr marL="4445" lvl="1" indent="0" algn="just">
              <a:buNone/>
            </a:pPr>
            <a:r>
              <a:rPr lang="es-ES" b="1" dirty="0">
                <a:solidFill>
                  <a:schemeClr val="tx1"/>
                </a:solidFill>
              </a:rPr>
              <a:t>Sin lenguaje verbal</a:t>
            </a:r>
          </a:p>
          <a:p>
            <a:pPr marL="404495" lvl="2" indent="0" algn="just">
              <a:buNone/>
            </a:pPr>
            <a:r>
              <a:rPr lang="es-ES" dirty="0">
                <a:solidFill>
                  <a:schemeClr val="tx1"/>
                </a:solidFill>
              </a:rPr>
              <a:t>No hay lenguaje verbal.</a:t>
            </a:r>
          </a:p>
          <a:p>
            <a:pPr marL="404495" lvl="2" indent="0" algn="just">
              <a:buNone/>
            </a:pPr>
            <a:r>
              <a:rPr lang="es-ES" dirty="0">
                <a:solidFill>
                  <a:schemeClr val="tx1"/>
                </a:solidFill>
              </a:rPr>
              <a:t>En estos casos se prioriza la intervención centrada en la producción del habla, a través del uso de Sistemas Alternativos y Aumentativos de la Comunicación (SAAC).</a:t>
            </a:r>
          </a:p>
          <a:p>
            <a:pPr marL="404495" lvl="2" indent="0" algn="just">
              <a:buNone/>
            </a:pPr>
            <a:endParaRPr lang="es-ES" dirty="0">
              <a:solidFill>
                <a:schemeClr val="tx1"/>
              </a:solidFill>
            </a:endParaRPr>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lvl="1" indent="-342900" algn="just">
              <a:buAutoNum type="arabicPeriod"/>
            </a:pPr>
            <a:endParaRPr lang="es-ES" dirty="0"/>
          </a:p>
          <a:p>
            <a:pPr marL="0" indent="0">
              <a:buNone/>
            </a:pPr>
            <a:endParaRPr lang="es-ES" dirty="0"/>
          </a:p>
        </p:txBody>
      </p:sp>
    </p:spTree>
    <p:extLst>
      <p:ext uri="{BB962C8B-B14F-4D97-AF65-F5344CB8AC3E}">
        <p14:creationId xmlns:p14="http://schemas.microsoft.com/office/powerpoint/2010/main" val="38144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683956" y="2133600"/>
            <a:ext cx="4140772" cy="3777622"/>
          </a:xfrm>
        </p:spPr>
        <p:txBody>
          <a:bodyPr>
            <a:normAutofit/>
          </a:bodyPr>
          <a:lstStyle/>
          <a:p>
            <a:pPr marL="404495" lvl="2" indent="0">
              <a:buNone/>
            </a:pPr>
            <a:r>
              <a:rPr lang="es-ES" sz="1600" dirty="0">
                <a:solidFill>
                  <a:srgbClr val="000000"/>
                </a:solidFill>
              </a:rPr>
              <a:t>En general debemos</a:t>
            </a:r>
            <a:r>
              <a:rPr lang="es-ES" sz="1600" b="1" dirty="0">
                <a:solidFill>
                  <a:srgbClr val="000000"/>
                </a:solidFill>
              </a:rPr>
              <a:t> promover la conversación recíproca, el uso de comentarios adecuados al contexto, la comprensión del lenguaje figurado</a:t>
            </a:r>
            <a:r>
              <a:rPr lang="es-ES" sz="1600" dirty="0">
                <a:solidFill>
                  <a:srgbClr val="000000"/>
                </a:solidFill>
              </a:rPr>
              <a:t> (metáforas, bromas, chistes, ironías, sarcasmos…) y el lenguaje no verbal.</a:t>
            </a:r>
          </a:p>
          <a:p>
            <a:pPr marL="404495" lvl="2" indent="0">
              <a:buNone/>
            </a:pPr>
            <a:endParaRPr lang="es-ES" sz="1600" dirty="0">
              <a:solidFill>
                <a:srgbClr val="000000"/>
              </a:solidFill>
            </a:endParaRPr>
          </a:p>
          <a:p>
            <a:pPr marL="404495" lvl="2" indent="0">
              <a:buNone/>
            </a:pPr>
            <a:endParaRPr lang="es-ES" sz="1600" dirty="0">
              <a:solidFill>
                <a:srgbClr val="000000"/>
              </a:solidFill>
            </a:endParaRPr>
          </a:p>
          <a:p>
            <a:pPr lvl="1" indent="-342900">
              <a:buAutoNum type="arabicPeriod"/>
            </a:pPr>
            <a:endParaRPr lang="es-ES" dirty="0">
              <a:solidFill>
                <a:srgbClr val="000000"/>
              </a:solidFill>
            </a:endParaRPr>
          </a:p>
          <a:p>
            <a:pPr marL="404495" lvl="2" indent="0">
              <a:buNone/>
            </a:pPr>
            <a:endParaRPr lang="es-ES" sz="1600" dirty="0">
              <a:solidFill>
                <a:srgbClr val="000000"/>
              </a:solidFill>
            </a:endParaRPr>
          </a:p>
          <a:p>
            <a:pPr lvl="1" indent="-342900">
              <a:buAutoNum type="arabicPeriod"/>
            </a:pPr>
            <a:endParaRPr lang="es-ES" dirty="0">
              <a:solidFill>
                <a:srgbClr val="000000"/>
              </a:solidFill>
            </a:endParaRPr>
          </a:p>
          <a:p>
            <a:pPr lvl="1" indent="-342900">
              <a:buAutoNum type="arabicPeriod"/>
            </a:pPr>
            <a:endParaRPr lang="es-ES" dirty="0">
              <a:solidFill>
                <a:srgbClr val="000000"/>
              </a:solidFill>
            </a:endParaRPr>
          </a:p>
          <a:p>
            <a:pPr lvl="1" indent="-342900">
              <a:buAutoNum type="arabicPeriod"/>
            </a:pPr>
            <a:endParaRPr lang="es-ES" dirty="0">
              <a:solidFill>
                <a:srgbClr val="000000"/>
              </a:solidFill>
            </a:endParaRPr>
          </a:p>
          <a:p>
            <a:pPr lvl="1" indent="-342900">
              <a:buAutoNum type="arabicPeriod"/>
            </a:pPr>
            <a:endParaRPr lang="es-ES" dirty="0">
              <a:solidFill>
                <a:srgbClr val="000000"/>
              </a:solidFill>
            </a:endParaRPr>
          </a:p>
          <a:p>
            <a:pPr marL="0" indent="0">
              <a:buNone/>
            </a:pPr>
            <a:endParaRPr lang="es-ES" sz="1600" dirty="0">
              <a:solidFill>
                <a:srgbClr val="000000"/>
              </a:solidFill>
            </a:endParaRPr>
          </a:p>
        </p:txBody>
      </p:sp>
      <p:pic>
        <p:nvPicPr>
          <p:cNvPr id="4" name="Imagen 3" descr="Un grupo de personas junto a una niña&#10;&#10;Descripción generada automáticamente con confianza media">
            <a:extLst>
              <a:ext uri="{FF2B5EF4-FFF2-40B4-BE49-F238E27FC236}">
                <a16:creationId xmlns:a16="http://schemas.microsoft.com/office/drawing/2014/main" id="{F06135F0-C430-0C41-FC22-31C619D0C87E}"/>
              </a:ext>
            </a:extLst>
          </p:cNvPr>
          <p:cNvPicPr>
            <a:picLocks noChangeAspect="1"/>
          </p:cNvPicPr>
          <p:nvPr/>
        </p:nvPicPr>
        <p:blipFill>
          <a:blip r:embed="rId2"/>
          <a:stretch>
            <a:fillRect/>
          </a:stretch>
        </p:blipFill>
        <p:spPr>
          <a:xfrm>
            <a:off x="6091916" y="1865186"/>
            <a:ext cx="5451627" cy="2807587"/>
          </a:xfrm>
          <a:prstGeom prst="rect">
            <a:avLst/>
          </a:prstGeom>
          <a:effectLst>
            <a:softEdge rad="63500"/>
          </a:effectLst>
        </p:spPr>
      </p:pic>
    </p:spTree>
    <p:extLst>
      <p:ext uri="{BB962C8B-B14F-4D97-AF65-F5344CB8AC3E}">
        <p14:creationId xmlns:p14="http://schemas.microsoft.com/office/powerpoint/2010/main" val="23372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AE6BF62-43EA-4EFF-8C4D-0A1F431AD0E8}"/>
              </a:ext>
            </a:extLst>
          </p:cNvPr>
          <p:cNvGraphicFramePr/>
          <p:nvPr>
            <p:extLst>
              <p:ext uri="{D42A27DB-BD31-4B8C-83A1-F6EECF244321}">
                <p14:modId xmlns:p14="http://schemas.microsoft.com/office/powerpoint/2010/main" val="2637542578"/>
              </p:ext>
            </p:extLst>
          </p:nvPr>
        </p:nvGraphicFramePr>
        <p:xfrm>
          <a:off x="822960" y="0"/>
          <a:ext cx="1059688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18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B0150C-361A-F6D7-AF81-0F85210B9C77}"/>
              </a:ext>
            </a:extLst>
          </p:cNvPr>
          <p:cNvSpPr txBox="1"/>
          <p:nvPr/>
        </p:nvSpPr>
        <p:spPr>
          <a:xfrm>
            <a:off x="4354286" y="837330"/>
            <a:ext cx="3483428" cy="523220"/>
          </a:xfrm>
          <a:prstGeom prst="rect">
            <a:avLst/>
          </a:prstGeom>
          <a:noFill/>
        </p:spPr>
        <p:txBody>
          <a:bodyPr wrap="square" rtlCol="0">
            <a:spAutoFit/>
          </a:bodyPr>
          <a:lstStyle/>
          <a:p>
            <a:r>
              <a:rPr lang="es-ES" sz="2800" b="1" dirty="0"/>
              <a:t>CLAVES VISUALES</a:t>
            </a:r>
          </a:p>
        </p:txBody>
      </p:sp>
      <p:graphicFrame>
        <p:nvGraphicFramePr>
          <p:cNvPr id="2" name="Tabla 1">
            <a:extLst>
              <a:ext uri="{FF2B5EF4-FFF2-40B4-BE49-F238E27FC236}">
                <a16:creationId xmlns:a16="http://schemas.microsoft.com/office/drawing/2014/main" id="{17F39B98-1A03-BBAA-5C29-1AC01CCDAF61}"/>
              </a:ext>
            </a:extLst>
          </p:cNvPr>
          <p:cNvGraphicFramePr>
            <a:graphicFrameLocks noGrp="1"/>
          </p:cNvGraphicFramePr>
          <p:nvPr>
            <p:extLst>
              <p:ext uri="{D42A27DB-BD31-4B8C-83A1-F6EECF244321}">
                <p14:modId xmlns:p14="http://schemas.microsoft.com/office/powerpoint/2010/main" val="3437691138"/>
              </p:ext>
            </p:extLst>
          </p:nvPr>
        </p:nvGraphicFramePr>
        <p:xfrm>
          <a:off x="3157979" y="3778871"/>
          <a:ext cx="5043340" cy="1786637"/>
        </p:xfrm>
        <a:graphic>
          <a:graphicData uri="http://schemas.openxmlformats.org/drawingml/2006/table">
            <a:tbl>
              <a:tblPr firstRow="1" firstCol="1" bandRow="1">
                <a:tableStyleId>{5940675A-B579-460E-94D1-54222C63F5DA}</a:tableStyleId>
              </a:tblPr>
              <a:tblGrid>
                <a:gridCol w="2557330">
                  <a:extLst>
                    <a:ext uri="{9D8B030D-6E8A-4147-A177-3AD203B41FA5}">
                      <a16:colId xmlns:a16="http://schemas.microsoft.com/office/drawing/2014/main" val="313670489"/>
                    </a:ext>
                  </a:extLst>
                </a:gridCol>
                <a:gridCol w="2486010">
                  <a:extLst>
                    <a:ext uri="{9D8B030D-6E8A-4147-A177-3AD203B41FA5}">
                      <a16:colId xmlns:a16="http://schemas.microsoft.com/office/drawing/2014/main" val="3970177359"/>
                    </a:ext>
                  </a:extLst>
                </a:gridCol>
              </a:tblGrid>
              <a:tr h="368923">
                <a:tc>
                  <a:txBody>
                    <a:bodyPr/>
                    <a:lstStyle/>
                    <a:p>
                      <a:pPr algn="ctr">
                        <a:lnSpc>
                          <a:spcPct val="107000"/>
                        </a:lnSpc>
                        <a:spcAft>
                          <a:spcPts val="800"/>
                        </a:spcAft>
                      </a:pPr>
                      <a:r>
                        <a:rPr lang="es-ES" sz="1100" b="1" dirty="0">
                          <a:effectLst/>
                        </a:rPr>
                        <a:t>CLAVES VERBALES</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tcPr>
                </a:tc>
                <a:tc>
                  <a:txBody>
                    <a:bodyPr/>
                    <a:lstStyle/>
                    <a:p>
                      <a:pPr algn="ctr">
                        <a:lnSpc>
                          <a:spcPct val="107000"/>
                        </a:lnSpc>
                        <a:spcAft>
                          <a:spcPts val="800"/>
                        </a:spcAft>
                      </a:pPr>
                      <a:r>
                        <a:rPr lang="es-ES" sz="1100" b="1" dirty="0">
                          <a:effectLst/>
                        </a:rPr>
                        <a:t>CLAVES VISUALES</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noFill/>
                      <a:prstDash val="solid"/>
                      <a:round/>
                      <a:headEnd type="none" w="med" len="med"/>
                      <a:tailEnd type="none" w="med" len="med"/>
                    </a:lnR>
                  </a:tcPr>
                </a:tc>
                <a:extLst>
                  <a:ext uri="{0D108BD9-81ED-4DB2-BD59-A6C34878D82A}">
                    <a16:rowId xmlns:a16="http://schemas.microsoft.com/office/drawing/2014/main" val="1228263204"/>
                  </a:ext>
                </a:extLst>
              </a:tr>
              <a:tr h="1417714">
                <a:tc>
                  <a:txBody>
                    <a:bodyPr/>
                    <a:lstStyle/>
                    <a:p>
                      <a:pPr algn="ctr">
                        <a:lnSpc>
                          <a:spcPct val="107000"/>
                        </a:lnSpc>
                        <a:spcAft>
                          <a:spcPts val="800"/>
                        </a:spcAft>
                      </a:pPr>
                      <a:r>
                        <a:rPr lang="es-ES" sz="1400" dirty="0">
                          <a:effectLst/>
                        </a:rPr>
                        <a:t>Sutiles</a:t>
                      </a:r>
                    </a:p>
                    <a:p>
                      <a:pPr algn="ctr">
                        <a:lnSpc>
                          <a:spcPct val="107000"/>
                        </a:lnSpc>
                        <a:spcAft>
                          <a:spcPts val="800"/>
                        </a:spcAft>
                      </a:pPr>
                      <a:r>
                        <a:rPr lang="es-ES" sz="1400" dirty="0">
                          <a:effectLst/>
                        </a:rPr>
                        <a:t>Complejas</a:t>
                      </a:r>
                    </a:p>
                    <a:p>
                      <a:pPr algn="ctr">
                        <a:lnSpc>
                          <a:spcPct val="107000"/>
                        </a:lnSpc>
                        <a:spcAft>
                          <a:spcPts val="800"/>
                        </a:spcAft>
                      </a:pPr>
                      <a:r>
                        <a:rPr lang="es-ES" sz="1400" dirty="0">
                          <a:effectLst/>
                        </a:rPr>
                        <a:t>Pasajeras</a:t>
                      </a:r>
                    </a:p>
                    <a:p>
                      <a:pPr algn="ctr">
                        <a:lnSpc>
                          <a:spcPct val="107000"/>
                        </a:lnSpc>
                        <a:spcAft>
                          <a:spcPts val="800"/>
                        </a:spcAft>
                      </a:pPr>
                      <a:r>
                        <a:rPr lang="es-ES" sz="1400" dirty="0">
                          <a:effectLst/>
                        </a:rPr>
                        <a:t>Variada</a:t>
                      </a:r>
                      <a:r>
                        <a:rPr lang="es-ES" sz="1100" dirty="0">
                          <a:effectLst/>
                        </a:rPr>
                        <a:t>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lnSpc>
                          <a:spcPct val="107000"/>
                        </a:lnSpc>
                        <a:spcAft>
                          <a:spcPts val="800"/>
                        </a:spcAft>
                      </a:pPr>
                      <a:r>
                        <a:rPr lang="es-ES" sz="1400" dirty="0">
                          <a:effectLst/>
                        </a:rPr>
                        <a:t>Concretas</a:t>
                      </a:r>
                    </a:p>
                    <a:p>
                      <a:pPr algn="ctr">
                        <a:lnSpc>
                          <a:spcPct val="107000"/>
                        </a:lnSpc>
                        <a:spcAft>
                          <a:spcPts val="800"/>
                        </a:spcAft>
                      </a:pPr>
                      <a:r>
                        <a:rPr lang="es-ES" sz="1400" dirty="0">
                          <a:effectLst/>
                        </a:rPr>
                        <a:t>Simples</a:t>
                      </a:r>
                    </a:p>
                    <a:p>
                      <a:pPr algn="ctr">
                        <a:lnSpc>
                          <a:spcPct val="107000"/>
                        </a:lnSpc>
                        <a:spcAft>
                          <a:spcPts val="800"/>
                        </a:spcAft>
                      </a:pPr>
                      <a:r>
                        <a:rPr lang="es-ES" sz="1400" dirty="0">
                          <a:effectLst/>
                        </a:rPr>
                        <a:t>Permanentes</a:t>
                      </a:r>
                    </a:p>
                    <a:p>
                      <a:pPr algn="ctr">
                        <a:lnSpc>
                          <a:spcPct val="107000"/>
                        </a:lnSpc>
                        <a:spcAft>
                          <a:spcPts val="800"/>
                        </a:spcAft>
                      </a:pPr>
                      <a:r>
                        <a:rPr lang="es-ES" sz="1400" dirty="0">
                          <a:effectLst/>
                        </a:rPr>
                        <a:t>Constantes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855564232"/>
                  </a:ext>
                </a:extLst>
              </a:tr>
            </a:tbl>
          </a:graphicData>
        </a:graphic>
      </p:graphicFrame>
      <p:cxnSp>
        <p:nvCxnSpPr>
          <p:cNvPr id="3" name="Conector recto de flecha 2">
            <a:extLst>
              <a:ext uri="{FF2B5EF4-FFF2-40B4-BE49-F238E27FC236}">
                <a16:creationId xmlns:a16="http://schemas.microsoft.com/office/drawing/2014/main" id="{914FB844-8225-4C39-268C-4331141DA130}"/>
              </a:ext>
            </a:extLst>
          </p:cNvPr>
          <p:cNvCxnSpPr/>
          <p:nvPr/>
        </p:nvCxnSpPr>
        <p:spPr>
          <a:xfrm flipV="1">
            <a:off x="5371632" y="4260431"/>
            <a:ext cx="717550" cy="4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Conector recto de flecha 5">
            <a:extLst>
              <a:ext uri="{FF2B5EF4-FFF2-40B4-BE49-F238E27FC236}">
                <a16:creationId xmlns:a16="http://schemas.microsoft.com/office/drawing/2014/main" id="{C9A2BB47-4DDF-AD6E-812B-162819184F49}"/>
              </a:ext>
            </a:extLst>
          </p:cNvPr>
          <p:cNvCxnSpPr/>
          <p:nvPr/>
        </p:nvCxnSpPr>
        <p:spPr>
          <a:xfrm>
            <a:off x="5398619" y="4587990"/>
            <a:ext cx="6905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Conector recto de flecha 6">
            <a:extLst>
              <a:ext uri="{FF2B5EF4-FFF2-40B4-BE49-F238E27FC236}">
                <a16:creationId xmlns:a16="http://schemas.microsoft.com/office/drawing/2014/main" id="{E527A0C8-CFAB-D0E5-08CC-07787BA42F9B}"/>
              </a:ext>
            </a:extLst>
          </p:cNvPr>
          <p:cNvCxnSpPr/>
          <p:nvPr/>
        </p:nvCxnSpPr>
        <p:spPr>
          <a:xfrm flipV="1">
            <a:off x="5398619" y="4904239"/>
            <a:ext cx="658812" cy="11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ector recto de flecha 7">
            <a:extLst>
              <a:ext uri="{FF2B5EF4-FFF2-40B4-BE49-F238E27FC236}">
                <a16:creationId xmlns:a16="http://schemas.microsoft.com/office/drawing/2014/main" id="{F4E52E08-E469-C6F9-6DAB-B9274ECE4F9A}"/>
              </a:ext>
            </a:extLst>
          </p:cNvPr>
          <p:cNvCxnSpPr/>
          <p:nvPr/>
        </p:nvCxnSpPr>
        <p:spPr>
          <a:xfrm flipV="1">
            <a:off x="5371632" y="5245086"/>
            <a:ext cx="674687" cy="11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CuadroTexto 9">
            <a:extLst>
              <a:ext uri="{FF2B5EF4-FFF2-40B4-BE49-F238E27FC236}">
                <a16:creationId xmlns:a16="http://schemas.microsoft.com/office/drawing/2014/main" id="{75EF12C7-580E-030A-5E81-EF30A5C73471}"/>
              </a:ext>
            </a:extLst>
          </p:cNvPr>
          <p:cNvSpPr txBox="1"/>
          <p:nvPr/>
        </p:nvSpPr>
        <p:spPr>
          <a:xfrm>
            <a:off x="1555423" y="1601802"/>
            <a:ext cx="9898143" cy="1477328"/>
          </a:xfrm>
          <a:prstGeom prst="rect">
            <a:avLst/>
          </a:prstGeom>
          <a:noFill/>
        </p:spPr>
        <p:txBody>
          <a:bodyPr wrap="square" rtlCol="0">
            <a:spAutoFit/>
          </a:bodyPr>
          <a:lstStyle/>
          <a:p>
            <a:r>
              <a:rPr lang="es-ES" dirty="0"/>
              <a:t>El uso de sistemas alternativos o aumentativos de comunicación(SAAC) y estrategias que fomenten la comunicación(expresiva y comprensiva)</a:t>
            </a:r>
          </a:p>
          <a:p>
            <a:endParaRPr lang="es-ES" dirty="0"/>
          </a:p>
          <a:p>
            <a:r>
              <a:rPr lang="es-ES" dirty="0"/>
              <a:t>Los SAAC mas frecuentes son lenguaje de signos, PECS y comunicadores dinámicos digitales.</a:t>
            </a:r>
          </a:p>
        </p:txBody>
      </p:sp>
      <p:sp>
        <p:nvSpPr>
          <p:cNvPr id="11" name="CuadroTexto 10">
            <a:extLst>
              <a:ext uri="{FF2B5EF4-FFF2-40B4-BE49-F238E27FC236}">
                <a16:creationId xmlns:a16="http://schemas.microsoft.com/office/drawing/2014/main" id="{47A31AC4-DEC5-70D1-5736-ABE6EF19CE9B}"/>
              </a:ext>
            </a:extLst>
          </p:cNvPr>
          <p:cNvSpPr txBox="1"/>
          <p:nvPr/>
        </p:nvSpPr>
        <p:spPr>
          <a:xfrm rot="1437407">
            <a:off x="9077341" y="4075765"/>
            <a:ext cx="2404826" cy="369332"/>
          </a:xfrm>
          <a:prstGeom prst="rect">
            <a:avLst/>
          </a:prstGeom>
          <a:noFill/>
        </p:spPr>
        <p:txBody>
          <a:bodyPr wrap="none" rtlCol="0">
            <a:spAutoFit/>
          </a:bodyPr>
          <a:lstStyle/>
          <a:p>
            <a:r>
              <a:rPr lang="es-ES" dirty="0"/>
              <a:t>ECONOMIA VERBAL</a:t>
            </a:r>
          </a:p>
        </p:txBody>
      </p:sp>
    </p:spTree>
    <p:extLst>
      <p:ext uri="{BB962C8B-B14F-4D97-AF65-F5344CB8AC3E}">
        <p14:creationId xmlns:p14="http://schemas.microsoft.com/office/powerpoint/2010/main" val="235471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3CC355E-4780-4925-6645-BD0E6A152BB2}"/>
              </a:ext>
            </a:extLst>
          </p:cNvPr>
          <p:cNvPicPr>
            <a:picLocks noChangeAspect="1"/>
          </p:cNvPicPr>
          <p:nvPr/>
        </p:nvPicPr>
        <p:blipFill>
          <a:blip r:embed="rId2"/>
          <a:stretch>
            <a:fillRect/>
          </a:stretch>
        </p:blipFill>
        <p:spPr>
          <a:xfrm>
            <a:off x="1489533" y="410949"/>
            <a:ext cx="10344150" cy="5772150"/>
          </a:xfrm>
          <a:prstGeom prst="rect">
            <a:avLst/>
          </a:prstGeom>
          <a:effectLst>
            <a:softEdge rad="317500"/>
          </a:effectLst>
        </p:spPr>
      </p:pic>
    </p:spTree>
    <p:extLst>
      <p:ext uri="{BB962C8B-B14F-4D97-AF65-F5344CB8AC3E}">
        <p14:creationId xmlns:p14="http://schemas.microsoft.com/office/powerpoint/2010/main" val="206726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poyos-visuales-en-casa DESTACADA - Orientación Andújar - Recursos  Educativos">
            <a:extLst>
              <a:ext uri="{FF2B5EF4-FFF2-40B4-BE49-F238E27FC236}">
                <a16:creationId xmlns:a16="http://schemas.microsoft.com/office/drawing/2014/main" id="{20823321-E40C-49E5-80EA-CB0380B9F7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10" t="9015" r="5228" b="6337"/>
          <a:stretch/>
        </p:blipFill>
        <p:spPr bwMode="auto">
          <a:xfrm>
            <a:off x="6705600" y="2952068"/>
            <a:ext cx="50673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in en Materiales para terapia del habla y lenguaje">
            <a:extLst>
              <a:ext uri="{FF2B5EF4-FFF2-40B4-BE49-F238E27FC236}">
                <a16:creationId xmlns:a16="http://schemas.microsoft.com/office/drawing/2014/main" id="{3180629D-D341-458E-A7C5-C6FBA8B334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2" t="2074" r="1905" b="10943"/>
          <a:stretch/>
        </p:blipFill>
        <p:spPr bwMode="auto">
          <a:xfrm>
            <a:off x="1838325" y="105457"/>
            <a:ext cx="5562609" cy="3748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17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9130290-46FA-FB51-7C81-561F7ED4F442}"/>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id="{EB43A734-F623-0572-ACEF-C2C0C87CE3FE}"/>
              </a:ext>
            </a:extLst>
          </p:cNvPr>
          <p:cNvPicPr>
            <a:picLocks noChangeAspect="1"/>
          </p:cNvPicPr>
          <p:nvPr/>
        </p:nvPicPr>
        <p:blipFill>
          <a:blip r:embed="rId2"/>
          <a:stretch>
            <a:fillRect/>
          </a:stretch>
        </p:blipFill>
        <p:spPr>
          <a:xfrm>
            <a:off x="2162964" y="775722"/>
            <a:ext cx="9767895" cy="5306555"/>
          </a:xfrm>
          <a:prstGeom prst="rect">
            <a:avLst/>
          </a:prstGeom>
          <a:effectLst>
            <a:softEdge rad="127000"/>
          </a:effectLst>
        </p:spPr>
      </p:pic>
    </p:spTree>
    <p:extLst>
      <p:ext uri="{BB962C8B-B14F-4D97-AF65-F5344CB8AC3E}">
        <p14:creationId xmlns:p14="http://schemas.microsoft.com/office/powerpoint/2010/main" val="130681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3DDE9-4B51-414E-A43A-4EFBEA9387A1}"/>
              </a:ext>
            </a:extLst>
          </p:cNvPr>
          <p:cNvSpPr>
            <a:spLocks noGrp="1"/>
          </p:cNvSpPr>
          <p:nvPr>
            <p:ph type="title"/>
          </p:nvPr>
        </p:nvSpPr>
        <p:spPr>
          <a:xfrm>
            <a:off x="2055043" y="1708399"/>
            <a:ext cx="8651539" cy="2335700"/>
          </a:xfrm>
        </p:spPr>
        <p:txBody>
          <a:bodyPr>
            <a:noAutofit/>
          </a:bodyPr>
          <a:lstStyle/>
          <a:p>
            <a:pPr algn="ctr"/>
            <a:r>
              <a:rPr lang="es-ES" sz="6600" b="1" dirty="0">
                <a:solidFill>
                  <a:schemeClr val="accent3">
                    <a:lumMod val="60000"/>
                    <a:lumOff val="40000"/>
                  </a:schemeClr>
                </a:solidFill>
                <a:latin typeface="+mn-lt"/>
                <a:ea typeface="+mn-ea"/>
                <a:cs typeface="+mn-cs"/>
              </a:rPr>
              <a:t>4.Habilidades sociales</a:t>
            </a:r>
          </a:p>
        </p:txBody>
      </p:sp>
    </p:spTree>
    <p:extLst>
      <p:ext uri="{BB962C8B-B14F-4D97-AF65-F5344CB8AC3E}">
        <p14:creationId xmlns:p14="http://schemas.microsoft.com/office/powerpoint/2010/main" val="1855014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aphicFrame>
        <p:nvGraphicFramePr>
          <p:cNvPr id="5" name="Marcador de contenido 2">
            <a:extLst>
              <a:ext uri="{FF2B5EF4-FFF2-40B4-BE49-F238E27FC236}">
                <a16:creationId xmlns:a16="http://schemas.microsoft.com/office/drawing/2014/main" id="{639F442C-BF63-7489-6313-F50D605E9DA8}"/>
              </a:ext>
            </a:extLst>
          </p:cNvPr>
          <p:cNvGraphicFramePr>
            <a:graphicFrameLocks noGrp="1"/>
          </p:cNvGraphicFramePr>
          <p:nvPr>
            <p:ph idx="1"/>
            <p:extLst>
              <p:ext uri="{D42A27DB-BD31-4B8C-83A1-F6EECF244321}">
                <p14:modId xmlns:p14="http://schemas.microsoft.com/office/powerpoint/2010/main" val="1138068208"/>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634330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59385473-F123-83E2-FE58-59DFE9F3E6BF}"/>
              </a:ext>
            </a:extLst>
          </p:cNvPr>
          <p:cNvPicPr>
            <a:picLocks noChangeAspect="1"/>
          </p:cNvPicPr>
          <p:nvPr/>
        </p:nvPicPr>
        <p:blipFill>
          <a:blip r:embed="rId2"/>
          <a:stretch>
            <a:fillRect/>
          </a:stretch>
        </p:blipFill>
        <p:spPr>
          <a:xfrm>
            <a:off x="1661953" y="1204654"/>
            <a:ext cx="4632712" cy="2815962"/>
          </a:xfrm>
          <a:prstGeom prst="rect">
            <a:avLst/>
          </a:prstGeom>
          <a:effectLst>
            <a:softEdge rad="63500"/>
          </a:effectLst>
        </p:spPr>
      </p:pic>
      <p:pic>
        <p:nvPicPr>
          <p:cNvPr id="12" name="Imagen 11">
            <a:extLst>
              <a:ext uri="{FF2B5EF4-FFF2-40B4-BE49-F238E27FC236}">
                <a16:creationId xmlns:a16="http://schemas.microsoft.com/office/drawing/2014/main" id="{7775FD58-6A3A-0216-D01E-E601D4C45137}"/>
              </a:ext>
            </a:extLst>
          </p:cNvPr>
          <p:cNvPicPr>
            <a:picLocks noChangeAspect="1"/>
          </p:cNvPicPr>
          <p:nvPr/>
        </p:nvPicPr>
        <p:blipFill>
          <a:blip r:embed="rId3"/>
          <a:stretch>
            <a:fillRect/>
          </a:stretch>
        </p:blipFill>
        <p:spPr>
          <a:xfrm>
            <a:off x="7818385" y="1028700"/>
            <a:ext cx="4060650" cy="4819650"/>
          </a:xfrm>
          <a:prstGeom prst="rect">
            <a:avLst/>
          </a:prstGeom>
          <a:effectLst>
            <a:softEdge rad="63500"/>
          </a:effectLst>
        </p:spPr>
      </p:pic>
      <p:cxnSp>
        <p:nvCxnSpPr>
          <p:cNvPr id="14" name="Conector recto de flecha 13">
            <a:extLst>
              <a:ext uri="{FF2B5EF4-FFF2-40B4-BE49-F238E27FC236}">
                <a16:creationId xmlns:a16="http://schemas.microsoft.com/office/drawing/2014/main" id="{21641297-F26E-BEEC-C944-5D4FB7E694C2}"/>
              </a:ext>
            </a:extLst>
          </p:cNvPr>
          <p:cNvCxnSpPr>
            <a:cxnSpLocks/>
          </p:cNvCxnSpPr>
          <p:nvPr/>
        </p:nvCxnSpPr>
        <p:spPr>
          <a:xfrm flipH="1">
            <a:off x="6294665" y="1915886"/>
            <a:ext cx="2043792" cy="196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79BE49B9-449D-35A8-9F2B-A9681688C489}"/>
              </a:ext>
            </a:extLst>
          </p:cNvPr>
          <p:cNvSpPr txBox="1"/>
          <p:nvPr/>
        </p:nvSpPr>
        <p:spPr>
          <a:xfrm>
            <a:off x="1585753" y="4866665"/>
            <a:ext cx="3510030" cy="1477328"/>
          </a:xfrm>
          <a:prstGeom prst="rect">
            <a:avLst/>
          </a:prstGeom>
          <a:noFill/>
        </p:spPr>
        <p:txBody>
          <a:bodyPr wrap="square" rtlCol="0">
            <a:spAutoFit/>
          </a:bodyPr>
          <a:lstStyle/>
          <a:p>
            <a:r>
              <a:rPr lang="es-ES" dirty="0"/>
              <a:t>Lunes de 16:00 a 20:00</a:t>
            </a:r>
          </a:p>
          <a:p>
            <a:endParaRPr lang="es-ES" dirty="0"/>
          </a:p>
          <a:p>
            <a:r>
              <a:rPr lang="es-ES" dirty="0" err="1"/>
              <a:t>Telf</a:t>
            </a:r>
            <a:r>
              <a:rPr lang="es-ES" dirty="0"/>
              <a:t> 636418535</a:t>
            </a:r>
          </a:p>
          <a:p>
            <a:endParaRPr lang="es-ES" dirty="0"/>
          </a:p>
          <a:p>
            <a:r>
              <a:rPr lang="es-ES" dirty="0"/>
              <a:t>info@mundoazulpalencia.es</a:t>
            </a:r>
          </a:p>
        </p:txBody>
      </p:sp>
    </p:spTree>
    <p:extLst>
      <p:ext uri="{BB962C8B-B14F-4D97-AF65-F5344CB8AC3E}">
        <p14:creationId xmlns:p14="http://schemas.microsoft.com/office/powerpoint/2010/main" val="250121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CEC28-683A-3107-71D4-B67E1CF61D25}"/>
              </a:ext>
            </a:extLst>
          </p:cNvPr>
          <p:cNvSpPr>
            <a:spLocks noGrp="1"/>
          </p:cNvSpPr>
          <p:nvPr>
            <p:ph type="title"/>
          </p:nvPr>
        </p:nvSpPr>
        <p:spPr/>
        <p:txBody>
          <a:bodyPr vert="horz" lIns="91440" tIns="45720" rIns="91440" bIns="45720" rtlCol="0" anchor="t">
            <a:normAutofit/>
          </a:bodyPr>
          <a:lstStyle/>
          <a:p>
            <a:r>
              <a:rPr lang="en-US" b="1">
                <a:solidFill>
                  <a:schemeClr val="tx1">
                    <a:lumMod val="85000"/>
                    <a:lumOff val="15000"/>
                  </a:schemeClr>
                </a:solidFill>
              </a:rPr>
              <a:t>Regulación emocional</a:t>
            </a:r>
          </a:p>
        </p:txBody>
      </p:sp>
      <p:sp>
        <p:nvSpPr>
          <p:cNvPr id="3" name="CuadroTexto 2">
            <a:extLst>
              <a:ext uri="{FF2B5EF4-FFF2-40B4-BE49-F238E27FC236}">
                <a16:creationId xmlns:a16="http://schemas.microsoft.com/office/drawing/2014/main" id="{A3B30646-3CFF-16BB-1D5F-C7F56B210929}"/>
              </a:ext>
            </a:extLst>
          </p:cNvPr>
          <p:cNvSpPr txBox="1"/>
          <p:nvPr/>
        </p:nvSpPr>
        <p:spPr>
          <a:xfrm>
            <a:off x="2382706" y="1823985"/>
            <a:ext cx="5835121" cy="3785860"/>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dirty="0">
                <a:solidFill>
                  <a:schemeClr val="tx1">
                    <a:lumMod val="75000"/>
                    <a:lumOff val="25000"/>
                  </a:schemeClr>
                </a:solidFill>
              </a:rPr>
              <a:t>Las </a:t>
            </a:r>
            <a:r>
              <a:rPr lang="en-US" dirty="0" err="1">
                <a:solidFill>
                  <a:schemeClr val="tx1">
                    <a:lumMod val="75000"/>
                    <a:lumOff val="25000"/>
                  </a:schemeClr>
                </a:solidFill>
              </a:rPr>
              <a:t>habilidades</a:t>
            </a:r>
            <a:r>
              <a:rPr lang="en-US" dirty="0">
                <a:solidFill>
                  <a:schemeClr val="tx1">
                    <a:lumMod val="75000"/>
                    <a:lumOff val="25000"/>
                  </a:schemeClr>
                </a:solidFill>
              </a:rPr>
              <a:t> de </a:t>
            </a:r>
            <a:r>
              <a:rPr lang="en-US" dirty="0" err="1">
                <a:solidFill>
                  <a:schemeClr val="tx1">
                    <a:lumMod val="75000"/>
                    <a:lumOff val="25000"/>
                  </a:schemeClr>
                </a:solidFill>
              </a:rPr>
              <a:t>regulación</a:t>
            </a:r>
            <a:r>
              <a:rPr lang="en-US" dirty="0">
                <a:solidFill>
                  <a:schemeClr val="tx1">
                    <a:lumMod val="75000"/>
                    <a:lumOff val="25000"/>
                  </a:schemeClr>
                </a:solidFill>
              </a:rPr>
              <a:t> son </a:t>
            </a:r>
            <a:r>
              <a:rPr lang="en-US" dirty="0" err="1">
                <a:solidFill>
                  <a:schemeClr val="tx1">
                    <a:lumMod val="75000"/>
                    <a:lumOff val="25000"/>
                  </a:schemeClr>
                </a:solidFill>
              </a:rPr>
              <a:t>aquellas</a:t>
            </a:r>
            <a:r>
              <a:rPr lang="en-US" dirty="0">
                <a:solidFill>
                  <a:schemeClr val="tx1">
                    <a:lumMod val="75000"/>
                    <a:lumOff val="25000"/>
                  </a:schemeClr>
                </a:solidFill>
              </a:rPr>
              <a:t> que </a:t>
            </a:r>
            <a:r>
              <a:rPr lang="en-US" dirty="0" err="1">
                <a:solidFill>
                  <a:schemeClr val="tx1">
                    <a:lumMod val="75000"/>
                    <a:lumOff val="25000"/>
                  </a:schemeClr>
                </a:solidFill>
              </a:rPr>
              <a:t>nos</a:t>
            </a:r>
            <a:r>
              <a:rPr lang="en-US" dirty="0">
                <a:solidFill>
                  <a:schemeClr val="tx1">
                    <a:lumMod val="75000"/>
                    <a:lumOff val="25000"/>
                  </a:schemeClr>
                </a:solidFill>
              </a:rPr>
              <a:t> </a:t>
            </a:r>
            <a:r>
              <a:rPr lang="en-US" dirty="0" err="1">
                <a:solidFill>
                  <a:schemeClr val="tx1">
                    <a:lumMod val="75000"/>
                    <a:lumOff val="25000"/>
                  </a:schemeClr>
                </a:solidFill>
              </a:rPr>
              <a:t>permiten</a:t>
            </a:r>
            <a:r>
              <a:rPr lang="en-US" dirty="0">
                <a:solidFill>
                  <a:schemeClr val="tx1">
                    <a:lumMod val="75000"/>
                    <a:lumOff val="25000"/>
                  </a:schemeClr>
                </a:solidFill>
              </a:rPr>
              <a:t> </a:t>
            </a:r>
            <a:r>
              <a:rPr lang="en-US" dirty="0" err="1">
                <a:solidFill>
                  <a:schemeClr val="tx1">
                    <a:lumMod val="75000"/>
                    <a:lumOff val="25000"/>
                  </a:schemeClr>
                </a:solidFill>
              </a:rPr>
              <a:t>gestionar</a:t>
            </a:r>
            <a:r>
              <a:rPr lang="en-US" dirty="0">
                <a:solidFill>
                  <a:schemeClr val="tx1">
                    <a:lumMod val="75000"/>
                    <a:lumOff val="25000"/>
                  </a:schemeClr>
                </a:solidFill>
              </a:rPr>
              <a:t> la </a:t>
            </a:r>
            <a:r>
              <a:rPr lang="en-US" dirty="0" err="1">
                <a:solidFill>
                  <a:schemeClr val="tx1">
                    <a:lumMod val="75000"/>
                    <a:lumOff val="25000"/>
                  </a:schemeClr>
                </a:solidFill>
              </a:rPr>
              <a:t>información</a:t>
            </a:r>
            <a:r>
              <a:rPr lang="en-US" dirty="0">
                <a:solidFill>
                  <a:schemeClr val="tx1">
                    <a:lumMod val="75000"/>
                    <a:lumOff val="25000"/>
                  </a:schemeClr>
                </a:solidFill>
              </a:rPr>
              <a:t> externa e interna(de </a:t>
            </a:r>
            <a:r>
              <a:rPr lang="en-US" dirty="0" err="1">
                <a:solidFill>
                  <a:schemeClr val="tx1">
                    <a:lumMod val="75000"/>
                    <a:lumOff val="25000"/>
                  </a:schemeClr>
                </a:solidFill>
              </a:rPr>
              <a:t>nuestro</a:t>
            </a:r>
            <a:r>
              <a:rPr lang="en-US" dirty="0">
                <a:solidFill>
                  <a:schemeClr val="tx1">
                    <a:lumMod val="75000"/>
                    <a:lumOff val="25000"/>
                  </a:schemeClr>
                </a:solidFill>
              </a:rPr>
              <a:t> </a:t>
            </a:r>
            <a:r>
              <a:rPr lang="en-US" dirty="0" err="1">
                <a:solidFill>
                  <a:schemeClr val="tx1">
                    <a:lumMod val="75000"/>
                    <a:lumOff val="25000"/>
                  </a:schemeClr>
                </a:solidFill>
              </a:rPr>
              <a:t>propio</a:t>
            </a:r>
            <a:r>
              <a:rPr lang="en-US" dirty="0">
                <a:solidFill>
                  <a:schemeClr val="tx1">
                    <a:lumMod val="75000"/>
                    <a:lumOff val="25000"/>
                  </a:schemeClr>
                </a:solidFill>
              </a:rPr>
              <a:t> </a:t>
            </a:r>
            <a:r>
              <a:rPr lang="en-US" dirty="0" err="1">
                <a:solidFill>
                  <a:schemeClr val="tx1">
                    <a:lumMod val="75000"/>
                    <a:lumOff val="25000"/>
                  </a:schemeClr>
                </a:solidFill>
              </a:rPr>
              <a:t>cuerpo</a:t>
            </a:r>
            <a:r>
              <a:rPr lang="en-US" dirty="0">
                <a:solidFill>
                  <a:schemeClr val="tx1">
                    <a:lumMod val="75000"/>
                    <a:lumOff val="25000"/>
                  </a:schemeClr>
                </a:solidFill>
              </a:rPr>
              <a:t> o </a:t>
            </a:r>
            <a:r>
              <a:rPr lang="en-US" dirty="0" err="1">
                <a:solidFill>
                  <a:schemeClr val="tx1">
                    <a:lumMod val="75000"/>
                    <a:lumOff val="25000"/>
                  </a:schemeClr>
                </a:solidFill>
              </a:rPr>
              <a:t>nuestras</a:t>
            </a:r>
            <a:r>
              <a:rPr lang="en-US" dirty="0">
                <a:solidFill>
                  <a:schemeClr val="tx1">
                    <a:lumMod val="75000"/>
                    <a:lumOff val="25000"/>
                  </a:schemeClr>
                </a:solidFill>
              </a:rPr>
              <a:t> </a:t>
            </a:r>
            <a:r>
              <a:rPr lang="en-US" dirty="0" err="1">
                <a:solidFill>
                  <a:schemeClr val="tx1">
                    <a:lumMod val="75000"/>
                    <a:lumOff val="25000"/>
                  </a:schemeClr>
                </a:solidFill>
              </a:rPr>
              <a:t>emociones</a:t>
            </a:r>
            <a:r>
              <a:rPr lang="en-US" dirty="0">
                <a:solidFill>
                  <a:schemeClr val="tx1">
                    <a:lumMod val="75000"/>
                    <a:lumOff val="25000"/>
                  </a:schemeClr>
                </a:solidFill>
              </a:rPr>
              <a:t> o </a:t>
            </a:r>
            <a:r>
              <a:rPr lang="en-US" dirty="0" err="1">
                <a:solidFill>
                  <a:schemeClr val="tx1">
                    <a:lumMod val="75000"/>
                    <a:lumOff val="25000"/>
                  </a:schemeClr>
                </a:solidFill>
              </a:rPr>
              <a:t>pensamientos</a:t>
            </a:r>
            <a:r>
              <a:rPr lang="en-US" dirty="0">
                <a:solidFill>
                  <a:schemeClr val="tx1">
                    <a:lumMod val="75000"/>
                    <a:lumOff val="25000"/>
                  </a:schemeClr>
                </a:solidFill>
              </a:rPr>
              <a:t>)para </a:t>
            </a:r>
            <a:r>
              <a:rPr lang="en-US" dirty="0" err="1">
                <a:solidFill>
                  <a:schemeClr val="tx1">
                    <a:lumMod val="75000"/>
                    <a:lumOff val="25000"/>
                  </a:schemeClr>
                </a:solidFill>
              </a:rPr>
              <a:t>poder</a:t>
            </a:r>
            <a:r>
              <a:rPr lang="en-US" dirty="0">
                <a:solidFill>
                  <a:schemeClr val="tx1">
                    <a:lumMod val="75000"/>
                    <a:lumOff val="25000"/>
                  </a:schemeClr>
                </a:solidFill>
              </a:rPr>
              <a:t> </a:t>
            </a:r>
            <a:r>
              <a:rPr lang="en-US" dirty="0" err="1">
                <a:solidFill>
                  <a:schemeClr val="tx1">
                    <a:lumMod val="75000"/>
                    <a:lumOff val="25000"/>
                  </a:schemeClr>
                </a:solidFill>
              </a:rPr>
              <a:t>inhibir</a:t>
            </a:r>
            <a:r>
              <a:rPr lang="en-US" dirty="0">
                <a:solidFill>
                  <a:schemeClr val="tx1">
                    <a:lumMod val="75000"/>
                    <a:lumOff val="25000"/>
                  </a:schemeClr>
                </a:solidFill>
              </a:rPr>
              <a:t> o regular </a:t>
            </a:r>
            <a:r>
              <a:rPr lang="en-US" dirty="0" err="1">
                <a:solidFill>
                  <a:schemeClr val="tx1">
                    <a:lumMod val="75000"/>
                    <a:lumOff val="25000"/>
                  </a:schemeClr>
                </a:solidFill>
              </a:rPr>
              <a:t>ciertas</a:t>
            </a:r>
            <a:r>
              <a:rPr lang="en-US" dirty="0">
                <a:solidFill>
                  <a:schemeClr val="tx1">
                    <a:lumMod val="75000"/>
                    <a:lumOff val="25000"/>
                  </a:schemeClr>
                </a:solidFill>
              </a:rPr>
              <a:t> </a:t>
            </a:r>
            <a:r>
              <a:rPr lang="en-US" dirty="0" err="1">
                <a:solidFill>
                  <a:schemeClr val="tx1">
                    <a:lumMod val="75000"/>
                    <a:lumOff val="25000"/>
                  </a:schemeClr>
                </a:solidFill>
              </a:rPr>
              <a:t>conductas</a:t>
            </a:r>
            <a:r>
              <a:rPr lang="en-US" dirty="0">
                <a:solidFill>
                  <a:schemeClr val="tx1">
                    <a:lumMod val="75000"/>
                    <a:lumOff val="25000"/>
                  </a:schemeClr>
                </a:solidFill>
              </a:rPr>
              <a:t>, </a:t>
            </a:r>
            <a:r>
              <a:rPr lang="en-US" dirty="0" err="1">
                <a:solidFill>
                  <a:schemeClr val="tx1">
                    <a:lumMod val="75000"/>
                    <a:lumOff val="25000"/>
                  </a:schemeClr>
                </a:solidFill>
              </a:rPr>
              <a:t>culturalmente</a:t>
            </a:r>
            <a:r>
              <a:rPr lang="en-US" dirty="0">
                <a:solidFill>
                  <a:schemeClr val="tx1">
                    <a:lumMod val="75000"/>
                    <a:lumOff val="25000"/>
                  </a:schemeClr>
                </a:solidFill>
              </a:rPr>
              <a:t> </a:t>
            </a:r>
            <a:r>
              <a:rPr lang="en-US" dirty="0" err="1">
                <a:solidFill>
                  <a:schemeClr val="tx1">
                    <a:lumMod val="75000"/>
                    <a:lumOff val="25000"/>
                  </a:schemeClr>
                </a:solidFill>
              </a:rPr>
              <a:t>inadecuadas</a:t>
            </a:r>
            <a:r>
              <a:rPr lang="en-US" dirty="0">
                <a:solidFill>
                  <a:schemeClr val="tx1">
                    <a:lumMod val="75000"/>
                    <a:lumOff val="25000"/>
                  </a:schemeClr>
                </a:solidFill>
              </a:rPr>
              <a:t>.</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ENTRENAMIENTO EN RECONOCIMIENTO DE EMOCIONES</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ESTRATEGIAS DE RELAJACIÓN</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CAJA DE LA CALMA</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BOTIQUIN DE EMERGENCIA</a:t>
            </a:r>
          </a:p>
        </p:txBody>
      </p:sp>
      <p:pic>
        <p:nvPicPr>
          <p:cNvPr id="8" name="Imagen 7">
            <a:extLst>
              <a:ext uri="{FF2B5EF4-FFF2-40B4-BE49-F238E27FC236}">
                <a16:creationId xmlns:a16="http://schemas.microsoft.com/office/drawing/2014/main" id="{1FC3BA54-4652-515A-B9C7-77F1998F739D}"/>
              </a:ext>
            </a:extLst>
          </p:cNvPr>
          <p:cNvPicPr>
            <a:picLocks noChangeAspect="1"/>
          </p:cNvPicPr>
          <p:nvPr/>
        </p:nvPicPr>
        <p:blipFill>
          <a:blip r:embed="rId2"/>
          <a:stretch>
            <a:fillRect/>
          </a:stretch>
        </p:blipFill>
        <p:spPr>
          <a:xfrm>
            <a:off x="7893511" y="3922753"/>
            <a:ext cx="3863394" cy="2311137"/>
          </a:xfrm>
          <a:prstGeom prst="rect">
            <a:avLst/>
          </a:prstGeom>
          <a:ln>
            <a:solidFill>
              <a:schemeClr val="tx1"/>
            </a:solidFill>
          </a:ln>
        </p:spPr>
      </p:pic>
    </p:spTree>
    <p:extLst>
      <p:ext uri="{BB962C8B-B14F-4D97-AF65-F5344CB8AC3E}">
        <p14:creationId xmlns:p14="http://schemas.microsoft.com/office/powerpoint/2010/main" val="421805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3DDE9-4B51-414E-A43A-4EFBEA9387A1}"/>
              </a:ext>
            </a:extLst>
          </p:cNvPr>
          <p:cNvSpPr>
            <a:spLocks noGrp="1"/>
          </p:cNvSpPr>
          <p:nvPr>
            <p:ph type="title"/>
          </p:nvPr>
        </p:nvSpPr>
        <p:spPr>
          <a:xfrm>
            <a:off x="3137292" y="1762828"/>
            <a:ext cx="7340415" cy="1325563"/>
          </a:xfrm>
        </p:spPr>
        <p:txBody>
          <a:bodyPr>
            <a:noAutofit/>
          </a:bodyPr>
          <a:lstStyle/>
          <a:p>
            <a:pPr algn="ctr"/>
            <a:r>
              <a:rPr lang="es-ES" sz="6600" b="1" dirty="0">
                <a:solidFill>
                  <a:schemeClr val="accent3">
                    <a:lumMod val="60000"/>
                    <a:lumOff val="40000"/>
                  </a:schemeClr>
                </a:solidFill>
                <a:latin typeface="+mn-lt"/>
                <a:ea typeface="+mn-ea"/>
                <a:cs typeface="+mn-cs"/>
              </a:rPr>
              <a:t>5.Conducta </a:t>
            </a:r>
          </a:p>
        </p:txBody>
      </p:sp>
    </p:spTree>
    <p:extLst>
      <p:ext uri="{BB962C8B-B14F-4D97-AF65-F5344CB8AC3E}">
        <p14:creationId xmlns:p14="http://schemas.microsoft.com/office/powerpoint/2010/main" val="3164110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F858FD7-20A5-4E72-A8A9-B682FCAB3793}"/>
              </a:ext>
            </a:extLst>
          </p:cNvPr>
          <p:cNvSpPr txBox="1"/>
          <p:nvPr/>
        </p:nvSpPr>
        <p:spPr>
          <a:xfrm>
            <a:off x="3476064" y="502501"/>
            <a:ext cx="5436622" cy="646331"/>
          </a:xfrm>
          <a:prstGeom prst="rect">
            <a:avLst/>
          </a:prstGeom>
          <a:noFill/>
        </p:spPr>
        <p:txBody>
          <a:bodyPr wrap="square" rtlCol="0">
            <a:spAutoFit/>
          </a:bodyPr>
          <a:lstStyle/>
          <a:p>
            <a:r>
              <a:rPr lang="es-ES" sz="3600" b="1" dirty="0">
                <a:solidFill>
                  <a:srgbClr val="00B0F0"/>
                </a:solidFill>
              </a:rPr>
              <a:t> Historias Sociales</a:t>
            </a:r>
          </a:p>
        </p:txBody>
      </p:sp>
      <p:sp>
        <p:nvSpPr>
          <p:cNvPr id="3" name="CuadroTexto 2">
            <a:extLst>
              <a:ext uri="{FF2B5EF4-FFF2-40B4-BE49-F238E27FC236}">
                <a16:creationId xmlns:a16="http://schemas.microsoft.com/office/drawing/2014/main" id="{BF5CB74E-D84E-4DED-0E19-89E14758FF0D}"/>
              </a:ext>
            </a:extLst>
          </p:cNvPr>
          <p:cNvSpPr txBox="1"/>
          <p:nvPr/>
        </p:nvSpPr>
        <p:spPr>
          <a:xfrm>
            <a:off x="2205748" y="1655005"/>
            <a:ext cx="8555627" cy="4524315"/>
          </a:xfrm>
          <a:prstGeom prst="rect">
            <a:avLst/>
          </a:prstGeom>
          <a:noFill/>
        </p:spPr>
        <p:txBody>
          <a:bodyPr wrap="square" rtlCol="0">
            <a:spAutoFit/>
          </a:bodyPr>
          <a:lstStyle/>
          <a:p>
            <a:pPr lvl="2" fontAlgn="base"/>
            <a:r>
              <a:rPr lang="es-ES" dirty="0">
                <a:solidFill>
                  <a:schemeClr val="tx1"/>
                </a:solidFill>
              </a:rPr>
              <a:t>Muchas veces, nos encontramos con muchos problemas de conducta, ansiedad y emocionales que tienen que ver con una </a:t>
            </a:r>
            <a:r>
              <a:rPr lang="es-ES" b="1" dirty="0">
                <a:solidFill>
                  <a:schemeClr val="tx1"/>
                </a:solidFill>
              </a:rPr>
              <a:t>falta de comprensión de la situación</a:t>
            </a:r>
            <a:r>
              <a:rPr lang="es-ES" dirty="0">
                <a:solidFill>
                  <a:schemeClr val="tx1"/>
                </a:solidFill>
              </a:rPr>
              <a:t>, lo que les lleva a </a:t>
            </a:r>
            <a:r>
              <a:rPr lang="es-ES" b="1" dirty="0">
                <a:solidFill>
                  <a:schemeClr val="tx1"/>
                </a:solidFill>
              </a:rPr>
              <a:t>responder de forma inadecuada</a:t>
            </a:r>
            <a:r>
              <a:rPr lang="es-ES" dirty="0">
                <a:solidFill>
                  <a:schemeClr val="tx1"/>
                </a:solidFill>
              </a:rPr>
              <a:t> al entorno social.</a:t>
            </a:r>
          </a:p>
          <a:p>
            <a:pPr lvl="2" fontAlgn="base"/>
            <a:endParaRPr lang="es-ES" dirty="0">
              <a:solidFill>
                <a:schemeClr val="tx1"/>
              </a:solidFill>
            </a:endParaRPr>
          </a:p>
          <a:p>
            <a:pPr lvl="2" fontAlgn="base"/>
            <a:r>
              <a:rPr lang="es-ES" dirty="0">
                <a:solidFill>
                  <a:schemeClr val="tx1"/>
                </a:solidFill>
              </a:rPr>
              <a:t>Es una </a:t>
            </a:r>
            <a:r>
              <a:rPr lang="es-ES" b="1" dirty="0">
                <a:solidFill>
                  <a:schemeClr val="tx1"/>
                </a:solidFill>
              </a:rPr>
              <a:t>historia individualizada corta</a:t>
            </a:r>
            <a:r>
              <a:rPr lang="es-ES" dirty="0">
                <a:solidFill>
                  <a:schemeClr val="tx1"/>
                </a:solidFill>
              </a:rPr>
              <a:t> que se usa para aclarar situaciones difíciles o confusas.</a:t>
            </a:r>
            <a:endParaRPr lang="es-ES" dirty="0">
              <a:solidFill>
                <a:schemeClr val="tx1"/>
              </a:solidFill>
              <a:cs typeface="Calibri"/>
            </a:endParaRPr>
          </a:p>
          <a:p>
            <a:pPr lvl="2" fontAlgn="base"/>
            <a:endParaRPr lang="es-ES" dirty="0">
              <a:solidFill>
                <a:schemeClr val="tx1"/>
              </a:solidFill>
            </a:endParaRPr>
          </a:p>
          <a:p>
            <a:pPr lvl="2" fontAlgn="base"/>
            <a:r>
              <a:rPr lang="es-ES" dirty="0">
                <a:solidFill>
                  <a:schemeClr val="tx1"/>
                </a:solidFill>
              </a:rPr>
              <a:t>Se escribe para proporcionar información sobre lo que la gente, en una situación dada, </a:t>
            </a:r>
            <a:r>
              <a:rPr lang="es-ES" b="1" dirty="0">
                <a:solidFill>
                  <a:schemeClr val="tx1"/>
                </a:solidFill>
              </a:rPr>
              <a:t>piensa o siente</a:t>
            </a:r>
            <a:r>
              <a:rPr lang="es-ES" dirty="0">
                <a:solidFill>
                  <a:schemeClr val="tx1"/>
                </a:solidFill>
              </a:rPr>
              <a:t>. </a:t>
            </a:r>
            <a:endParaRPr lang="es-ES" dirty="0">
              <a:solidFill>
                <a:schemeClr val="tx1"/>
              </a:solidFill>
              <a:cs typeface="Calibri"/>
            </a:endParaRPr>
          </a:p>
          <a:p>
            <a:pPr lvl="2" fontAlgn="base"/>
            <a:endParaRPr lang="es-ES" dirty="0">
              <a:solidFill>
                <a:schemeClr val="tx1"/>
              </a:solidFill>
            </a:endParaRPr>
          </a:p>
          <a:p>
            <a:pPr lvl="2" fontAlgn="base"/>
            <a:r>
              <a:rPr lang="es-ES" dirty="0">
                <a:solidFill>
                  <a:schemeClr val="tx1"/>
                </a:solidFill>
              </a:rPr>
              <a:t>Representan una serie de </a:t>
            </a:r>
            <a:r>
              <a:rPr lang="es-ES" b="1" dirty="0">
                <a:solidFill>
                  <a:schemeClr val="tx1"/>
                </a:solidFill>
              </a:rPr>
              <a:t>experiencias donde se reflejan las señales sociales y su importancia</a:t>
            </a:r>
            <a:r>
              <a:rPr lang="es-ES" dirty="0">
                <a:solidFill>
                  <a:schemeClr val="tx1"/>
                </a:solidFill>
              </a:rPr>
              <a:t>, y el </a:t>
            </a:r>
            <a:r>
              <a:rPr lang="es-ES" dirty="0" err="1">
                <a:solidFill>
                  <a:schemeClr val="tx1"/>
                </a:solidFill>
              </a:rPr>
              <a:t>guión</a:t>
            </a:r>
            <a:r>
              <a:rPr lang="es-ES" dirty="0">
                <a:solidFill>
                  <a:schemeClr val="tx1"/>
                </a:solidFill>
              </a:rPr>
              <a:t> de lo que se debe o puede hacer y decir; en otras palabras, el qué, cuándo, quién y porqué de las situaciones sociales” (</a:t>
            </a:r>
            <a:r>
              <a:rPr lang="es-ES" dirty="0" err="1">
                <a:solidFill>
                  <a:schemeClr val="tx1"/>
                </a:solidFill>
              </a:rPr>
              <a:t>Attwood</a:t>
            </a:r>
            <a:r>
              <a:rPr lang="es-ES" dirty="0">
                <a:solidFill>
                  <a:schemeClr val="tx1"/>
                </a:solidFill>
              </a:rPr>
              <a:t>, 2000).</a:t>
            </a:r>
            <a:endParaRPr lang="es-ES" dirty="0">
              <a:solidFill>
                <a:schemeClr val="tx1"/>
              </a:solidFill>
              <a:cs typeface="Calibri"/>
            </a:endParaRPr>
          </a:p>
          <a:p>
            <a:endParaRPr lang="es-ES" dirty="0"/>
          </a:p>
        </p:txBody>
      </p:sp>
    </p:spTree>
    <p:extLst>
      <p:ext uri="{BB962C8B-B14F-4D97-AF65-F5344CB8AC3E}">
        <p14:creationId xmlns:p14="http://schemas.microsoft.com/office/powerpoint/2010/main" val="360381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3428D7D-3FC7-48B5-B8DD-7CF44FE6B012}"/>
              </a:ext>
            </a:extLst>
          </p:cNvPr>
          <p:cNvSpPr txBox="1"/>
          <p:nvPr/>
        </p:nvSpPr>
        <p:spPr>
          <a:xfrm>
            <a:off x="2279680" y="222230"/>
            <a:ext cx="8576387" cy="523220"/>
          </a:xfrm>
          <a:prstGeom prst="rect">
            <a:avLst/>
          </a:prstGeom>
          <a:noFill/>
        </p:spPr>
        <p:txBody>
          <a:bodyPr wrap="none" rtlCol="0">
            <a:spAutoFit/>
          </a:bodyPr>
          <a:lstStyle/>
          <a:p>
            <a:r>
              <a:rPr lang="es-ES" sz="2800" b="1" dirty="0">
                <a:solidFill>
                  <a:srgbClr val="00B0F0"/>
                </a:solidFill>
              </a:rPr>
              <a:t>¿</a:t>
            </a:r>
            <a:r>
              <a:rPr lang="es-ES" sz="2400" b="1" dirty="0">
                <a:solidFill>
                  <a:srgbClr val="00B0F0"/>
                </a:solidFill>
              </a:rPr>
              <a:t>CUÁNDO Y POR QUÉ HACEMOS UNA HISTORIA SOCIAL?</a:t>
            </a:r>
            <a:endParaRPr lang="es-ES" sz="2400" dirty="0"/>
          </a:p>
        </p:txBody>
      </p:sp>
      <p:sp>
        <p:nvSpPr>
          <p:cNvPr id="4" name="Elipse 3">
            <a:extLst>
              <a:ext uri="{FF2B5EF4-FFF2-40B4-BE49-F238E27FC236}">
                <a16:creationId xmlns:a16="http://schemas.microsoft.com/office/drawing/2014/main" id="{C489272D-0141-4EF7-8DC4-D259423DC967}"/>
              </a:ext>
            </a:extLst>
          </p:cNvPr>
          <p:cNvSpPr/>
          <p:nvPr/>
        </p:nvSpPr>
        <p:spPr>
          <a:xfrm>
            <a:off x="3316703" y="1106614"/>
            <a:ext cx="2910281" cy="243660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Cuando observamos que, después de darle una orden al niño, no hace lo que esperamos que haga</a:t>
            </a:r>
          </a:p>
        </p:txBody>
      </p:sp>
      <p:sp>
        <p:nvSpPr>
          <p:cNvPr id="5" name="Elipse 4">
            <a:extLst>
              <a:ext uri="{FF2B5EF4-FFF2-40B4-BE49-F238E27FC236}">
                <a16:creationId xmlns:a16="http://schemas.microsoft.com/office/drawing/2014/main" id="{88ED90E4-40DA-4B5A-A1CF-76C65A46584D}"/>
              </a:ext>
            </a:extLst>
          </p:cNvPr>
          <p:cNvSpPr/>
          <p:nvPr/>
        </p:nvSpPr>
        <p:spPr>
          <a:xfrm>
            <a:off x="7559163" y="1051835"/>
            <a:ext cx="2910281" cy="243660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Cuando coge una rabieta incomprensible para nosotros</a:t>
            </a:r>
          </a:p>
        </p:txBody>
      </p:sp>
      <p:sp>
        <p:nvSpPr>
          <p:cNvPr id="6" name="CuadroTexto 5">
            <a:extLst>
              <a:ext uri="{FF2B5EF4-FFF2-40B4-BE49-F238E27FC236}">
                <a16:creationId xmlns:a16="http://schemas.microsoft.com/office/drawing/2014/main" id="{DAA9F473-3353-4C40-A343-0C24AE9837B1}"/>
              </a:ext>
            </a:extLst>
          </p:cNvPr>
          <p:cNvSpPr txBox="1"/>
          <p:nvPr/>
        </p:nvSpPr>
        <p:spPr>
          <a:xfrm>
            <a:off x="5089283" y="3849606"/>
            <a:ext cx="4040926" cy="800219"/>
          </a:xfrm>
          <a:prstGeom prst="rect">
            <a:avLst/>
          </a:prstGeom>
          <a:noFill/>
        </p:spPr>
        <p:txBody>
          <a:bodyPr wrap="square" rtlCol="0">
            <a:spAutoFit/>
          </a:bodyPr>
          <a:lstStyle/>
          <a:p>
            <a:r>
              <a:rPr lang="es-ES" sz="2800" dirty="0">
                <a:solidFill>
                  <a:srgbClr val="00B0F0"/>
                </a:solidFill>
              </a:rPr>
              <a:t>En estas ocasiones:</a:t>
            </a:r>
          </a:p>
          <a:p>
            <a:endParaRPr lang="es-ES" dirty="0"/>
          </a:p>
        </p:txBody>
      </p:sp>
      <p:graphicFrame>
        <p:nvGraphicFramePr>
          <p:cNvPr id="9" name="Tabla 4">
            <a:extLst>
              <a:ext uri="{FF2B5EF4-FFF2-40B4-BE49-F238E27FC236}">
                <a16:creationId xmlns:a16="http://schemas.microsoft.com/office/drawing/2014/main" id="{82CEE22A-A930-4097-BF7D-3B9BF5DAA1A9}"/>
              </a:ext>
            </a:extLst>
          </p:cNvPr>
          <p:cNvGraphicFramePr>
            <a:graphicFrameLocks noGrp="1"/>
          </p:cNvGraphicFramePr>
          <p:nvPr>
            <p:extLst>
              <p:ext uri="{D42A27DB-BD31-4B8C-83A1-F6EECF244321}">
                <p14:modId xmlns:p14="http://schemas.microsoft.com/office/powerpoint/2010/main" val="2159586189"/>
              </p:ext>
            </p:extLst>
          </p:nvPr>
        </p:nvGraphicFramePr>
        <p:xfrm>
          <a:off x="2988296" y="4533082"/>
          <a:ext cx="7867771" cy="1559560"/>
        </p:xfrm>
        <a:graphic>
          <a:graphicData uri="http://schemas.openxmlformats.org/drawingml/2006/table">
            <a:tbl>
              <a:tblPr firstRow="1" bandRow="1">
                <a:tableStyleId>{2D5ABB26-0587-4C30-8999-92F81FD0307C}</a:tableStyleId>
              </a:tblPr>
              <a:tblGrid>
                <a:gridCol w="3780149">
                  <a:extLst>
                    <a:ext uri="{9D8B030D-6E8A-4147-A177-3AD203B41FA5}">
                      <a16:colId xmlns:a16="http://schemas.microsoft.com/office/drawing/2014/main" val="995917348"/>
                    </a:ext>
                  </a:extLst>
                </a:gridCol>
                <a:gridCol w="4087622">
                  <a:extLst>
                    <a:ext uri="{9D8B030D-6E8A-4147-A177-3AD203B41FA5}">
                      <a16:colId xmlns:a16="http://schemas.microsoft.com/office/drawing/2014/main" val="1553526289"/>
                    </a:ext>
                  </a:extLst>
                </a:gridCol>
              </a:tblGrid>
              <a:tr h="370840">
                <a:tc>
                  <a:txBody>
                    <a:bodyPr/>
                    <a:lstStyle/>
                    <a:p>
                      <a:r>
                        <a:rPr lang="es-ES" dirty="0"/>
                        <a:t>SOLEMOS PENSAR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dirty="0"/>
                        <a:t>SUELE SER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0120148"/>
                  </a:ext>
                </a:extLst>
              </a:tr>
              <a:tr h="370840">
                <a:tc>
                  <a:txBody>
                    <a:bodyPr/>
                    <a:lstStyle/>
                    <a:p>
                      <a:pPr marL="285750" indent="-285750">
                        <a:buFontTx/>
                        <a:buChar char="-"/>
                      </a:pPr>
                      <a:r>
                        <a:rPr lang="es-ES" dirty="0"/>
                        <a:t>Quiere llamar mi atención o salirse con la suya</a:t>
                      </a:r>
                    </a:p>
                    <a:p>
                      <a:pPr marL="285750" indent="-285750">
                        <a:buFontTx/>
                        <a:buChar char="-"/>
                      </a:pPr>
                      <a:r>
                        <a:rPr lang="es-ES" dirty="0"/>
                        <a:t>Me toma el pelo</a:t>
                      </a:r>
                    </a:p>
                    <a:p>
                      <a:pPr marL="285750" indent="-285750">
                        <a:buFontTx/>
                        <a:buChar char="-"/>
                      </a:pPr>
                      <a:r>
                        <a:rPr lang="es-ES" dirty="0"/>
                        <a:t>Lo hace para fastidiar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s-ES" dirty="0"/>
                        <a:t>- No ha comprendido algo. Y lo que es peor, les cuesta o no saben preguntar para resolver sus dudas.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51185482"/>
                  </a:ext>
                </a:extLst>
              </a:tr>
            </a:tbl>
          </a:graphicData>
        </a:graphic>
      </p:graphicFrame>
    </p:spTree>
    <p:extLst>
      <p:ext uri="{BB962C8B-B14F-4D97-AF65-F5344CB8AC3E}">
        <p14:creationId xmlns:p14="http://schemas.microsoft.com/office/powerpoint/2010/main" val="227681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randombar(horizontal)">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67340F8-B303-4F9C-ADDD-AD17A283AD3D}"/>
              </a:ext>
            </a:extLst>
          </p:cNvPr>
          <p:cNvSpPr txBox="1"/>
          <p:nvPr/>
        </p:nvSpPr>
        <p:spPr>
          <a:xfrm>
            <a:off x="1526383" y="294961"/>
            <a:ext cx="9139233" cy="584775"/>
          </a:xfrm>
          <a:prstGeom prst="rect">
            <a:avLst/>
          </a:prstGeom>
          <a:noFill/>
        </p:spPr>
        <p:txBody>
          <a:bodyPr wrap="none" rtlCol="0">
            <a:spAutoFit/>
          </a:bodyPr>
          <a:lstStyle/>
          <a:p>
            <a:r>
              <a:rPr lang="es-ES" sz="3200" b="1" dirty="0">
                <a:solidFill>
                  <a:srgbClr val="00B0F0"/>
                </a:solidFill>
              </a:rPr>
              <a:t>Pasos a seguir para hacer una Historia Social</a:t>
            </a:r>
            <a:endParaRPr lang="es-ES" sz="3200" dirty="0"/>
          </a:p>
        </p:txBody>
      </p:sp>
      <p:sp>
        <p:nvSpPr>
          <p:cNvPr id="5" name="Rectángulo: esquinas redondeadas 4">
            <a:extLst>
              <a:ext uri="{FF2B5EF4-FFF2-40B4-BE49-F238E27FC236}">
                <a16:creationId xmlns:a16="http://schemas.microsoft.com/office/drawing/2014/main" id="{4A543F0E-DF94-69F3-827C-CE6FD41F71E5}"/>
              </a:ext>
            </a:extLst>
          </p:cNvPr>
          <p:cNvSpPr/>
          <p:nvPr/>
        </p:nvSpPr>
        <p:spPr>
          <a:xfrm>
            <a:off x="2600984" y="3008525"/>
            <a:ext cx="8324682" cy="66930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2. Dirigimos con frases directivas hacia lo que queremos que aprenda.</a:t>
            </a:r>
          </a:p>
          <a:p>
            <a:pPr algn="ctr"/>
            <a:r>
              <a:rPr lang="es-ES" dirty="0">
                <a:solidFill>
                  <a:schemeClr val="tx1"/>
                </a:solidFill>
              </a:rPr>
              <a:t>Frases directivas</a:t>
            </a:r>
          </a:p>
        </p:txBody>
      </p:sp>
      <p:sp>
        <p:nvSpPr>
          <p:cNvPr id="6" name="Rectángulo: esquinas redondeadas 5">
            <a:extLst>
              <a:ext uri="{FF2B5EF4-FFF2-40B4-BE49-F238E27FC236}">
                <a16:creationId xmlns:a16="http://schemas.microsoft.com/office/drawing/2014/main" id="{61C94525-43B7-D913-5625-6D599FEC3956}"/>
              </a:ext>
            </a:extLst>
          </p:cNvPr>
          <p:cNvSpPr/>
          <p:nvPr/>
        </p:nvSpPr>
        <p:spPr>
          <a:xfrm>
            <a:off x="2600984" y="1826836"/>
            <a:ext cx="8324682" cy="66930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s-ES" dirty="0">
                <a:solidFill>
                  <a:schemeClr val="tx1"/>
                </a:solidFill>
              </a:rPr>
              <a:t>Damos información de la situación. </a:t>
            </a:r>
          </a:p>
          <a:p>
            <a:pPr algn="ctr"/>
            <a:r>
              <a:rPr lang="es-ES" dirty="0">
                <a:solidFill>
                  <a:schemeClr val="tx1"/>
                </a:solidFill>
              </a:rPr>
              <a:t>Frases descriptivas</a:t>
            </a:r>
          </a:p>
        </p:txBody>
      </p:sp>
      <p:sp>
        <p:nvSpPr>
          <p:cNvPr id="8" name="Rectángulo: esquinas redondeadas 7">
            <a:extLst>
              <a:ext uri="{FF2B5EF4-FFF2-40B4-BE49-F238E27FC236}">
                <a16:creationId xmlns:a16="http://schemas.microsoft.com/office/drawing/2014/main" id="{5A435155-ADAE-E890-A542-D005870D5267}"/>
              </a:ext>
            </a:extLst>
          </p:cNvPr>
          <p:cNvSpPr/>
          <p:nvPr/>
        </p:nvSpPr>
        <p:spPr>
          <a:xfrm>
            <a:off x="2600983" y="5161961"/>
            <a:ext cx="8324681" cy="669303"/>
          </a:xfrm>
          <a:prstGeom prst="roundRect">
            <a:avLst/>
          </a:prstGeom>
          <a:solidFill>
            <a:srgbClr val="B9F9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4. Le hacemos una síntesis visual de lo que queremos que aprenda.</a:t>
            </a:r>
          </a:p>
          <a:p>
            <a:pPr algn="ctr"/>
            <a:r>
              <a:rPr lang="es-ES" dirty="0">
                <a:solidFill>
                  <a:schemeClr val="tx1"/>
                </a:solidFill>
              </a:rPr>
              <a:t>Frases control </a:t>
            </a:r>
          </a:p>
        </p:txBody>
      </p:sp>
      <p:sp>
        <p:nvSpPr>
          <p:cNvPr id="9" name="Rectángulo: esquinas redondeadas 8">
            <a:extLst>
              <a:ext uri="{FF2B5EF4-FFF2-40B4-BE49-F238E27FC236}">
                <a16:creationId xmlns:a16="http://schemas.microsoft.com/office/drawing/2014/main" id="{6DDE4CD7-E613-05E7-B77B-56A9CBFE3286}"/>
              </a:ext>
            </a:extLst>
          </p:cNvPr>
          <p:cNvSpPr/>
          <p:nvPr/>
        </p:nvSpPr>
        <p:spPr>
          <a:xfrm>
            <a:off x="2600982" y="4085243"/>
            <a:ext cx="8324682" cy="66930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3. Le explicamos las consecuencias de no hacer lo correcto. </a:t>
            </a:r>
          </a:p>
          <a:p>
            <a:pPr algn="ctr"/>
            <a:r>
              <a:rPr lang="es-ES" dirty="0">
                <a:solidFill>
                  <a:schemeClr val="tx1"/>
                </a:solidFill>
              </a:rPr>
              <a:t>Frases perspectivas </a:t>
            </a:r>
          </a:p>
        </p:txBody>
      </p:sp>
    </p:spTree>
    <p:extLst>
      <p:ext uri="{BB962C8B-B14F-4D97-AF65-F5344CB8AC3E}">
        <p14:creationId xmlns:p14="http://schemas.microsoft.com/office/powerpoint/2010/main" val="211384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6EFC3E-D40E-4729-87D0-6AD5BA752243}"/>
              </a:ext>
            </a:extLst>
          </p:cNvPr>
          <p:cNvSpPr txBox="1"/>
          <p:nvPr/>
        </p:nvSpPr>
        <p:spPr>
          <a:xfrm>
            <a:off x="2997972" y="259102"/>
            <a:ext cx="6891630" cy="584775"/>
          </a:xfrm>
          <a:prstGeom prst="rect">
            <a:avLst/>
          </a:prstGeom>
          <a:noFill/>
        </p:spPr>
        <p:txBody>
          <a:bodyPr wrap="none" rtlCol="0">
            <a:spAutoFit/>
          </a:bodyPr>
          <a:lstStyle/>
          <a:p>
            <a:r>
              <a:rPr lang="es-ES" sz="3200" b="1" dirty="0">
                <a:solidFill>
                  <a:srgbClr val="00B0F0"/>
                </a:solidFill>
              </a:rPr>
              <a:t>EJEMPLOS DE HISTORIAS SOCIALES</a:t>
            </a:r>
            <a:endParaRPr lang="es-ES" sz="3200" dirty="0"/>
          </a:p>
        </p:txBody>
      </p:sp>
      <p:pic>
        <p:nvPicPr>
          <p:cNvPr id="5" name="Imagen 4">
            <a:extLst>
              <a:ext uri="{FF2B5EF4-FFF2-40B4-BE49-F238E27FC236}">
                <a16:creationId xmlns:a16="http://schemas.microsoft.com/office/drawing/2014/main" id="{E5E078F5-B0BE-56FB-757E-2860D5BAAE54}"/>
              </a:ext>
            </a:extLst>
          </p:cNvPr>
          <p:cNvPicPr>
            <a:picLocks noChangeAspect="1"/>
          </p:cNvPicPr>
          <p:nvPr/>
        </p:nvPicPr>
        <p:blipFill>
          <a:blip r:embed="rId2"/>
          <a:stretch>
            <a:fillRect/>
          </a:stretch>
        </p:blipFill>
        <p:spPr>
          <a:xfrm>
            <a:off x="2714920" y="1703680"/>
            <a:ext cx="3146883" cy="2693278"/>
          </a:xfrm>
          <a:prstGeom prst="rect">
            <a:avLst/>
          </a:prstGeom>
        </p:spPr>
      </p:pic>
      <p:pic>
        <p:nvPicPr>
          <p:cNvPr id="7" name="Imagen 6">
            <a:extLst>
              <a:ext uri="{FF2B5EF4-FFF2-40B4-BE49-F238E27FC236}">
                <a16:creationId xmlns:a16="http://schemas.microsoft.com/office/drawing/2014/main" id="{CC026B1C-B727-FFBA-A928-0FEC6B38CD31}"/>
              </a:ext>
            </a:extLst>
          </p:cNvPr>
          <p:cNvPicPr>
            <a:picLocks noChangeAspect="1"/>
          </p:cNvPicPr>
          <p:nvPr/>
        </p:nvPicPr>
        <p:blipFill>
          <a:blip r:embed="rId3"/>
          <a:stretch>
            <a:fillRect/>
          </a:stretch>
        </p:blipFill>
        <p:spPr>
          <a:xfrm>
            <a:off x="6330199" y="2384981"/>
            <a:ext cx="4997302" cy="3389672"/>
          </a:xfrm>
          <a:prstGeom prst="rect">
            <a:avLst/>
          </a:prstGeom>
        </p:spPr>
      </p:pic>
    </p:spTree>
    <p:extLst>
      <p:ext uri="{BB962C8B-B14F-4D97-AF65-F5344CB8AC3E}">
        <p14:creationId xmlns:p14="http://schemas.microsoft.com/office/powerpoint/2010/main" val="42577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2464A95-5134-4CB7-8FC4-3A83FB9D6171}"/>
              </a:ext>
            </a:extLst>
          </p:cNvPr>
          <p:cNvSpPr txBox="1"/>
          <p:nvPr/>
        </p:nvSpPr>
        <p:spPr>
          <a:xfrm>
            <a:off x="1658619" y="224879"/>
            <a:ext cx="9653545" cy="646331"/>
          </a:xfrm>
          <a:prstGeom prst="rect">
            <a:avLst/>
          </a:prstGeom>
          <a:noFill/>
        </p:spPr>
        <p:txBody>
          <a:bodyPr wrap="square" rtlCol="0">
            <a:spAutoFit/>
          </a:bodyPr>
          <a:lstStyle/>
          <a:p>
            <a:r>
              <a:rPr lang="es-ES" sz="3600" b="1" u="sng" dirty="0">
                <a:solidFill>
                  <a:srgbClr val="00B0F0"/>
                </a:solidFill>
              </a:rPr>
              <a:t>RUTINAS Y ANTICIPACIÓN DE ACTIVIDADES</a:t>
            </a:r>
          </a:p>
        </p:txBody>
      </p:sp>
      <p:sp>
        <p:nvSpPr>
          <p:cNvPr id="3" name="Rectángulo: esquinas redondeadas 2">
            <a:extLst>
              <a:ext uri="{FF2B5EF4-FFF2-40B4-BE49-F238E27FC236}">
                <a16:creationId xmlns:a16="http://schemas.microsoft.com/office/drawing/2014/main" id="{E3667F80-C567-4332-B8E3-B07583EE0D4A}"/>
              </a:ext>
            </a:extLst>
          </p:cNvPr>
          <p:cNvSpPr/>
          <p:nvPr/>
        </p:nvSpPr>
        <p:spPr>
          <a:xfrm>
            <a:off x="1070100" y="1369391"/>
            <a:ext cx="6416040" cy="2359650"/>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s-ES" dirty="0">
                <a:solidFill>
                  <a:schemeClr val="tx1"/>
                </a:solidFill>
              </a:rPr>
              <a:t>Hacer uso de la anticipación en los niños con TEA favorece:</a:t>
            </a:r>
          </a:p>
          <a:p>
            <a:pPr marL="1200150" lvl="2" indent="-285750" fontAlgn="base">
              <a:buFont typeface="Arial" panose="020B0604020202020204" pitchFamily="34" charset="0"/>
              <a:buChar char="•"/>
            </a:pPr>
            <a:r>
              <a:rPr lang="es-ES" dirty="0">
                <a:solidFill>
                  <a:schemeClr val="tx1"/>
                </a:solidFill>
              </a:rPr>
              <a:t>Comprensión</a:t>
            </a:r>
          </a:p>
          <a:p>
            <a:pPr marL="1200150" lvl="2" indent="-285750" fontAlgn="base">
              <a:buFont typeface="Arial" panose="020B0604020202020204" pitchFamily="34" charset="0"/>
              <a:buChar char="•"/>
            </a:pPr>
            <a:r>
              <a:rPr lang="es-ES" dirty="0">
                <a:solidFill>
                  <a:schemeClr val="tx1"/>
                </a:solidFill>
              </a:rPr>
              <a:t>Sensación de calma y seguridad</a:t>
            </a:r>
          </a:p>
          <a:p>
            <a:pPr marL="1200150" lvl="2" indent="-285750" fontAlgn="base">
              <a:buFont typeface="Arial" panose="020B0604020202020204" pitchFamily="34" charset="0"/>
              <a:buChar char="•"/>
            </a:pPr>
            <a:r>
              <a:rPr lang="es-ES" dirty="0">
                <a:solidFill>
                  <a:schemeClr val="tx1"/>
                </a:solidFill>
              </a:rPr>
              <a:t>Autorregulación</a:t>
            </a:r>
          </a:p>
          <a:p>
            <a:pPr algn="ctr"/>
            <a:endParaRPr lang="es-ES" dirty="0"/>
          </a:p>
        </p:txBody>
      </p:sp>
      <p:sp>
        <p:nvSpPr>
          <p:cNvPr id="4" name="CuadroTexto 3">
            <a:extLst>
              <a:ext uri="{FF2B5EF4-FFF2-40B4-BE49-F238E27FC236}">
                <a16:creationId xmlns:a16="http://schemas.microsoft.com/office/drawing/2014/main" id="{01937A75-0B04-4F65-B6D1-A1CCAFB3C295}"/>
              </a:ext>
            </a:extLst>
          </p:cNvPr>
          <p:cNvSpPr txBox="1"/>
          <p:nvPr/>
        </p:nvSpPr>
        <p:spPr>
          <a:xfrm>
            <a:off x="2371417" y="5349168"/>
            <a:ext cx="7449165" cy="1015663"/>
          </a:xfrm>
          <a:prstGeom prst="rect">
            <a:avLst/>
          </a:prstGeom>
          <a:noFill/>
        </p:spPr>
        <p:txBody>
          <a:bodyPr wrap="square" lIns="91440" tIns="45720" rIns="91440" bIns="45720" rtlCol="0" anchor="t">
            <a:spAutoFit/>
          </a:bodyPr>
          <a:lstStyle/>
          <a:p>
            <a:r>
              <a:rPr lang="es-ES" sz="1400" dirty="0"/>
              <a:t>Ambas estrategias necesitan de un </a:t>
            </a:r>
            <a:r>
              <a:rPr lang="es-ES" sz="1400" b="1" dirty="0"/>
              <a:t>aprendizaje inicial</a:t>
            </a:r>
            <a:r>
              <a:rPr lang="es-ES" sz="1400" dirty="0"/>
              <a:t>, que una vez adquirido, facilitará la consecución de las secuencias diarias que tienen lugar en la vida de nuestros niños</a:t>
            </a:r>
            <a:r>
              <a:rPr lang="es-ES" sz="1400" b="0" i="0" dirty="0">
                <a:effectLst/>
                <a:latin typeface="Raleway"/>
              </a:rPr>
              <a:t>.</a:t>
            </a:r>
          </a:p>
          <a:p>
            <a:endParaRPr lang="es-ES" dirty="0">
              <a:solidFill>
                <a:srgbClr val="33CCFF"/>
              </a:solidFill>
            </a:endParaRPr>
          </a:p>
        </p:txBody>
      </p:sp>
      <p:pic>
        <p:nvPicPr>
          <p:cNvPr id="5" name="Picture 4" descr="APOYOS VISUALES PARA LA VIDA DIARIA – UNA MIRADA ESPECIAL">
            <a:extLst>
              <a:ext uri="{FF2B5EF4-FFF2-40B4-BE49-F238E27FC236}">
                <a16:creationId xmlns:a16="http://schemas.microsoft.com/office/drawing/2014/main" id="{E32517AA-D8F2-4FAC-9B4D-3004E3F8D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63" y="1393736"/>
            <a:ext cx="4099770" cy="307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7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echa: a la derecha 4">
            <a:extLst>
              <a:ext uri="{FF2B5EF4-FFF2-40B4-BE49-F238E27FC236}">
                <a16:creationId xmlns:a16="http://schemas.microsoft.com/office/drawing/2014/main" id="{D005D07E-C77F-4AAD-18C1-B949452F900F}"/>
              </a:ext>
            </a:extLst>
          </p:cNvPr>
          <p:cNvSpPr/>
          <p:nvPr/>
        </p:nvSpPr>
        <p:spPr>
          <a:xfrm>
            <a:off x="4261332" y="3171547"/>
            <a:ext cx="1890944" cy="514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28" name="Picture 4">
            <a:extLst>
              <a:ext uri="{FF2B5EF4-FFF2-40B4-BE49-F238E27FC236}">
                <a16:creationId xmlns:a16="http://schemas.microsoft.com/office/drawing/2014/main" id="{87DA05FC-CB68-3F04-B095-CCD673FC4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668" y="787856"/>
            <a:ext cx="5475762" cy="508463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3C68264-D58D-485E-683C-E45302B53CCB}"/>
              </a:ext>
            </a:extLst>
          </p:cNvPr>
          <p:cNvSpPr txBox="1"/>
          <p:nvPr/>
        </p:nvSpPr>
        <p:spPr>
          <a:xfrm>
            <a:off x="1649691" y="2730010"/>
            <a:ext cx="2479249" cy="1200329"/>
          </a:xfrm>
          <a:prstGeom prst="rect">
            <a:avLst/>
          </a:prstGeom>
          <a:noFill/>
        </p:spPr>
        <p:txBody>
          <a:bodyPr wrap="square" rtlCol="0">
            <a:spAutoFit/>
          </a:bodyPr>
          <a:lstStyle/>
          <a:p>
            <a:pPr marL="0" indent="0">
              <a:buNone/>
            </a:pPr>
            <a:r>
              <a:rPr lang="es-ES" sz="2400" dirty="0"/>
              <a:t>Cognición</a:t>
            </a:r>
          </a:p>
          <a:p>
            <a:pPr marL="0" indent="0">
              <a:buNone/>
            </a:pPr>
            <a:r>
              <a:rPr lang="es-ES" sz="2400" dirty="0"/>
              <a:t>Lenguaje		</a:t>
            </a:r>
          </a:p>
          <a:p>
            <a:pPr marL="0" indent="0">
              <a:buNone/>
            </a:pPr>
            <a:r>
              <a:rPr lang="es-ES" sz="2400" dirty="0"/>
              <a:t>Perfil sensorial</a:t>
            </a:r>
          </a:p>
        </p:txBody>
      </p:sp>
    </p:spTree>
    <p:extLst>
      <p:ext uri="{BB962C8B-B14F-4D97-AF65-F5344CB8AC3E}">
        <p14:creationId xmlns:p14="http://schemas.microsoft.com/office/powerpoint/2010/main" val="39330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3DDE9-4B51-414E-A43A-4EFBEA9387A1}"/>
              </a:ext>
            </a:extLst>
          </p:cNvPr>
          <p:cNvSpPr>
            <a:spLocks noGrp="1"/>
          </p:cNvSpPr>
          <p:nvPr>
            <p:ph type="title"/>
          </p:nvPr>
        </p:nvSpPr>
        <p:spPr>
          <a:xfrm>
            <a:off x="3137292" y="1762828"/>
            <a:ext cx="7618692" cy="2403819"/>
          </a:xfrm>
        </p:spPr>
        <p:txBody>
          <a:bodyPr>
            <a:noAutofit/>
          </a:bodyPr>
          <a:lstStyle/>
          <a:p>
            <a:pPr algn="ctr"/>
            <a:r>
              <a:rPr lang="es-ES" sz="6600" b="1" dirty="0">
                <a:solidFill>
                  <a:schemeClr val="accent3">
                    <a:lumMod val="75000"/>
                  </a:schemeClr>
                </a:solidFill>
                <a:latin typeface="+mn-lt"/>
                <a:ea typeface="+mn-ea"/>
                <a:cs typeface="+mn-cs"/>
              </a:rPr>
              <a:t>TIPOS DE APOYOS EN LAS AULAS </a:t>
            </a:r>
          </a:p>
        </p:txBody>
      </p:sp>
    </p:spTree>
    <p:extLst>
      <p:ext uri="{BB962C8B-B14F-4D97-AF65-F5344CB8AC3E}">
        <p14:creationId xmlns:p14="http://schemas.microsoft.com/office/powerpoint/2010/main" val="1526371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749B08-0E99-45EC-9074-CF94E6F20BA8}"/>
              </a:ext>
            </a:extLst>
          </p:cNvPr>
          <p:cNvSpPr txBox="1"/>
          <p:nvPr/>
        </p:nvSpPr>
        <p:spPr>
          <a:xfrm>
            <a:off x="4164395" y="432897"/>
            <a:ext cx="6150079" cy="584775"/>
          </a:xfrm>
          <a:prstGeom prst="rect">
            <a:avLst/>
          </a:prstGeom>
          <a:noFill/>
        </p:spPr>
        <p:txBody>
          <a:bodyPr wrap="square" rtlCol="0">
            <a:spAutoFit/>
          </a:bodyPr>
          <a:lstStyle/>
          <a:p>
            <a:r>
              <a:rPr lang="es-ES" sz="3200" b="1" dirty="0">
                <a:solidFill>
                  <a:srgbClr val="00B0F0"/>
                </a:solidFill>
              </a:rPr>
              <a:t>1. APOYOS VISUALES</a:t>
            </a:r>
          </a:p>
        </p:txBody>
      </p:sp>
      <p:sp>
        <p:nvSpPr>
          <p:cNvPr id="5" name="CuadroTexto 4">
            <a:extLst>
              <a:ext uri="{FF2B5EF4-FFF2-40B4-BE49-F238E27FC236}">
                <a16:creationId xmlns:a16="http://schemas.microsoft.com/office/drawing/2014/main" id="{960B873B-0D25-1843-5DFA-5A7D01581FF5}"/>
              </a:ext>
            </a:extLst>
          </p:cNvPr>
          <p:cNvSpPr txBox="1"/>
          <p:nvPr/>
        </p:nvSpPr>
        <p:spPr>
          <a:xfrm>
            <a:off x="2328419" y="1372966"/>
            <a:ext cx="8983745" cy="3693319"/>
          </a:xfrm>
          <a:prstGeom prst="rect">
            <a:avLst/>
          </a:prstGeom>
          <a:noFill/>
        </p:spPr>
        <p:txBody>
          <a:bodyPr wrap="square">
            <a:spAutoFit/>
          </a:bodyPr>
          <a:lstStyle/>
          <a:p>
            <a:r>
              <a:rPr lang="es-ES" dirty="0"/>
              <a:t>Los niños con TEA reciben la información de una forma más clara cuando se les muestra visualmente, que únicamente con las instrucciones verbales.</a:t>
            </a:r>
          </a:p>
          <a:p>
            <a:endParaRPr lang="es-ES" dirty="0"/>
          </a:p>
          <a:p>
            <a:r>
              <a:rPr lang="es-ES" dirty="0"/>
              <a:t>Son herramientas que transforman la información verbal en información visual.</a:t>
            </a:r>
          </a:p>
          <a:p>
            <a:endParaRPr lang="es-ES" dirty="0"/>
          </a:p>
          <a:p>
            <a:r>
              <a:rPr lang="es-ES" dirty="0"/>
              <a:t>Su objetivo principal es mejorar la comprensión del entorno, favorecer el desarrollo de la autonomía personal, la flexibilidad y la autorregulación, proporcionando un mayor nivel de participación social.</a:t>
            </a:r>
          </a:p>
          <a:p>
            <a:endParaRPr lang="es-ES" dirty="0"/>
          </a:p>
          <a:p>
            <a:r>
              <a:rPr lang="es-ES" dirty="0"/>
              <a:t>Utilizar los apoyos visuales contribuye a presentar la información de manera clara y sencilla y, además, permiten que dicha información esté presente de manera más prolongada en el tiempo que la información que se presenta por la ruta auditiva.</a:t>
            </a:r>
          </a:p>
        </p:txBody>
      </p:sp>
    </p:spTree>
    <p:extLst>
      <p:ext uri="{BB962C8B-B14F-4D97-AF65-F5344CB8AC3E}">
        <p14:creationId xmlns:p14="http://schemas.microsoft.com/office/powerpoint/2010/main" val="6954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143382A-84BB-43DE-8D39-071E276A12CA}"/>
              </a:ext>
            </a:extLst>
          </p:cNvPr>
          <p:cNvSpPr txBox="1"/>
          <p:nvPr/>
        </p:nvSpPr>
        <p:spPr>
          <a:xfrm>
            <a:off x="2560683" y="1465264"/>
            <a:ext cx="818976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6600" b="1" dirty="0">
                <a:solidFill>
                  <a:schemeClr val="accent3">
                    <a:lumMod val="75000"/>
                  </a:schemeClr>
                </a:solidFill>
              </a:rPr>
              <a:t>¿QUÉ ES EL TRASTORNO DEL ESPECTRO  AUTISTA?</a:t>
            </a:r>
          </a:p>
        </p:txBody>
      </p:sp>
    </p:spTree>
    <p:extLst>
      <p:ext uri="{BB962C8B-B14F-4D97-AF65-F5344CB8AC3E}">
        <p14:creationId xmlns:p14="http://schemas.microsoft.com/office/powerpoint/2010/main" val="38015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F6F6F9-7D29-4FB5-B3F9-9C36F6FD98B0}"/>
              </a:ext>
            </a:extLst>
          </p:cNvPr>
          <p:cNvSpPr txBox="1"/>
          <p:nvPr/>
        </p:nvSpPr>
        <p:spPr>
          <a:xfrm>
            <a:off x="3627343" y="116265"/>
            <a:ext cx="4937314" cy="584775"/>
          </a:xfrm>
          <a:prstGeom prst="rect">
            <a:avLst/>
          </a:prstGeom>
          <a:noFill/>
        </p:spPr>
        <p:txBody>
          <a:bodyPr wrap="none" rtlCol="0">
            <a:spAutoFit/>
          </a:bodyPr>
          <a:lstStyle/>
          <a:p>
            <a:r>
              <a:rPr lang="es-ES" sz="3200" b="1" dirty="0">
                <a:solidFill>
                  <a:srgbClr val="00B0F0"/>
                </a:solidFill>
              </a:rPr>
              <a:t>TIPOS DE APOYOS VISUALES</a:t>
            </a:r>
            <a:endParaRPr lang="es-ES" sz="3200" dirty="0"/>
          </a:p>
        </p:txBody>
      </p:sp>
      <p:sp>
        <p:nvSpPr>
          <p:cNvPr id="9" name="CuadroTexto 8">
            <a:extLst>
              <a:ext uri="{FF2B5EF4-FFF2-40B4-BE49-F238E27FC236}">
                <a16:creationId xmlns:a16="http://schemas.microsoft.com/office/drawing/2014/main" id="{06E3EEB4-3DCB-4735-94F8-9C54341C2F2E}"/>
              </a:ext>
            </a:extLst>
          </p:cNvPr>
          <p:cNvSpPr txBox="1"/>
          <p:nvPr/>
        </p:nvSpPr>
        <p:spPr>
          <a:xfrm>
            <a:off x="11043920" y="4856480"/>
            <a:ext cx="45719" cy="369332"/>
          </a:xfrm>
          <a:prstGeom prst="rect">
            <a:avLst/>
          </a:prstGeom>
          <a:noFill/>
        </p:spPr>
        <p:txBody>
          <a:bodyPr wrap="square" rtlCol="0">
            <a:spAutoFit/>
          </a:bodyPr>
          <a:lstStyle/>
          <a:p>
            <a:endParaRPr lang="es-ES" dirty="0"/>
          </a:p>
        </p:txBody>
      </p:sp>
      <p:sp>
        <p:nvSpPr>
          <p:cNvPr id="10" name="CuadroTexto 9">
            <a:extLst>
              <a:ext uri="{FF2B5EF4-FFF2-40B4-BE49-F238E27FC236}">
                <a16:creationId xmlns:a16="http://schemas.microsoft.com/office/drawing/2014/main" id="{B6676AC2-F782-D419-01C5-79D70EA49DBF}"/>
              </a:ext>
            </a:extLst>
          </p:cNvPr>
          <p:cNvSpPr txBox="1"/>
          <p:nvPr/>
        </p:nvSpPr>
        <p:spPr>
          <a:xfrm>
            <a:off x="1809947" y="1514370"/>
            <a:ext cx="9521071" cy="4247317"/>
          </a:xfrm>
          <a:prstGeom prst="rect">
            <a:avLst/>
          </a:prstGeom>
          <a:noFill/>
        </p:spPr>
        <p:txBody>
          <a:bodyPr wrap="square">
            <a:spAutoFit/>
          </a:bodyPr>
          <a:lstStyle/>
          <a:p>
            <a:r>
              <a:rPr lang="es-ES" b="1" dirty="0"/>
              <a:t>Palabras escritas</a:t>
            </a:r>
            <a:r>
              <a:rPr lang="es-ES" dirty="0"/>
              <a:t>: en mayúsculas o minúsculas. Ej.: enseñar la palabra casa (la cual puede ir acompañada de la imagen de una casa) para indicar que hay que ir a casa.</a:t>
            </a:r>
          </a:p>
          <a:p>
            <a:endParaRPr lang="es-ES" dirty="0"/>
          </a:p>
          <a:p>
            <a:r>
              <a:rPr lang="es-ES" b="1" dirty="0"/>
              <a:t>Distribución ambiental: </a:t>
            </a:r>
            <a:r>
              <a:rPr lang="es-ES" dirty="0"/>
              <a:t>distribuir los espacios y objetos en función de la actividad. </a:t>
            </a:r>
            <a:r>
              <a:rPr lang="es-ES" dirty="0" err="1"/>
              <a:t>Ej</a:t>
            </a:r>
            <a:r>
              <a:rPr lang="es-ES" dirty="0"/>
              <a:t>: un aula escolar donde la mesa está en la esquina derecha y los juguetes a la izquierda indica dónde hay que estudiar y dónde hay que jugar</a:t>
            </a:r>
          </a:p>
          <a:p>
            <a:endParaRPr lang="es-ES" dirty="0"/>
          </a:p>
          <a:p>
            <a:r>
              <a:rPr lang="es-ES" b="1" dirty="0"/>
              <a:t>Fotografías de objetos reales</a:t>
            </a:r>
            <a:r>
              <a:rPr lang="es-ES" dirty="0"/>
              <a:t>: Ej.: enseñar la fotografía del coche familiar para indicar que vamos a viajar.</a:t>
            </a:r>
          </a:p>
          <a:p>
            <a:endParaRPr lang="es-ES" dirty="0"/>
          </a:p>
          <a:p>
            <a:r>
              <a:rPr lang="es-ES" b="1" dirty="0"/>
              <a:t>Dibujos o pictogramas: </a:t>
            </a:r>
            <a:r>
              <a:rPr lang="es-ES" dirty="0"/>
              <a:t>Por ejemplo, en caso de que conozca el pictograma del supermercado, puede utilizarse para indicar que hay que ir a comprar</a:t>
            </a:r>
          </a:p>
          <a:p>
            <a:endParaRPr lang="es-ES" dirty="0"/>
          </a:p>
          <a:p>
            <a:r>
              <a:rPr lang="es-ES" b="1" dirty="0"/>
              <a:t>Objetos reales: </a:t>
            </a:r>
            <a:r>
              <a:rPr lang="es-ES" dirty="0"/>
              <a:t>Ej.: cuando hay que cepillarse el pelo se enseña el cepillo</a:t>
            </a:r>
          </a:p>
        </p:txBody>
      </p:sp>
    </p:spTree>
    <p:extLst>
      <p:ext uri="{BB962C8B-B14F-4D97-AF65-F5344CB8AC3E}">
        <p14:creationId xmlns:p14="http://schemas.microsoft.com/office/powerpoint/2010/main" val="173375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031371-B846-42B0-99C8-EEDDFC6D2825}"/>
              </a:ext>
            </a:extLst>
          </p:cNvPr>
          <p:cNvSpPr txBox="1"/>
          <p:nvPr/>
        </p:nvSpPr>
        <p:spPr>
          <a:xfrm>
            <a:off x="914139" y="188537"/>
            <a:ext cx="11526520" cy="584775"/>
          </a:xfrm>
          <a:prstGeom prst="rect">
            <a:avLst/>
          </a:prstGeom>
          <a:noFill/>
        </p:spPr>
        <p:txBody>
          <a:bodyPr wrap="square" rtlCol="0">
            <a:spAutoFit/>
          </a:bodyPr>
          <a:lstStyle/>
          <a:p>
            <a:r>
              <a:rPr lang="es-ES" sz="3200" b="1" dirty="0">
                <a:solidFill>
                  <a:srgbClr val="00B0F0"/>
                </a:solidFill>
              </a:rPr>
              <a:t>2. ORGANIZACIÓN ESPACIAL DEL ENTORNO Y TEMPORAL</a:t>
            </a:r>
          </a:p>
        </p:txBody>
      </p:sp>
      <p:sp>
        <p:nvSpPr>
          <p:cNvPr id="3" name="CuadroTexto 2">
            <a:extLst>
              <a:ext uri="{FF2B5EF4-FFF2-40B4-BE49-F238E27FC236}">
                <a16:creationId xmlns:a16="http://schemas.microsoft.com/office/drawing/2014/main" id="{EA4B1400-0B49-F0F8-6AE7-3255C6817E5A}"/>
              </a:ext>
            </a:extLst>
          </p:cNvPr>
          <p:cNvSpPr txBox="1"/>
          <p:nvPr/>
        </p:nvSpPr>
        <p:spPr>
          <a:xfrm>
            <a:off x="2498103" y="1578102"/>
            <a:ext cx="8182467" cy="5355312"/>
          </a:xfrm>
          <a:prstGeom prst="rect">
            <a:avLst/>
          </a:prstGeom>
          <a:noFill/>
        </p:spPr>
        <p:txBody>
          <a:bodyPr wrap="square" numCol="2">
            <a:spAutoFit/>
          </a:bodyPr>
          <a:lstStyle/>
          <a:p>
            <a:pPr algn="ctr"/>
            <a:r>
              <a:rPr lang="es-ES" b="1" dirty="0">
                <a:solidFill>
                  <a:schemeClr val="tx1"/>
                </a:solidFill>
              </a:rPr>
              <a:t>ESTRUCTURACIÓN DEL ENTORNO:</a:t>
            </a:r>
          </a:p>
          <a:p>
            <a:pPr algn="ctr"/>
            <a:endParaRPr lang="es-ES" b="1" dirty="0">
              <a:solidFill>
                <a:schemeClr val="tx1"/>
              </a:solidFill>
            </a:endParaRPr>
          </a:p>
          <a:p>
            <a:pPr marL="285750" indent="-285750">
              <a:buFont typeface="Arial" panose="020B0604020202020204" pitchFamily="34" charset="0"/>
              <a:buChar char="•"/>
            </a:pPr>
            <a:r>
              <a:rPr lang="es-ES" dirty="0">
                <a:solidFill>
                  <a:schemeClr val="tx1"/>
                </a:solidFill>
              </a:rPr>
              <a:t>Diseño del entorno físico para darles </a:t>
            </a:r>
            <a:r>
              <a:rPr lang="es-ES" b="1" dirty="0">
                <a:solidFill>
                  <a:schemeClr val="tx1"/>
                </a:solidFill>
              </a:rPr>
              <a:t>información por adelantado</a:t>
            </a:r>
            <a:r>
              <a:rPr lang="es-ES" dirty="0">
                <a:solidFill>
                  <a:schemeClr val="tx1"/>
                </a:solidFill>
              </a:rPr>
              <a:t>: ofrecerles sentido a la actividad que están realizando.</a:t>
            </a:r>
            <a:endParaRPr lang="es-ES" dirty="0">
              <a:solidFill>
                <a:schemeClr val="tx1"/>
              </a:solidFill>
              <a:cs typeface="Calibri"/>
            </a:endParaRPr>
          </a:p>
          <a:p>
            <a:pPr marL="285750" indent="-285750">
              <a:buFont typeface="Arial" panose="020B0604020202020204" pitchFamily="34" charset="0"/>
              <a:buChar char="•"/>
            </a:pPr>
            <a:endParaRPr lang="es-ES" dirty="0">
              <a:solidFill>
                <a:schemeClr val="tx1"/>
              </a:solidFill>
            </a:endParaRPr>
          </a:p>
          <a:p>
            <a:pPr marL="285750" indent="-285750">
              <a:buFont typeface="Arial" panose="020B0604020202020204" pitchFamily="34" charset="0"/>
              <a:buChar char="•"/>
            </a:pPr>
            <a:r>
              <a:rPr lang="es-ES" dirty="0">
                <a:solidFill>
                  <a:schemeClr val="tx1"/>
                </a:solidFill>
              </a:rPr>
              <a:t>Uso de la información visual para </a:t>
            </a:r>
            <a:r>
              <a:rPr lang="es-ES" b="1" dirty="0">
                <a:solidFill>
                  <a:schemeClr val="tx1"/>
                </a:solidFill>
              </a:rPr>
              <a:t>organizar el entorno, las rutinas y las actividades.</a:t>
            </a:r>
            <a:endParaRPr lang="es-ES" b="1" dirty="0">
              <a:solidFill>
                <a:schemeClr val="tx1"/>
              </a:solidFill>
              <a:cs typeface="Calibri"/>
            </a:endParaRPr>
          </a:p>
          <a:p>
            <a:pPr marL="285750" indent="-285750">
              <a:buFont typeface="Arial" panose="020B0604020202020204" pitchFamily="34" charset="0"/>
              <a:buChar char="•"/>
            </a:pPr>
            <a:endParaRPr lang="es-ES" dirty="0">
              <a:solidFill>
                <a:schemeClr val="tx1"/>
              </a:solidFill>
            </a:endParaRPr>
          </a:p>
          <a:p>
            <a:pPr marL="285750" indent="-285750">
              <a:buFont typeface="Arial" panose="020B0604020202020204" pitchFamily="34" charset="0"/>
              <a:buChar char="•"/>
            </a:pPr>
            <a:r>
              <a:rPr lang="es-ES" b="1" dirty="0">
                <a:solidFill>
                  <a:schemeClr val="tx1"/>
                </a:solidFill>
              </a:rPr>
              <a:t>Presencia de rincones y lugares de trabajo concretos</a:t>
            </a:r>
            <a:r>
              <a:rPr lang="es-ES" dirty="0">
                <a:solidFill>
                  <a:schemeClr val="tx1"/>
                </a:solidFill>
              </a:rPr>
              <a:t> para cada actividad: lugar de desayuno, de relajación, de juego… </a:t>
            </a:r>
            <a:endParaRPr lang="es-ES" b="0" i="0" dirty="0">
              <a:solidFill>
                <a:schemeClr val="tx1"/>
              </a:solidFill>
              <a:effectLst/>
              <a:latin typeface="Open Sans" panose="020B0606030504020204" pitchFamily="34" charset="0"/>
            </a:endParaRPr>
          </a:p>
          <a:p>
            <a:pPr algn="ctr"/>
            <a:endParaRPr lang="es-ES" b="1" dirty="0">
              <a:solidFill>
                <a:schemeClr val="tx1"/>
              </a:solidFill>
            </a:endParaRPr>
          </a:p>
          <a:p>
            <a:pPr algn="ctr"/>
            <a:endParaRPr lang="es-ES" b="1" dirty="0"/>
          </a:p>
          <a:p>
            <a:pPr algn="ctr"/>
            <a:endParaRPr lang="es-ES" b="1" dirty="0">
              <a:solidFill>
                <a:schemeClr val="tx1"/>
              </a:solidFill>
            </a:endParaRPr>
          </a:p>
          <a:p>
            <a:pPr algn="ctr"/>
            <a:r>
              <a:rPr lang="es-ES" b="1" dirty="0">
                <a:solidFill>
                  <a:schemeClr val="tx1"/>
                </a:solidFill>
              </a:rPr>
              <a:t>ESTRUCTURACIÓN TEMPORAL: </a:t>
            </a:r>
          </a:p>
          <a:p>
            <a:pPr marL="285750" indent="-285750" algn="ctr">
              <a:buFont typeface="Arial" panose="020B0604020202020204" pitchFamily="34" charset="0"/>
              <a:buChar char="•"/>
            </a:pPr>
            <a:endParaRPr lang="es-ES" b="1" dirty="0">
              <a:solidFill>
                <a:schemeClr val="tx1"/>
              </a:solidFill>
            </a:endParaRPr>
          </a:p>
          <a:p>
            <a:pPr algn="r"/>
            <a:r>
              <a:rPr lang="es-ES" b="1" dirty="0"/>
              <a:t> </a:t>
            </a:r>
            <a:r>
              <a:rPr lang="es-ES" b="1" dirty="0">
                <a:solidFill>
                  <a:schemeClr val="tx1"/>
                </a:solidFill>
              </a:rPr>
              <a:t>La repetición</a:t>
            </a:r>
            <a:r>
              <a:rPr lang="es-ES" dirty="0">
                <a:solidFill>
                  <a:schemeClr val="tx1"/>
                </a:solidFill>
              </a:rPr>
              <a:t> es fundamental para que interioricen los pasos de la actividad, y para anticipar las tareas.</a:t>
            </a:r>
            <a:endParaRPr lang="es-ES" dirty="0">
              <a:solidFill>
                <a:schemeClr val="tx1"/>
              </a:solidFill>
              <a:cs typeface="Calibri"/>
            </a:endParaRPr>
          </a:p>
          <a:p>
            <a:pPr marL="285750" indent="-285750" algn="r">
              <a:buFont typeface="Arial" panose="020B0604020202020204" pitchFamily="34" charset="0"/>
              <a:buChar char="•"/>
            </a:pPr>
            <a:endParaRPr lang="es-ES" dirty="0">
              <a:solidFill>
                <a:schemeClr val="tx1"/>
              </a:solidFill>
            </a:endParaRPr>
          </a:p>
          <a:p>
            <a:pPr marL="285750" indent="-285750" algn="r">
              <a:buFont typeface="Arial" panose="020B0604020202020204" pitchFamily="34" charset="0"/>
              <a:buChar char="•"/>
            </a:pPr>
            <a:r>
              <a:rPr lang="es-ES" dirty="0">
                <a:solidFill>
                  <a:schemeClr val="tx1"/>
                </a:solidFill>
              </a:rPr>
              <a:t>Ejecutar </a:t>
            </a:r>
            <a:r>
              <a:rPr lang="es-ES" b="1" dirty="0">
                <a:solidFill>
                  <a:schemeClr val="tx1"/>
                </a:solidFill>
              </a:rPr>
              <a:t>rutinas diarias.</a:t>
            </a:r>
            <a:endParaRPr lang="es-ES" b="1" dirty="0">
              <a:solidFill>
                <a:schemeClr val="tx1"/>
              </a:solidFill>
              <a:cs typeface="Calibri"/>
            </a:endParaRPr>
          </a:p>
          <a:p>
            <a:pPr marL="285750" indent="-285750" algn="r">
              <a:buFont typeface="Arial" panose="020B0604020202020204" pitchFamily="34" charset="0"/>
              <a:buChar char="•"/>
            </a:pPr>
            <a:endParaRPr lang="es-ES" dirty="0">
              <a:solidFill>
                <a:schemeClr val="tx1"/>
              </a:solidFill>
            </a:endParaRPr>
          </a:p>
          <a:p>
            <a:pPr marL="285750" indent="-285750" algn="r">
              <a:buFont typeface="Arial" panose="020B0604020202020204" pitchFamily="34" charset="0"/>
              <a:buChar char="•"/>
            </a:pPr>
            <a:r>
              <a:rPr lang="es-ES" dirty="0">
                <a:solidFill>
                  <a:schemeClr val="tx1"/>
                </a:solidFill>
              </a:rPr>
              <a:t>Utilizar </a:t>
            </a:r>
            <a:r>
              <a:rPr lang="es-ES" b="1" dirty="0">
                <a:solidFill>
                  <a:schemeClr val="tx1"/>
                </a:solidFill>
              </a:rPr>
              <a:t>planificadores y agendas visuales</a:t>
            </a:r>
            <a:r>
              <a:rPr lang="es-ES" dirty="0">
                <a:solidFill>
                  <a:schemeClr val="tx1"/>
                </a:solidFill>
              </a:rPr>
              <a:t>.</a:t>
            </a:r>
            <a:endParaRPr lang="es-ES" dirty="0">
              <a:solidFill>
                <a:schemeClr val="tx1"/>
              </a:solidFill>
              <a:cs typeface="Calibri"/>
            </a:endParaRPr>
          </a:p>
        </p:txBody>
      </p:sp>
    </p:spTree>
    <p:extLst>
      <p:ext uri="{BB962C8B-B14F-4D97-AF65-F5344CB8AC3E}">
        <p14:creationId xmlns:p14="http://schemas.microsoft.com/office/powerpoint/2010/main" val="370117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8A31FA1-CC94-807A-83EA-45ACF491A977}"/>
              </a:ext>
            </a:extLst>
          </p:cNvPr>
          <p:cNvPicPr>
            <a:picLocks noChangeAspect="1"/>
          </p:cNvPicPr>
          <p:nvPr/>
        </p:nvPicPr>
        <p:blipFill>
          <a:blip r:embed="rId2"/>
          <a:stretch>
            <a:fillRect/>
          </a:stretch>
        </p:blipFill>
        <p:spPr>
          <a:xfrm>
            <a:off x="2974872" y="1148304"/>
            <a:ext cx="7048500" cy="2057400"/>
          </a:xfrm>
          <a:prstGeom prst="rect">
            <a:avLst/>
          </a:prstGeom>
        </p:spPr>
      </p:pic>
      <p:pic>
        <p:nvPicPr>
          <p:cNvPr id="6" name="Imagen 5">
            <a:extLst>
              <a:ext uri="{FF2B5EF4-FFF2-40B4-BE49-F238E27FC236}">
                <a16:creationId xmlns:a16="http://schemas.microsoft.com/office/drawing/2014/main" id="{5D938A1C-D4A7-235E-6357-54D145233AA5}"/>
              </a:ext>
            </a:extLst>
          </p:cNvPr>
          <p:cNvPicPr>
            <a:picLocks noChangeAspect="1"/>
          </p:cNvPicPr>
          <p:nvPr/>
        </p:nvPicPr>
        <p:blipFill>
          <a:blip r:embed="rId3"/>
          <a:stretch>
            <a:fillRect/>
          </a:stretch>
        </p:blipFill>
        <p:spPr>
          <a:xfrm>
            <a:off x="3997734" y="4373049"/>
            <a:ext cx="4448175" cy="2143125"/>
          </a:xfrm>
          <a:prstGeom prst="rect">
            <a:avLst/>
          </a:prstGeom>
        </p:spPr>
      </p:pic>
      <p:sp>
        <p:nvSpPr>
          <p:cNvPr id="7" name="CuadroTexto 6">
            <a:extLst>
              <a:ext uri="{FF2B5EF4-FFF2-40B4-BE49-F238E27FC236}">
                <a16:creationId xmlns:a16="http://schemas.microsoft.com/office/drawing/2014/main" id="{7720D04F-6EF1-41EC-B289-A0E29177CFDD}"/>
              </a:ext>
            </a:extLst>
          </p:cNvPr>
          <p:cNvSpPr txBox="1"/>
          <p:nvPr/>
        </p:nvSpPr>
        <p:spPr>
          <a:xfrm>
            <a:off x="4955457" y="637685"/>
            <a:ext cx="3490452" cy="369332"/>
          </a:xfrm>
          <a:prstGeom prst="rect">
            <a:avLst/>
          </a:prstGeom>
          <a:noFill/>
        </p:spPr>
        <p:txBody>
          <a:bodyPr wrap="square" rtlCol="0">
            <a:spAutoFit/>
          </a:bodyPr>
          <a:lstStyle/>
          <a:p>
            <a:r>
              <a:rPr lang="es-ES" dirty="0"/>
              <a:t>Horario con pictogramas</a:t>
            </a:r>
          </a:p>
        </p:txBody>
      </p:sp>
      <p:sp>
        <p:nvSpPr>
          <p:cNvPr id="8" name="CuadroTexto 7">
            <a:extLst>
              <a:ext uri="{FF2B5EF4-FFF2-40B4-BE49-F238E27FC236}">
                <a16:creationId xmlns:a16="http://schemas.microsoft.com/office/drawing/2014/main" id="{24F934DE-4CEA-0E4C-AC18-60DF50A28E2D}"/>
              </a:ext>
            </a:extLst>
          </p:cNvPr>
          <p:cNvSpPr txBox="1"/>
          <p:nvPr/>
        </p:nvSpPr>
        <p:spPr>
          <a:xfrm>
            <a:off x="3957483" y="3746091"/>
            <a:ext cx="5083277" cy="369332"/>
          </a:xfrm>
          <a:prstGeom prst="rect">
            <a:avLst/>
          </a:prstGeom>
          <a:noFill/>
        </p:spPr>
        <p:txBody>
          <a:bodyPr wrap="square" rtlCol="0">
            <a:spAutoFit/>
          </a:bodyPr>
          <a:lstStyle/>
          <a:p>
            <a:r>
              <a:rPr lang="es-ES" dirty="0"/>
              <a:t>Horario con pictogramas y objetos reales</a:t>
            </a:r>
          </a:p>
        </p:txBody>
      </p:sp>
    </p:spTree>
    <p:extLst>
      <p:ext uri="{BB962C8B-B14F-4D97-AF65-F5344CB8AC3E}">
        <p14:creationId xmlns:p14="http://schemas.microsoft.com/office/powerpoint/2010/main" val="9459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256B70-6BD0-45E4-A5B1-0E199FFFEC90}"/>
              </a:ext>
            </a:extLst>
          </p:cNvPr>
          <p:cNvSpPr txBox="1"/>
          <p:nvPr/>
        </p:nvSpPr>
        <p:spPr>
          <a:xfrm>
            <a:off x="2589213" y="4529540"/>
            <a:ext cx="8915399" cy="11624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dirty="0">
                <a:solidFill>
                  <a:schemeClr val="tx1">
                    <a:lumMod val="85000"/>
                    <a:lumOff val="15000"/>
                  </a:schemeClr>
                </a:solidFill>
                <a:latin typeface="+mj-lt"/>
                <a:ea typeface="+mj-ea"/>
                <a:cs typeface="+mj-cs"/>
              </a:rPr>
              <a:t>PLANIFICADORES Y AGENDAS VISUALES</a:t>
            </a:r>
            <a:endParaRPr lang="en-US" sz="3800" dirty="0">
              <a:solidFill>
                <a:schemeClr val="tx1">
                  <a:lumMod val="85000"/>
                  <a:lumOff val="15000"/>
                </a:schemeClr>
              </a:solidFill>
              <a:latin typeface="+mj-lt"/>
              <a:ea typeface="+mj-ea"/>
              <a:cs typeface="+mj-cs"/>
            </a:endParaRPr>
          </a:p>
        </p:txBody>
      </p:sp>
      <p:pic>
        <p:nvPicPr>
          <p:cNvPr id="6" name="Imagen 5">
            <a:extLst>
              <a:ext uri="{FF2B5EF4-FFF2-40B4-BE49-F238E27FC236}">
                <a16:creationId xmlns:a16="http://schemas.microsoft.com/office/drawing/2014/main" id="{0E026218-9FC4-10E8-A794-4335EAC23A10}"/>
              </a:ext>
            </a:extLst>
          </p:cNvPr>
          <p:cNvPicPr>
            <a:picLocks noChangeAspect="1"/>
          </p:cNvPicPr>
          <p:nvPr/>
        </p:nvPicPr>
        <p:blipFill>
          <a:blip r:embed="rId2"/>
          <a:stretch>
            <a:fillRect/>
          </a:stretch>
        </p:blipFill>
        <p:spPr>
          <a:xfrm>
            <a:off x="2589212" y="805426"/>
            <a:ext cx="4399491" cy="3272044"/>
          </a:xfrm>
          <a:prstGeom prst="rect">
            <a:avLst/>
          </a:prstGeom>
        </p:spPr>
      </p:pic>
      <p:pic>
        <p:nvPicPr>
          <p:cNvPr id="8" name="Imagen 7">
            <a:extLst>
              <a:ext uri="{FF2B5EF4-FFF2-40B4-BE49-F238E27FC236}">
                <a16:creationId xmlns:a16="http://schemas.microsoft.com/office/drawing/2014/main" id="{349FA51C-1DD5-8CDA-7ACA-7A2DD1E9E37D}"/>
              </a:ext>
            </a:extLst>
          </p:cNvPr>
          <p:cNvPicPr>
            <a:picLocks noChangeAspect="1"/>
          </p:cNvPicPr>
          <p:nvPr/>
        </p:nvPicPr>
        <p:blipFill>
          <a:blip r:embed="rId3"/>
          <a:stretch>
            <a:fillRect/>
          </a:stretch>
        </p:blipFill>
        <p:spPr>
          <a:xfrm>
            <a:off x="7152428" y="929123"/>
            <a:ext cx="4399491" cy="3024650"/>
          </a:xfrm>
          <a:prstGeom prst="rect">
            <a:avLst/>
          </a:prstGeom>
        </p:spPr>
      </p:pic>
    </p:spTree>
    <p:extLst>
      <p:ext uri="{BB962C8B-B14F-4D97-AF65-F5344CB8AC3E}">
        <p14:creationId xmlns:p14="http://schemas.microsoft.com/office/powerpoint/2010/main" val="79115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2715262-CDED-FB90-0D5A-188B2CF16812}"/>
              </a:ext>
            </a:extLst>
          </p:cNvPr>
          <p:cNvSpPr>
            <a:spLocks noGrp="1"/>
          </p:cNvSpPr>
          <p:nvPr>
            <p:ph idx="1"/>
          </p:nvPr>
        </p:nvSpPr>
        <p:spPr>
          <a:xfrm>
            <a:off x="1941922" y="848412"/>
            <a:ext cx="9562690" cy="5062810"/>
          </a:xfrm>
        </p:spPr>
        <p:txBody>
          <a:bodyPr/>
          <a:lstStyle/>
          <a:p>
            <a:pPr marL="0" indent="0" algn="ctr">
              <a:buNone/>
            </a:pPr>
            <a:r>
              <a:rPr lang="es-ES" sz="2800" b="1" dirty="0">
                <a:solidFill>
                  <a:schemeClr val="tx1"/>
                </a:solidFill>
              </a:rPr>
              <a:t>AMBIENTE AMIGABLE</a:t>
            </a:r>
          </a:p>
          <a:p>
            <a:pPr marL="0" indent="0" algn="ctr">
              <a:buNone/>
            </a:pPr>
            <a:endParaRPr lang="es-ES" sz="2800" b="1" dirty="0">
              <a:solidFill>
                <a:schemeClr val="tx1"/>
              </a:solidFill>
            </a:endParaRPr>
          </a:p>
          <a:p>
            <a:pPr marL="0" indent="0">
              <a:buNone/>
            </a:pPr>
            <a:r>
              <a:rPr lang="es-ES" dirty="0"/>
              <a:t>Concentrarse en hacer que el ambiente sea más amigable para el autismo.</a:t>
            </a:r>
          </a:p>
          <a:p>
            <a:pPr marL="0" indent="0">
              <a:buNone/>
            </a:pPr>
            <a:r>
              <a:rPr lang="es-ES" dirty="0"/>
              <a:t>Análisis funcional del entorno, analizando factores sociales, sensorial, cognitivos, físicos…que puedan limitar el progreso y la calidad de vida.</a:t>
            </a:r>
          </a:p>
          <a:p>
            <a:pPr marL="0" indent="0">
              <a:buNone/>
            </a:pPr>
            <a:r>
              <a:rPr lang="es-ES" dirty="0"/>
              <a:t>Es esencial ayudar a ver a los demás “a través de sus ojos” e idear formas de reducir el estrés ambiental.</a:t>
            </a:r>
          </a:p>
          <a:p>
            <a:pPr marL="0" indent="0">
              <a:buNone/>
            </a:pPr>
            <a:r>
              <a:rPr lang="es-ES" dirty="0"/>
              <a:t>Tener en cuenta que cambios muy pequeños pueden suponer efectos importantes</a:t>
            </a:r>
          </a:p>
          <a:p>
            <a:pPr marL="0" indent="0">
              <a:buNone/>
            </a:pPr>
            <a:endParaRPr lang="es-ES" dirty="0"/>
          </a:p>
        </p:txBody>
      </p:sp>
    </p:spTree>
    <p:extLst>
      <p:ext uri="{BB962C8B-B14F-4D97-AF65-F5344CB8AC3E}">
        <p14:creationId xmlns:p14="http://schemas.microsoft.com/office/powerpoint/2010/main" val="86253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A85F59-FE77-4C00-A296-59AED7F88336}"/>
              </a:ext>
            </a:extLst>
          </p:cNvPr>
          <p:cNvSpPr txBox="1"/>
          <p:nvPr/>
        </p:nvSpPr>
        <p:spPr>
          <a:xfrm>
            <a:off x="3291840" y="1137920"/>
            <a:ext cx="6451600" cy="4185920"/>
          </a:xfrm>
          <a:prstGeom prst="rect">
            <a:avLst/>
          </a:prstGeom>
          <a:noFill/>
        </p:spPr>
        <p:txBody>
          <a:bodyPr wrap="square" rtlCol="0">
            <a:spAutoFit/>
          </a:bodyPr>
          <a:lstStyle/>
          <a:p>
            <a:endParaRPr lang="es-ES" dirty="0"/>
          </a:p>
        </p:txBody>
      </p:sp>
      <p:sp>
        <p:nvSpPr>
          <p:cNvPr id="6" name="CuadroTexto 5">
            <a:extLst>
              <a:ext uri="{FF2B5EF4-FFF2-40B4-BE49-F238E27FC236}">
                <a16:creationId xmlns:a16="http://schemas.microsoft.com/office/drawing/2014/main" id="{FD7D2F94-6578-49BB-BE0E-B0CAFE0C0FAD}"/>
              </a:ext>
            </a:extLst>
          </p:cNvPr>
          <p:cNvSpPr txBox="1"/>
          <p:nvPr/>
        </p:nvSpPr>
        <p:spPr>
          <a:xfrm>
            <a:off x="2879784" y="1738007"/>
            <a:ext cx="7884160" cy="3139321"/>
          </a:xfrm>
          <a:prstGeom prst="rect">
            <a:avLst/>
          </a:prstGeom>
          <a:noFill/>
        </p:spPr>
        <p:txBody>
          <a:bodyPr wrap="square">
            <a:spAutoFit/>
          </a:bodyPr>
          <a:lstStyle/>
          <a:p>
            <a:pPr algn="ctr"/>
            <a:r>
              <a:rPr lang="es-ES" sz="6600" b="1" dirty="0">
                <a:solidFill>
                  <a:schemeClr val="accent3">
                    <a:lumMod val="75000"/>
                  </a:schemeClr>
                </a:solidFill>
              </a:rPr>
              <a:t>INTERVENCIÓN INTEGRAL Y ESPECIALIZADA</a:t>
            </a:r>
          </a:p>
        </p:txBody>
      </p:sp>
    </p:spTree>
    <p:extLst>
      <p:ext uri="{BB962C8B-B14F-4D97-AF65-F5344CB8AC3E}">
        <p14:creationId xmlns:p14="http://schemas.microsoft.com/office/powerpoint/2010/main" val="34584836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890097-DA2C-4CA9-A9E5-D31E21C00141}"/>
              </a:ext>
            </a:extLst>
          </p:cNvPr>
          <p:cNvSpPr txBox="1"/>
          <p:nvPr/>
        </p:nvSpPr>
        <p:spPr>
          <a:xfrm>
            <a:off x="4445760" y="4054262"/>
            <a:ext cx="2578164" cy="461665"/>
          </a:xfrm>
          <a:prstGeom prst="rect">
            <a:avLst/>
          </a:prstGeom>
          <a:noFill/>
        </p:spPr>
        <p:txBody>
          <a:bodyPr wrap="square" rtlCol="0">
            <a:spAutoFit/>
          </a:bodyPr>
          <a:lstStyle/>
          <a:p>
            <a:r>
              <a:rPr lang="es-ES" sz="2400" b="1" dirty="0"/>
              <a:t>PROFESIONALES</a:t>
            </a:r>
          </a:p>
        </p:txBody>
      </p:sp>
      <p:sp>
        <p:nvSpPr>
          <p:cNvPr id="4" name="CuadroTexto 3">
            <a:extLst>
              <a:ext uri="{FF2B5EF4-FFF2-40B4-BE49-F238E27FC236}">
                <a16:creationId xmlns:a16="http://schemas.microsoft.com/office/drawing/2014/main" id="{4B7717E3-234D-40A7-B099-D5A542215934}"/>
              </a:ext>
            </a:extLst>
          </p:cNvPr>
          <p:cNvSpPr txBox="1"/>
          <p:nvPr/>
        </p:nvSpPr>
        <p:spPr>
          <a:xfrm>
            <a:off x="2563579" y="4792926"/>
            <a:ext cx="4592320" cy="1354217"/>
          </a:xfrm>
          <a:prstGeom prst="rect">
            <a:avLst/>
          </a:prstGeom>
          <a:noFill/>
        </p:spPr>
        <p:txBody>
          <a:bodyPr wrap="square" rtlCol="0">
            <a:spAutoFit/>
          </a:bodyPr>
          <a:lstStyle/>
          <a:p>
            <a:pPr marL="285750" indent="-285750">
              <a:buFont typeface="Arial" panose="020B0604020202020204" pitchFamily="34" charset="0"/>
              <a:buChar char="•"/>
            </a:pPr>
            <a:r>
              <a:rPr lang="es-ES" sz="1600" dirty="0"/>
              <a:t>Psicólogos			</a:t>
            </a:r>
          </a:p>
          <a:p>
            <a:pPr marL="285750" indent="-285750">
              <a:buFont typeface="Arial" panose="020B0604020202020204" pitchFamily="34" charset="0"/>
              <a:buChar char="•"/>
            </a:pPr>
            <a:r>
              <a:rPr lang="es-ES" sz="1600" dirty="0"/>
              <a:t>Logopedas</a:t>
            </a:r>
          </a:p>
          <a:p>
            <a:pPr marL="285750" indent="-285750">
              <a:buFont typeface="Arial" panose="020B0604020202020204" pitchFamily="34" charset="0"/>
              <a:buChar char="•"/>
            </a:pPr>
            <a:r>
              <a:rPr lang="es-ES" sz="1600" dirty="0"/>
              <a:t>Maestros</a:t>
            </a:r>
          </a:p>
          <a:p>
            <a:pPr marL="285750" indent="-285750">
              <a:buFont typeface="Arial" panose="020B0604020202020204" pitchFamily="34" charset="0"/>
              <a:buChar char="•"/>
            </a:pPr>
            <a:r>
              <a:rPr lang="es-ES" sz="1600" dirty="0"/>
              <a:t>Trabajadores sociales</a:t>
            </a:r>
          </a:p>
          <a:p>
            <a:pPr marL="285750" indent="-285750">
              <a:buFont typeface="Arial" panose="020B0604020202020204" pitchFamily="34" charset="0"/>
              <a:buChar char="•"/>
            </a:pPr>
            <a:endParaRPr lang="es-ES" dirty="0"/>
          </a:p>
        </p:txBody>
      </p:sp>
      <p:sp>
        <p:nvSpPr>
          <p:cNvPr id="5" name="CuadroTexto 4">
            <a:extLst>
              <a:ext uri="{FF2B5EF4-FFF2-40B4-BE49-F238E27FC236}">
                <a16:creationId xmlns:a16="http://schemas.microsoft.com/office/drawing/2014/main" id="{4E1EA1B6-46A0-45CB-B4B4-A65BDE8C5F57}"/>
              </a:ext>
            </a:extLst>
          </p:cNvPr>
          <p:cNvSpPr txBox="1"/>
          <p:nvPr/>
        </p:nvSpPr>
        <p:spPr>
          <a:xfrm>
            <a:off x="6272170" y="4792926"/>
            <a:ext cx="6565900" cy="1077218"/>
          </a:xfrm>
          <a:prstGeom prst="rect">
            <a:avLst/>
          </a:prstGeom>
          <a:noFill/>
        </p:spPr>
        <p:txBody>
          <a:bodyPr wrap="square" rtlCol="0">
            <a:spAutoFit/>
          </a:bodyPr>
          <a:lstStyle/>
          <a:p>
            <a:pPr marL="285750" indent="-285750">
              <a:buFont typeface="Arial" panose="020B0604020202020204" pitchFamily="34" charset="0"/>
              <a:buChar char="•"/>
            </a:pPr>
            <a:r>
              <a:rPr lang="es-ES" sz="1600" dirty="0"/>
              <a:t>Educadores sociales</a:t>
            </a:r>
          </a:p>
          <a:p>
            <a:pPr marL="285750" indent="-285750">
              <a:buFont typeface="Arial" panose="020B0604020202020204" pitchFamily="34" charset="0"/>
              <a:buChar char="•"/>
            </a:pPr>
            <a:r>
              <a:rPr lang="es-ES" sz="1600" dirty="0"/>
              <a:t>Terapeutas ocupacionales </a:t>
            </a:r>
          </a:p>
          <a:p>
            <a:pPr marL="285750" indent="-285750">
              <a:buFont typeface="Arial" panose="020B0604020202020204" pitchFamily="34" charset="0"/>
              <a:buChar char="•"/>
            </a:pPr>
            <a:r>
              <a:rPr lang="es-ES" sz="1600" dirty="0"/>
              <a:t>Cuidadores/Auxiliares/Técnicos</a:t>
            </a:r>
          </a:p>
          <a:p>
            <a:pPr marL="285750" indent="-285750">
              <a:buFont typeface="Arial" panose="020B0604020202020204" pitchFamily="34" charset="0"/>
              <a:buChar char="•"/>
            </a:pPr>
            <a:r>
              <a:rPr lang="es-ES" sz="1600" dirty="0"/>
              <a:t>Integradores sociales</a:t>
            </a:r>
          </a:p>
        </p:txBody>
      </p:sp>
      <p:sp>
        <p:nvSpPr>
          <p:cNvPr id="7" name="CuadroTexto 6">
            <a:extLst>
              <a:ext uri="{FF2B5EF4-FFF2-40B4-BE49-F238E27FC236}">
                <a16:creationId xmlns:a16="http://schemas.microsoft.com/office/drawing/2014/main" id="{BC13B9B6-8B7F-D196-3FDA-286B34BDC701}"/>
              </a:ext>
            </a:extLst>
          </p:cNvPr>
          <p:cNvSpPr txBox="1"/>
          <p:nvPr/>
        </p:nvSpPr>
        <p:spPr>
          <a:xfrm>
            <a:off x="1649690" y="751157"/>
            <a:ext cx="10124387" cy="2308324"/>
          </a:xfrm>
          <a:prstGeom prst="rect">
            <a:avLst/>
          </a:prstGeom>
          <a:noFill/>
        </p:spPr>
        <p:txBody>
          <a:bodyPr wrap="square">
            <a:spAutoFit/>
          </a:bodyPr>
          <a:lstStyle/>
          <a:p>
            <a:pPr algn="just"/>
            <a:r>
              <a:rPr lang="es-ES" dirty="0"/>
              <a:t>Los únicos abordajes e intervenciones </a:t>
            </a:r>
            <a:r>
              <a:rPr lang="es-ES" b="1" dirty="0"/>
              <a:t>recomendados a nivel nacional e internacional para el tratamiento del TEA son de carácter psicoeducativo</a:t>
            </a:r>
            <a:r>
              <a:rPr lang="es-ES" dirty="0"/>
              <a:t>, orientados a potenciar puntos fuertes y a proporcionar apoyos que favorezcan el desarrollo personal, la inclusión social y la calidad de vida de las personas con TEA y de sus familias. </a:t>
            </a:r>
          </a:p>
          <a:p>
            <a:pPr algn="just"/>
            <a:endParaRPr lang="es-ES" dirty="0"/>
          </a:p>
          <a:p>
            <a:pPr algn="just"/>
            <a:r>
              <a:rPr lang="es-ES" dirty="0"/>
              <a:t>En todos los casos es necesario realizar </a:t>
            </a:r>
            <a:r>
              <a:rPr lang="es-ES" b="1" dirty="0"/>
              <a:t>una intervención individualizada y multidisciplinar</a:t>
            </a:r>
            <a:r>
              <a:rPr lang="es-ES" dirty="0"/>
              <a:t> (PIA - Plan Individualizado de Apoyo) a través de la cual los diferentes profesionales establecen objetivos de trabajo que deberán revisarse periódicamente.</a:t>
            </a:r>
          </a:p>
        </p:txBody>
      </p:sp>
    </p:spTree>
    <p:extLst>
      <p:ext uri="{BB962C8B-B14F-4D97-AF65-F5344CB8AC3E}">
        <p14:creationId xmlns:p14="http://schemas.microsoft.com/office/powerpoint/2010/main" val="41515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3" dur="500"/>
                                        <p:tgtEl>
                                          <p:spTgt spid="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43" dur="500"/>
                                        <p:tgtEl>
                                          <p:spTgt spid="5">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4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974730-B594-47BD-A4D9-1277ED160714}"/>
              </a:ext>
            </a:extLst>
          </p:cNvPr>
          <p:cNvSpPr txBox="1"/>
          <p:nvPr/>
        </p:nvSpPr>
        <p:spPr>
          <a:xfrm>
            <a:off x="2001990" y="1551093"/>
            <a:ext cx="9117701" cy="4154984"/>
          </a:xfrm>
          <a:prstGeom prst="rect">
            <a:avLst/>
          </a:prstGeom>
          <a:noFill/>
        </p:spPr>
        <p:txBody>
          <a:bodyPr wrap="square" rtlCol="0">
            <a:spAutoFit/>
          </a:bodyPr>
          <a:lstStyle/>
          <a:p>
            <a:pPr algn="ctr">
              <a:spcBef>
                <a:spcPct val="0"/>
              </a:spcBef>
            </a:pPr>
            <a:r>
              <a:rPr lang="es-ES" sz="6600" b="1" dirty="0">
                <a:solidFill>
                  <a:schemeClr val="accent3">
                    <a:lumMod val="75000"/>
                  </a:schemeClr>
                </a:solidFill>
              </a:rPr>
              <a:t>PAUTAS GENERALES PARA LA INTERVENCIÓN CON TEA </a:t>
            </a:r>
          </a:p>
        </p:txBody>
      </p:sp>
    </p:spTree>
    <p:extLst>
      <p:ext uri="{BB962C8B-B14F-4D97-AF65-F5344CB8AC3E}">
        <p14:creationId xmlns:p14="http://schemas.microsoft.com/office/powerpoint/2010/main" val="286362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215342" y="597612"/>
            <a:ext cx="10359342" cy="5467522"/>
          </a:xfrm>
        </p:spPr>
        <p:txBody>
          <a:bodyPr>
            <a:normAutofit/>
          </a:bodyPr>
          <a:lstStyle/>
          <a:p>
            <a:pPr marL="400050" lvl="1" indent="0" algn="just">
              <a:buNone/>
            </a:pPr>
            <a:r>
              <a:rPr lang="es-ES" b="1" u="sng" dirty="0"/>
              <a:t>LOS CUATRO IRRENUNCIABLES (BASADO EN P Vermeulen)</a:t>
            </a:r>
          </a:p>
          <a:p>
            <a:pPr marL="400050" lvl="1" indent="0" algn="just">
              <a:buNone/>
            </a:pPr>
            <a:r>
              <a:rPr lang="es-ES" b="1" dirty="0"/>
              <a:t>PIENSA EN QUE PUEDES ACCEDER YA PARA AYUDAR A LA PERSONA A:</a:t>
            </a:r>
          </a:p>
          <a:p>
            <a:pPr lvl="1" indent="-342900" algn="just">
              <a:buAutoNum type="arabicPeriod"/>
            </a:pPr>
            <a:r>
              <a:rPr lang="es-ES" u="sng" dirty="0"/>
              <a:t>ACLARAR Y HACER MÁS COMPRENSIBLE EL MUNDO PARA LA PERSONA:</a:t>
            </a:r>
          </a:p>
          <a:p>
            <a:pPr marL="800100" lvl="2" indent="0" algn="just">
              <a:buNone/>
            </a:pPr>
            <a:r>
              <a:rPr lang="es-ES" dirty="0"/>
              <a:t>Todo aquello que facilite la comprensión de lo que ocurre en su mundo, de las actividades, de los cambios, contar con información por adelantado, etc. Mejorar significativamente el bienestar de la persona</a:t>
            </a:r>
          </a:p>
          <a:p>
            <a:pPr lvl="1" indent="-342900" algn="just">
              <a:buAutoNum type="arabicPeriod"/>
            </a:pPr>
            <a:r>
              <a:rPr lang="es-ES" u="sng" dirty="0"/>
              <a:t>OFRECER HERRAMIENTAS Y RECURSOS PARA AFRONTAR EL ESTRÉS Y EL MALESTAR</a:t>
            </a:r>
            <a:r>
              <a:rPr lang="es-ES" dirty="0"/>
              <a:t>: </a:t>
            </a:r>
          </a:p>
          <a:p>
            <a:pPr marL="800100" lvl="2" indent="0" algn="just">
              <a:buNone/>
            </a:pPr>
            <a:r>
              <a:rPr lang="es-ES" dirty="0"/>
              <a:t>Todas las personas necesitamos recursos y estrategias para afrontar de la mejor manera posible los momentos de estrés y malestar. Piensa qué puedes enseñar a la persona o qué apoyos le pueden ser de utilidad en momentos de tensión y malestar</a:t>
            </a:r>
          </a:p>
          <a:p>
            <a:pPr lvl="1" indent="-342900" algn="just">
              <a:buAutoNum type="arabicPeriod"/>
            </a:pPr>
            <a:r>
              <a:rPr lang="es-ES" u="sng" dirty="0"/>
              <a:t>FACILITAR MOMENTOS Y ESPACIOS COTIDIANOS Y FRECUENTES DE DIVERSIÓN</a:t>
            </a:r>
            <a:r>
              <a:rPr lang="es-ES" dirty="0"/>
              <a:t>:</a:t>
            </a:r>
          </a:p>
          <a:p>
            <a:pPr marL="800100" lvl="2" indent="0" algn="just">
              <a:buNone/>
            </a:pPr>
            <a:r>
              <a:rPr lang="es-ES" dirty="0"/>
              <a:t>Todas las personas incrementamos nuestro bienestar cuando tenemos más tiempo de diversión y disfrute cotidiano. Piensa en qué oportunidades de disfrute y diversión puedes incluir en el día a día de la persona.</a:t>
            </a:r>
          </a:p>
          <a:p>
            <a:pPr lvl="1" indent="-342900" algn="just">
              <a:buAutoNum type="arabicPeriod"/>
            </a:pPr>
            <a:r>
              <a:rPr lang="es-ES" u="sng" dirty="0"/>
              <a:t>CÓMO HACER QUE SE SIENTAN CÓMODOS Y CALMA</a:t>
            </a:r>
            <a:r>
              <a:rPr lang="es-ES" dirty="0"/>
              <a:t>:</a:t>
            </a:r>
          </a:p>
          <a:p>
            <a:pPr marL="800100" lvl="2" indent="0" algn="just">
              <a:buNone/>
            </a:pPr>
            <a:r>
              <a:rPr lang="es-ES" dirty="0"/>
              <a:t> Las personas con autismo tienen con frecuencia mayor vulnerabilidad a sentirse incómodos por diferentes circunstancias que ocurren en su entorno o por causas internas. Piensa qué puedes hacer para hacer que se sientan más cómodos y a gusto en su día a día.</a:t>
            </a:r>
          </a:p>
          <a:p>
            <a:pPr lvl="2" indent="-342900" algn="just">
              <a:buAutoNum type="arabicPeriod"/>
            </a:pPr>
            <a:endParaRPr lang="es-ES" dirty="0"/>
          </a:p>
          <a:p>
            <a:pPr marL="0" indent="0">
              <a:buNone/>
            </a:pPr>
            <a:endParaRPr lang="es-ES" dirty="0"/>
          </a:p>
        </p:txBody>
      </p:sp>
    </p:spTree>
    <p:extLst>
      <p:ext uri="{BB962C8B-B14F-4D97-AF65-F5344CB8AC3E}">
        <p14:creationId xmlns:p14="http://schemas.microsoft.com/office/powerpoint/2010/main" val="127898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0BF0D9-E6ED-E485-0289-1A46B8D58E79}"/>
              </a:ext>
            </a:extLst>
          </p:cNvPr>
          <p:cNvSpPr>
            <a:spLocks noGrp="1"/>
          </p:cNvSpPr>
          <p:nvPr>
            <p:ph type="title"/>
          </p:nvPr>
        </p:nvSpPr>
        <p:spPr>
          <a:xfrm>
            <a:off x="1976329" y="1803294"/>
            <a:ext cx="9607662" cy="3251411"/>
          </a:xfrm>
        </p:spPr>
        <p:txBody>
          <a:bodyPr>
            <a:noAutofit/>
          </a:bodyPr>
          <a:lstStyle/>
          <a:p>
            <a:pPr algn="ctr"/>
            <a:r>
              <a:rPr lang="es-ES" sz="6600" b="1" dirty="0">
                <a:solidFill>
                  <a:schemeClr val="accent3">
                    <a:lumMod val="75000"/>
                  </a:schemeClr>
                </a:solidFill>
                <a:latin typeface="+mn-lt"/>
                <a:ea typeface="+mn-ea"/>
                <a:cs typeface="+mn-cs"/>
              </a:rPr>
              <a:t>BIENESTAR EMOCIONAL EN EL AUTISMO</a:t>
            </a:r>
          </a:p>
        </p:txBody>
      </p:sp>
    </p:spTree>
    <p:extLst>
      <p:ext uri="{BB962C8B-B14F-4D97-AF65-F5344CB8AC3E}">
        <p14:creationId xmlns:p14="http://schemas.microsoft.com/office/powerpoint/2010/main" val="64500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90000">
              <a:schemeClr val="bg2">
                <a:shade val="98000"/>
                <a:satMod val="120000"/>
                <a:lumMod val="98000"/>
                <a:alpha val="6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71ADD0-2C8F-A11F-94E7-83D60F065F9A}"/>
              </a:ext>
            </a:extLst>
          </p:cNvPr>
          <p:cNvSpPr>
            <a:spLocks noGrp="1"/>
          </p:cNvSpPr>
          <p:nvPr>
            <p:ph idx="1"/>
          </p:nvPr>
        </p:nvSpPr>
        <p:spPr>
          <a:xfrm>
            <a:off x="1719943" y="1164771"/>
            <a:ext cx="9784669" cy="4746451"/>
          </a:xfrm>
        </p:spPr>
        <p:txBody>
          <a:bodyPr/>
          <a:lstStyle/>
          <a:p>
            <a:pPr marL="0" indent="0" algn="just">
              <a:buNone/>
            </a:pPr>
            <a:r>
              <a:rPr lang="es-ES" dirty="0">
                <a:cs typeface="Calibri"/>
              </a:rPr>
              <a:t>El TEA es un trastorno de origen neurobiológico que afecta a la configuración del sistema nervioso y al funcionamiento cerebral, dando lugar a dificultades en dos áreas principalmente: </a:t>
            </a:r>
          </a:p>
          <a:p>
            <a:r>
              <a:rPr lang="es-ES" b="1" dirty="0">
                <a:cs typeface="Calibri"/>
              </a:rPr>
              <a:t>La comunicación e interacción social</a:t>
            </a:r>
          </a:p>
          <a:p>
            <a:r>
              <a:rPr lang="es-ES" b="1" dirty="0">
                <a:cs typeface="Calibri"/>
              </a:rPr>
              <a:t>La flexibilidad del pensamiento y de la conducta</a:t>
            </a:r>
            <a:r>
              <a:rPr lang="es-ES" dirty="0">
                <a:cs typeface="Calibri"/>
              </a:rPr>
              <a:t>.</a:t>
            </a:r>
          </a:p>
          <a:p>
            <a:endParaRPr lang="es-ES" dirty="0"/>
          </a:p>
        </p:txBody>
      </p:sp>
      <p:pic>
        <p:nvPicPr>
          <p:cNvPr id="7" name="Imagen 6">
            <a:extLst>
              <a:ext uri="{FF2B5EF4-FFF2-40B4-BE49-F238E27FC236}">
                <a16:creationId xmlns:a16="http://schemas.microsoft.com/office/drawing/2014/main" id="{3428647C-2653-71E5-3197-ABBC6B8D6B02}"/>
              </a:ext>
            </a:extLst>
          </p:cNvPr>
          <p:cNvPicPr>
            <a:picLocks noChangeAspect="1"/>
          </p:cNvPicPr>
          <p:nvPr/>
        </p:nvPicPr>
        <p:blipFill>
          <a:blip r:embed="rId2"/>
          <a:stretch>
            <a:fillRect/>
          </a:stretch>
        </p:blipFill>
        <p:spPr>
          <a:xfrm>
            <a:off x="4648369" y="3226254"/>
            <a:ext cx="3927816" cy="3041997"/>
          </a:xfrm>
          <a:prstGeom prst="rect">
            <a:avLst/>
          </a:prstGeom>
          <a:effectLst>
            <a:softEdge rad="228600"/>
          </a:effectLst>
        </p:spPr>
      </p:pic>
    </p:spTree>
    <p:extLst>
      <p:ext uri="{BB962C8B-B14F-4D97-AF65-F5344CB8AC3E}">
        <p14:creationId xmlns:p14="http://schemas.microsoft.com/office/powerpoint/2010/main" val="277555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88A622C-D571-06AE-5A07-DFE08D777E94}"/>
              </a:ext>
            </a:extLst>
          </p:cNvPr>
          <p:cNvPicPr>
            <a:picLocks noChangeAspect="1"/>
          </p:cNvPicPr>
          <p:nvPr/>
        </p:nvPicPr>
        <p:blipFill>
          <a:blip r:embed="rId2"/>
          <a:stretch>
            <a:fillRect/>
          </a:stretch>
        </p:blipFill>
        <p:spPr>
          <a:xfrm>
            <a:off x="3938587" y="314325"/>
            <a:ext cx="5767388" cy="5880474"/>
          </a:xfrm>
          <a:prstGeom prst="rect">
            <a:avLst/>
          </a:prstGeom>
          <a:effectLst>
            <a:softEdge rad="254000"/>
          </a:effectLst>
        </p:spPr>
      </p:pic>
      <p:sp>
        <p:nvSpPr>
          <p:cNvPr id="4" name="CuadroTexto 3">
            <a:extLst>
              <a:ext uri="{FF2B5EF4-FFF2-40B4-BE49-F238E27FC236}">
                <a16:creationId xmlns:a16="http://schemas.microsoft.com/office/drawing/2014/main" id="{DEDF9E6A-B516-1134-9F75-CADA14CB77B8}"/>
              </a:ext>
            </a:extLst>
          </p:cNvPr>
          <p:cNvSpPr txBox="1"/>
          <p:nvPr/>
        </p:nvSpPr>
        <p:spPr>
          <a:xfrm>
            <a:off x="9170633" y="6279118"/>
            <a:ext cx="2268570" cy="307777"/>
          </a:xfrm>
          <a:prstGeom prst="rect">
            <a:avLst/>
          </a:prstGeom>
          <a:noFill/>
        </p:spPr>
        <p:txBody>
          <a:bodyPr wrap="none" rtlCol="0">
            <a:spAutoFit/>
          </a:bodyPr>
          <a:lstStyle/>
          <a:p>
            <a:r>
              <a:rPr lang="es-ES" sz="1400" dirty="0"/>
              <a:t>Fuente: Autismo España</a:t>
            </a:r>
          </a:p>
        </p:txBody>
      </p:sp>
    </p:spTree>
    <p:extLst>
      <p:ext uri="{BB962C8B-B14F-4D97-AF65-F5344CB8AC3E}">
        <p14:creationId xmlns:p14="http://schemas.microsoft.com/office/powerpoint/2010/main" val="415058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798607-65B9-575F-E930-D715AAFA8D01}"/>
              </a:ext>
            </a:extLst>
          </p:cNvPr>
          <p:cNvPicPr>
            <a:picLocks noChangeAspect="1"/>
          </p:cNvPicPr>
          <p:nvPr/>
        </p:nvPicPr>
        <p:blipFill>
          <a:blip r:embed="rId2"/>
          <a:stretch>
            <a:fillRect/>
          </a:stretch>
        </p:blipFill>
        <p:spPr>
          <a:xfrm>
            <a:off x="1856355" y="409870"/>
            <a:ext cx="10017293" cy="5557297"/>
          </a:xfrm>
          <a:prstGeom prst="rect">
            <a:avLst/>
          </a:prstGeom>
          <a:effectLst>
            <a:softEdge rad="317500"/>
          </a:effectLst>
        </p:spPr>
      </p:pic>
    </p:spTree>
    <p:extLst>
      <p:ext uri="{BB962C8B-B14F-4D97-AF65-F5344CB8AC3E}">
        <p14:creationId xmlns:p14="http://schemas.microsoft.com/office/powerpoint/2010/main" val="196024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B539A9-BB52-A62B-C071-6C60C8D1896F}"/>
              </a:ext>
            </a:extLst>
          </p:cNvPr>
          <p:cNvPicPr>
            <a:picLocks noChangeAspect="1"/>
          </p:cNvPicPr>
          <p:nvPr/>
        </p:nvPicPr>
        <p:blipFill rotWithShape="1">
          <a:blip r:embed="rId2"/>
          <a:srcRect r="2258" b="2225"/>
          <a:stretch/>
        </p:blipFill>
        <p:spPr>
          <a:xfrm>
            <a:off x="7286625" y="4795132"/>
            <a:ext cx="2886075" cy="1434218"/>
          </a:xfrm>
          <a:prstGeom prst="rect">
            <a:avLst/>
          </a:prstGeom>
        </p:spPr>
      </p:pic>
      <p:sp>
        <p:nvSpPr>
          <p:cNvPr id="6" name="Marcador de contenido 5">
            <a:extLst>
              <a:ext uri="{FF2B5EF4-FFF2-40B4-BE49-F238E27FC236}">
                <a16:creationId xmlns:a16="http://schemas.microsoft.com/office/drawing/2014/main" id="{A2F0329F-4246-59C8-426E-83FBF0DD6590}"/>
              </a:ext>
            </a:extLst>
          </p:cNvPr>
          <p:cNvSpPr>
            <a:spLocks noGrp="1"/>
          </p:cNvSpPr>
          <p:nvPr>
            <p:ph idx="1"/>
          </p:nvPr>
        </p:nvSpPr>
        <p:spPr>
          <a:xfrm>
            <a:off x="2713037" y="1627110"/>
            <a:ext cx="8915400" cy="3777622"/>
          </a:xfrm>
        </p:spPr>
        <p:txBody>
          <a:bodyPr/>
          <a:lstStyle/>
          <a:p>
            <a:r>
              <a:rPr lang="es-ES" dirty="0"/>
              <a:t>Horario regular(rutina breve y tranquila y esperable)también durante el fin de semana</a:t>
            </a:r>
          </a:p>
          <a:p>
            <a:r>
              <a:rPr lang="es-ES" dirty="0"/>
              <a:t>Ejercicio diario, mejor al aire libre, por la mañana o a primera hora.</a:t>
            </a:r>
          </a:p>
          <a:p>
            <a:r>
              <a:rPr lang="es-ES" dirty="0"/>
              <a:t>Rutinas y hábitos: no dormir la siesta, limitar la exposición a pantallas</a:t>
            </a:r>
          </a:p>
          <a:p>
            <a:r>
              <a:rPr lang="es-ES" dirty="0"/>
              <a:t>Separar espacios y actividades</a:t>
            </a:r>
          </a:p>
          <a:p>
            <a:r>
              <a:rPr lang="es-ES" dirty="0"/>
              <a:t>Creación de horarios visuales para ayudar a la rutina de acostarse</a:t>
            </a:r>
          </a:p>
          <a:p>
            <a:r>
              <a:rPr lang="es-ES" dirty="0"/>
              <a:t>Estrategias para ayudar a volverse a dormir</a:t>
            </a:r>
          </a:p>
        </p:txBody>
      </p:sp>
      <p:sp>
        <p:nvSpPr>
          <p:cNvPr id="7" name="CuadroTexto 6">
            <a:extLst>
              <a:ext uri="{FF2B5EF4-FFF2-40B4-BE49-F238E27FC236}">
                <a16:creationId xmlns:a16="http://schemas.microsoft.com/office/drawing/2014/main" id="{B96EC4CD-4375-B6B2-2E5A-9B416C627DDF}"/>
              </a:ext>
            </a:extLst>
          </p:cNvPr>
          <p:cNvSpPr txBox="1"/>
          <p:nvPr/>
        </p:nvSpPr>
        <p:spPr>
          <a:xfrm>
            <a:off x="4838700" y="798435"/>
            <a:ext cx="3381375" cy="523220"/>
          </a:xfrm>
          <a:prstGeom prst="rect">
            <a:avLst/>
          </a:prstGeom>
          <a:noFill/>
        </p:spPr>
        <p:txBody>
          <a:bodyPr wrap="square" rtlCol="0">
            <a:spAutoFit/>
          </a:bodyPr>
          <a:lstStyle/>
          <a:p>
            <a:r>
              <a:rPr lang="es-ES" sz="2800" b="1" dirty="0"/>
              <a:t>Higiene del sueño</a:t>
            </a:r>
          </a:p>
        </p:txBody>
      </p:sp>
    </p:spTree>
    <p:extLst>
      <p:ext uri="{BB962C8B-B14F-4D97-AF65-F5344CB8AC3E}">
        <p14:creationId xmlns:p14="http://schemas.microsoft.com/office/powerpoint/2010/main" val="117408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1CB8F9-A2E2-8DC4-191F-92FB4CB6D183}"/>
              </a:ext>
            </a:extLst>
          </p:cNvPr>
          <p:cNvSpPr>
            <a:spLocks noGrp="1"/>
          </p:cNvSpPr>
          <p:nvPr>
            <p:ph type="title"/>
          </p:nvPr>
        </p:nvSpPr>
        <p:spPr>
          <a:xfrm>
            <a:off x="2933181" y="2335176"/>
            <a:ext cx="7833925" cy="1303572"/>
          </a:xfrm>
        </p:spPr>
        <p:txBody>
          <a:bodyPr>
            <a:noAutofit/>
          </a:bodyPr>
          <a:lstStyle/>
          <a:p>
            <a:pPr algn="ctr" defTabSz="457200"/>
            <a:r>
              <a:rPr lang="es-ES" sz="6600" b="1" dirty="0">
                <a:solidFill>
                  <a:schemeClr val="accent3">
                    <a:lumMod val="75000"/>
                  </a:schemeClr>
                </a:solidFill>
                <a:latin typeface="+mn-lt"/>
                <a:ea typeface="+mn-ea"/>
                <a:cs typeface="+mn-cs"/>
              </a:rPr>
              <a:t>ACOSO ESCOLAR</a:t>
            </a:r>
          </a:p>
        </p:txBody>
      </p:sp>
    </p:spTree>
    <p:extLst>
      <p:ext uri="{BB962C8B-B14F-4D97-AF65-F5344CB8AC3E}">
        <p14:creationId xmlns:p14="http://schemas.microsoft.com/office/powerpoint/2010/main" val="219248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5AAA7770-6317-D17C-DFD1-3291A11B098B}"/>
              </a:ext>
            </a:extLst>
          </p:cNvPr>
          <p:cNvSpPr/>
          <p:nvPr/>
        </p:nvSpPr>
        <p:spPr>
          <a:xfrm>
            <a:off x="1762218" y="540509"/>
            <a:ext cx="2450236" cy="169801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a:extLst>
              <a:ext uri="{FF2B5EF4-FFF2-40B4-BE49-F238E27FC236}">
                <a16:creationId xmlns:a16="http://schemas.microsoft.com/office/drawing/2014/main" id="{A9D47F08-0A12-DBD9-FE36-D784BA00EE3A}"/>
              </a:ext>
            </a:extLst>
          </p:cNvPr>
          <p:cNvSpPr txBox="1"/>
          <p:nvPr/>
        </p:nvSpPr>
        <p:spPr>
          <a:xfrm>
            <a:off x="2157273" y="805876"/>
            <a:ext cx="1793290" cy="987957"/>
          </a:xfrm>
          <a:prstGeom prst="rect">
            <a:avLst/>
          </a:prstGeom>
          <a:noFill/>
        </p:spPr>
        <p:txBody>
          <a:bodyPr wrap="square" rtlCol="0">
            <a:spAutoFit/>
          </a:bodyPr>
          <a:lstStyle/>
          <a:p>
            <a:r>
              <a:rPr lang="es-ES" sz="1400" b="0" i="0" u="none" strike="noStrike" dirty="0">
                <a:solidFill>
                  <a:srgbClr val="000000"/>
                </a:solidFill>
                <a:effectLst/>
                <a:latin typeface="Verdana" panose="020B0604030504040204" pitchFamily="34" charset="0"/>
              </a:rPr>
              <a:t>El Tea es la  discapacidad  con más  riesgo de sufrir  acoso</a:t>
            </a:r>
            <a:endParaRPr lang="es-ES" sz="1400" dirty="0"/>
          </a:p>
        </p:txBody>
      </p:sp>
      <p:sp>
        <p:nvSpPr>
          <p:cNvPr id="6" name="Rectángulo: esquinas redondeadas 5">
            <a:extLst>
              <a:ext uri="{FF2B5EF4-FFF2-40B4-BE49-F238E27FC236}">
                <a16:creationId xmlns:a16="http://schemas.microsoft.com/office/drawing/2014/main" id="{BC517E3C-67AF-EA28-40F7-479910A97221}"/>
              </a:ext>
            </a:extLst>
          </p:cNvPr>
          <p:cNvSpPr/>
          <p:nvPr/>
        </p:nvSpPr>
        <p:spPr>
          <a:xfrm>
            <a:off x="1908698" y="2911876"/>
            <a:ext cx="2041865" cy="152695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esquinas redondeadas 7">
            <a:extLst>
              <a:ext uri="{FF2B5EF4-FFF2-40B4-BE49-F238E27FC236}">
                <a16:creationId xmlns:a16="http://schemas.microsoft.com/office/drawing/2014/main" id="{B23F3A58-3F04-8DD0-94AF-DB487580533E}"/>
              </a:ext>
            </a:extLst>
          </p:cNvPr>
          <p:cNvSpPr/>
          <p:nvPr/>
        </p:nvSpPr>
        <p:spPr>
          <a:xfrm>
            <a:off x="5159405" y="2911875"/>
            <a:ext cx="2041865" cy="152695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esquinas redondeadas 8">
            <a:extLst>
              <a:ext uri="{FF2B5EF4-FFF2-40B4-BE49-F238E27FC236}">
                <a16:creationId xmlns:a16="http://schemas.microsoft.com/office/drawing/2014/main" id="{0366B58F-C5E5-2BDB-FA9E-5B6A3CF56168}"/>
              </a:ext>
            </a:extLst>
          </p:cNvPr>
          <p:cNvSpPr/>
          <p:nvPr/>
        </p:nvSpPr>
        <p:spPr>
          <a:xfrm>
            <a:off x="8782974" y="2911876"/>
            <a:ext cx="2041865" cy="152695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indent="1892">
              <a:spcBef>
                <a:spcPts val="0"/>
              </a:spcBef>
              <a:spcAft>
                <a:spcPts val="0"/>
              </a:spcAft>
            </a:pPr>
            <a:endParaRPr lang="es-ES" sz="1400" dirty="0">
              <a:solidFill>
                <a:srgbClr val="000000"/>
              </a:solidFill>
              <a:latin typeface="Verdana" panose="020B0604030504040204" pitchFamily="34" charset="0"/>
            </a:endParaRPr>
          </a:p>
          <a:p>
            <a:pPr marR="5080" indent="1892">
              <a:spcBef>
                <a:spcPts val="0"/>
              </a:spcBef>
              <a:spcAft>
                <a:spcPts val="0"/>
              </a:spcAft>
            </a:pPr>
            <a:endParaRPr lang="es-ES" sz="1400" dirty="0">
              <a:solidFill>
                <a:srgbClr val="000000"/>
              </a:solidFill>
              <a:latin typeface="Verdana" panose="020B0604030504040204" pitchFamily="34" charset="0"/>
            </a:endParaRPr>
          </a:p>
          <a:p>
            <a:pPr marR="5080" indent="1892">
              <a:spcBef>
                <a:spcPts val="0"/>
              </a:spcBef>
              <a:spcAft>
                <a:spcPts val="0"/>
              </a:spcAft>
            </a:pPr>
            <a:endParaRPr lang="es-ES" sz="1400" dirty="0">
              <a:solidFill>
                <a:srgbClr val="000000"/>
              </a:solidFill>
              <a:latin typeface="Verdana" panose="020B0604030504040204" pitchFamily="34" charset="0"/>
            </a:endParaRPr>
          </a:p>
          <a:p>
            <a:pPr marR="5080" indent="1892">
              <a:spcBef>
                <a:spcPts val="0"/>
              </a:spcBef>
              <a:spcAft>
                <a:spcPts val="0"/>
              </a:spcAft>
            </a:pPr>
            <a:r>
              <a:rPr lang="es-ES" sz="1400" dirty="0">
                <a:solidFill>
                  <a:srgbClr val="000000"/>
                </a:solidFill>
                <a:latin typeface="Verdana" panose="020B0604030504040204" pitchFamily="34" charset="0"/>
              </a:rPr>
              <a:t>El acoso tiene  mayor intensidad  y frecuencia  entre los 11 y 13  años de edad</a:t>
            </a:r>
          </a:p>
          <a:p>
            <a:br>
              <a:rPr lang="es-ES" dirty="0"/>
            </a:br>
            <a:endParaRPr lang="es-ES" dirty="0"/>
          </a:p>
        </p:txBody>
      </p:sp>
      <p:sp>
        <p:nvSpPr>
          <p:cNvPr id="11" name="CuadroTexto 10">
            <a:extLst>
              <a:ext uri="{FF2B5EF4-FFF2-40B4-BE49-F238E27FC236}">
                <a16:creationId xmlns:a16="http://schemas.microsoft.com/office/drawing/2014/main" id="{1ABC14FB-90A9-19F4-396D-8070A7E40F32}"/>
              </a:ext>
            </a:extLst>
          </p:cNvPr>
          <p:cNvSpPr txBox="1"/>
          <p:nvPr/>
        </p:nvSpPr>
        <p:spPr>
          <a:xfrm>
            <a:off x="5415007" y="3029587"/>
            <a:ext cx="1903522" cy="1169551"/>
          </a:xfrm>
          <a:prstGeom prst="rect">
            <a:avLst/>
          </a:prstGeom>
          <a:noFill/>
        </p:spPr>
        <p:txBody>
          <a:bodyPr wrap="square" rtlCol="0">
            <a:spAutoFit/>
          </a:bodyPr>
          <a:lstStyle/>
          <a:p>
            <a:pPr marR="5080" indent="-1257"/>
            <a:r>
              <a:rPr lang="es-ES" sz="1400" dirty="0">
                <a:solidFill>
                  <a:srgbClr val="000000"/>
                </a:solidFill>
                <a:latin typeface="Verdana" panose="020B0604030504040204" pitchFamily="34" charset="0"/>
              </a:rPr>
              <a:t>Casi la mitad de  los niños con TEA  sufren acoso  escolar. </a:t>
            </a:r>
          </a:p>
          <a:p>
            <a:pPr marR="5080" indent="-1257"/>
            <a:r>
              <a:rPr lang="es-ES" sz="1400" dirty="0">
                <a:solidFill>
                  <a:srgbClr val="000000"/>
                </a:solidFill>
                <a:latin typeface="Verdana" panose="020B0604030504040204" pitchFamily="34" charset="0"/>
              </a:rPr>
              <a:t>Un 46,3% </a:t>
            </a:r>
          </a:p>
        </p:txBody>
      </p:sp>
      <p:sp>
        <p:nvSpPr>
          <p:cNvPr id="12" name="CuadroTexto 11">
            <a:extLst>
              <a:ext uri="{FF2B5EF4-FFF2-40B4-BE49-F238E27FC236}">
                <a16:creationId xmlns:a16="http://schemas.microsoft.com/office/drawing/2014/main" id="{6C21F512-AADA-6B3D-2FED-16B298B389D9}"/>
              </a:ext>
            </a:extLst>
          </p:cNvPr>
          <p:cNvSpPr txBox="1"/>
          <p:nvPr/>
        </p:nvSpPr>
        <p:spPr>
          <a:xfrm>
            <a:off x="2104008" y="3140599"/>
            <a:ext cx="1846556" cy="1508105"/>
          </a:xfrm>
          <a:prstGeom prst="rect">
            <a:avLst/>
          </a:prstGeom>
          <a:noFill/>
        </p:spPr>
        <p:txBody>
          <a:bodyPr wrap="square" rtlCol="0">
            <a:spAutoFit/>
          </a:bodyPr>
          <a:lstStyle/>
          <a:p>
            <a:pPr marR="5080" indent="-1257">
              <a:spcBef>
                <a:spcPts val="0"/>
              </a:spcBef>
              <a:spcAft>
                <a:spcPts val="0"/>
              </a:spcAft>
            </a:pPr>
            <a:r>
              <a:rPr lang="es-ES" sz="1400" dirty="0">
                <a:solidFill>
                  <a:srgbClr val="000000"/>
                </a:solidFill>
                <a:latin typeface="Verdana" panose="020B0604030504040204" pitchFamily="34" charset="0"/>
              </a:rPr>
              <a:t>Las personas con  Tea son  percibidos como  diferentes</a:t>
            </a:r>
          </a:p>
          <a:p>
            <a:br>
              <a:rPr lang="es-ES" dirty="0"/>
            </a:br>
            <a:endParaRPr lang="es-ES" dirty="0"/>
          </a:p>
        </p:txBody>
      </p:sp>
      <p:sp>
        <p:nvSpPr>
          <p:cNvPr id="13" name="CuadroTexto 12">
            <a:extLst>
              <a:ext uri="{FF2B5EF4-FFF2-40B4-BE49-F238E27FC236}">
                <a16:creationId xmlns:a16="http://schemas.microsoft.com/office/drawing/2014/main" id="{CE438128-1B38-4F3D-EC6F-57F9C56CE2BE}"/>
              </a:ext>
            </a:extLst>
          </p:cNvPr>
          <p:cNvSpPr txBox="1"/>
          <p:nvPr/>
        </p:nvSpPr>
        <p:spPr>
          <a:xfrm>
            <a:off x="7492935" y="5733806"/>
            <a:ext cx="4385570" cy="276999"/>
          </a:xfrm>
          <a:prstGeom prst="rect">
            <a:avLst/>
          </a:prstGeom>
          <a:noFill/>
        </p:spPr>
        <p:txBody>
          <a:bodyPr wrap="square" rtlCol="0">
            <a:spAutoFit/>
          </a:bodyPr>
          <a:lstStyle/>
          <a:p>
            <a:r>
              <a:rPr lang="es-ES" sz="1200" b="0" i="0" u="none" strike="noStrike" dirty="0">
                <a:solidFill>
                  <a:srgbClr val="000000"/>
                </a:solidFill>
                <a:effectLst/>
                <a:latin typeface="Verdana" panose="020B0604030504040204" pitchFamily="34" charset="0"/>
              </a:rPr>
              <a:t>Hernández (2017)  Confederación Autismo España</a:t>
            </a:r>
            <a:endParaRPr lang="es-ES" sz="1200" dirty="0"/>
          </a:p>
        </p:txBody>
      </p:sp>
      <p:sp>
        <p:nvSpPr>
          <p:cNvPr id="16" name="Flecha: curvada hacia abajo 15">
            <a:extLst>
              <a:ext uri="{FF2B5EF4-FFF2-40B4-BE49-F238E27FC236}">
                <a16:creationId xmlns:a16="http://schemas.microsoft.com/office/drawing/2014/main" id="{0F9B252D-41AC-A15C-47F1-6A1314182B81}"/>
              </a:ext>
            </a:extLst>
          </p:cNvPr>
          <p:cNvSpPr/>
          <p:nvPr/>
        </p:nvSpPr>
        <p:spPr>
          <a:xfrm>
            <a:off x="3613212" y="2141902"/>
            <a:ext cx="2166151" cy="681197"/>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endParaRPr>
          </a:p>
        </p:txBody>
      </p:sp>
      <p:sp>
        <p:nvSpPr>
          <p:cNvPr id="19" name="Flecha: curvada hacia arriba 18">
            <a:extLst>
              <a:ext uri="{FF2B5EF4-FFF2-40B4-BE49-F238E27FC236}">
                <a16:creationId xmlns:a16="http://schemas.microsoft.com/office/drawing/2014/main" id="{F866FC88-962A-8401-24F1-4248F9B42F24}"/>
              </a:ext>
            </a:extLst>
          </p:cNvPr>
          <p:cNvSpPr/>
          <p:nvPr/>
        </p:nvSpPr>
        <p:spPr>
          <a:xfrm>
            <a:off x="7048869" y="4518734"/>
            <a:ext cx="2228295" cy="772357"/>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dirty="0">
              <a:solidFill>
                <a:schemeClr val="tx1"/>
              </a:solidFill>
            </a:endParaRPr>
          </a:p>
        </p:txBody>
      </p:sp>
      <p:sp>
        <p:nvSpPr>
          <p:cNvPr id="20" name="Flecha: hacia abajo 19">
            <a:extLst>
              <a:ext uri="{FF2B5EF4-FFF2-40B4-BE49-F238E27FC236}">
                <a16:creationId xmlns:a16="http://schemas.microsoft.com/office/drawing/2014/main" id="{975B105D-8890-93FC-32A3-0ADBBBB9CFB8}"/>
              </a:ext>
            </a:extLst>
          </p:cNvPr>
          <p:cNvSpPr/>
          <p:nvPr/>
        </p:nvSpPr>
        <p:spPr>
          <a:xfrm>
            <a:off x="2858610" y="4486863"/>
            <a:ext cx="337352" cy="4115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6796CBB1-DCA8-C6E6-9BB0-8392FD8E9242}"/>
              </a:ext>
            </a:extLst>
          </p:cNvPr>
          <p:cNvSpPr/>
          <p:nvPr/>
        </p:nvSpPr>
        <p:spPr>
          <a:xfrm>
            <a:off x="2024109" y="5004555"/>
            <a:ext cx="1926454" cy="52568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Burlas y acoso</a:t>
            </a:r>
          </a:p>
        </p:txBody>
      </p:sp>
    </p:spTree>
    <p:extLst>
      <p:ext uri="{BB962C8B-B14F-4D97-AF65-F5344CB8AC3E}">
        <p14:creationId xmlns:p14="http://schemas.microsoft.com/office/powerpoint/2010/main" val="328281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5AB1B69-4E52-8567-65C5-73A9625E9C15}"/>
              </a:ext>
            </a:extLst>
          </p:cNvPr>
          <p:cNvSpPr>
            <a:spLocks noGrp="1"/>
          </p:cNvSpPr>
          <p:nvPr>
            <p:ph idx="1"/>
          </p:nvPr>
        </p:nvSpPr>
        <p:spPr>
          <a:xfrm>
            <a:off x="2061029" y="1735716"/>
            <a:ext cx="4140772" cy="3777622"/>
          </a:xfrm>
        </p:spPr>
        <p:txBody>
          <a:bodyPr>
            <a:normAutofit/>
          </a:bodyPr>
          <a:lstStyle/>
          <a:p>
            <a:pPr marL="0" indent="0">
              <a:lnSpc>
                <a:spcPct val="90000"/>
              </a:lnSpc>
              <a:buNone/>
            </a:pPr>
            <a:r>
              <a:rPr lang="es-ES" sz="1400" dirty="0">
                <a:solidFill>
                  <a:srgbClr val="000000"/>
                </a:solidFill>
              </a:rPr>
              <a:t>El acoso conlleva consecuencias muy perjudiciales para el desarrollo socioemocional y cognitivo de la persona que lo sufre.</a:t>
            </a:r>
          </a:p>
          <a:p>
            <a:pPr marL="0" indent="0">
              <a:lnSpc>
                <a:spcPct val="90000"/>
              </a:lnSpc>
              <a:buNone/>
            </a:pPr>
            <a:endParaRPr lang="es-ES" sz="1400" dirty="0">
              <a:solidFill>
                <a:srgbClr val="000000"/>
              </a:solidFill>
            </a:endParaRPr>
          </a:p>
          <a:p>
            <a:pPr marL="355600">
              <a:lnSpc>
                <a:spcPct val="90000"/>
              </a:lnSpc>
              <a:spcBef>
                <a:spcPts val="0"/>
              </a:spcBef>
              <a:buClr>
                <a:schemeClr val="dk1"/>
              </a:buClr>
              <a:buSzPts val="1800"/>
            </a:pPr>
            <a:r>
              <a:rPr lang="es-ES" sz="1400" dirty="0">
                <a:solidFill>
                  <a:srgbClr val="000000"/>
                </a:solidFill>
                <a:sym typeface="Verdana"/>
              </a:rPr>
              <a:t>Problemas en el aprendizaje</a:t>
            </a:r>
          </a:p>
          <a:p>
            <a:pPr marL="355600">
              <a:lnSpc>
                <a:spcPct val="90000"/>
              </a:lnSpc>
              <a:spcBef>
                <a:spcPts val="0"/>
              </a:spcBef>
              <a:buClr>
                <a:schemeClr val="dk1"/>
              </a:buClr>
              <a:buSzPts val="1800"/>
            </a:pPr>
            <a:r>
              <a:rPr lang="es-ES" sz="1400" dirty="0">
                <a:solidFill>
                  <a:srgbClr val="000000"/>
                </a:solidFill>
                <a:sym typeface="Verdana"/>
              </a:rPr>
              <a:t>Dificultades sociales</a:t>
            </a:r>
          </a:p>
          <a:p>
            <a:pPr marL="355600">
              <a:lnSpc>
                <a:spcPct val="90000"/>
              </a:lnSpc>
              <a:spcBef>
                <a:spcPts val="0"/>
              </a:spcBef>
              <a:buClr>
                <a:schemeClr val="dk1"/>
              </a:buClr>
              <a:buSzPts val="1800"/>
            </a:pPr>
            <a:r>
              <a:rPr lang="es-ES" sz="1400" dirty="0">
                <a:solidFill>
                  <a:srgbClr val="000000"/>
                </a:solidFill>
                <a:sym typeface="Verdana"/>
              </a:rPr>
              <a:t>Malestar emocional</a:t>
            </a:r>
          </a:p>
          <a:p>
            <a:pPr marL="355600" marR="0" lvl="0" indent="-342900" rtl="0">
              <a:lnSpc>
                <a:spcPct val="90000"/>
              </a:lnSpc>
              <a:spcBef>
                <a:spcPts val="0"/>
              </a:spcBef>
              <a:spcAft>
                <a:spcPts val="0"/>
              </a:spcAft>
              <a:buClr>
                <a:schemeClr val="dk1"/>
              </a:buClr>
              <a:buSzPts val="1800"/>
              <a:buFont typeface="Noto Sans Symbols"/>
              <a:buChar char="❑"/>
            </a:pPr>
            <a:endParaRPr lang="es-ES" sz="1200" dirty="0">
              <a:solidFill>
                <a:srgbClr val="000000"/>
              </a:solidFill>
              <a:sym typeface="Verdana"/>
            </a:endParaRPr>
          </a:p>
          <a:p>
            <a:pPr marL="355600" marR="0" lvl="0" indent="-342900" rtl="0">
              <a:lnSpc>
                <a:spcPct val="90000"/>
              </a:lnSpc>
              <a:spcBef>
                <a:spcPts val="0"/>
              </a:spcBef>
              <a:spcAft>
                <a:spcPts val="0"/>
              </a:spcAft>
              <a:buClr>
                <a:schemeClr val="dk1"/>
              </a:buClr>
              <a:buSzPts val="1800"/>
              <a:buFont typeface="Noto Sans Symbols"/>
              <a:buChar char="❑"/>
            </a:pPr>
            <a:endParaRPr lang="es-ES" sz="1200" i="1" dirty="0">
              <a:solidFill>
                <a:srgbClr val="000000"/>
              </a:solidFill>
              <a:latin typeface="Verdana"/>
              <a:ea typeface="Verdana"/>
              <a:cs typeface="Verdana"/>
              <a:sym typeface="Verdana"/>
            </a:endParaRPr>
          </a:p>
          <a:p>
            <a:pPr marL="355600" marR="0" lvl="0" indent="-342900" rtl="0">
              <a:lnSpc>
                <a:spcPct val="90000"/>
              </a:lnSpc>
              <a:spcBef>
                <a:spcPts val="0"/>
              </a:spcBef>
              <a:spcAft>
                <a:spcPts val="0"/>
              </a:spcAft>
              <a:buClr>
                <a:schemeClr val="dk1"/>
              </a:buClr>
              <a:buSzPts val="1800"/>
              <a:buFont typeface="Noto Sans Symbols"/>
              <a:buChar char="❑"/>
            </a:pPr>
            <a:endParaRPr lang="es-ES" sz="1200" i="1" dirty="0">
              <a:solidFill>
                <a:srgbClr val="000000"/>
              </a:solidFill>
              <a:latin typeface="Verdana"/>
              <a:ea typeface="Verdana"/>
              <a:cs typeface="Verdana"/>
              <a:sym typeface="Verdana"/>
            </a:endParaRPr>
          </a:p>
          <a:p>
            <a:pPr marL="355600" marR="0" lvl="0" indent="-342900" rtl="0">
              <a:lnSpc>
                <a:spcPct val="90000"/>
              </a:lnSpc>
              <a:spcBef>
                <a:spcPts val="0"/>
              </a:spcBef>
              <a:spcAft>
                <a:spcPts val="0"/>
              </a:spcAft>
              <a:buClr>
                <a:schemeClr val="dk1"/>
              </a:buClr>
              <a:buSzPts val="1800"/>
              <a:buFont typeface="Noto Sans Symbols"/>
              <a:buChar char="❑"/>
            </a:pPr>
            <a:endParaRPr lang="es-ES" sz="1200" i="1" dirty="0">
              <a:solidFill>
                <a:srgbClr val="000000"/>
              </a:solidFill>
              <a:latin typeface="Verdana"/>
              <a:ea typeface="Verdana"/>
              <a:cs typeface="Verdana"/>
              <a:sym typeface="Verdana"/>
            </a:endParaRPr>
          </a:p>
          <a:p>
            <a:pPr marL="355600" marR="0" lvl="0" indent="-342900" rtl="0">
              <a:lnSpc>
                <a:spcPct val="90000"/>
              </a:lnSpc>
              <a:spcBef>
                <a:spcPts val="0"/>
              </a:spcBef>
              <a:spcAft>
                <a:spcPts val="0"/>
              </a:spcAft>
              <a:buClr>
                <a:schemeClr val="dk1"/>
              </a:buClr>
              <a:buSzPts val="1800"/>
              <a:buFont typeface="Noto Sans Symbols"/>
              <a:buChar char="❑"/>
            </a:pPr>
            <a:endParaRPr lang="es-ES" sz="1200" i="1" dirty="0">
              <a:solidFill>
                <a:srgbClr val="000000"/>
              </a:solidFill>
              <a:latin typeface="Verdana"/>
              <a:ea typeface="Verdana"/>
              <a:cs typeface="Verdana"/>
              <a:sym typeface="Verdana"/>
            </a:endParaRPr>
          </a:p>
          <a:p>
            <a:pPr marL="12700" marR="0" lvl="0" indent="0" rtl="0">
              <a:lnSpc>
                <a:spcPct val="90000"/>
              </a:lnSpc>
              <a:spcBef>
                <a:spcPts val="0"/>
              </a:spcBef>
              <a:spcAft>
                <a:spcPts val="0"/>
              </a:spcAft>
              <a:buClr>
                <a:schemeClr val="dk1"/>
              </a:buClr>
              <a:buSzPts val="1800"/>
              <a:buNone/>
            </a:pPr>
            <a:endParaRPr lang="es-ES" sz="1200" i="1" dirty="0">
              <a:solidFill>
                <a:srgbClr val="000000"/>
              </a:solidFill>
              <a:latin typeface="Verdana"/>
              <a:ea typeface="Verdana"/>
              <a:cs typeface="Verdana"/>
              <a:sym typeface="Verdana"/>
            </a:endParaRPr>
          </a:p>
          <a:p>
            <a:pPr marL="355600" marR="0" lvl="0" indent="-342900" rtl="0">
              <a:lnSpc>
                <a:spcPct val="90000"/>
              </a:lnSpc>
              <a:spcBef>
                <a:spcPts val="0"/>
              </a:spcBef>
              <a:spcAft>
                <a:spcPts val="0"/>
              </a:spcAft>
              <a:buClr>
                <a:schemeClr val="dk1"/>
              </a:buClr>
              <a:buSzPts val="1800"/>
              <a:buFont typeface="Noto Sans Symbols"/>
              <a:buChar char="❑"/>
            </a:pPr>
            <a:endParaRPr lang="es-ES" sz="1200" dirty="0">
              <a:solidFill>
                <a:srgbClr val="000000"/>
              </a:solidFill>
              <a:latin typeface="Verdana"/>
              <a:ea typeface="Verdana"/>
              <a:cs typeface="Verdana"/>
              <a:sym typeface="Verdana"/>
            </a:endParaRPr>
          </a:p>
          <a:p>
            <a:pPr marL="0" indent="0">
              <a:lnSpc>
                <a:spcPct val="90000"/>
              </a:lnSpc>
              <a:buNone/>
            </a:pPr>
            <a:endParaRPr lang="es-ES" sz="1200" dirty="0">
              <a:solidFill>
                <a:srgbClr val="000000"/>
              </a:solidFill>
            </a:endParaRPr>
          </a:p>
          <a:p>
            <a:pPr marL="0" indent="0">
              <a:lnSpc>
                <a:spcPct val="90000"/>
              </a:lnSpc>
              <a:buNone/>
            </a:pPr>
            <a:endParaRPr lang="es-ES" sz="1200" dirty="0">
              <a:solidFill>
                <a:srgbClr val="000000"/>
              </a:solidFill>
            </a:endParaRPr>
          </a:p>
        </p:txBody>
      </p:sp>
      <p:pic>
        <p:nvPicPr>
          <p:cNvPr id="5" name="Imagen 4">
            <a:extLst>
              <a:ext uri="{FF2B5EF4-FFF2-40B4-BE49-F238E27FC236}">
                <a16:creationId xmlns:a16="http://schemas.microsoft.com/office/drawing/2014/main" id="{AC542DBC-5ADD-0CF5-FE75-8B3BDAABF4C8}"/>
              </a:ext>
            </a:extLst>
          </p:cNvPr>
          <p:cNvPicPr>
            <a:picLocks noChangeAspect="1"/>
          </p:cNvPicPr>
          <p:nvPr/>
        </p:nvPicPr>
        <p:blipFill rotWithShape="1">
          <a:blip r:embed="rId2"/>
          <a:srcRect l="444"/>
          <a:stretch/>
        </p:blipFill>
        <p:spPr>
          <a:xfrm>
            <a:off x="6606069" y="1669728"/>
            <a:ext cx="5451627" cy="3066526"/>
          </a:xfrm>
          <a:prstGeom prst="rect">
            <a:avLst/>
          </a:prstGeom>
          <a:effectLst>
            <a:softEdge rad="127000"/>
          </a:effectLst>
        </p:spPr>
      </p:pic>
      <p:sp>
        <p:nvSpPr>
          <p:cNvPr id="6" name="CuadroTexto 5">
            <a:extLst>
              <a:ext uri="{FF2B5EF4-FFF2-40B4-BE49-F238E27FC236}">
                <a16:creationId xmlns:a16="http://schemas.microsoft.com/office/drawing/2014/main" id="{E816B999-25EA-402A-0D5A-642D91DB5093}"/>
              </a:ext>
            </a:extLst>
          </p:cNvPr>
          <p:cNvSpPr txBox="1"/>
          <p:nvPr/>
        </p:nvSpPr>
        <p:spPr>
          <a:xfrm>
            <a:off x="6606069" y="4929740"/>
            <a:ext cx="5786247" cy="258532"/>
          </a:xfrm>
          <a:prstGeom prst="rect">
            <a:avLst/>
          </a:prstGeom>
          <a:noFill/>
        </p:spPr>
        <p:txBody>
          <a:bodyPr wrap="square" rtlCol="0">
            <a:spAutoFit/>
          </a:bodyPr>
          <a:lstStyle/>
          <a:p>
            <a:pPr marL="12700" marR="5080" lvl="0" indent="-3175" rtl="0">
              <a:lnSpc>
                <a:spcPct val="90000"/>
              </a:lnSpc>
              <a:spcBef>
                <a:spcPts val="0"/>
              </a:spcBef>
              <a:spcAft>
                <a:spcPts val="0"/>
              </a:spcAft>
              <a:buNone/>
            </a:pPr>
            <a:r>
              <a:rPr lang="es-ES" sz="1200" dirty="0">
                <a:solidFill>
                  <a:srgbClr val="000000"/>
                </a:solidFill>
                <a:sym typeface="Arial"/>
              </a:rPr>
              <a:t>Los efectos en las  personas con TEA  son más intensos y  duraderos</a:t>
            </a:r>
          </a:p>
        </p:txBody>
      </p:sp>
    </p:spTree>
    <p:extLst>
      <p:ext uri="{BB962C8B-B14F-4D97-AF65-F5344CB8AC3E}">
        <p14:creationId xmlns:p14="http://schemas.microsoft.com/office/powerpoint/2010/main" val="10502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784BCB-9EE0-F1E2-6562-EF03E8C92339}"/>
              </a:ext>
            </a:extLst>
          </p:cNvPr>
          <p:cNvSpPr>
            <a:spLocks noGrp="1"/>
          </p:cNvSpPr>
          <p:nvPr>
            <p:ph type="title"/>
          </p:nvPr>
        </p:nvSpPr>
        <p:spPr>
          <a:xfrm>
            <a:off x="2421559" y="1717879"/>
            <a:ext cx="7989903" cy="2769832"/>
          </a:xfrm>
        </p:spPr>
        <p:txBody>
          <a:bodyPr>
            <a:noAutofit/>
          </a:bodyPr>
          <a:lstStyle/>
          <a:p>
            <a:pPr algn="ctr" defTabSz="457200"/>
            <a:r>
              <a:rPr lang="es-ES" sz="6600" b="1" dirty="0">
                <a:solidFill>
                  <a:schemeClr val="accent3">
                    <a:lumMod val="75000"/>
                  </a:schemeClr>
                </a:solidFill>
                <a:latin typeface="+mn-lt"/>
                <a:ea typeface="+mn-ea"/>
                <a:cs typeface="+mn-cs"/>
              </a:rPr>
              <a:t>ANSIEDAD </a:t>
            </a:r>
            <a:br>
              <a:rPr lang="es-ES" sz="6600" b="1" dirty="0">
                <a:solidFill>
                  <a:schemeClr val="accent3">
                    <a:lumMod val="75000"/>
                  </a:schemeClr>
                </a:solidFill>
                <a:latin typeface="+mn-lt"/>
                <a:ea typeface="+mn-ea"/>
                <a:cs typeface="+mn-cs"/>
              </a:rPr>
            </a:br>
            <a:r>
              <a:rPr lang="es-ES" sz="6600" b="1" dirty="0">
                <a:solidFill>
                  <a:schemeClr val="accent3">
                    <a:lumMod val="75000"/>
                  </a:schemeClr>
                </a:solidFill>
                <a:latin typeface="+mn-lt"/>
                <a:ea typeface="+mn-ea"/>
                <a:cs typeface="+mn-cs"/>
              </a:rPr>
              <a:t>Y </a:t>
            </a:r>
            <a:br>
              <a:rPr lang="es-ES" sz="6600" b="1" dirty="0">
                <a:solidFill>
                  <a:schemeClr val="accent3">
                    <a:lumMod val="75000"/>
                  </a:schemeClr>
                </a:solidFill>
                <a:latin typeface="+mn-lt"/>
                <a:ea typeface="+mn-ea"/>
                <a:cs typeface="+mn-cs"/>
              </a:rPr>
            </a:br>
            <a:r>
              <a:rPr lang="es-ES" sz="6600" b="1" dirty="0">
                <a:solidFill>
                  <a:schemeClr val="accent3">
                    <a:lumMod val="75000"/>
                  </a:schemeClr>
                </a:solidFill>
                <a:latin typeface="+mn-lt"/>
                <a:ea typeface="+mn-ea"/>
                <a:cs typeface="+mn-cs"/>
              </a:rPr>
              <a:t>DEPRESIÓN</a:t>
            </a:r>
          </a:p>
        </p:txBody>
      </p:sp>
    </p:spTree>
    <p:extLst>
      <p:ext uri="{BB962C8B-B14F-4D97-AF65-F5344CB8AC3E}">
        <p14:creationId xmlns:p14="http://schemas.microsoft.com/office/powerpoint/2010/main" val="8580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8F6B651-8EEF-A90E-0FA6-8962223DFA77}"/>
              </a:ext>
            </a:extLst>
          </p:cNvPr>
          <p:cNvSpPr>
            <a:spLocks noGrp="1"/>
          </p:cNvSpPr>
          <p:nvPr>
            <p:ph idx="1"/>
          </p:nvPr>
        </p:nvSpPr>
        <p:spPr>
          <a:xfrm>
            <a:off x="1683956" y="2133600"/>
            <a:ext cx="4140772" cy="3777622"/>
          </a:xfrm>
        </p:spPr>
        <p:txBody>
          <a:bodyPr>
            <a:normAutofit/>
          </a:bodyPr>
          <a:lstStyle/>
          <a:p>
            <a:pPr marL="0" indent="0">
              <a:buNone/>
            </a:pPr>
            <a:r>
              <a:rPr lang="es-ES" sz="1600" dirty="0">
                <a:solidFill>
                  <a:srgbClr val="000000"/>
                </a:solidFill>
              </a:rPr>
              <a:t>Las personas TEA pueden experimentar ansiedad debido a las dificultades para </a:t>
            </a:r>
            <a:r>
              <a:rPr lang="es-ES" sz="1600" b="1" dirty="0">
                <a:solidFill>
                  <a:srgbClr val="000000"/>
                </a:solidFill>
              </a:rPr>
              <a:t>comprender o predecir situaciones sociales, la necesidad de mantener rutinas o por cambios en el entorno</a:t>
            </a:r>
            <a:r>
              <a:rPr lang="es-ES" sz="1600" dirty="0">
                <a:solidFill>
                  <a:srgbClr val="000000"/>
                </a:solidFill>
              </a:rPr>
              <a:t>.</a:t>
            </a:r>
          </a:p>
          <a:p>
            <a:pPr marL="0" indent="0">
              <a:buNone/>
            </a:pPr>
            <a:r>
              <a:rPr lang="es-ES" sz="1600" dirty="0">
                <a:solidFill>
                  <a:srgbClr val="000000"/>
                </a:solidFill>
              </a:rPr>
              <a:t>Por otro lado, en el caso de la depresión, esta población puede ser mas propensa a ella debido a los desafíos sociales, las dificultades comunicativas y la posibilidad de enfrentarse a la estigmatización social .</a:t>
            </a:r>
          </a:p>
        </p:txBody>
      </p:sp>
      <p:pic>
        <p:nvPicPr>
          <p:cNvPr id="4" name="Imagen 3">
            <a:extLst>
              <a:ext uri="{FF2B5EF4-FFF2-40B4-BE49-F238E27FC236}">
                <a16:creationId xmlns:a16="http://schemas.microsoft.com/office/drawing/2014/main" id="{240BE690-768D-9BC2-26E7-D6CEDB9DA25F}"/>
              </a:ext>
            </a:extLst>
          </p:cNvPr>
          <p:cNvPicPr>
            <a:picLocks noChangeAspect="1"/>
          </p:cNvPicPr>
          <p:nvPr/>
        </p:nvPicPr>
        <p:blipFill rotWithShape="1">
          <a:blip r:embed="rId2"/>
          <a:srcRect l="4505" r="17320" b="-2"/>
          <a:stretch/>
        </p:blipFill>
        <p:spPr>
          <a:xfrm>
            <a:off x="6196691" y="911806"/>
            <a:ext cx="5451627" cy="5247747"/>
          </a:xfrm>
          <a:prstGeom prst="rect">
            <a:avLst/>
          </a:prstGeom>
          <a:effectLst>
            <a:softEdge rad="63500"/>
          </a:effectLst>
        </p:spPr>
      </p:pic>
    </p:spTree>
    <p:extLst>
      <p:ext uri="{BB962C8B-B14F-4D97-AF65-F5344CB8AC3E}">
        <p14:creationId xmlns:p14="http://schemas.microsoft.com/office/powerpoint/2010/main" val="65418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96CF7C8-09CF-49D3-F292-BD7145DD0ECF}"/>
              </a:ext>
            </a:extLst>
          </p:cNvPr>
          <p:cNvPicPr>
            <a:picLocks noGrp="1" noChangeAspect="1"/>
          </p:cNvPicPr>
          <p:nvPr>
            <p:ph idx="1"/>
          </p:nvPr>
        </p:nvPicPr>
        <p:blipFill>
          <a:blip r:embed="rId2"/>
          <a:stretch>
            <a:fillRect/>
          </a:stretch>
        </p:blipFill>
        <p:spPr>
          <a:xfrm>
            <a:off x="2552503" y="1201759"/>
            <a:ext cx="9088578" cy="4059169"/>
          </a:xfrm>
        </p:spPr>
      </p:pic>
    </p:spTree>
    <p:extLst>
      <p:ext uri="{BB962C8B-B14F-4D97-AF65-F5344CB8AC3E}">
        <p14:creationId xmlns:p14="http://schemas.microsoft.com/office/powerpoint/2010/main" val="112958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234653AB-2BA7-89A1-AA81-15A603D041BA}"/>
              </a:ext>
            </a:extLst>
          </p:cNvPr>
          <p:cNvPicPr>
            <a:picLocks noGrp="1" noChangeAspect="1"/>
          </p:cNvPicPr>
          <p:nvPr>
            <p:ph idx="1"/>
          </p:nvPr>
        </p:nvPicPr>
        <p:blipFill>
          <a:blip r:embed="rId2"/>
          <a:stretch>
            <a:fillRect/>
          </a:stretch>
        </p:blipFill>
        <p:spPr>
          <a:xfrm>
            <a:off x="3690257" y="1422451"/>
            <a:ext cx="7372111" cy="4444949"/>
          </a:xfrm>
        </p:spPr>
      </p:pic>
      <p:sp>
        <p:nvSpPr>
          <p:cNvPr id="8" name="CuadroTexto 7">
            <a:extLst>
              <a:ext uri="{FF2B5EF4-FFF2-40B4-BE49-F238E27FC236}">
                <a16:creationId xmlns:a16="http://schemas.microsoft.com/office/drawing/2014/main" id="{B1332D3A-57F1-CF22-690D-981838CD9734}"/>
              </a:ext>
            </a:extLst>
          </p:cNvPr>
          <p:cNvSpPr txBox="1"/>
          <p:nvPr/>
        </p:nvSpPr>
        <p:spPr>
          <a:xfrm>
            <a:off x="5651219" y="903514"/>
            <a:ext cx="3728906" cy="369332"/>
          </a:xfrm>
          <a:prstGeom prst="rect">
            <a:avLst/>
          </a:prstGeom>
          <a:noFill/>
        </p:spPr>
        <p:txBody>
          <a:bodyPr wrap="none" rtlCol="0">
            <a:spAutoFit/>
          </a:bodyPr>
          <a:lstStyle/>
          <a:p>
            <a:r>
              <a:rPr lang="es-ES" b="1" dirty="0"/>
              <a:t>MODELO DE BAJA ACTIVACION</a:t>
            </a:r>
          </a:p>
        </p:txBody>
      </p:sp>
      <p:pic>
        <p:nvPicPr>
          <p:cNvPr id="10" name="Imagen 9">
            <a:extLst>
              <a:ext uri="{FF2B5EF4-FFF2-40B4-BE49-F238E27FC236}">
                <a16:creationId xmlns:a16="http://schemas.microsoft.com/office/drawing/2014/main" id="{2BFE23C2-1ADA-73C4-717E-E1B13F3F4BEA}"/>
              </a:ext>
            </a:extLst>
          </p:cNvPr>
          <p:cNvPicPr>
            <a:picLocks noChangeAspect="1"/>
          </p:cNvPicPr>
          <p:nvPr/>
        </p:nvPicPr>
        <p:blipFill>
          <a:blip r:embed="rId3"/>
          <a:stretch>
            <a:fillRect/>
          </a:stretch>
        </p:blipFill>
        <p:spPr>
          <a:xfrm>
            <a:off x="2162175" y="3914775"/>
            <a:ext cx="1314450" cy="1952625"/>
          </a:xfrm>
          <a:prstGeom prst="rect">
            <a:avLst/>
          </a:prstGeom>
        </p:spPr>
      </p:pic>
    </p:spTree>
    <p:extLst>
      <p:ext uri="{BB962C8B-B14F-4D97-AF65-F5344CB8AC3E}">
        <p14:creationId xmlns:p14="http://schemas.microsoft.com/office/powerpoint/2010/main" val="346632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id="{8E852C72-6B45-47D0-970F-01D4423D85DA}"/>
              </a:ext>
            </a:extLst>
          </p:cNvPr>
          <p:cNvSpPr/>
          <p:nvPr/>
        </p:nvSpPr>
        <p:spPr>
          <a:xfrm>
            <a:off x="1621971" y="359229"/>
            <a:ext cx="3559509" cy="334739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ea typeface="+mn-lt"/>
                <a:cs typeface="+mn-lt"/>
              </a:rPr>
              <a:t>Los trastornos del espectro autista (TEA) son una discapacidad del desarrollo que puede provocar </a:t>
            </a:r>
            <a:r>
              <a:rPr lang="es-ES" b="1" dirty="0">
                <a:solidFill>
                  <a:schemeClr val="tx1"/>
                </a:solidFill>
                <a:ea typeface="+mn-lt"/>
                <a:cs typeface="+mn-lt"/>
              </a:rPr>
              <a:t>problemas sociales, comunicacionales y conductuales significativos</a:t>
            </a:r>
            <a:r>
              <a:rPr lang="es-ES" dirty="0">
                <a:solidFill>
                  <a:schemeClr val="tx1"/>
                </a:solidFill>
                <a:ea typeface="+mn-lt"/>
                <a:cs typeface="+mn-lt"/>
              </a:rPr>
              <a:t>.</a:t>
            </a:r>
            <a:endParaRPr lang="es-ES" dirty="0">
              <a:solidFill>
                <a:schemeClr val="tx1"/>
              </a:solidFill>
            </a:endParaRPr>
          </a:p>
        </p:txBody>
      </p:sp>
      <p:sp>
        <p:nvSpPr>
          <p:cNvPr id="11" name="Elipse 10">
            <a:extLst>
              <a:ext uri="{FF2B5EF4-FFF2-40B4-BE49-F238E27FC236}">
                <a16:creationId xmlns:a16="http://schemas.microsoft.com/office/drawing/2014/main" id="{420A359B-03EB-4C3B-8664-ECA7BAAC78C1}"/>
              </a:ext>
            </a:extLst>
          </p:cNvPr>
          <p:cNvSpPr/>
          <p:nvPr/>
        </p:nvSpPr>
        <p:spPr>
          <a:xfrm>
            <a:off x="7830662" y="359229"/>
            <a:ext cx="4074288" cy="3691947"/>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dirty="0">
                <a:solidFill>
                  <a:schemeClr val="tx1"/>
                </a:solidFill>
                <a:ea typeface="+mn-lt"/>
                <a:cs typeface="+mn-lt"/>
              </a:rPr>
              <a:t>Las destrezas de </a:t>
            </a:r>
            <a:r>
              <a:rPr lang="es-ES" b="1" dirty="0">
                <a:solidFill>
                  <a:schemeClr val="tx1"/>
                </a:solidFill>
                <a:ea typeface="+mn-lt"/>
                <a:cs typeface="+mn-lt"/>
              </a:rPr>
              <a:t>aprendizaje, pensamiento y resolución de problemas</a:t>
            </a:r>
            <a:r>
              <a:rPr lang="es-ES" dirty="0">
                <a:solidFill>
                  <a:schemeClr val="tx1"/>
                </a:solidFill>
                <a:ea typeface="+mn-lt"/>
                <a:cs typeface="+mn-lt"/>
              </a:rPr>
              <a:t> de las personas TEA pueden variar, y algunas necesitan mucha ayuda en la vida diaria, mientras que otras necesitan menos.</a:t>
            </a:r>
            <a:endParaRPr lang="es-ES" b="1" dirty="0">
              <a:solidFill>
                <a:schemeClr val="tx1"/>
              </a:solidFill>
              <a:cs typeface="Calibri" panose="020F0502020204030204"/>
            </a:endParaRPr>
          </a:p>
        </p:txBody>
      </p:sp>
      <p:sp>
        <p:nvSpPr>
          <p:cNvPr id="12" name="Elipse 11">
            <a:extLst>
              <a:ext uri="{FF2B5EF4-FFF2-40B4-BE49-F238E27FC236}">
                <a16:creationId xmlns:a16="http://schemas.microsoft.com/office/drawing/2014/main" id="{95F468EA-F2EA-4E57-80C4-A608C59C744B}"/>
              </a:ext>
            </a:extLst>
          </p:cNvPr>
          <p:cNvSpPr/>
          <p:nvPr/>
        </p:nvSpPr>
        <p:spPr>
          <a:xfrm>
            <a:off x="4361339" y="3011957"/>
            <a:ext cx="4074288" cy="3691947"/>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700" dirty="0">
                <a:solidFill>
                  <a:schemeClr val="tx1"/>
                </a:solidFill>
                <a:ea typeface="+mn-lt"/>
                <a:cs typeface="+mn-lt"/>
              </a:rPr>
              <a:t>A menudo, no hay indicios en el aspecto de las personas con TEA que los diferencien de otras personas, pero es posible que quienes tienen un TEA </a:t>
            </a:r>
            <a:r>
              <a:rPr lang="es-ES" sz="1700" b="1" dirty="0">
                <a:solidFill>
                  <a:schemeClr val="tx1"/>
                </a:solidFill>
                <a:ea typeface="+mn-lt"/>
                <a:cs typeface="+mn-lt"/>
              </a:rPr>
              <a:t>se comuniquen, interactúen, se comporten y aprendan</a:t>
            </a:r>
            <a:r>
              <a:rPr lang="es-ES" sz="1700" dirty="0">
                <a:solidFill>
                  <a:schemeClr val="tx1"/>
                </a:solidFill>
                <a:ea typeface="+mn-lt"/>
                <a:cs typeface="+mn-lt"/>
              </a:rPr>
              <a:t> de maneras distintas a otras personas.</a:t>
            </a:r>
            <a:endParaRPr lang="es-ES" sz="1700" dirty="0">
              <a:solidFill>
                <a:schemeClr val="tx1"/>
              </a:solidFill>
            </a:endParaRPr>
          </a:p>
        </p:txBody>
      </p:sp>
    </p:spTree>
    <p:extLst>
      <p:ext uri="{BB962C8B-B14F-4D97-AF65-F5344CB8AC3E}">
        <p14:creationId xmlns:p14="http://schemas.microsoft.com/office/powerpoint/2010/main" val="87787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ox(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8B352E-DE99-44AF-0EA9-DC8B29291B81}"/>
              </a:ext>
            </a:extLst>
          </p:cNvPr>
          <p:cNvSpPr>
            <a:spLocks noGrp="1"/>
          </p:cNvSpPr>
          <p:nvPr>
            <p:ph type="ctrTitle"/>
          </p:nvPr>
        </p:nvSpPr>
        <p:spPr>
          <a:xfrm>
            <a:off x="2400692" y="2253864"/>
            <a:ext cx="9144000" cy="1175136"/>
          </a:xfrm>
        </p:spPr>
        <p:txBody>
          <a:bodyPr vert="horz" lIns="91440" tIns="45720" rIns="91440" bIns="45720" rtlCol="0" anchor="b">
            <a:noAutofit/>
          </a:bodyPr>
          <a:lstStyle/>
          <a:p>
            <a:r>
              <a:rPr lang="es-ES" sz="6600" b="1" dirty="0">
                <a:solidFill>
                  <a:schemeClr val="accent3">
                    <a:lumMod val="75000"/>
                  </a:schemeClr>
                </a:solidFill>
                <a:latin typeface="+mn-lt"/>
                <a:ea typeface="+mn-ea"/>
                <a:cs typeface="+mn-cs"/>
              </a:rPr>
              <a:t>MITOS DEL AUTISMO</a:t>
            </a:r>
          </a:p>
        </p:txBody>
      </p:sp>
    </p:spTree>
    <p:extLst>
      <p:ext uri="{BB962C8B-B14F-4D97-AF65-F5344CB8AC3E}">
        <p14:creationId xmlns:p14="http://schemas.microsoft.com/office/powerpoint/2010/main" val="351622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FB39AD0-DD7A-D26F-D2C5-84A5491F5A35}"/>
              </a:ext>
            </a:extLst>
          </p:cNvPr>
          <p:cNvSpPr>
            <a:spLocks noGrp="1"/>
          </p:cNvSpPr>
          <p:nvPr>
            <p:ph idx="1"/>
          </p:nvPr>
        </p:nvSpPr>
        <p:spPr>
          <a:xfrm>
            <a:off x="1955228" y="1247775"/>
            <a:ext cx="4140772" cy="3777622"/>
          </a:xfrm>
        </p:spPr>
        <p:txBody>
          <a:bodyPr>
            <a:normAutofit/>
          </a:bodyPr>
          <a:lstStyle/>
          <a:p>
            <a:pPr>
              <a:buFont typeface="+mj-lt"/>
              <a:buAutoNum type="arabicPeriod"/>
            </a:pPr>
            <a:r>
              <a:rPr lang="es-ES" sz="1600" dirty="0">
                <a:solidFill>
                  <a:srgbClr val="000000"/>
                </a:solidFill>
              </a:rPr>
              <a:t>Las personas autistas no les gusta tener amigos.</a:t>
            </a:r>
          </a:p>
          <a:p>
            <a:pPr>
              <a:buFont typeface="+mj-lt"/>
              <a:buAutoNum type="arabicPeriod"/>
            </a:pPr>
            <a:r>
              <a:rPr lang="es-ES" sz="1600" dirty="0">
                <a:solidFill>
                  <a:srgbClr val="000000"/>
                </a:solidFill>
              </a:rPr>
              <a:t>El autismo se cura(dietas, medicamentos especiales, terapias alternativas…)</a:t>
            </a:r>
          </a:p>
          <a:p>
            <a:pPr>
              <a:buFont typeface="+mj-lt"/>
              <a:buAutoNum type="arabicPeriod"/>
            </a:pPr>
            <a:r>
              <a:rPr lang="es-ES" sz="1600" dirty="0">
                <a:solidFill>
                  <a:srgbClr val="000000"/>
                </a:solidFill>
              </a:rPr>
              <a:t>Las personas TEA no son empáticas.</a:t>
            </a:r>
          </a:p>
          <a:p>
            <a:pPr>
              <a:buFont typeface="+mj-lt"/>
              <a:buAutoNum type="arabicPeriod"/>
            </a:pPr>
            <a:r>
              <a:rPr lang="es-ES" sz="1600" dirty="0">
                <a:solidFill>
                  <a:srgbClr val="000000"/>
                </a:solidFill>
              </a:rPr>
              <a:t>Todos tienen habilidades especiales.</a:t>
            </a:r>
          </a:p>
          <a:p>
            <a:pPr>
              <a:buFont typeface="+mj-lt"/>
              <a:buAutoNum type="arabicPeriod"/>
            </a:pPr>
            <a:r>
              <a:rPr lang="es-ES" sz="1600" dirty="0">
                <a:solidFill>
                  <a:srgbClr val="000000"/>
                </a:solidFill>
              </a:rPr>
              <a:t>Las personas con autismo son incapaces de comunicarse.</a:t>
            </a:r>
          </a:p>
          <a:p>
            <a:pPr>
              <a:buFont typeface="+mj-lt"/>
              <a:buAutoNum type="arabicPeriod"/>
            </a:pPr>
            <a:endParaRPr lang="es-ES" sz="1600" dirty="0">
              <a:solidFill>
                <a:srgbClr val="000000"/>
              </a:solidFill>
            </a:endParaRPr>
          </a:p>
          <a:p>
            <a:pPr marL="0" indent="0">
              <a:buNone/>
            </a:pPr>
            <a:endParaRPr lang="es-ES" sz="1600" dirty="0">
              <a:solidFill>
                <a:srgbClr val="000000"/>
              </a:solidFill>
            </a:endParaRPr>
          </a:p>
        </p:txBody>
      </p:sp>
      <p:pic>
        <p:nvPicPr>
          <p:cNvPr id="5" name="Imagen 4">
            <a:extLst>
              <a:ext uri="{FF2B5EF4-FFF2-40B4-BE49-F238E27FC236}">
                <a16:creationId xmlns:a16="http://schemas.microsoft.com/office/drawing/2014/main" id="{4569A038-D8B2-30EB-5C7C-89FC737C5C9B}"/>
              </a:ext>
            </a:extLst>
          </p:cNvPr>
          <p:cNvPicPr>
            <a:picLocks noChangeAspect="1"/>
          </p:cNvPicPr>
          <p:nvPr/>
        </p:nvPicPr>
        <p:blipFill>
          <a:blip r:embed="rId2"/>
          <a:stretch>
            <a:fillRect/>
          </a:stretch>
        </p:blipFill>
        <p:spPr>
          <a:xfrm>
            <a:off x="7200384" y="805126"/>
            <a:ext cx="4298009" cy="4671749"/>
          </a:xfrm>
          <a:prstGeom prst="rect">
            <a:avLst/>
          </a:prstGeom>
        </p:spPr>
      </p:pic>
    </p:spTree>
    <p:extLst>
      <p:ext uri="{BB962C8B-B14F-4D97-AF65-F5344CB8AC3E}">
        <p14:creationId xmlns:p14="http://schemas.microsoft.com/office/powerpoint/2010/main" val="382718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B8F4FF-840E-E1E9-9021-8C003E630BA1}"/>
              </a:ext>
            </a:extLst>
          </p:cNvPr>
          <p:cNvSpPr>
            <a:spLocks noGrp="1"/>
          </p:cNvSpPr>
          <p:nvPr>
            <p:ph type="title"/>
          </p:nvPr>
        </p:nvSpPr>
        <p:spPr>
          <a:xfrm>
            <a:off x="2922430" y="2475555"/>
            <a:ext cx="8154065" cy="1285742"/>
          </a:xfrm>
        </p:spPr>
        <p:txBody>
          <a:bodyPr>
            <a:noAutofit/>
          </a:bodyPr>
          <a:lstStyle/>
          <a:p>
            <a:r>
              <a:rPr lang="es-ES" sz="6600" b="1" dirty="0">
                <a:solidFill>
                  <a:schemeClr val="accent3">
                    <a:lumMod val="75000"/>
                  </a:schemeClr>
                </a:solidFill>
                <a:latin typeface="+mn-lt"/>
                <a:ea typeface="+mn-ea"/>
                <a:cs typeface="+mn-cs"/>
              </a:rPr>
              <a:t>CASOS PRÁCTICOS</a:t>
            </a:r>
          </a:p>
        </p:txBody>
      </p:sp>
    </p:spTree>
    <p:extLst>
      <p:ext uri="{BB962C8B-B14F-4D97-AF65-F5344CB8AC3E}">
        <p14:creationId xmlns:p14="http://schemas.microsoft.com/office/powerpoint/2010/main" val="38682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6A44A-22DD-0490-3C76-25E438D3B768}"/>
              </a:ext>
            </a:extLst>
          </p:cNvPr>
          <p:cNvSpPr>
            <a:spLocks noGrp="1"/>
          </p:cNvSpPr>
          <p:nvPr>
            <p:ph type="title"/>
          </p:nvPr>
        </p:nvSpPr>
        <p:spPr>
          <a:xfrm>
            <a:off x="1046019" y="942108"/>
            <a:ext cx="3256550" cy="4969113"/>
          </a:xfrm>
        </p:spPr>
        <p:txBody>
          <a:bodyPr anchor="ctr">
            <a:normAutofit/>
          </a:bodyPr>
          <a:lstStyle/>
          <a:p>
            <a:r>
              <a:rPr lang="es-ES" u="sng">
                <a:solidFill>
                  <a:schemeClr val="tx2">
                    <a:lumMod val="75000"/>
                  </a:schemeClr>
                </a:solidFill>
              </a:rPr>
              <a:t>CASO 1</a:t>
            </a:r>
          </a:p>
        </p:txBody>
      </p:sp>
      <p:sp>
        <p:nvSpPr>
          <p:cNvPr id="3" name="Marcador de contenido 2">
            <a:extLst>
              <a:ext uri="{FF2B5EF4-FFF2-40B4-BE49-F238E27FC236}">
                <a16:creationId xmlns:a16="http://schemas.microsoft.com/office/drawing/2014/main" id="{46032167-F537-808E-3B1B-40232FE822C2}"/>
              </a:ext>
            </a:extLst>
          </p:cNvPr>
          <p:cNvSpPr>
            <a:spLocks noGrp="1"/>
          </p:cNvSpPr>
          <p:nvPr>
            <p:ph idx="1"/>
          </p:nvPr>
        </p:nvSpPr>
        <p:spPr>
          <a:xfrm>
            <a:off x="5049062" y="942108"/>
            <a:ext cx="6455549" cy="4969114"/>
          </a:xfrm>
        </p:spPr>
        <p:txBody>
          <a:bodyPr anchor="ctr">
            <a:normAutofit/>
          </a:bodyPr>
          <a:lstStyle/>
          <a:p>
            <a:pPr marL="0" indent="0">
              <a:buNone/>
            </a:pPr>
            <a:r>
              <a:rPr lang="es-ES" dirty="0">
                <a:solidFill>
                  <a:schemeClr val="tx2">
                    <a:lumMod val="75000"/>
                  </a:schemeClr>
                </a:solidFill>
              </a:rPr>
              <a:t>Niño de 11 años, que ha comenzado a tener fuertes rabietas con los cambios de mes. No tiene lenguaje verbal. Sus padres informan de que le realizan historias sociales sobre que tiene que estar contento y que los meses pasan pero que a menudo termina </a:t>
            </a:r>
            <a:r>
              <a:rPr lang="es-ES" dirty="0" err="1">
                <a:solidFill>
                  <a:schemeClr val="tx2">
                    <a:lumMod val="75000"/>
                  </a:schemeClr>
                </a:solidFill>
              </a:rPr>
              <a:t>autolesionadose</a:t>
            </a:r>
            <a:r>
              <a:rPr lang="es-ES" dirty="0">
                <a:solidFill>
                  <a:schemeClr val="tx2">
                    <a:lumMod val="75000"/>
                  </a:schemeClr>
                </a:solidFill>
              </a:rPr>
              <a:t>, dándose golpes y mordiéndose las muñecas.</a:t>
            </a:r>
          </a:p>
        </p:txBody>
      </p:sp>
    </p:spTree>
    <p:extLst>
      <p:ext uri="{BB962C8B-B14F-4D97-AF65-F5344CB8AC3E}">
        <p14:creationId xmlns:p14="http://schemas.microsoft.com/office/powerpoint/2010/main" val="29086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B55965-728A-3528-9942-6396062EE9DA}"/>
              </a:ext>
            </a:extLst>
          </p:cNvPr>
          <p:cNvSpPr>
            <a:spLocks noGrp="1"/>
          </p:cNvSpPr>
          <p:nvPr>
            <p:ph type="title"/>
          </p:nvPr>
        </p:nvSpPr>
        <p:spPr>
          <a:xfrm>
            <a:off x="7855527" y="685800"/>
            <a:ext cx="3649085" cy="5225422"/>
          </a:xfrm>
        </p:spPr>
        <p:txBody>
          <a:bodyPr anchor="ctr">
            <a:normAutofit/>
          </a:bodyPr>
          <a:lstStyle/>
          <a:p>
            <a:r>
              <a:rPr lang="es-ES" u="sng" dirty="0"/>
              <a:t>CASO 2</a:t>
            </a:r>
          </a:p>
        </p:txBody>
      </p:sp>
      <p:sp>
        <p:nvSpPr>
          <p:cNvPr id="3" name="Marcador de contenido 2">
            <a:extLst>
              <a:ext uri="{FF2B5EF4-FFF2-40B4-BE49-F238E27FC236}">
                <a16:creationId xmlns:a16="http://schemas.microsoft.com/office/drawing/2014/main" id="{74056AF2-F3A9-5A05-5049-04900352FA75}"/>
              </a:ext>
            </a:extLst>
          </p:cNvPr>
          <p:cNvSpPr>
            <a:spLocks noGrp="1"/>
          </p:cNvSpPr>
          <p:nvPr>
            <p:ph idx="1"/>
          </p:nvPr>
        </p:nvSpPr>
        <p:spPr>
          <a:xfrm>
            <a:off x="1101554" y="685800"/>
            <a:ext cx="5970162" cy="5225422"/>
          </a:xfrm>
        </p:spPr>
        <p:txBody>
          <a:bodyPr anchor="ctr">
            <a:normAutofit/>
          </a:bodyPr>
          <a:lstStyle/>
          <a:p>
            <a:pPr marL="0" indent="0">
              <a:buNone/>
            </a:pPr>
            <a:r>
              <a:rPr lang="es-ES" dirty="0"/>
              <a:t>Niña que acaba de comenzar el instituto, con lenguaje verbal pero muy poco expresiva y con una pobre identificación emocional tanto en los demás como en </a:t>
            </a:r>
            <a:r>
              <a:rPr lang="es-ES"/>
              <a:t>si misma. </a:t>
            </a:r>
            <a:r>
              <a:rPr lang="es-ES" dirty="0"/>
              <a:t>Hace varias semanas que no quiere acudir al colegio y cuando se le pregunta el por qué dice que es vago. Desde el colegio informan que no hay ningún problema.</a:t>
            </a:r>
          </a:p>
        </p:txBody>
      </p:sp>
    </p:spTree>
    <p:extLst>
      <p:ext uri="{BB962C8B-B14F-4D97-AF65-F5344CB8AC3E}">
        <p14:creationId xmlns:p14="http://schemas.microsoft.com/office/powerpoint/2010/main" val="166211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C20694-0A1D-C7EE-175C-04AA374F0E17}"/>
              </a:ext>
            </a:extLst>
          </p:cNvPr>
          <p:cNvSpPr>
            <a:spLocks noGrp="1"/>
          </p:cNvSpPr>
          <p:nvPr>
            <p:ph type="title"/>
          </p:nvPr>
        </p:nvSpPr>
        <p:spPr>
          <a:xfrm>
            <a:off x="1046019" y="942108"/>
            <a:ext cx="3256550" cy="4969113"/>
          </a:xfrm>
        </p:spPr>
        <p:txBody>
          <a:bodyPr anchor="ctr">
            <a:normAutofit/>
          </a:bodyPr>
          <a:lstStyle/>
          <a:p>
            <a:r>
              <a:rPr lang="es-ES" u="sng">
                <a:solidFill>
                  <a:schemeClr val="tx2">
                    <a:lumMod val="75000"/>
                  </a:schemeClr>
                </a:solidFill>
              </a:rPr>
              <a:t>CASO 3</a:t>
            </a:r>
          </a:p>
        </p:txBody>
      </p:sp>
      <p:sp>
        <p:nvSpPr>
          <p:cNvPr id="3" name="Marcador de contenido 2">
            <a:extLst>
              <a:ext uri="{FF2B5EF4-FFF2-40B4-BE49-F238E27FC236}">
                <a16:creationId xmlns:a16="http://schemas.microsoft.com/office/drawing/2014/main" id="{B93195AC-0321-0CF4-E0F6-71F6E72D6CD9}"/>
              </a:ext>
            </a:extLst>
          </p:cNvPr>
          <p:cNvSpPr>
            <a:spLocks noGrp="1"/>
          </p:cNvSpPr>
          <p:nvPr>
            <p:ph idx="1"/>
          </p:nvPr>
        </p:nvSpPr>
        <p:spPr>
          <a:xfrm>
            <a:off x="5049062" y="942108"/>
            <a:ext cx="6455549" cy="4969114"/>
          </a:xfrm>
        </p:spPr>
        <p:txBody>
          <a:bodyPr anchor="ctr">
            <a:normAutofit/>
          </a:bodyPr>
          <a:lstStyle/>
          <a:p>
            <a:pPr marL="0" indent="0">
              <a:buNone/>
            </a:pPr>
            <a:r>
              <a:rPr lang="es-ES" dirty="0">
                <a:solidFill>
                  <a:schemeClr val="tx2">
                    <a:lumMod val="75000"/>
                  </a:schemeClr>
                </a:solidFill>
              </a:rPr>
              <a:t>Padres informan que el pediatra les ha solicitado que comiencen con el modelo Denver ya que su hijo de 28 meses no se gira cuando le llaman, no habla y presenta manierismos. Su juego es que recibe la pelota pero no la lanza e imita algunas cosas como por ejemplo leer un libro sus padres informan que se relaciona bien con sus iguales.</a:t>
            </a:r>
          </a:p>
        </p:txBody>
      </p:sp>
    </p:spTree>
    <p:extLst>
      <p:ext uri="{BB962C8B-B14F-4D97-AF65-F5344CB8AC3E}">
        <p14:creationId xmlns:p14="http://schemas.microsoft.com/office/powerpoint/2010/main" val="397429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E24D1-A174-6138-32D6-0E4294B6DF82}"/>
              </a:ext>
            </a:extLst>
          </p:cNvPr>
          <p:cNvSpPr>
            <a:spLocks noGrp="1"/>
          </p:cNvSpPr>
          <p:nvPr>
            <p:ph type="title"/>
          </p:nvPr>
        </p:nvSpPr>
        <p:spPr>
          <a:xfrm>
            <a:off x="7855527" y="685800"/>
            <a:ext cx="3649085" cy="5225422"/>
          </a:xfrm>
        </p:spPr>
        <p:txBody>
          <a:bodyPr anchor="ctr">
            <a:normAutofit/>
          </a:bodyPr>
          <a:lstStyle/>
          <a:p>
            <a:r>
              <a:rPr lang="es-ES" u="sng" dirty="0"/>
              <a:t>CASO 4</a:t>
            </a:r>
          </a:p>
        </p:txBody>
      </p:sp>
      <p:sp>
        <p:nvSpPr>
          <p:cNvPr id="3" name="Marcador de contenido 2">
            <a:extLst>
              <a:ext uri="{FF2B5EF4-FFF2-40B4-BE49-F238E27FC236}">
                <a16:creationId xmlns:a16="http://schemas.microsoft.com/office/drawing/2014/main" id="{B4B95D59-477C-6C78-D8C6-3CBE3B396E16}"/>
              </a:ext>
            </a:extLst>
          </p:cNvPr>
          <p:cNvSpPr>
            <a:spLocks noGrp="1"/>
          </p:cNvSpPr>
          <p:nvPr>
            <p:ph idx="1"/>
          </p:nvPr>
        </p:nvSpPr>
        <p:spPr>
          <a:xfrm>
            <a:off x="1101554" y="685800"/>
            <a:ext cx="5970162" cy="5225422"/>
          </a:xfrm>
        </p:spPr>
        <p:txBody>
          <a:bodyPr anchor="ctr">
            <a:normAutofit/>
          </a:bodyPr>
          <a:lstStyle/>
          <a:p>
            <a:pPr marL="0" indent="0">
              <a:buNone/>
            </a:pPr>
            <a:r>
              <a:rPr lang="es-ES" dirty="0"/>
              <a:t>Niño con 11 años. Con un CI elevado cuando le preguntas que tal en el colegio siempre te dice que bien y cuenta que ha estado viendo como juegan al futbol o al baloncesto incluso algunos días se va a leer a la biblioteca.</a:t>
            </a:r>
          </a:p>
          <a:p>
            <a:pPr marL="0" indent="0">
              <a:buNone/>
            </a:pPr>
            <a:r>
              <a:rPr lang="es-ES" dirty="0"/>
              <a:t>Cuando se facilita la realización de algún juego de mesa tiene tendencia a poner normas muy complejas y enfadarse cuando el resto de compañeros no las cumplen.</a:t>
            </a:r>
          </a:p>
        </p:txBody>
      </p:sp>
    </p:spTree>
    <p:extLst>
      <p:ext uri="{BB962C8B-B14F-4D97-AF65-F5344CB8AC3E}">
        <p14:creationId xmlns:p14="http://schemas.microsoft.com/office/powerpoint/2010/main" val="29794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7321E43B-5E30-BADF-9D89-99EEFCE24427}"/>
              </a:ext>
            </a:extLst>
          </p:cNvPr>
          <p:cNvPicPr>
            <a:picLocks noChangeAspect="1"/>
          </p:cNvPicPr>
          <p:nvPr/>
        </p:nvPicPr>
        <p:blipFill>
          <a:blip r:embed="rId2"/>
          <a:stretch>
            <a:fillRect/>
          </a:stretch>
        </p:blipFill>
        <p:spPr>
          <a:xfrm>
            <a:off x="2908057" y="1847944"/>
            <a:ext cx="7730463" cy="3382078"/>
          </a:xfrm>
          <a:prstGeom prst="rect">
            <a:avLst/>
          </a:prstGeom>
        </p:spPr>
      </p:pic>
    </p:spTree>
    <p:extLst>
      <p:ext uri="{BB962C8B-B14F-4D97-AF65-F5344CB8AC3E}">
        <p14:creationId xmlns:p14="http://schemas.microsoft.com/office/powerpoint/2010/main" val="291931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63D08D-8BD1-F5CD-5D9C-EDDF3C6A971D}"/>
              </a:ext>
            </a:extLst>
          </p:cNvPr>
          <p:cNvPicPr>
            <a:picLocks noChangeAspect="1"/>
          </p:cNvPicPr>
          <p:nvPr/>
        </p:nvPicPr>
        <p:blipFill rotWithShape="1">
          <a:blip r:embed="rId2">
            <a:duotone>
              <a:schemeClr val="bg2">
                <a:shade val="45000"/>
                <a:satMod val="135000"/>
              </a:schemeClr>
              <a:prstClr val="white"/>
            </a:duotone>
            <a:alphaModFix amt="40000"/>
          </a:blip>
          <a:srcRect t="20573" b="3413"/>
          <a:stretch/>
        </p:blipFill>
        <p:spPr>
          <a:xfrm>
            <a:off x="20" y="10"/>
            <a:ext cx="12191980" cy="6857990"/>
          </a:xfrm>
          <a:prstGeom prst="rect">
            <a:avLst/>
          </a:prstGeom>
        </p:spPr>
      </p:pic>
      <p:sp>
        <p:nvSpPr>
          <p:cNvPr id="3" name="Marcador de contenido 2">
            <a:extLst>
              <a:ext uri="{FF2B5EF4-FFF2-40B4-BE49-F238E27FC236}">
                <a16:creationId xmlns:a16="http://schemas.microsoft.com/office/drawing/2014/main" id="{500E5129-8886-0EFA-D905-148D809879BC}"/>
              </a:ext>
            </a:extLst>
          </p:cNvPr>
          <p:cNvSpPr>
            <a:spLocks noGrp="1"/>
          </p:cNvSpPr>
          <p:nvPr>
            <p:ph idx="1"/>
          </p:nvPr>
        </p:nvSpPr>
        <p:spPr>
          <a:xfrm>
            <a:off x="3851955" y="1931862"/>
            <a:ext cx="6097588" cy="1012200"/>
          </a:xfrm>
        </p:spPr>
        <p:txBody>
          <a:bodyPr>
            <a:normAutofit/>
          </a:bodyPr>
          <a:lstStyle/>
          <a:p>
            <a:pPr marL="0" indent="0">
              <a:buNone/>
            </a:pPr>
            <a:r>
              <a:rPr lang="es-ES" sz="4400" b="1" dirty="0"/>
              <a:t>DUDAS Y PREGUNTAS</a:t>
            </a:r>
          </a:p>
        </p:txBody>
      </p:sp>
    </p:spTree>
    <p:extLst>
      <p:ext uri="{BB962C8B-B14F-4D97-AF65-F5344CB8AC3E}">
        <p14:creationId xmlns:p14="http://schemas.microsoft.com/office/powerpoint/2010/main" val="103119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080"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081"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082"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083"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084"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085"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86"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087"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88"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089"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090"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91"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093" name="Group 3092">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094"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95"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96"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97"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98"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99"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00"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01"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02"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03"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104"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105"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107" name="Rectangle 3106">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109"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9" name="CuadroTexto 8">
            <a:extLst>
              <a:ext uri="{FF2B5EF4-FFF2-40B4-BE49-F238E27FC236}">
                <a16:creationId xmlns:a16="http://schemas.microsoft.com/office/drawing/2014/main" id="{78B22BF2-5E2F-1787-CE97-FC5145221F16}"/>
              </a:ext>
            </a:extLst>
          </p:cNvPr>
          <p:cNvSpPr txBox="1"/>
          <p:nvPr/>
        </p:nvSpPr>
        <p:spPr>
          <a:xfrm>
            <a:off x="3801083" y="2651674"/>
            <a:ext cx="6574236" cy="584775"/>
          </a:xfrm>
          <a:prstGeom prst="rect">
            <a:avLst/>
          </a:prstGeom>
          <a:noFill/>
        </p:spPr>
        <p:txBody>
          <a:bodyPr wrap="none" rtlCol="0">
            <a:spAutoFit/>
          </a:bodyPr>
          <a:lstStyle/>
          <a:p>
            <a:r>
              <a:rPr lang="es-ES" sz="3200" dirty="0"/>
              <a:t>Muchas gracias por su atención</a:t>
            </a:r>
          </a:p>
        </p:txBody>
      </p:sp>
      <p:pic>
        <p:nvPicPr>
          <p:cNvPr id="41" name="Imagen 40">
            <a:extLst>
              <a:ext uri="{FF2B5EF4-FFF2-40B4-BE49-F238E27FC236}">
                <a16:creationId xmlns:a16="http://schemas.microsoft.com/office/drawing/2014/main" id="{3BFCC4C1-6E0C-24D4-B3A1-75F5C3B77BD9}"/>
              </a:ext>
            </a:extLst>
          </p:cNvPr>
          <p:cNvPicPr>
            <a:picLocks noChangeAspect="1"/>
          </p:cNvPicPr>
          <p:nvPr/>
        </p:nvPicPr>
        <p:blipFill>
          <a:blip r:embed="rId2"/>
          <a:stretch>
            <a:fillRect/>
          </a:stretch>
        </p:blipFill>
        <p:spPr>
          <a:xfrm>
            <a:off x="5561814" y="3769594"/>
            <a:ext cx="2596509" cy="1595597"/>
          </a:xfrm>
          <a:prstGeom prst="rect">
            <a:avLst/>
          </a:prstGeom>
          <a:effectLst>
            <a:softEdge rad="317500"/>
          </a:effectLst>
        </p:spPr>
      </p:pic>
    </p:spTree>
    <p:extLst>
      <p:ext uri="{BB962C8B-B14F-4D97-AF65-F5344CB8AC3E}">
        <p14:creationId xmlns:p14="http://schemas.microsoft.com/office/powerpoint/2010/main" val="37576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3F11BB-668D-42B7-A591-D357514D95CE}"/>
              </a:ext>
            </a:extLst>
          </p:cNvPr>
          <p:cNvSpPr txBox="1"/>
          <p:nvPr/>
        </p:nvSpPr>
        <p:spPr>
          <a:xfrm>
            <a:off x="1933575" y="1905506"/>
            <a:ext cx="9895752" cy="2123658"/>
          </a:xfrm>
          <a:prstGeom prst="rect">
            <a:avLst/>
          </a:prstGeom>
          <a:noFill/>
        </p:spPr>
        <p:txBody>
          <a:bodyPr wrap="square" rtlCol="0">
            <a:spAutoFit/>
          </a:bodyPr>
          <a:lstStyle/>
          <a:p>
            <a:pPr algn="ctr"/>
            <a:r>
              <a:rPr lang="es-ES" sz="6600" b="1" dirty="0">
                <a:solidFill>
                  <a:schemeClr val="accent3">
                    <a:lumMod val="75000"/>
                  </a:schemeClr>
                </a:solidFill>
              </a:rPr>
              <a:t>CLASIFICACION</a:t>
            </a:r>
          </a:p>
          <a:p>
            <a:pPr algn="ctr"/>
            <a:r>
              <a:rPr lang="es-ES" sz="6600" b="1" dirty="0">
                <a:solidFill>
                  <a:schemeClr val="accent3">
                    <a:lumMod val="75000"/>
                  </a:schemeClr>
                </a:solidFill>
              </a:rPr>
              <a:t>DE TEA</a:t>
            </a:r>
          </a:p>
        </p:txBody>
      </p:sp>
    </p:spTree>
    <p:extLst>
      <p:ext uri="{BB962C8B-B14F-4D97-AF65-F5344CB8AC3E}">
        <p14:creationId xmlns:p14="http://schemas.microsoft.com/office/powerpoint/2010/main" val="286015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f30fc12-c89a-4829-a476-5bf9e2086332}" enabled="1" method="Privileged" siteId="{d6b0bbee-7cd9-4d60-bce6-4a67b543e2ae}" contentBits="0" removed="0"/>
</clbl:labelList>
</file>

<file path=docProps/app.xml><?xml version="1.0" encoding="utf-8"?>
<Properties xmlns="http://schemas.openxmlformats.org/officeDocument/2006/extended-properties" xmlns:vt="http://schemas.openxmlformats.org/officeDocument/2006/docPropsVTypes">
  <Template>Wisp</Template>
  <TotalTime>1185</TotalTime>
  <Words>4013</Words>
  <Application>Microsoft Office PowerPoint</Application>
  <PresentationFormat>Panorámica</PresentationFormat>
  <Paragraphs>472</Paragraphs>
  <Slides>89</Slides>
  <Notes>0</Notes>
  <HiddenSlides>0</HiddenSlides>
  <MMClips>1</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89</vt:i4>
      </vt:variant>
    </vt:vector>
  </HeadingPairs>
  <TitlesOfParts>
    <vt:vector size="101" baseType="lpstr">
      <vt:lpstr>Arial</vt:lpstr>
      <vt:lpstr>Calibri</vt:lpstr>
      <vt:lpstr>Century Gothic</vt:lpstr>
      <vt:lpstr>Helvetica</vt:lpstr>
      <vt:lpstr>Noto Sans Symbols</vt:lpstr>
      <vt:lpstr>Open Sans</vt:lpstr>
      <vt:lpstr>Raleway</vt:lpstr>
      <vt:lpstr>Roboto</vt:lpstr>
      <vt:lpstr>Tahoma</vt:lpstr>
      <vt:lpstr>Verdana</vt:lpstr>
      <vt:lpstr>Wingdings 3</vt:lpstr>
      <vt:lpstr>Espiral</vt:lpstr>
      <vt:lpstr>TRASTORNO DEL ESPECTRO DEL AUTISMO  (TEA)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NIVELES DE APOYO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PRIMEROS SIGNOS DE ALARMA</vt:lpstr>
      <vt:lpstr>Presentación de PowerPoint</vt:lpstr>
      <vt:lpstr>DIAGNOSTICO</vt:lpstr>
      <vt:lpstr>          </vt:lpstr>
      <vt:lpstr>PILARES</vt:lpstr>
      <vt:lpstr>Presentación de PowerPoint</vt:lpstr>
      <vt:lpstr>1.Cognición y  rigidez de pensamiento</vt:lpstr>
      <vt:lpstr>Presentación de PowerPoint</vt:lpstr>
      <vt:lpstr>Teoría de la mente</vt:lpstr>
      <vt:lpstr>Teoría de la disfunción ejecutiva</vt:lpstr>
      <vt:lpstr>2.Perfil sensorial</vt:lpstr>
      <vt:lpstr>Presentación de PowerPoint</vt:lpstr>
      <vt:lpstr>Presentación de PowerPoint</vt:lpstr>
      <vt:lpstr>Pongámonos en sus zapatos</vt:lpstr>
      <vt:lpstr>Presentación de PowerPoint</vt:lpstr>
      <vt:lpstr>Presentación de PowerPoint</vt:lpstr>
      <vt:lpstr>3.Comunicación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4.Habilidades sociales</vt:lpstr>
      <vt:lpstr>Presentación de PowerPoint</vt:lpstr>
      <vt:lpstr>Regulación emocional</vt:lpstr>
      <vt:lpstr>5.Conducta </vt:lpstr>
      <vt:lpstr>Presentación de PowerPoint</vt:lpstr>
      <vt:lpstr>Presentación de PowerPoint</vt:lpstr>
      <vt:lpstr>Presentación de PowerPoint</vt:lpstr>
      <vt:lpstr>Presentación de PowerPoint</vt:lpstr>
      <vt:lpstr>Presentación de PowerPoint</vt:lpstr>
      <vt:lpstr>Presentación de PowerPoint</vt:lpstr>
      <vt:lpstr>TIPOS DE APOYOS EN LAS AULAS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BIENESTAR EMOCIONAL EN EL AUTISMO</vt:lpstr>
      <vt:lpstr>Presentación de PowerPoint</vt:lpstr>
      <vt:lpstr>Presentación de PowerPoint</vt:lpstr>
      <vt:lpstr>Presentación de PowerPoint</vt:lpstr>
      <vt:lpstr>ACOSO ESCOLAR</vt:lpstr>
      <vt:lpstr>Presentación de PowerPoint</vt:lpstr>
      <vt:lpstr>Presentación de PowerPoint</vt:lpstr>
      <vt:lpstr>ANSIEDAD  Y  DEPRESIÓN</vt:lpstr>
      <vt:lpstr>Presentación de PowerPoint</vt:lpstr>
      <vt:lpstr>Presentación de PowerPoint</vt:lpstr>
      <vt:lpstr>Presentación de PowerPoint</vt:lpstr>
      <vt:lpstr>MITOS DEL AUTISMO</vt:lpstr>
      <vt:lpstr>Presentación de PowerPoint</vt:lpstr>
      <vt:lpstr>CASOS PRÁCTICOS</vt:lpstr>
      <vt:lpstr>CASO 1</vt:lpstr>
      <vt:lpstr>CASO 2</vt:lpstr>
      <vt:lpstr>CASO 3</vt:lpstr>
      <vt:lpstr>CASO 4</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SANDRA</dc:creator>
  <cp:lastModifiedBy>janet garcia vaquero</cp:lastModifiedBy>
  <cp:revision>268</cp:revision>
  <dcterms:created xsi:type="dcterms:W3CDTF">2022-02-28T17:32:19Z</dcterms:created>
  <dcterms:modified xsi:type="dcterms:W3CDTF">2023-05-29T17:57:35Z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Confidential C</vt:lpwstr>
  </property>
</Properties>
</file>