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48"/>
  </p:notesMasterIdLst>
  <p:sldIdLst>
    <p:sldId id="2941" r:id="rId4"/>
    <p:sldId id="3176" r:id="rId5"/>
    <p:sldId id="3158" r:id="rId6"/>
    <p:sldId id="3048" r:id="rId7"/>
    <p:sldId id="3165" r:id="rId8"/>
    <p:sldId id="3157" r:id="rId9"/>
    <p:sldId id="2819" r:id="rId10"/>
    <p:sldId id="3180" r:id="rId11"/>
    <p:sldId id="3181" r:id="rId12"/>
    <p:sldId id="3196" r:id="rId13"/>
    <p:sldId id="276" r:id="rId14"/>
    <p:sldId id="2958" r:id="rId15"/>
    <p:sldId id="3175" r:id="rId16"/>
    <p:sldId id="2718" r:id="rId17"/>
    <p:sldId id="3152" r:id="rId18"/>
    <p:sldId id="3153" r:id="rId19"/>
    <p:sldId id="3185" r:id="rId20"/>
    <p:sldId id="3154" r:id="rId21"/>
    <p:sldId id="3189" r:id="rId22"/>
    <p:sldId id="3184" r:id="rId23"/>
    <p:sldId id="3186" r:id="rId24"/>
    <p:sldId id="3160" r:id="rId25"/>
    <p:sldId id="3150" r:id="rId26"/>
    <p:sldId id="3161" r:id="rId27"/>
    <p:sldId id="3162" r:id="rId28"/>
    <p:sldId id="3167" r:id="rId29"/>
    <p:sldId id="3163" r:id="rId30"/>
    <p:sldId id="3164" r:id="rId31"/>
    <p:sldId id="3151" r:id="rId32"/>
    <p:sldId id="3168" r:id="rId33"/>
    <p:sldId id="3169" r:id="rId34"/>
    <p:sldId id="3170" r:id="rId35"/>
    <p:sldId id="3172" r:id="rId36"/>
    <p:sldId id="3171" r:id="rId37"/>
    <p:sldId id="3144" r:id="rId38"/>
    <p:sldId id="3179" r:id="rId39"/>
    <p:sldId id="3177" r:id="rId40"/>
    <p:sldId id="3191" r:id="rId41"/>
    <p:sldId id="3195" r:id="rId42"/>
    <p:sldId id="3187" r:id="rId43"/>
    <p:sldId id="3188" r:id="rId44"/>
    <p:sldId id="3145" r:id="rId45"/>
    <p:sldId id="3194" r:id="rId46"/>
    <p:sldId id="3182" r:id="rId4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34"/>
    <p:restoredTop sz="96327"/>
  </p:normalViewPr>
  <p:slideViewPr>
    <p:cSldViewPr snapToGrid="0">
      <p:cViewPr varScale="1">
        <p:scale>
          <a:sx n="110" d="100"/>
          <a:sy n="110" d="100"/>
        </p:scale>
        <p:origin x="8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A9BA90-5D86-894F-99FB-C9AE9FD0F03C}" type="datetimeFigureOut">
              <a:rPr lang="es-ES_tradnl" smtClean="0"/>
              <a:t>25/01/2023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7FFC59-F3A1-724E-9FF0-FAA60225A25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77819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AF8CFC-138E-8F69-CC9E-A5D199E2B9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BB04842-9791-3A1F-112D-FA50308B4C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B65D4A-5718-6747-1CAB-C6688297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01F5-BC2F-2842-8F3A-82C909300025}" type="datetimeFigureOut">
              <a:rPr lang="es-ES_tradnl" smtClean="0"/>
              <a:t>25/01/2023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397CE8-FE81-10D4-8B16-9DD1CA056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3DAEF0-2E3B-AE07-761C-8BCBDCD2C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B30-8070-0941-8AD7-32A201967AA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2104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96FEE7-F790-B353-FC3D-ACE4AFA5C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13D446A-D463-CF2C-2048-D73D789CA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18D416-BA42-F2A0-26AF-A3D469DC5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01F5-BC2F-2842-8F3A-82C909300025}" type="datetimeFigureOut">
              <a:rPr lang="es-ES_tradnl" smtClean="0"/>
              <a:t>25/01/2023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BC7E2C-E188-5023-36FE-BAC20E81A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C43337-B6D7-10FC-AC3A-7086C616C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B30-8070-0941-8AD7-32A201967AA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09527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901DAF-2F87-A1EE-86D5-9A30229A51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E643329-F944-9F92-3BF1-35B3CD322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9555F2-84F7-742D-8937-961C9D760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01F5-BC2F-2842-8F3A-82C909300025}" type="datetimeFigureOut">
              <a:rPr lang="es-ES_tradnl" smtClean="0"/>
              <a:t>25/01/2023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DCC39C-345B-23E8-65D3-691A580DB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86B638-E1F1-5A2C-7123-44BFA9538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B30-8070-0941-8AD7-32A201967AA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49791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B53F7E-83FE-3A07-F41D-5EE412134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F842CC-E8BC-0519-03CB-605D33901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F42C33-B446-4D0F-0FE3-589FED034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01F5-BC2F-2842-8F3A-82C909300025}" type="datetimeFigureOut">
              <a:rPr lang="es-ES_tradnl" smtClean="0"/>
              <a:t>25/01/2023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7E78E2-5C61-17FE-FA21-58508C691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7D55AB-93C6-D69C-929B-71C55B51C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B30-8070-0941-8AD7-32A201967AA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30888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6B409B-A341-F769-C4F3-7BF26E151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8B54EE-B8D3-29CC-9237-E2DF2E4FC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899BBB-6A6E-8FCE-4A15-0BC09648B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01F5-BC2F-2842-8F3A-82C909300025}" type="datetimeFigureOut">
              <a:rPr lang="es-ES_tradnl" smtClean="0"/>
              <a:t>25/01/2023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DBBCB6-0478-ABF8-60A5-4E523A400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592F0C-CDD7-F3E9-E8A6-969B7A6F1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B30-8070-0941-8AD7-32A201967AA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63829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BDA9B8-9A67-C970-1EF2-B6F6819A1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EECF52-AF56-89F9-63A6-E64961093E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2F9A2D-E777-1983-D6B4-D5C3EC35A4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772033-2D71-FD16-701A-C9C731003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01F5-BC2F-2842-8F3A-82C909300025}" type="datetimeFigureOut">
              <a:rPr lang="es-ES_tradnl" smtClean="0"/>
              <a:t>25/01/2023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2E83B2A-0523-FDA8-3B6F-10B85C79C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A0C34F-08AD-6023-81F6-B29EC72CE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B30-8070-0941-8AD7-32A201967AA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91913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4854B-3FC6-2D81-27CB-AE66C7F91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A6BEA5B-499A-D850-A2B1-B2C0968AA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DAE151-D2C1-D79E-2D22-7E6DAA744D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97746E9-6766-58D2-DEE6-408F0520BB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97A4B69-4431-5ECC-2B56-66603A86C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682297A-3688-76FA-FE0A-B96F77979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01F5-BC2F-2842-8F3A-82C909300025}" type="datetimeFigureOut">
              <a:rPr lang="es-ES_tradnl" smtClean="0"/>
              <a:t>25/01/2023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DBECB53-0B4C-218E-44C3-369C5C438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CFF98BD-E944-45DA-0D35-E397E62AB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B30-8070-0941-8AD7-32A201967AA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96045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9F435F-1640-2D0E-60F1-B3B65AB78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3B4CD32-8CAA-F057-5F90-F548142A8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01F5-BC2F-2842-8F3A-82C909300025}" type="datetimeFigureOut">
              <a:rPr lang="es-ES_tradnl" smtClean="0"/>
              <a:t>25/01/2023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D81B887-814D-73FA-C2B7-39A196880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522B591-461E-E618-2397-561C54775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B30-8070-0941-8AD7-32A201967AA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3541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BE7A2C1-CE38-A7B3-4BEF-2150C33E0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01F5-BC2F-2842-8F3A-82C909300025}" type="datetimeFigureOut">
              <a:rPr lang="es-ES_tradnl" smtClean="0"/>
              <a:t>25/01/2023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F7FD3F0-481F-AD43-D597-4B0F63D6B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D3E61F8-7526-6E98-7442-0A80AC11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B30-8070-0941-8AD7-32A201967AA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57938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D79207-D9EE-3A95-AC3D-F2D05162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49693A-E780-0FBD-BF11-02F7AB36F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31665E5-40D6-114E-93F3-E552A8999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072C476-E2EF-4CF2-6E4F-C3F5892CE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01F5-BC2F-2842-8F3A-82C909300025}" type="datetimeFigureOut">
              <a:rPr lang="es-ES_tradnl" smtClean="0"/>
              <a:t>25/01/2023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8735528-57AE-6EA9-A5C1-48F59E6D8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D177A7-C773-2B3E-DC57-A3500663F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B30-8070-0941-8AD7-32A201967AA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81108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4AAAD8-F296-F65B-CE0F-75230A20D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B1D85AD-C6A8-0B16-8446-2EE79D55CB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F697AE1-1C4D-50A2-C3D7-D2F0F91206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435CEC7-23C5-5460-387F-82051023A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01F5-BC2F-2842-8F3A-82C909300025}" type="datetimeFigureOut">
              <a:rPr lang="es-ES_tradnl" smtClean="0"/>
              <a:t>25/01/2023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C6E5681-D201-915C-916E-F7B1BD33A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C308D46-C0D3-5297-BD2D-3573D755E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B30-8070-0941-8AD7-32A201967AA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6909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7E65D6B-D1EC-20C6-64EA-CBC193E6C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0FA1883-360A-118A-7C27-706401391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E91E48-C22E-03E6-188F-81B4BD0B66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B01F5-BC2F-2842-8F3A-82C909300025}" type="datetimeFigureOut">
              <a:rPr lang="es-ES_tradnl" smtClean="0"/>
              <a:t>25/01/2023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540B0C-3BE2-78B7-1CF3-21DB592471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2F3CD2-3899-C530-F245-5CC38EE85B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4BB30-8070-0941-8AD7-32A201967AA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83788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s://psicologiaymente.com/clinica/efecto-werther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11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13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Imagen que contiene persona, interior, hombre, sostener&#10;&#10;Descripción generada automáticamente">
            <a:extLst>
              <a:ext uri="{FF2B5EF4-FFF2-40B4-BE49-F238E27FC236}">
                <a16:creationId xmlns:a16="http://schemas.microsoft.com/office/drawing/2014/main" id="{A8922446-59BB-3BBF-68EE-7AE561262E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9024" r="4568" b="-1"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E636D0F-52E2-ECF4-CC8C-0855D488F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195"/>
            <a:ext cx="10165218" cy="2806506"/>
          </a:xfrm>
        </p:spPr>
        <p:txBody>
          <a:bodyPr anchor="b">
            <a:normAutofit/>
          </a:bodyPr>
          <a:lstStyle/>
          <a:p>
            <a:r>
              <a:rPr lang="es-ES_tradnl" sz="4000">
                <a:solidFill>
                  <a:srgbClr val="FFFFFF"/>
                </a:solidFill>
                <a:latin typeface="Chalkduster" panose="03050602040202020205" pitchFamily="66" charset="77"/>
              </a:rPr>
              <a:t>PREVENCION DE SUICIDIO EN ADOLESCENTES</a:t>
            </a:r>
          </a:p>
        </p:txBody>
      </p:sp>
    </p:spTree>
    <p:extLst>
      <p:ext uri="{BB962C8B-B14F-4D97-AF65-F5344CB8AC3E}">
        <p14:creationId xmlns:p14="http://schemas.microsoft.com/office/powerpoint/2010/main" val="1040187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Perro con la lengua de fuera&#10;&#10;Descripción generada automáticamente con confianza media">
            <a:extLst>
              <a:ext uri="{FF2B5EF4-FFF2-40B4-BE49-F238E27FC236}">
                <a16:creationId xmlns:a16="http://schemas.microsoft.com/office/drawing/2014/main" id="{36D02540-4C83-1169-BB26-4ED9E62769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44" r="9544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93565BE-5AB7-8439-4A07-3AE79CCDF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s-ES_tradnl" sz="4000" dirty="0">
                <a:latin typeface="Chalkduster" panose="03050602040202020205" pitchFamily="66" charset="77"/>
              </a:rPr>
              <a:t>Un amigo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057729-C1C4-5E24-918C-31CF06B6C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sz="4000" dirty="0">
                <a:latin typeface="Chalkduster" panose="03050602040202020205" pitchFamily="66" charset="77"/>
              </a:rPr>
              <a:t>Un amor</a:t>
            </a:r>
          </a:p>
          <a:p>
            <a:endParaRPr lang="es-ES_tradnl" sz="4000" dirty="0">
              <a:latin typeface="Chalkduster" panose="03050602040202020205" pitchFamily="66" charset="77"/>
            </a:endParaRPr>
          </a:p>
          <a:p>
            <a:pPr marL="0" indent="0">
              <a:buNone/>
            </a:pPr>
            <a:r>
              <a:rPr lang="es-ES_tradnl" sz="4000" dirty="0">
                <a:latin typeface="Chalkduster" panose="03050602040202020205" pitchFamily="66" charset="77"/>
              </a:rPr>
              <a:t>Un amante</a:t>
            </a:r>
          </a:p>
        </p:txBody>
      </p:sp>
    </p:spTree>
    <p:extLst>
      <p:ext uri="{BB962C8B-B14F-4D97-AF65-F5344CB8AC3E}">
        <p14:creationId xmlns:p14="http://schemas.microsoft.com/office/powerpoint/2010/main" val="1248696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FFDCC1-3F59-F6A6-0360-D73104297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757" y="1878227"/>
            <a:ext cx="5515816" cy="3496961"/>
          </a:xfrm>
        </p:spPr>
        <p:txBody>
          <a:bodyPr>
            <a:normAutofit fontScale="70000" lnSpcReduction="20000"/>
          </a:bodyPr>
          <a:lstStyle/>
          <a:p>
            <a:r>
              <a:rPr lang="es-ES" sz="36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Si escuchamos a alguien cercano hablar de que la vida no merece la pena </a:t>
            </a:r>
          </a:p>
          <a:p>
            <a:r>
              <a:rPr lang="es-ES" sz="3600" dirty="0">
                <a:solidFill>
                  <a:schemeClr val="bg1"/>
                </a:solidFill>
                <a:latin typeface="Calibri" panose="020F0502020204030204" pitchFamily="34" charset="0"/>
              </a:rPr>
              <a:t>Q</a:t>
            </a:r>
            <a:r>
              <a:rPr lang="es-ES" sz="36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ue es mejor morir</a:t>
            </a:r>
          </a:p>
          <a:p>
            <a:r>
              <a:rPr lang="es-ES" sz="3600" dirty="0">
                <a:solidFill>
                  <a:schemeClr val="bg1"/>
                </a:solidFill>
                <a:latin typeface="Calibri" panose="020F0502020204030204" pitchFamily="34" charset="0"/>
              </a:rPr>
              <a:t>Q</a:t>
            </a:r>
            <a:r>
              <a:rPr lang="es-ES" sz="36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ue es una carga para sus padres </a:t>
            </a:r>
          </a:p>
          <a:p>
            <a:r>
              <a:rPr lang="es-ES" sz="36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Que nadie le va a echar de menos. </a:t>
            </a:r>
          </a:p>
          <a:p>
            <a:endParaRPr lang="es-ES" sz="360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r>
              <a:rPr lang="es-ES" sz="3600" dirty="0">
                <a:solidFill>
                  <a:schemeClr val="bg1"/>
                </a:solidFill>
                <a:latin typeface="Calibri" panose="020F0502020204030204" pitchFamily="34" charset="0"/>
              </a:rPr>
              <a:t>D</a:t>
            </a:r>
            <a:r>
              <a:rPr lang="es-ES" sz="36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ebemos escucharle</a:t>
            </a:r>
          </a:p>
          <a:p>
            <a:r>
              <a:rPr lang="es-ES" sz="36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Interesarnos, brindarle ayuda</a:t>
            </a:r>
            <a:endParaRPr lang="es-ES" sz="110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endParaRPr lang="es-ES_tradnl" sz="1100" dirty="0">
              <a:solidFill>
                <a:schemeClr val="bg1"/>
              </a:solidFill>
            </a:endParaRPr>
          </a:p>
        </p:txBody>
      </p:sp>
      <p:pic>
        <p:nvPicPr>
          <p:cNvPr id="5" name="Imagen 4" descr="Imagen que contiene pequeño, perro, café, pasto&#10;&#10;Descripción generada automáticamente">
            <a:extLst>
              <a:ext uri="{FF2B5EF4-FFF2-40B4-BE49-F238E27FC236}">
                <a16:creationId xmlns:a16="http://schemas.microsoft.com/office/drawing/2014/main" id="{710B9B0F-729E-BAAC-3D65-DBCFC58FDE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23" r="9791" b="-1"/>
          <a:stretch/>
        </p:blipFill>
        <p:spPr>
          <a:xfrm>
            <a:off x="6735467" y="977900"/>
            <a:ext cx="5037433" cy="482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1F2F60-14E3-4196-B7CE-175E46F04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596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6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98FA6EF-0523-B62F-C734-23AC239B8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467" y="1397120"/>
            <a:ext cx="4707671" cy="1225650"/>
          </a:xfrm>
        </p:spPr>
        <p:txBody>
          <a:bodyPr anchor="b">
            <a:normAutofit/>
          </a:bodyPr>
          <a:lstStyle/>
          <a:p>
            <a:r>
              <a:rPr lang="es-ES_tradnl" sz="3800" dirty="0">
                <a:solidFill>
                  <a:schemeClr val="bg1"/>
                </a:solidFill>
              </a:rPr>
              <a:t>Dra. Montes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D3FBD9-A71D-BC6E-9E36-629D70605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467" y="2891752"/>
            <a:ext cx="4707671" cy="2334517"/>
          </a:xfrm>
        </p:spPr>
        <p:txBody>
          <a:bodyPr>
            <a:normAutofit/>
          </a:bodyPr>
          <a:lstStyle/>
          <a:p>
            <a:endParaRPr lang="es-ES" sz="1900" dirty="0">
              <a:solidFill>
                <a:schemeClr val="bg1"/>
              </a:solidFill>
              <a:latin typeface="-webkit-standard"/>
            </a:endParaRPr>
          </a:p>
          <a:p>
            <a:r>
              <a:rPr lang="es-ES" sz="1900" dirty="0">
                <a:solidFill>
                  <a:schemeClr val="bg1"/>
                </a:solidFill>
                <a:latin typeface="-webkit-standard"/>
              </a:rPr>
              <a:t>Hablar es prevenir</a:t>
            </a:r>
          </a:p>
          <a:p>
            <a:r>
              <a:rPr lang="es-ES" sz="1900" b="0" i="1" u="none" strike="noStrike" dirty="0">
                <a:solidFill>
                  <a:schemeClr val="bg1"/>
                </a:solidFill>
                <a:effectLst/>
                <a:latin typeface="wch-sr-n"/>
              </a:rPr>
              <a:t>“Hablar cara a cara con la persona sobre lo que está sintiendo, qué le lleva a pensar en el suicidio, a qué se puede agarrar para seguir viviendo…, </a:t>
            </a:r>
            <a:r>
              <a:rPr lang="es-ES" sz="1900" b="0" i="1" u="none" strike="noStrike" dirty="0">
                <a:solidFill>
                  <a:srgbClr val="C00000"/>
                </a:solidFill>
                <a:effectLst/>
                <a:latin typeface="wch-sr-n"/>
              </a:rPr>
              <a:t>eso alivia mucho </a:t>
            </a:r>
            <a:r>
              <a:rPr lang="es-ES" sz="1900" b="0" i="1" u="none" strike="noStrike" dirty="0">
                <a:solidFill>
                  <a:schemeClr val="bg1"/>
                </a:solidFill>
                <a:effectLst/>
                <a:latin typeface="wch-sr-n"/>
              </a:rPr>
              <a:t>el sufrimiento y </a:t>
            </a:r>
            <a:r>
              <a:rPr lang="es-ES" sz="1900" b="0" i="1" u="none" strike="noStrike" dirty="0">
                <a:solidFill>
                  <a:srgbClr val="C00000"/>
                </a:solidFill>
                <a:effectLst/>
                <a:latin typeface="wch-sr-n"/>
              </a:rPr>
              <a:t>disminuye el riesgo</a:t>
            </a:r>
            <a:endParaRPr lang="es-ES_tradnl" sz="1900" dirty="0">
              <a:solidFill>
                <a:srgbClr val="C00000"/>
              </a:solidFill>
            </a:endParaRPr>
          </a:p>
          <a:p>
            <a:endParaRPr lang="es-ES_tradnl" sz="1900" b="0" i="0" u="none" strike="noStrike" dirty="0">
              <a:solidFill>
                <a:schemeClr val="bg1"/>
              </a:solidFill>
              <a:effectLst/>
              <a:latin typeface="-webkit-standard"/>
            </a:endParaRPr>
          </a:p>
          <a:p>
            <a:endParaRPr lang="es-ES_tradnl" sz="1900" dirty="0">
              <a:solidFill>
                <a:schemeClr val="bg1"/>
              </a:solidFill>
            </a:endParaRPr>
          </a:p>
        </p:txBody>
      </p:sp>
      <p:pic>
        <p:nvPicPr>
          <p:cNvPr id="5" name="Imagen 4" descr="Un perro sentado en el pasto&#10;&#10;Descripción generada automáticamente">
            <a:extLst>
              <a:ext uri="{FF2B5EF4-FFF2-40B4-BE49-F238E27FC236}">
                <a16:creationId xmlns:a16="http://schemas.microsoft.com/office/drawing/2014/main" id="{EDC4F479-FC4A-450B-D9A6-2C3F019CF0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29" r="24357" b="1"/>
          <a:stretch/>
        </p:blipFill>
        <p:spPr>
          <a:xfrm>
            <a:off x="6735467" y="977900"/>
            <a:ext cx="5037433" cy="482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61F2F60-14E3-4196-B7CE-175E46F04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596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persona, hombre, sostener, parado&#10;&#10;Descripción generada automáticamente">
            <a:extLst>
              <a:ext uri="{FF2B5EF4-FFF2-40B4-BE49-F238E27FC236}">
                <a16:creationId xmlns:a16="http://schemas.microsoft.com/office/drawing/2014/main" id="{25E4922D-5299-9E95-6690-26A2C77870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6" r="6781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8606E88-6F32-F1FF-28F4-85BEB81AD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7328" y="640082"/>
            <a:ext cx="6274591" cy="3351602"/>
          </a:xfrm>
        </p:spPr>
        <p:txBody>
          <a:bodyPr>
            <a:normAutofit/>
          </a:bodyPr>
          <a:lstStyle/>
          <a:p>
            <a:pPr algn="l"/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0B51E92-F2C6-C326-B2D1-5634CD67A1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7327" y="4156276"/>
            <a:ext cx="6274592" cy="2061645"/>
          </a:xfrm>
        </p:spPr>
        <p:txBody>
          <a:bodyPr>
            <a:normAutofit/>
          </a:bodyPr>
          <a:lstStyle/>
          <a:p>
            <a:pPr algn="l"/>
            <a:r>
              <a:rPr lang="es-ES_tradnl">
                <a:solidFill>
                  <a:schemeClr val="bg1"/>
                </a:solidFill>
              </a:rPr>
              <a:t>Adolescente</a:t>
            </a:r>
          </a:p>
          <a:p>
            <a:pPr algn="l"/>
            <a:r>
              <a:rPr lang="es-ES_tradnl">
                <a:solidFill>
                  <a:schemeClr val="bg1"/>
                </a:solidFill>
              </a:rPr>
              <a:t>New York times</a:t>
            </a:r>
          </a:p>
        </p:txBody>
      </p:sp>
    </p:spTree>
    <p:extLst>
      <p:ext uri="{BB962C8B-B14F-4D97-AF65-F5344CB8AC3E}">
        <p14:creationId xmlns:p14="http://schemas.microsoft.com/office/powerpoint/2010/main" val="2703967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9133FA7-6238-A866-54CC-6E67E4E5DD54}"/>
              </a:ext>
            </a:extLst>
          </p:cNvPr>
          <p:cNvSpPr/>
          <p:nvPr/>
        </p:nvSpPr>
        <p:spPr>
          <a:xfrm>
            <a:off x="-114797" y="0"/>
            <a:ext cx="12306797" cy="6922572"/>
          </a:xfrm>
          <a:prstGeom prst="rect">
            <a:avLst/>
          </a:prstGeom>
          <a:solidFill>
            <a:srgbClr val="5763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8CC84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0FC26E-A4C5-D403-4B4B-257075EF6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5967" y="827087"/>
            <a:ext cx="494823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dirty="0">
                <a:solidFill>
                  <a:srgbClr val="F59156"/>
                </a:solidFill>
                <a:latin typeface="Chalkduster" panose="03050602040202020205" pitchFamily="66" charset="77"/>
              </a:rPr>
              <a:t>VALIDARLAS, Y CANALIZARLAS</a:t>
            </a:r>
            <a:br>
              <a:rPr lang="es-ES" dirty="0">
                <a:solidFill>
                  <a:srgbClr val="F59156"/>
                </a:solidFill>
                <a:latin typeface="Chalkduster" panose="03050602040202020205" pitchFamily="66" charset="77"/>
              </a:rPr>
            </a:br>
            <a:br>
              <a:rPr lang="es-ES" dirty="0">
                <a:solidFill>
                  <a:srgbClr val="F59156"/>
                </a:solidFill>
                <a:latin typeface="Chalkduster" panose="03050602040202020205" pitchFamily="66" charset="77"/>
              </a:rPr>
            </a:br>
            <a:endParaRPr lang="es-ES" dirty="0">
              <a:solidFill>
                <a:srgbClr val="F59156"/>
              </a:solidFill>
              <a:latin typeface="Chalkduster" panose="03050602040202020205" pitchFamily="66" charset="77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D741A6D-C4C1-037E-22A8-2441B21AF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363" y="1936749"/>
            <a:ext cx="4678908" cy="4351338"/>
          </a:xfrm>
        </p:spPr>
        <p:txBody>
          <a:bodyPr>
            <a:normAutofit fontScale="92500" lnSpcReduction="10000"/>
          </a:bodyPr>
          <a:lstStyle/>
          <a:p>
            <a:r>
              <a:rPr lang="es-ES" dirty="0">
                <a:solidFill>
                  <a:schemeClr val="bg1"/>
                </a:solidFill>
                <a:latin typeface="Chalkduster" panose="03050602040202020205" pitchFamily="66" charset="77"/>
              </a:rPr>
              <a:t>Ponernos a su altura</a:t>
            </a:r>
          </a:p>
          <a:p>
            <a:pPr marL="0" indent="0">
              <a:buNone/>
            </a:pPr>
            <a:r>
              <a:rPr lang="es-ES" dirty="0">
                <a:solidFill>
                  <a:schemeClr val="bg1"/>
                </a:solidFill>
                <a:latin typeface="Chalkduster" panose="03050602040202020205" pitchFamily="66" charset="77"/>
              </a:rPr>
              <a:t> </a:t>
            </a:r>
          </a:p>
          <a:p>
            <a:r>
              <a:rPr lang="es-ES" dirty="0">
                <a:solidFill>
                  <a:schemeClr val="bg1"/>
                </a:solidFill>
                <a:latin typeface="Chalkduster" panose="03050602040202020205" pitchFamily="66" charset="77"/>
              </a:rPr>
              <a:t>Legitimar todas las emociones</a:t>
            </a:r>
          </a:p>
          <a:p>
            <a:endParaRPr lang="es-E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r>
              <a:rPr lang="es-ES" dirty="0">
                <a:solidFill>
                  <a:schemeClr val="bg1"/>
                </a:solidFill>
                <a:latin typeface="Chalkduster" panose="03050602040202020205" pitchFamily="66" charset="77"/>
              </a:rPr>
              <a:t>No decir no tengas miedo, no llores eso son bobadas</a:t>
            </a:r>
          </a:p>
          <a:p>
            <a:endParaRPr lang="es-E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r>
              <a:rPr lang="es-ES" dirty="0">
                <a:solidFill>
                  <a:schemeClr val="bg1"/>
                </a:solidFill>
                <a:latin typeface="Chalkduster" panose="03050602040202020205" pitchFamily="66" charset="77"/>
              </a:rPr>
              <a:t>Hay que sintonizar con su emociones</a:t>
            </a:r>
          </a:p>
          <a:p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8" name="Imagen 7" descr="Imagen que contiene persona, exterior, niño, joven&#10;&#10;Descripción generada automáticamente">
            <a:extLst>
              <a:ext uri="{FF2B5EF4-FFF2-40B4-BE49-F238E27FC236}">
                <a16:creationId xmlns:a16="http://schemas.microsoft.com/office/drawing/2014/main" id="{BEDAC8B9-5D2F-E385-FB78-720D175392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55" r="16259"/>
          <a:stretch/>
        </p:blipFill>
        <p:spPr>
          <a:xfrm>
            <a:off x="4912271" y="-1"/>
            <a:ext cx="7279729" cy="693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32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B80F224-F54E-45E3-8FF9-8E1F010A9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510892"/>
            <a:ext cx="5808517" cy="1546508"/>
          </a:xfrm>
        </p:spPr>
        <p:txBody>
          <a:bodyPr anchor="t">
            <a:normAutofit/>
          </a:bodyPr>
          <a:lstStyle/>
          <a:p>
            <a:r>
              <a:rPr lang="es-ES" sz="4000" dirty="0">
                <a:solidFill>
                  <a:schemeClr val="bg1"/>
                </a:solidFill>
                <a:latin typeface="Chalkduster" panose="03050602040202020205" pitchFamily="66" charset="77"/>
              </a:rPr>
              <a:t>Cómo comunicarse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288D44-FD57-6B13-7EF7-BD66723BA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5" y="2826327"/>
            <a:ext cx="5808517" cy="3148446"/>
          </a:xfrm>
        </p:spPr>
        <p:txBody>
          <a:bodyPr>
            <a:normAutofit/>
          </a:bodyPr>
          <a:lstStyle/>
          <a:p>
            <a:r>
              <a:rPr lang="es-ES" sz="1900" dirty="0">
                <a:solidFill>
                  <a:schemeClr val="bg1">
                    <a:alpha val="80000"/>
                  </a:schemeClr>
                </a:solidFill>
                <a:latin typeface="Chalkduster" panose="03050602040202020205" pitchFamily="66" charset="77"/>
              </a:rPr>
              <a:t>Escuchar con atención, calmado</a:t>
            </a:r>
          </a:p>
          <a:p>
            <a:endParaRPr lang="es-ES" sz="1900" dirty="0">
              <a:solidFill>
                <a:schemeClr val="bg1">
                  <a:alpha val="80000"/>
                </a:schemeClr>
              </a:solidFill>
              <a:latin typeface="Chalkduster" panose="03050602040202020205" pitchFamily="66" charset="77"/>
            </a:endParaRPr>
          </a:p>
          <a:p>
            <a:r>
              <a:rPr lang="es-ES" sz="1900" dirty="0">
                <a:solidFill>
                  <a:schemeClr val="bg1">
                    <a:alpha val="80000"/>
                  </a:schemeClr>
                </a:solidFill>
                <a:latin typeface="Chalkduster" panose="03050602040202020205" pitchFamily="66" charset="77"/>
              </a:rPr>
              <a:t>Entender su sentimiento, empatía</a:t>
            </a:r>
          </a:p>
          <a:p>
            <a:endParaRPr lang="es-ES" sz="1900" dirty="0">
              <a:solidFill>
                <a:schemeClr val="bg1">
                  <a:alpha val="80000"/>
                </a:schemeClr>
              </a:solidFill>
              <a:latin typeface="Chalkduster" panose="03050602040202020205" pitchFamily="66" charset="77"/>
            </a:endParaRPr>
          </a:p>
          <a:p>
            <a:r>
              <a:rPr lang="es-ES" sz="1900" dirty="0">
                <a:solidFill>
                  <a:schemeClr val="bg1">
                    <a:alpha val="80000"/>
                  </a:schemeClr>
                </a:solidFill>
                <a:latin typeface="Chalkduster" panose="03050602040202020205" pitchFamily="66" charset="77"/>
              </a:rPr>
              <a:t>Trasmitir mensajes de aceptación y respeto</a:t>
            </a:r>
          </a:p>
          <a:p>
            <a:r>
              <a:rPr lang="es-ES" sz="1900" dirty="0">
                <a:solidFill>
                  <a:schemeClr val="bg1">
                    <a:alpha val="80000"/>
                  </a:schemeClr>
                </a:solidFill>
                <a:latin typeface="Chalkduster" panose="03050602040202020205" pitchFamily="66" charset="77"/>
              </a:rPr>
              <a:t>Demostrar interés, preocupación y calidez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" name="Imagen 4" descr="Perro acostado en el pasto&#10;&#10;Descripción generada automáticamente">
            <a:extLst>
              <a:ext uri="{FF2B5EF4-FFF2-40B4-BE49-F238E27FC236}">
                <a16:creationId xmlns:a16="http://schemas.microsoft.com/office/drawing/2014/main" id="{EBC16E7B-BDAD-22AF-BCCB-FE7202E56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932" y="1656728"/>
            <a:ext cx="4369112" cy="245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3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8E2138A-3635-993B-4412-0BA5BC4AD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45" y="550718"/>
            <a:ext cx="5735781" cy="2414473"/>
          </a:xfrm>
        </p:spPr>
        <p:txBody>
          <a:bodyPr anchor="t">
            <a:normAutofit/>
          </a:bodyPr>
          <a:lstStyle/>
          <a:p>
            <a:r>
              <a:rPr lang="es-ES" sz="4000" dirty="0">
                <a:solidFill>
                  <a:schemeClr val="bg1"/>
                </a:solidFill>
                <a:latin typeface="Chalkduster" panose="03050602040202020205" pitchFamily="66" charset="77"/>
              </a:rPr>
              <a:t>Como no comunicarse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D3E707-2BE4-9369-8C6F-33874A2C3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719689"/>
            <a:ext cx="6096000" cy="3608086"/>
          </a:xfrm>
        </p:spPr>
        <p:txBody>
          <a:bodyPr>
            <a:normAutofit fontScale="85000" lnSpcReduction="20000"/>
          </a:bodyPr>
          <a:lstStyle/>
          <a:p>
            <a:r>
              <a:rPr lang="es-ES" sz="2200" dirty="0">
                <a:solidFill>
                  <a:schemeClr val="bg1">
                    <a:alpha val="80000"/>
                  </a:schemeClr>
                </a:solidFill>
                <a:latin typeface="Chalkduster" panose="03050602040202020205" pitchFamily="66" charset="77"/>
              </a:rPr>
              <a:t>Interrumpir con frecuencia</a:t>
            </a:r>
          </a:p>
          <a:p>
            <a:endParaRPr lang="es-ES" sz="2200" dirty="0">
              <a:solidFill>
                <a:schemeClr val="bg1">
                  <a:alpha val="80000"/>
                </a:schemeClr>
              </a:solidFill>
              <a:latin typeface="Chalkduster" panose="03050602040202020205" pitchFamily="66" charset="77"/>
            </a:endParaRPr>
          </a:p>
          <a:p>
            <a:r>
              <a:rPr lang="es-ES" sz="2200" dirty="0">
                <a:solidFill>
                  <a:schemeClr val="bg1">
                    <a:alpha val="80000"/>
                  </a:schemeClr>
                </a:solidFill>
                <a:latin typeface="Chalkduster" panose="03050602040202020205" pitchFamily="66" charset="77"/>
              </a:rPr>
              <a:t>Escandalizarse o emocionarse</a:t>
            </a:r>
          </a:p>
          <a:p>
            <a:endParaRPr lang="es-ES" sz="2200" dirty="0">
              <a:solidFill>
                <a:schemeClr val="bg1">
                  <a:alpha val="80000"/>
                </a:schemeClr>
              </a:solidFill>
              <a:latin typeface="Chalkduster" panose="03050602040202020205" pitchFamily="66" charset="77"/>
            </a:endParaRPr>
          </a:p>
          <a:p>
            <a:r>
              <a:rPr lang="es-ES" sz="2200" dirty="0">
                <a:solidFill>
                  <a:schemeClr val="bg1">
                    <a:alpha val="80000"/>
                  </a:schemeClr>
                </a:solidFill>
                <a:latin typeface="Chalkduster" panose="03050602040202020205" pitchFamily="66" charset="77"/>
              </a:rPr>
              <a:t>Manifiesto que estoy ocupado</a:t>
            </a:r>
          </a:p>
          <a:p>
            <a:endParaRPr lang="es-ES" sz="2200" dirty="0">
              <a:solidFill>
                <a:schemeClr val="bg1">
                  <a:alpha val="80000"/>
                </a:schemeClr>
              </a:solidFill>
              <a:latin typeface="Chalkduster" panose="03050602040202020205" pitchFamily="66" charset="77"/>
            </a:endParaRPr>
          </a:p>
          <a:p>
            <a:r>
              <a:rPr lang="es-ES" sz="2200" dirty="0">
                <a:solidFill>
                  <a:schemeClr val="bg1">
                    <a:alpha val="80000"/>
                  </a:schemeClr>
                </a:solidFill>
                <a:latin typeface="Chalkduster" panose="03050602040202020205" pitchFamily="66" charset="77"/>
              </a:rPr>
              <a:t>Juzgando</a:t>
            </a:r>
          </a:p>
          <a:p>
            <a:endParaRPr lang="es-ES" sz="2200" dirty="0">
              <a:solidFill>
                <a:schemeClr val="bg1">
                  <a:alpha val="80000"/>
                </a:schemeClr>
              </a:solidFill>
              <a:latin typeface="Chalkduster" panose="03050602040202020205" pitchFamily="66" charset="77"/>
            </a:endParaRPr>
          </a:p>
          <a:p>
            <a:r>
              <a:rPr lang="es-ES" sz="2200" dirty="0">
                <a:solidFill>
                  <a:schemeClr val="bg1">
                    <a:alpha val="80000"/>
                  </a:schemeClr>
                </a:solidFill>
                <a:latin typeface="Chalkduster" panose="03050602040202020205" pitchFamily="66" charset="77"/>
              </a:rPr>
              <a:t>Haciendo preguntas tendenciosas</a:t>
            </a:r>
          </a:p>
          <a:p>
            <a:endParaRPr lang="es-ES" sz="2200" dirty="0">
              <a:solidFill>
                <a:schemeClr val="bg1">
                  <a:alpha val="80000"/>
                </a:schemeClr>
              </a:solidFill>
              <a:latin typeface="Chalkduster" panose="03050602040202020205" pitchFamily="66" charset="77"/>
            </a:endParaRPr>
          </a:p>
          <a:p>
            <a:r>
              <a:rPr lang="es-ES" sz="2200" dirty="0">
                <a:solidFill>
                  <a:schemeClr val="bg1">
                    <a:alpha val="80000"/>
                  </a:schemeClr>
                </a:solidFill>
                <a:latin typeface="Chalkduster" panose="03050602040202020205" pitchFamily="66" charset="77"/>
              </a:rPr>
              <a:t>Hacer comentarios indiscretos</a:t>
            </a:r>
          </a:p>
        </p:txBody>
      </p:sp>
      <p:pic>
        <p:nvPicPr>
          <p:cNvPr id="5" name="Imagen 4" descr="Animal de color café&#10;&#10;Descripción generada automáticamente">
            <a:extLst>
              <a:ext uri="{FF2B5EF4-FFF2-40B4-BE49-F238E27FC236}">
                <a16:creationId xmlns:a16="http://schemas.microsoft.com/office/drawing/2014/main" id="{16EFB224-B45E-CD5C-C977-2034DCF8E3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66" r="6039" b="-1"/>
          <a:stretch/>
        </p:blipFill>
        <p:spPr>
          <a:xfrm>
            <a:off x="6096000" y="841375"/>
            <a:ext cx="5260975" cy="4645025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3705FF7-CAB4-430F-A07B-AF2245F17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4138312"/>
            <a:ext cx="5260975" cy="1410656"/>
            <a:chOff x="6096000" y="4138312"/>
            <a:chExt cx="5260975" cy="141065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BFFE2ED-DBB9-4090-905D-1939650FC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4D1EC16-E672-4366-A091-73675BE54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0238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Oso café acostado en el pasto&#10;&#10;Descripción generada automáticamente">
            <a:extLst>
              <a:ext uri="{FF2B5EF4-FFF2-40B4-BE49-F238E27FC236}">
                <a16:creationId xmlns:a16="http://schemas.microsoft.com/office/drawing/2014/main" id="{567BB62A-9B3D-7A70-AE85-F9689BA4D8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73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F2B337-FC1E-61A3-CED6-F5B1B0211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ES" sz="2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Solo con estar pendientes de las señales, podemos salvar una vida</a:t>
            </a:r>
            <a:endParaRPr lang="es-ES_tradnl" sz="2000" dirty="0"/>
          </a:p>
        </p:txBody>
      </p:sp>
    </p:spTree>
    <p:extLst>
      <p:ext uri="{BB962C8B-B14F-4D97-AF65-F5344CB8AC3E}">
        <p14:creationId xmlns:p14="http://schemas.microsoft.com/office/powerpoint/2010/main" val="719385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D8580C9-02F8-0E34-9E0E-B4752A95E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467" y="529937"/>
            <a:ext cx="4707671" cy="540328"/>
          </a:xfrm>
        </p:spPr>
        <p:txBody>
          <a:bodyPr anchor="b">
            <a:normAutofit fontScale="90000"/>
          </a:bodyPr>
          <a:lstStyle/>
          <a:p>
            <a:r>
              <a:rPr lang="es-ES" sz="3800" dirty="0">
                <a:solidFill>
                  <a:schemeClr val="bg1"/>
                </a:solidFill>
                <a:latin typeface="Chalkduster" panose="03050602040202020205" pitchFamily="66" charset="77"/>
              </a:rPr>
              <a:t>Cómo afrontarlas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1E6F0A-3F13-3372-7B7C-CCD05E07B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3" y="1932709"/>
            <a:ext cx="5720833" cy="349134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br>
              <a:rPr lang="es-ES" sz="700" dirty="0">
                <a:solidFill>
                  <a:schemeClr val="bg1"/>
                </a:solidFill>
                <a:effectLst/>
                <a:latin typeface="Helvetica" pitchFamily="2" charset="0"/>
              </a:rPr>
            </a:br>
            <a:endParaRPr lang="es-ES" sz="700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r>
              <a:rPr lang="es-ES" sz="2000" dirty="0">
                <a:solidFill>
                  <a:schemeClr val="bg1"/>
                </a:solidFill>
                <a:effectLst/>
                <a:latin typeface="Chalkduster" panose="03050602040202020205" pitchFamily="66" charset="77"/>
              </a:rPr>
              <a:t>Apoyar al adolescente, escucharle; </a:t>
            </a:r>
            <a:r>
              <a:rPr lang="es-ES" sz="2000" b="1" dirty="0">
                <a:solidFill>
                  <a:schemeClr val="bg1"/>
                </a:solidFill>
                <a:effectLst/>
                <a:latin typeface="Chalkduster" panose="03050602040202020205" pitchFamily="66" charset="77"/>
              </a:rPr>
              <a:t>no enfadarse </a:t>
            </a:r>
            <a:r>
              <a:rPr lang="es-ES" sz="2000" dirty="0">
                <a:solidFill>
                  <a:schemeClr val="bg1"/>
                </a:solidFill>
                <a:effectLst/>
                <a:latin typeface="Chalkduster" panose="03050602040202020205" pitchFamily="66" charset="77"/>
              </a:rPr>
              <a:t>ni juzgarle. </a:t>
            </a:r>
          </a:p>
          <a:p>
            <a:r>
              <a:rPr lang="es-ES" sz="2000" dirty="0">
                <a:solidFill>
                  <a:schemeClr val="bg1"/>
                </a:solidFill>
                <a:effectLst/>
                <a:latin typeface="Chalkduster" panose="03050602040202020205" pitchFamily="66" charset="77"/>
              </a:rPr>
              <a:t>Evitar los interrogatorios y estar </a:t>
            </a:r>
            <a:r>
              <a:rPr lang="es-ES" sz="2000" b="1" dirty="0">
                <a:solidFill>
                  <a:schemeClr val="bg1"/>
                </a:solidFill>
                <a:effectLst/>
                <a:latin typeface="Chalkduster" panose="03050602040202020205" pitchFamily="66" charset="77"/>
              </a:rPr>
              <a:t>disponibles</a:t>
            </a:r>
            <a:r>
              <a:rPr lang="es-ES" sz="2000" dirty="0">
                <a:solidFill>
                  <a:schemeClr val="bg1"/>
                </a:solidFill>
                <a:effectLst/>
                <a:latin typeface="Chalkduster" panose="03050602040202020205" pitchFamily="66" charset="77"/>
              </a:rPr>
              <a:t>.</a:t>
            </a:r>
          </a:p>
          <a:p>
            <a:r>
              <a:rPr lang="es-ES" sz="2000" dirty="0">
                <a:solidFill>
                  <a:schemeClr val="bg1"/>
                </a:solidFill>
                <a:effectLst/>
                <a:latin typeface="Chalkduster" panose="03050602040202020205" pitchFamily="66" charset="77"/>
              </a:rPr>
              <a:t>Demostrarle nuestro </a:t>
            </a:r>
            <a:r>
              <a:rPr lang="es-ES" sz="2000" b="1" dirty="0">
                <a:solidFill>
                  <a:schemeClr val="bg1"/>
                </a:solidFill>
                <a:effectLst/>
                <a:latin typeface="Chalkduster" panose="03050602040202020205" pitchFamily="66" charset="77"/>
              </a:rPr>
              <a:t>escucha y apoyo </a:t>
            </a:r>
            <a:r>
              <a:rPr lang="es-ES" sz="2000" dirty="0">
                <a:solidFill>
                  <a:schemeClr val="bg1"/>
                </a:solidFill>
                <a:effectLst/>
                <a:latin typeface="Chalkduster" panose="03050602040202020205" pitchFamily="66" charset="77"/>
              </a:rPr>
              <a:t>incondicional.</a:t>
            </a:r>
          </a:p>
          <a:p>
            <a:r>
              <a:rPr lang="es-ES" sz="2000" dirty="0">
                <a:solidFill>
                  <a:schemeClr val="bg1"/>
                </a:solidFill>
                <a:effectLst/>
                <a:latin typeface="Chalkduster" panose="03050602040202020205" pitchFamily="66" charset="77"/>
              </a:rPr>
              <a:t>Fomentar las </a:t>
            </a:r>
            <a:r>
              <a:rPr lang="es-ES" sz="2000" b="1" dirty="0">
                <a:solidFill>
                  <a:schemeClr val="bg1"/>
                </a:solidFill>
                <a:effectLst/>
                <a:latin typeface="Chalkduster" panose="03050602040202020205" pitchFamily="66" charset="77"/>
              </a:rPr>
              <a:t>habilidades para la vida</a:t>
            </a:r>
            <a:r>
              <a:rPr lang="es-ES" sz="2000" dirty="0">
                <a:solidFill>
                  <a:schemeClr val="bg1"/>
                </a:solidFill>
                <a:effectLst/>
                <a:latin typeface="Chalkduster" panose="03050602040202020205" pitchFamily="66" charset="77"/>
              </a:rPr>
              <a:t>: autoestima, habilidades sociales, autorregulación, resiliencia, resolución de conflictos, asertividad. </a:t>
            </a:r>
          </a:p>
          <a:p>
            <a:endParaRPr lang="es-ES" sz="2000" dirty="0">
              <a:solidFill>
                <a:schemeClr val="bg1"/>
              </a:solidFill>
              <a:effectLst/>
              <a:latin typeface="Chalkduster" panose="03050602040202020205" pitchFamily="66" charset="77"/>
            </a:endParaRPr>
          </a:p>
          <a:p>
            <a:r>
              <a:rPr lang="es-ES" sz="2000" dirty="0">
                <a:solidFill>
                  <a:schemeClr val="bg1"/>
                </a:solidFill>
                <a:effectLst/>
                <a:latin typeface="Chalkduster" panose="03050602040202020205" pitchFamily="66" charset="77"/>
              </a:rPr>
              <a:t>Mostrarle </a:t>
            </a:r>
            <a:r>
              <a:rPr lang="es-ES" sz="2000" b="1" dirty="0">
                <a:solidFill>
                  <a:schemeClr val="bg1"/>
                </a:solidFill>
                <a:effectLst/>
                <a:latin typeface="Chalkduster" panose="03050602040202020205" pitchFamily="66" charset="77"/>
              </a:rPr>
              <a:t>estrategias para canalizar sus emociones</a:t>
            </a:r>
            <a:r>
              <a:rPr lang="es-ES" sz="2000" dirty="0">
                <a:solidFill>
                  <a:schemeClr val="bg1"/>
                </a:solidFill>
                <a:effectLst/>
                <a:latin typeface="Chalkduster" panose="03050602040202020205" pitchFamily="66" charset="77"/>
              </a:rPr>
              <a:t>.</a:t>
            </a:r>
          </a:p>
          <a:p>
            <a:r>
              <a:rPr lang="es-ES" sz="2000" dirty="0">
                <a:solidFill>
                  <a:schemeClr val="bg1"/>
                </a:solidFill>
                <a:effectLst/>
                <a:latin typeface="Chalkduster" panose="03050602040202020205" pitchFamily="66" charset="77"/>
              </a:rPr>
              <a:t>Mostrarle recursos web de ayuda y </a:t>
            </a:r>
            <a:r>
              <a:rPr lang="es-ES" sz="2000" b="1" dirty="0">
                <a:solidFill>
                  <a:schemeClr val="bg1"/>
                </a:solidFill>
                <a:effectLst/>
                <a:latin typeface="Chalkduster" panose="03050602040202020205" pitchFamily="66" charset="77"/>
              </a:rPr>
              <a:t>testimonios positivos de otros adolescentes </a:t>
            </a:r>
            <a:r>
              <a:rPr lang="es-ES" sz="2000" dirty="0">
                <a:solidFill>
                  <a:schemeClr val="bg1"/>
                </a:solidFill>
                <a:effectLst/>
                <a:latin typeface="Chalkduster" panose="03050602040202020205" pitchFamily="66" charset="77"/>
              </a:rPr>
              <a:t>que lo están superando; ofrecerle esperanza. </a:t>
            </a:r>
          </a:p>
          <a:p>
            <a:r>
              <a:rPr lang="es-ES" sz="2000" b="1" dirty="0">
                <a:solidFill>
                  <a:schemeClr val="bg1"/>
                </a:solidFill>
                <a:effectLst/>
                <a:latin typeface="Chalkduster" panose="03050602040202020205" pitchFamily="66" charset="77"/>
              </a:rPr>
              <a:t>Evitar el acceso </a:t>
            </a:r>
            <a:r>
              <a:rPr lang="es-ES" sz="2000" dirty="0">
                <a:solidFill>
                  <a:schemeClr val="bg1"/>
                </a:solidFill>
                <a:effectLst/>
                <a:latin typeface="Chalkduster" panose="03050602040202020205" pitchFamily="66" charset="77"/>
              </a:rPr>
              <a:t>a objetos lesivos.</a:t>
            </a:r>
          </a:p>
          <a:p>
            <a:endParaRPr lang="es-ES" sz="700" dirty="0">
              <a:solidFill>
                <a:schemeClr val="bg1"/>
              </a:solidFill>
            </a:endParaRPr>
          </a:p>
        </p:txBody>
      </p:sp>
      <p:pic>
        <p:nvPicPr>
          <p:cNvPr id="5" name="Imagen 4" descr="Perro parado en la nieve&#10;&#10;Descripción generada automáticamente">
            <a:extLst>
              <a:ext uri="{FF2B5EF4-FFF2-40B4-BE49-F238E27FC236}">
                <a16:creationId xmlns:a16="http://schemas.microsoft.com/office/drawing/2014/main" id="{A385130E-B676-5DD2-C0D6-B1111C581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0" r="21626" b="1"/>
          <a:stretch/>
        </p:blipFill>
        <p:spPr>
          <a:xfrm>
            <a:off x="6735467" y="977900"/>
            <a:ext cx="5037433" cy="482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61F2F60-14E3-4196-B7CE-175E46F04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596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88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9019C8C2-7D56-F491-6350-2487E9AD4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670" y="30685"/>
            <a:ext cx="9416394" cy="682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77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96393-427D-A51D-A9C7-5C595E165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Booktrailer Y con este hijo qué hago">
            <a:hlinkClick r:id="" action="ppaction://media"/>
            <a:extLst>
              <a:ext uri="{FF2B5EF4-FFF2-40B4-BE49-F238E27FC236}">
                <a16:creationId xmlns:a16="http://schemas.microsoft.com/office/drawing/2014/main" id="{4C4B7529-FC90-2CFE-3577-D41BC95A4AD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85174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CE8AC1E-2224-14B2-3083-F82A51899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s-ES_tradnl" sz="5400"/>
              <a:t>Medidas provisionales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0C80C9-7BAD-797F-977F-0199146E8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281" y="1929781"/>
            <a:ext cx="7376984" cy="4689680"/>
          </a:xfrm>
        </p:spPr>
        <p:txBody>
          <a:bodyPr anchor="t">
            <a:normAutofit lnSpcReduction="10000"/>
          </a:bodyPr>
          <a:lstStyle/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E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 Detalle sobre </a:t>
            </a:r>
            <a:r>
              <a:rPr lang="es-ES" sz="1800" b="1" dirty="0" err="1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teléfonos</a:t>
            </a:r>
            <a:r>
              <a:rPr lang="es-ES" sz="1800" b="1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de emergencia </a:t>
            </a:r>
            <a:r>
              <a:rPr lang="es-E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y tutores legales a los que avisar ante cualquier eventualidad. </a:t>
            </a:r>
            <a:endParaRPr lang="es-E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E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 </a:t>
            </a:r>
            <a:r>
              <a:rPr lang="es-ES" sz="1800" dirty="0" err="1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Ubicación</a:t>
            </a:r>
            <a:r>
              <a:rPr lang="es-ES" sz="18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del aula </a:t>
            </a:r>
            <a:r>
              <a:rPr lang="es-E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en el que se encuentra escolarizado el alumno en el centro </a:t>
            </a:r>
            <a:r>
              <a:rPr lang="es-ES" sz="18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evitando acceso a espacios o medios autolesivos </a:t>
            </a:r>
            <a:r>
              <a:rPr lang="es-E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(plantas altas, ventanas, escaleras, medios autolesivos...). </a:t>
            </a:r>
            <a:endParaRPr lang="es-E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E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 </a:t>
            </a:r>
            <a:r>
              <a:rPr lang="es-ES" sz="18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Selección</a:t>
            </a:r>
            <a:r>
              <a:rPr lang="es-E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de la mejor </a:t>
            </a:r>
            <a:r>
              <a:rPr lang="es-ES" sz="1800" dirty="0" err="1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ubicación</a:t>
            </a:r>
            <a:r>
              <a:rPr lang="es-ES" sz="18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del alumno dentro del aula </a:t>
            </a:r>
            <a:r>
              <a:rPr lang="es-E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(cerca de alumnos en los que </a:t>
            </a:r>
            <a:r>
              <a:rPr lang="es-ES" sz="18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confía</a:t>
            </a:r>
            <a:r>
              <a:rPr lang="es-E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, prosociales y colaboradores, </a:t>
            </a:r>
            <a:r>
              <a:rPr lang="es-ES" sz="18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posición</a:t>
            </a:r>
            <a:r>
              <a:rPr lang="es-E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cercana al profesor...). </a:t>
            </a:r>
            <a:endParaRPr lang="es-E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E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 </a:t>
            </a:r>
            <a:r>
              <a:rPr lang="es-ES" sz="18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Realizar un seguimiento personalizado </a:t>
            </a:r>
            <a:r>
              <a:rPr lang="es-E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 la asistencia al centro comunicando inmediatamente cada falta de </a:t>
            </a:r>
            <a:r>
              <a:rPr lang="es-ES" sz="18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asistencia injustificada </a:t>
            </a:r>
            <a:r>
              <a:rPr lang="es-E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 la familia o tutores legales. </a:t>
            </a:r>
            <a:endParaRPr lang="es-E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ES" sz="18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 </a:t>
            </a:r>
            <a:r>
              <a:rPr lang="es-ES" sz="1800" dirty="0" err="1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Supervisión</a:t>
            </a:r>
            <a:r>
              <a:rPr lang="es-ES" sz="18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en los cambios de clase, </a:t>
            </a:r>
            <a:r>
              <a:rPr lang="es-E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desplazamientos a aulas-materia, cambios de edificio o de planta, gimnasio y talleres. </a:t>
            </a:r>
            <a:endParaRPr lang="es-E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E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 Especificar </a:t>
            </a:r>
            <a:r>
              <a:rPr lang="es-ES" sz="18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un procedimiento de vigilancia en periodos no estructurados </a:t>
            </a:r>
            <a:r>
              <a:rPr lang="es-E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como </a:t>
            </a:r>
            <a:r>
              <a:rPr lang="es-ES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recreos, pasillos, entradas y salidas, comedor y tiempos de </a:t>
            </a:r>
            <a:r>
              <a:rPr lang="es-ES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baño</a:t>
            </a:r>
            <a:r>
              <a:rPr lang="es-E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 </a:t>
            </a:r>
            <a:endParaRPr lang="es-E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es-ES_tradnl" sz="1400" dirty="0"/>
          </a:p>
        </p:txBody>
      </p:sp>
      <p:pic>
        <p:nvPicPr>
          <p:cNvPr id="5" name="Imagen 4" descr="Gato gris acostado en el pasto&#10;&#10;Descripción generada automáticamente">
            <a:extLst>
              <a:ext uri="{FF2B5EF4-FFF2-40B4-BE49-F238E27FC236}">
                <a16:creationId xmlns:a16="http://schemas.microsoft.com/office/drawing/2014/main" id="{81BA576D-D6CA-053E-3699-F39BE8E306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92" r="12799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03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B241188-5BB4-1943-85FB-9A8FF97E3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859139"/>
          </a:xfrm>
        </p:spPr>
        <p:txBody>
          <a:bodyPr anchor="b">
            <a:normAutofit/>
          </a:bodyPr>
          <a:lstStyle/>
          <a:p>
            <a:r>
              <a:rPr lang="es-ES_tradnl" sz="5400" dirty="0"/>
              <a:t>Medidas provisionales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5A551B-9414-C9D2-0993-86B386076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492" y="1929781"/>
            <a:ext cx="7026553" cy="4689679"/>
          </a:xfrm>
        </p:spPr>
        <p:txBody>
          <a:bodyPr anchor="t">
            <a:normAutofit/>
          </a:bodyPr>
          <a:lstStyle/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ES" sz="18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Vigilancia y control de instrumentos cortantes </a:t>
            </a:r>
            <a:r>
              <a:rPr lang="es-E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y/o autolesivos que pueda disponer en el desarrollo de las tareas propuestas por el docente a cargo. </a:t>
            </a:r>
            <a:endParaRPr lang="es-E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E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 </a:t>
            </a:r>
            <a:r>
              <a:rPr lang="es-ES" sz="18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Valoración</a:t>
            </a:r>
            <a:r>
              <a:rPr lang="es-E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inicial sobre el profesorado y otro personal del centro (auxiliares de control, personal laboral, monitores de comedor y de ruta...) </a:t>
            </a:r>
            <a:r>
              <a:rPr lang="es-ES" sz="18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que ha de conocer la </a:t>
            </a:r>
            <a:r>
              <a:rPr lang="es-ES" sz="1800" dirty="0" err="1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situación</a:t>
            </a:r>
            <a:r>
              <a:rPr lang="es-ES" sz="18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de riesgo existente.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es-ES" sz="1800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E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Pueden plantearse </a:t>
            </a:r>
            <a:r>
              <a:rPr lang="es-ES" sz="18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diferentes grados de </a:t>
            </a:r>
            <a:r>
              <a:rPr lang="es-ES" sz="1800" dirty="0" err="1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información</a:t>
            </a:r>
            <a:r>
              <a:rPr lang="es-E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s-ES" sz="18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según</a:t>
            </a:r>
            <a:r>
              <a:rPr lang="es-E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la </a:t>
            </a:r>
            <a:r>
              <a:rPr lang="es-ES" sz="18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implicación</a:t>
            </a:r>
            <a:r>
              <a:rPr lang="es-E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que vaya a solicitarse y con la finalidad de proteger la intimidad del alumno/a. </a:t>
            </a:r>
            <a:endParaRPr lang="es-E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E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 </a:t>
            </a:r>
            <a:r>
              <a:rPr lang="es-ES" sz="18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Facilitar un lugar seguro </a:t>
            </a:r>
            <a:r>
              <a:rPr lang="es-E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donde el alumno/a pueda permanecer tranquilo/a y sereno/a en los momentos en los que no se encuentre bien dentro del gran grupo (departamento de </a:t>
            </a:r>
            <a:r>
              <a:rPr lang="es-ES" sz="18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orientación</a:t>
            </a:r>
            <a:r>
              <a:rPr lang="es-E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, despachos...). Se debe acordar previamente y con la </a:t>
            </a:r>
            <a:r>
              <a:rPr lang="es-ES" sz="18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supervisión</a:t>
            </a:r>
            <a:r>
              <a:rPr lang="es-E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de un adulto. </a:t>
            </a:r>
            <a:endParaRPr lang="es-E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es-ES_tradnl" sz="1400" dirty="0"/>
          </a:p>
        </p:txBody>
      </p:sp>
      <p:pic>
        <p:nvPicPr>
          <p:cNvPr id="5" name="Imagen 4" descr="Un gato parado en dos patas&#10;&#10;Descripción generada automáticamente">
            <a:extLst>
              <a:ext uri="{FF2B5EF4-FFF2-40B4-BE49-F238E27FC236}">
                <a16:creationId xmlns:a16="http://schemas.microsoft.com/office/drawing/2014/main" id="{9B3BF392-4BDB-E3C0-581F-6D0CFA6465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37" r="14385" b="-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80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3622EAC-9887-7568-06FE-4748AD9401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8454" y="1360481"/>
            <a:ext cx="4605340" cy="2387600"/>
          </a:xfrm>
        </p:spPr>
        <p:txBody>
          <a:bodyPr>
            <a:normAutofit/>
          </a:bodyPr>
          <a:lstStyle/>
          <a:p>
            <a:pPr algn="l"/>
            <a:r>
              <a:rPr lang="es-ES_tradnl" sz="5000">
                <a:solidFill>
                  <a:schemeClr val="bg1"/>
                </a:solidFill>
              </a:rPr>
              <a:t>Mitos del suicidio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A6C320C-B08F-AB92-F0E6-D88A26478F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8454" y="3840156"/>
            <a:ext cx="4605340" cy="1655762"/>
          </a:xfrm>
        </p:spPr>
        <p:txBody>
          <a:bodyPr>
            <a:normAutofit/>
          </a:bodyPr>
          <a:lstStyle/>
          <a:p>
            <a:pPr algn="l"/>
            <a:endParaRPr lang="es-ES_tradnl" sz="2000">
              <a:solidFill>
                <a:schemeClr val="bg1"/>
              </a:solidFill>
            </a:endParaRPr>
          </a:p>
        </p:txBody>
      </p:sp>
      <p:pic>
        <p:nvPicPr>
          <p:cNvPr id="5" name="Imagen 4" descr="Un perro sentado en el pasto&#10;&#10;Descripción generada automáticamente">
            <a:extLst>
              <a:ext uri="{FF2B5EF4-FFF2-40B4-BE49-F238E27FC236}">
                <a16:creationId xmlns:a16="http://schemas.microsoft.com/office/drawing/2014/main" id="{61FE53FB-08FE-6389-B74F-02B504E297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588" r="8159" b="1"/>
          <a:stretch/>
        </p:blipFill>
        <p:spPr>
          <a:xfrm>
            <a:off x="5800734" y="1057275"/>
            <a:ext cx="5917401" cy="47434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3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ADC39AD-0BF1-5DB6-2774-06A330DF8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1752"/>
            <a:ext cx="4391025" cy="1323439"/>
          </a:xfrm>
        </p:spPr>
        <p:txBody>
          <a:bodyPr anchor="t">
            <a:norm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Mito del suicidio 1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C4E6F3-E7C6-2751-4D74-4F8819F71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3146400"/>
            <a:ext cx="5260975" cy="2454300"/>
          </a:xfrm>
        </p:spPr>
        <p:txBody>
          <a:bodyPr>
            <a:normAutofit/>
          </a:bodyPr>
          <a:lstStyle/>
          <a:p>
            <a:r>
              <a:rPr lang="es-ES" sz="2400" dirty="0">
                <a:solidFill>
                  <a:schemeClr val="bg1">
                    <a:alpha val="80000"/>
                  </a:schemeClr>
                </a:solidFill>
              </a:rPr>
              <a:t>Hablar del suicido incita a ello. Al contrario puede ser la única oportunidad de analizar su propósito</a:t>
            </a:r>
          </a:p>
          <a:p>
            <a:r>
              <a:rPr lang="es-ES" sz="2400" dirty="0">
                <a:solidFill>
                  <a:schemeClr val="bg1">
                    <a:alpha val="80000"/>
                  </a:schemeClr>
                </a:solidFill>
              </a:rPr>
              <a:t>Es importante</a:t>
            </a:r>
            <a:r>
              <a:rPr lang="es-ES" sz="2400" dirty="0">
                <a:solidFill>
                  <a:srgbClr val="FFC000"/>
                </a:solidFill>
              </a:rPr>
              <a:t> permitir expresar la idea suicida.</a:t>
            </a:r>
          </a:p>
        </p:txBody>
      </p:sp>
      <p:pic>
        <p:nvPicPr>
          <p:cNvPr id="5" name="Imagen 4" descr="Gato dentro de una caja&#10;&#10;Descripción generada automáticamente con confianza media">
            <a:extLst>
              <a:ext uri="{FF2B5EF4-FFF2-40B4-BE49-F238E27FC236}">
                <a16:creationId xmlns:a16="http://schemas.microsoft.com/office/drawing/2014/main" id="{0AF8A7CF-40C7-623E-1CDA-0D01CC2CB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2122925"/>
            <a:ext cx="5260976" cy="257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02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D4C5A9-45E3-6F6F-0175-312156D629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335" y="1360481"/>
            <a:ext cx="4967803" cy="2387600"/>
          </a:xfrm>
        </p:spPr>
        <p:txBody>
          <a:bodyPr>
            <a:normAutofit/>
          </a:bodyPr>
          <a:lstStyle/>
          <a:p>
            <a:pPr algn="l"/>
            <a:r>
              <a:rPr lang="es-ES" sz="3900">
                <a:solidFill>
                  <a:schemeClr val="bg1"/>
                </a:solidFill>
              </a:rPr>
              <a:t>Mito 2:Las personas que se autolesiona quieren llamar la atención.</a:t>
            </a:r>
            <a:endParaRPr lang="es-ES_tradnl" sz="3900">
              <a:solidFill>
                <a:schemeClr val="bg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1E1C4ED-9EE8-455C-28D2-D6259F2470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335" y="4213653"/>
            <a:ext cx="5096399" cy="1446577"/>
          </a:xfrm>
        </p:spPr>
        <p:txBody>
          <a:bodyPr>
            <a:normAutofit fontScale="92500"/>
          </a:bodyPr>
          <a:lstStyle/>
          <a:p>
            <a:pPr algn="l"/>
            <a:r>
              <a:rPr lang="es-ES" sz="2000" dirty="0">
                <a:solidFill>
                  <a:schemeClr val="bg1"/>
                </a:solidFill>
              </a:rPr>
              <a:t>Es una estrategia no adaptativa de autorregulación, </a:t>
            </a:r>
          </a:p>
          <a:p>
            <a:pPr algn="l"/>
            <a:endParaRPr lang="es-ES" sz="2000" dirty="0">
              <a:solidFill>
                <a:schemeClr val="bg1"/>
              </a:solidFill>
            </a:endParaRPr>
          </a:p>
          <a:p>
            <a:pPr algn="l"/>
            <a:r>
              <a:rPr lang="es-ES" sz="2000" dirty="0">
                <a:solidFill>
                  <a:schemeClr val="bg1"/>
                </a:solidFill>
              </a:rPr>
              <a:t>lo hacen para </a:t>
            </a:r>
            <a:r>
              <a:rPr lang="es-ES" sz="2000" dirty="0">
                <a:solidFill>
                  <a:srgbClr val="FFC000"/>
                </a:solidFill>
              </a:rPr>
              <a:t>aliviar una situación de sufrimiento</a:t>
            </a:r>
          </a:p>
          <a:p>
            <a:pPr algn="l"/>
            <a:endParaRPr lang="es-ES_tradnl" sz="2000" dirty="0">
              <a:solidFill>
                <a:schemeClr val="bg1"/>
              </a:solidFill>
            </a:endParaRPr>
          </a:p>
        </p:txBody>
      </p:sp>
      <p:pic>
        <p:nvPicPr>
          <p:cNvPr id="5" name="Imagen 4" descr="Perro con la lengua de fuera&#10;&#10;Descripción generada automáticamente con confianza media">
            <a:extLst>
              <a:ext uri="{FF2B5EF4-FFF2-40B4-BE49-F238E27FC236}">
                <a16:creationId xmlns:a16="http://schemas.microsoft.com/office/drawing/2014/main" id="{5F08CD61-AD2A-0F25-E37E-DB9A3BEB19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0252" r="9889" b="1"/>
          <a:stretch/>
        </p:blipFill>
        <p:spPr>
          <a:xfrm>
            <a:off x="5800734" y="1057275"/>
            <a:ext cx="5917401" cy="47434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77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36EC78F-AE7C-7C41-D30C-5B4767C44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060" y="448721"/>
            <a:ext cx="5162812" cy="1225650"/>
          </a:xfrm>
        </p:spPr>
        <p:txBody>
          <a:bodyPr anchor="b">
            <a:normAutofit/>
          </a:bodyPr>
          <a:lstStyle/>
          <a:p>
            <a:r>
              <a:rPr lang="es-ES" sz="2700" dirty="0">
                <a:solidFill>
                  <a:schemeClr val="bg1"/>
                </a:solidFill>
              </a:rPr>
              <a:t>Mito 3: Si alguien se quiere suicidar  realmente no hay nada que hacer.</a:t>
            </a:r>
            <a:endParaRPr lang="es-ES_tradnl" sz="27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CC378E-EEBC-3EE4-2B3C-C1BBD34C5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147" y="2706130"/>
            <a:ext cx="5915853" cy="2850772"/>
          </a:xfrm>
        </p:spPr>
        <p:txBody>
          <a:bodyPr>
            <a:normAutofit/>
          </a:bodyPr>
          <a:lstStyle/>
          <a:p>
            <a:r>
              <a:rPr lang="es-ES" sz="2000" dirty="0">
                <a:solidFill>
                  <a:schemeClr val="bg1"/>
                </a:solidFill>
              </a:rPr>
              <a:t> La persona </a:t>
            </a:r>
            <a:r>
              <a:rPr lang="es-ES" sz="2000" dirty="0">
                <a:solidFill>
                  <a:srgbClr val="FFC000"/>
                </a:solidFill>
              </a:rPr>
              <a:t>quiere dejar de sufrir</a:t>
            </a:r>
            <a:r>
              <a:rPr lang="es-ES" sz="2000" dirty="0">
                <a:solidFill>
                  <a:schemeClr val="bg1"/>
                </a:solidFill>
              </a:rPr>
              <a:t>, </a:t>
            </a:r>
          </a:p>
          <a:p>
            <a:r>
              <a:rPr lang="es-ES" sz="2000" dirty="0">
                <a:solidFill>
                  <a:schemeClr val="bg1"/>
                </a:solidFill>
              </a:rPr>
              <a:t>La desesperanza provoca una </a:t>
            </a:r>
            <a:r>
              <a:rPr lang="es-ES" sz="2000" dirty="0">
                <a:solidFill>
                  <a:srgbClr val="FFC000"/>
                </a:solidFill>
              </a:rPr>
              <a:t>visión en túnel</a:t>
            </a:r>
          </a:p>
          <a:p>
            <a:endParaRPr lang="es-ES" sz="2000" dirty="0">
              <a:solidFill>
                <a:schemeClr val="bg1"/>
              </a:solidFill>
            </a:endParaRPr>
          </a:p>
          <a:p>
            <a:r>
              <a:rPr lang="es-ES" sz="2000" dirty="0">
                <a:solidFill>
                  <a:schemeClr val="bg1"/>
                </a:solidFill>
              </a:rPr>
              <a:t>Los estados de </a:t>
            </a:r>
            <a:r>
              <a:rPr lang="es-ES" sz="2000" dirty="0">
                <a:solidFill>
                  <a:srgbClr val="FFC000"/>
                </a:solidFill>
              </a:rPr>
              <a:t>ánimo son transitorios</a:t>
            </a:r>
          </a:p>
          <a:p>
            <a:endParaRPr lang="es-ES_tradnl" sz="20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Una vía férrea que se extiende a través del desierto">
            <a:extLst>
              <a:ext uri="{FF2B5EF4-FFF2-40B4-BE49-F238E27FC236}">
                <a16:creationId xmlns:a16="http://schemas.microsoft.com/office/drawing/2014/main" id="{B1A745B5-A6F9-D960-AF6F-E5A94092F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453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46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FF2C284-0ED5-000C-1321-E3630F265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74819"/>
            <a:ext cx="4826795" cy="28583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dirty="0">
                <a:solidFill>
                  <a:schemeClr val="bg1"/>
                </a:solidFill>
              </a:rPr>
              <a:t>Mito 4:El que lo dice no lo </a:t>
            </a:r>
            <a:r>
              <a:rPr lang="en-US" sz="5600" dirty="0" err="1">
                <a:solidFill>
                  <a:schemeClr val="bg1"/>
                </a:solidFill>
              </a:rPr>
              <a:t>hace</a:t>
            </a:r>
            <a:r>
              <a:rPr lang="en-US" sz="5600" dirty="0">
                <a:solidFill>
                  <a:schemeClr val="bg1"/>
                </a:solidFill>
              </a:rPr>
              <a:t>. </a:t>
            </a:r>
            <a:br>
              <a:rPr lang="en-US" sz="5600" dirty="0">
                <a:solidFill>
                  <a:schemeClr val="bg1"/>
                </a:solidFill>
              </a:rPr>
            </a:br>
            <a:endParaRPr lang="en-US" sz="5600" dirty="0">
              <a:solidFill>
                <a:schemeClr val="bg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239D1D-E625-9C38-0A32-06D76EC89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024" y="4414180"/>
            <a:ext cx="4830283" cy="159450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chemeClr val="bg1"/>
                </a:solidFill>
              </a:rPr>
              <a:t>Casi</a:t>
            </a:r>
            <a:r>
              <a:rPr lang="en-US" sz="2400" dirty="0">
                <a:solidFill>
                  <a:schemeClr val="bg1"/>
                </a:solidFill>
              </a:rPr>
              <a:t> la </a:t>
            </a:r>
            <a:r>
              <a:rPr lang="en-US" sz="2400" dirty="0" err="1">
                <a:solidFill>
                  <a:schemeClr val="bg1"/>
                </a:solidFill>
              </a:rPr>
              <a:t>totalidad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rgbClr val="FFC000"/>
                </a:solidFill>
              </a:rPr>
              <a:t>lo </a:t>
            </a:r>
            <a:r>
              <a:rPr lang="en-US" sz="2400" dirty="0" err="1">
                <a:solidFill>
                  <a:srgbClr val="FFC000"/>
                </a:solidFill>
              </a:rPr>
              <a:t>han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 err="1">
                <a:solidFill>
                  <a:srgbClr val="FFC000"/>
                </a:solidFill>
              </a:rPr>
              <a:t>hablado</a:t>
            </a:r>
            <a:r>
              <a:rPr lang="en-US" sz="2400" dirty="0">
                <a:solidFill>
                  <a:srgbClr val="FFC000"/>
                </a:solidFill>
              </a:rPr>
              <a:t> antes</a:t>
            </a:r>
          </a:p>
        </p:txBody>
      </p:sp>
      <p:pic>
        <p:nvPicPr>
          <p:cNvPr id="5" name="Imagen 4" descr="Un león con la boca abierta&#10;&#10;Descripción generada automáticamente">
            <a:extLst>
              <a:ext uri="{FF2B5EF4-FFF2-40B4-BE49-F238E27FC236}">
                <a16:creationId xmlns:a16="http://schemas.microsoft.com/office/drawing/2014/main" id="{93977B31-937D-6240-6EF4-485017CB8B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37" r="13219" b="-1"/>
          <a:stretch/>
        </p:blipFill>
        <p:spPr>
          <a:xfrm>
            <a:off x="6096000" y="841375"/>
            <a:ext cx="5260975" cy="4707593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86A5CBB-E03B-4019-8BCD-78975D39E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4993204-9792-4E61-A83C-73D4379E2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127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8550F9D-F37F-B63F-6510-6799B8524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467" y="1397120"/>
            <a:ext cx="4707671" cy="1225650"/>
          </a:xfrm>
        </p:spPr>
        <p:txBody>
          <a:bodyPr anchor="b">
            <a:normAutofit/>
          </a:bodyPr>
          <a:lstStyle/>
          <a:p>
            <a:r>
              <a:rPr lang="es-ES" sz="2700">
                <a:solidFill>
                  <a:schemeClr val="bg1"/>
                </a:solidFill>
              </a:rPr>
              <a:t>Mito 5: Cuando se mejora después de una tentativa ya no hay riesgo</a:t>
            </a:r>
            <a:endParaRPr lang="es-ES_tradnl" sz="2700">
              <a:solidFill>
                <a:schemeClr val="bg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26CDC1-0CA6-0D0E-3E14-B6727DA57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467" y="2891752"/>
            <a:ext cx="4707671" cy="2334517"/>
          </a:xfrm>
        </p:spPr>
        <p:txBody>
          <a:bodyPr>
            <a:normAutofit/>
          </a:bodyPr>
          <a:lstStyle/>
          <a:p>
            <a:r>
              <a:rPr lang="es-ES" sz="2000">
                <a:solidFill>
                  <a:schemeClr val="bg1"/>
                </a:solidFill>
              </a:rPr>
              <a:t>Durante los 90 días siguientes el riesgo sigue siendo alto</a:t>
            </a:r>
          </a:p>
          <a:p>
            <a:endParaRPr lang="es-ES_tradnl" sz="2000">
              <a:solidFill>
                <a:schemeClr val="bg1"/>
              </a:solidFill>
            </a:endParaRPr>
          </a:p>
        </p:txBody>
      </p:sp>
      <p:pic>
        <p:nvPicPr>
          <p:cNvPr id="5" name="Imagen 4" descr="Foca a la orilla del mar&#10;&#10;Descripción generada automáticamente">
            <a:extLst>
              <a:ext uri="{FF2B5EF4-FFF2-40B4-BE49-F238E27FC236}">
                <a16:creationId xmlns:a16="http://schemas.microsoft.com/office/drawing/2014/main" id="{50BF0572-42D5-E35E-9CC3-6119B657C1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20" r="15473" b="-1"/>
          <a:stretch/>
        </p:blipFill>
        <p:spPr>
          <a:xfrm>
            <a:off x="6735467" y="977900"/>
            <a:ext cx="5037433" cy="482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61F2F60-14E3-4196-B7CE-175E46F04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596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06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tigre con la boca abierta&#10;&#10;Descripción generada automáticamente">
            <a:extLst>
              <a:ext uri="{FF2B5EF4-FFF2-40B4-BE49-F238E27FC236}">
                <a16:creationId xmlns:a16="http://schemas.microsoft.com/office/drawing/2014/main" id="{E555BE73-4728-2B6A-6D86-57521F4B1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98" r="-1" b="1452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DD40B48-33CD-C755-2B39-123A8DB83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es-ES" sz="3600"/>
              <a:t>Mito 6: El que se suicida es un cobarde / valiente</a:t>
            </a:r>
            <a:endParaRPr lang="es-ES_tradnl" sz="360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D8DB5D-4BB3-6D6C-BA3E-2B7343CA4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2" y="5115697"/>
            <a:ext cx="9699829" cy="1170486"/>
          </a:xfrm>
        </p:spPr>
        <p:txBody>
          <a:bodyPr>
            <a:normAutofit/>
          </a:bodyPr>
          <a:lstStyle/>
          <a:p>
            <a:r>
              <a:rPr lang="es-ES" sz="2400" dirty="0"/>
              <a:t> No tiene que ver con valentía ni cobardía</a:t>
            </a:r>
          </a:p>
          <a:p>
            <a:r>
              <a:rPr lang="es-ES" sz="2400" dirty="0"/>
              <a:t> Sino </a:t>
            </a:r>
            <a:r>
              <a:rPr lang="es-ES" sz="2400" dirty="0">
                <a:solidFill>
                  <a:srgbClr val="FFC000"/>
                </a:solidFill>
              </a:rPr>
              <a:t>con sufrimiento y desesperanza</a:t>
            </a:r>
          </a:p>
          <a:p>
            <a:endParaRPr lang="es-ES_tradnl" sz="1800" dirty="0"/>
          </a:p>
        </p:txBody>
      </p:sp>
    </p:spTree>
    <p:extLst>
      <p:ext uri="{BB962C8B-B14F-4D97-AF65-F5344CB8AC3E}">
        <p14:creationId xmlns:p14="http://schemas.microsoft.com/office/powerpoint/2010/main" val="2180759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Foto en blanco y negro de un bebé&#10;&#10;Descripción generada automáticamente con confianza media">
            <a:extLst>
              <a:ext uri="{FF2B5EF4-FFF2-40B4-BE49-F238E27FC236}">
                <a16:creationId xmlns:a16="http://schemas.microsoft.com/office/drawing/2014/main" id="{7821C777-8F8B-5C23-4A0F-73C7CC8F8B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0" b="11762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9704256-8D5A-2977-7380-023824FB1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s-ES" sz="2800"/>
              <a:t>Mito 7. Si se reta a un suicida no lo intenta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319751-11BD-C63E-70BE-AC93EBEEA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4027911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s-ES" sz="2400" dirty="0"/>
              <a:t>Retarle </a:t>
            </a:r>
            <a:r>
              <a:rPr lang="es-ES" sz="2400" dirty="0">
                <a:solidFill>
                  <a:srgbClr val="FFC000"/>
                </a:solidFill>
              </a:rPr>
              <a:t>es irresponsable,</a:t>
            </a:r>
          </a:p>
          <a:p>
            <a:pPr marL="0" indent="0">
              <a:buNone/>
            </a:pPr>
            <a:endParaRPr lang="es-ES" sz="2400" dirty="0"/>
          </a:p>
          <a:p>
            <a:pPr marL="0" indent="0">
              <a:buNone/>
            </a:pPr>
            <a:r>
              <a:rPr lang="es-ES" sz="2400" dirty="0"/>
              <a:t> transmitamos falta de comprensión</a:t>
            </a:r>
          </a:p>
        </p:txBody>
      </p:sp>
    </p:spTree>
    <p:extLst>
      <p:ext uri="{BB962C8B-B14F-4D97-AF65-F5344CB8AC3E}">
        <p14:creationId xmlns:p14="http://schemas.microsoft.com/office/powerpoint/2010/main" val="1216058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E5E813-87A7-A719-1EB7-3C32D3546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vaso agua suicidio">
            <a:hlinkClick r:id="" action="ppaction://media"/>
            <a:extLst>
              <a:ext uri="{FF2B5EF4-FFF2-40B4-BE49-F238E27FC236}">
                <a16:creationId xmlns:a16="http://schemas.microsoft.com/office/drawing/2014/main" id="{AE66110A-DD06-CFD6-DA17-23ABF29173C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945" y="117388"/>
            <a:ext cx="11932893" cy="6755073"/>
          </a:xfrm>
        </p:spPr>
      </p:pic>
    </p:spTree>
    <p:extLst>
      <p:ext uri="{BB962C8B-B14F-4D97-AF65-F5344CB8AC3E}">
        <p14:creationId xmlns:p14="http://schemas.microsoft.com/office/powerpoint/2010/main" val="85748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león con la boca abierta junto a una roca&#10;&#10;Descripción generada automáticamente con confianza media">
            <a:extLst>
              <a:ext uri="{FF2B5EF4-FFF2-40B4-BE49-F238E27FC236}">
                <a16:creationId xmlns:a16="http://schemas.microsoft.com/office/drawing/2014/main" id="{5C95C85B-B9E8-259E-FCFB-A2FDAC3B7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24" t="9091" r="28032"/>
          <a:stretch/>
        </p:blipFill>
        <p:spPr>
          <a:xfrm>
            <a:off x="3296313" y="135935"/>
            <a:ext cx="86695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82938CC-000F-0965-53A6-0C742D035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038988"/>
            <a:ext cx="4967025" cy="1442466"/>
          </a:xfrm>
        </p:spPr>
        <p:txBody>
          <a:bodyPr anchor="b">
            <a:normAutofit fontScale="90000"/>
          </a:bodyPr>
          <a:lstStyle/>
          <a:p>
            <a:r>
              <a:rPr lang="es-ES_tradnl" sz="2800" dirty="0"/>
              <a:t>Mito 8: </a:t>
            </a:r>
            <a:r>
              <a:rPr lang="es-ES" sz="2800" dirty="0"/>
              <a:t>Las personas que se van a suicidar nunca emiten señales de que lo van a hacer. </a:t>
            </a:r>
            <a:br>
              <a:rPr lang="es-ES" sz="2800" dirty="0"/>
            </a:br>
            <a:endParaRPr lang="es-ES_tradnl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171E47-562D-4265-2774-B411F16BB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3721608"/>
            <a:ext cx="4967024" cy="2203704"/>
          </a:xfrm>
        </p:spPr>
        <p:txBody>
          <a:bodyPr anchor="t">
            <a:normAutofit/>
          </a:bodyPr>
          <a:lstStyle/>
          <a:p>
            <a:r>
              <a:rPr lang="es-ES" sz="2400" dirty="0">
                <a:solidFill>
                  <a:srgbClr val="FFC000"/>
                </a:solidFill>
              </a:rPr>
              <a:t>Se asocia con chantaje y es un error </a:t>
            </a:r>
          </a:p>
          <a:p>
            <a:r>
              <a:rPr lang="es-ES" sz="2400" dirty="0"/>
              <a:t>6 de cada 10 que pidieron ayuda lo hicieron</a:t>
            </a:r>
          </a:p>
          <a:p>
            <a:endParaRPr lang="es-ES_tradnl" sz="1700" dirty="0"/>
          </a:p>
        </p:txBody>
      </p:sp>
    </p:spTree>
    <p:extLst>
      <p:ext uri="{BB962C8B-B14F-4D97-AF65-F5344CB8AC3E}">
        <p14:creationId xmlns:p14="http://schemas.microsoft.com/office/powerpoint/2010/main" val="1887857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oso polar&#10;&#10;Descripción generada automáticamente">
            <a:extLst>
              <a:ext uri="{FF2B5EF4-FFF2-40B4-BE49-F238E27FC236}">
                <a16:creationId xmlns:a16="http://schemas.microsoft.com/office/drawing/2014/main" id="{C270352F-EC59-6F74-07EE-5CDA0E58DF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E6A0C6E-9132-A0A0-627F-40F47F6C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3850" y="365125"/>
            <a:ext cx="6509950" cy="1899912"/>
          </a:xfrm>
        </p:spPr>
        <p:txBody>
          <a:bodyPr>
            <a:normAutofit fontScale="90000"/>
          </a:bodyPr>
          <a:lstStyle/>
          <a:p>
            <a:r>
              <a:rPr lang="es-ES_tradnl" sz="4000" dirty="0"/>
              <a:t>Mito 9.</a:t>
            </a:r>
            <a:r>
              <a:rPr lang="es-ES" sz="4000" dirty="0"/>
              <a:t> El que lo intenta una vez estará en riesgo toda su vida.</a:t>
            </a:r>
            <a:br>
              <a:rPr lang="es-ES" sz="4000" dirty="0"/>
            </a:br>
            <a:endParaRPr lang="es-ES_tradnl" sz="4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A914B8-BBA3-110D-DAC8-1E5551E86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09" y="2434201"/>
            <a:ext cx="4763363" cy="3742762"/>
          </a:xfrm>
        </p:spPr>
        <p:txBody>
          <a:bodyPr>
            <a:normAutofit/>
          </a:bodyPr>
          <a:lstStyle/>
          <a:p>
            <a:r>
              <a:rPr lang="es-ES" sz="2000" b="1" dirty="0">
                <a:solidFill>
                  <a:srgbClr val="002060"/>
                </a:solidFill>
              </a:rPr>
              <a:t>Las crisis tiene un inicio y un fin.</a:t>
            </a:r>
          </a:p>
          <a:p>
            <a:r>
              <a:rPr lang="es-ES" sz="2000" dirty="0"/>
              <a:t> La mayoría de las personas que lo intenta y no lo consiguen </a:t>
            </a:r>
            <a:r>
              <a:rPr lang="es-ES" sz="2000" dirty="0">
                <a:solidFill>
                  <a:srgbClr val="C00000"/>
                </a:solidFill>
              </a:rPr>
              <a:t>no lo vuelven a hacer el resto de su vida.</a:t>
            </a:r>
          </a:p>
          <a:p>
            <a:endParaRPr lang="es-ES_tradnl" sz="2000" dirty="0"/>
          </a:p>
        </p:txBody>
      </p:sp>
    </p:spTree>
    <p:extLst>
      <p:ext uri="{BB962C8B-B14F-4D97-AF65-F5344CB8AC3E}">
        <p14:creationId xmlns:p14="http://schemas.microsoft.com/office/powerpoint/2010/main" val="7084716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león con la boca abierta junto a una roca&#10;&#10;Descripción generada automáticamente con confianza media">
            <a:extLst>
              <a:ext uri="{FF2B5EF4-FFF2-40B4-BE49-F238E27FC236}">
                <a16:creationId xmlns:a16="http://schemas.microsoft.com/office/drawing/2014/main" id="{337963A9-F597-8621-518C-222B84686B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A9EB2F-0172-22DC-5261-B3C2F37CE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547285"/>
            <a:ext cx="9265771" cy="261299"/>
          </a:xfrm>
        </p:spPr>
        <p:txBody>
          <a:bodyPr>
            <a:normAutofit fontScale="90000"/>
          </a:bodyPr>
          <a:lstStyle/>
          <a:p>
            <a:r>
              <a:rPr lang="es-ES_tradnl" sz="3600" dirty="0"/>
              <a:t>Mito 10. </a:t>
            </a:r>
            <a:r>
              <a:rPr lang="es-ES" sz="3600" dirty="0">
                <a:solidFill>
                  <a:srgbClr val="FFC000"/>
                </a:solidFill>
              </a:rPr>
              <a:t>Los medios de comunicación no deben hablar </a:t>
            </a:r>
            <a:r>
              <a:rPr lang="es-ES" sz="3600" dirty="0"/>
              <a:t>del suicidio para evitar el efecto llamada. </a:t>
            </a:r>
            <a:br>
              <a:rPr lang="es-ES" sz="3600" dirty="0"/>
            </a:br>
            <a:endParaRPr lang="es-ES_tradnl" sz="36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308BE5-C91C-8494-CF34-99C7490AE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>
            <a:normAutofit/>
          </a:bodyPr>
          <a:lstStyle/>
          <a:p>
            <a:endParaRPr lang="es-ES" sz="1800" dirty="0"/>
          </a:p>
          <a:p>
            <a:pPr marL="0" indent="0">
              <a:buNone/>
            </a:pPr>
            <a:r>
              <a:rPr lang="es-ES" sz="1800" dirty="0"/>
              <a:t> La publicación responsable puede ayudar, y es fundamental para prevenir. </a:t>
            </a:r>
          </a:p>
          <a:p>
            <a:endParaRPr lang="es-ES_tradnl" sz="1800" dirty="0"/>
          </a:p>
        </p:txBody>
      </p:sp>
    </p:spTree>
    <p:extLst>
      <p:ext uri="{BB962C8B-B14F-4D97-AF65-F5344CB8AC3E}">
        <p14:creationId xmlns:p14="http://schemas.microsoft.com/office/powerpoint/2010/main" val="685528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780D92-3C18-5DF5-59FD-E2216FFF8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>
            <a:normAutofit/>
          </a:bodyPr>
          <a:lstStyle/>
          <a:p>
            <a:r>
              <a:rPr lang="es-ES" dirty="0"/>
              <a:t>Efecto </a:t>
            </a:r>
            <a:r>
              <a:rPr lang="es-ES" dirty="0" err="1"/>
              <a:t>papageno</a:t>
            </a:r>
            <a:br>
              <a:rPr lang="es-ES" dirty="0"/>
            </a:br>
            <a:endParaRPr lang="es-ES_tradnl" dirty="0"/>
          </a:p>
        </p:txBody>
      </p:sp>
      <p:pic>
        <p:nvPicPr>
          <p:cNvPr id="5" name="Imagen 4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6FA550E9-0241-AAF3-8C29-251B88474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9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B509CB-DB8B-8681-6D2F-F4493D03A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939" y="2322576"/>
            <a:ext cx="6545411" cy="3858768"/>
          </a:xfrm>
        </p:spPr>
        <p:txBody>
          <a:bodyPr>
            <a:normAutofit/>
          </a:bodyPr>
          <a:lstStyle/>
          <a:p>
            <a:r>
              <a:rPr lang="es-ES" sz="2400" dirty="0">
                <a:latin typeface="Source Sans Pro" panose="020B0503030403020204" pitchFamily="34" charset="0"/>
              </a:rPr>
              <a:t>F</a:t>
            </a:r>
            <a:r>
              <a:rPr lang="es-ES" sz="2400" b="0" i="0" u="none" strike="noStrike" dirty="0">
                <a:effectLst/>
                <a:latin typeface="Source Sans Pro" panose="020B0503030403020204" pitchFamily="34" charset="0"/>
              </a:rPr>
              <a:t>enómeno mediante el cual </a:t>
            </a:r>
            <a:r>
              <a:rPr lang="es-ES" sz="2400" b="0" i="0" u="none" strike="noStrike" dirty="0">
                <a:solidFill>
                  <a:srgbClr val="FFC000"/>
                </a:solidFill>
                <a:effectLst/>
                <a:latin typeface="Source Sans Pro" panose="020B0503030403020204" pitchFamily="34" charset="0"/>
              </a:rPr>
              <a:t>la exposición a modelos de conducta </a:t>
            </a:r>
            <a:r>
              <a:rPr lang="es-ES" sz="2400" b="0" i="0" u="none" strike="noStrike" dirty="0">
                <a:effectLst/>
                <a:latin typeface="Source Sans Pro" panose="020B0503030403020204" pitchFamily="34" charset="0"/>
              </a:rPr>
              <a:t>y a ejemplos de personas que inicialmente han </a:t>
            </a:r>
            <a:r>
              <a:rPr lang="es-ES" sz="2400" b="0" i="0" u="none" strike="noStrike" dirty="0">
                <a:solidFill>
                  <a:srgbClr val="FFC000"/>
                </a:solidFill>
                <a:effectLst/>
                <a:latin typeface="Source Sans Pro" panose="020B0503030403020204" pitchFamily="34" charset="0"/>
              </a:rPr>
              <a:t>pretendido quitarse la vida </a:t>
            </a:r>
          </a:p>
          <a:p>
            <a:r>
              <a:rPr lang="es-ES" sz="2400" b="0" i="0" u="none" strike="noStrike" dirty="0">
                <a:effectLst/>
                <a:latin typeface="Source Sans Pro" panose="020B0503030403020204" pitchFamily="34" charset="0"/>
              </a:rPr>
              <a:t>pero que finalmente han renunciado a dicha idea y superado las crisis, la angustia o las dificultades que se los provocaron genere en el espectador </a:t>
            </a:r>
            <a:r>
              <a:rPr lang="es-ES" sz="2400" b="1" i="0" u="none" strike="noStrike" dirty="0">
                <a:solidFill>
                  <a:srgbClr val="FFC000"/>
                </a:solidFill>
                <a:effectLst/>
                <a:latin typeface="Source Sans Pro" panose="020B0503030403020204" pitchFamily="34" charset="0"/>
              </a:rPr>
              <a:t>un efecto preventivo del suicidio</a:t>
            </a:r>
            <a:r>
              <a:rPr lang="es-ES" sz="2400" b="0" i="0" u="none" strike="noStrike" dirty="0">
                <a:solidFill>
                  <a:srgbClr val="FFC000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s-ES_tradnl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686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067039-C849-A215-F987-E610D6EA5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>
            <a:normAutofit/>
          </a:bodyPr>
          <a:lstStyle/>
          <a:p>
            <a:r>
              <a:rPr lang="es-ES" b="1" dirty="0">
                <a:latin typeface="Source Sans Pro" panose="020B0503030403020204" pitchFamily="34" charset="0"/>
                <a:hlinkClick r:id="rId2"/>
              </a:rPr>
              <a:t>E</a:t>
            </a:r>
            <a:r>
              <a:rPr lang="es-ES" b="1" i="0" u="none" strike="noStrike" dirty="0">
                <a:effectLst/>
                <a:latin typeface="Source Sans Pro" panose="020B0503030403020204" pitchFamily="34" charset="0"/>
                <a:hlinkClick r:id="rId2"/>
              </a:rPr>
              <a:t>fecto Werther</a:t>
            </a:r>
            <a:r>
              <a:rPr lang="es-ES" b="0" i="0" u="none" strike="noStrike" dirty="0">
                <a:effectLst/>
                <a:latin typeface="Source Sans Pro" panose="020B0503030403020204" pitchFamily="34" charset="0"/>
              </a:rPr>
              <a:t>.</a:t>
            </a:r>
            <a:endParaRPr lang="es-ES_tradnl" dirty="0"/>
          </a:p>
        </p:txBody>
      </p:sp>
      <p:pic>
        <p:nvPicPr>
          <p:cNvPr id="5" name="Imagen 4" descr="Foto en blanco y negro de un 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470DFC1F-0A07-877C-4726-CC87DE6340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1709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09C919-1C1A-AF0A-C559-766839405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940" y="2322576"/>
            <a:ext cx="6172200" cy="38587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sz="2400" dirty="0"/>
              <a:t>Si alguien famoso lo hace y se lo pone como un héroe.</a:t>
            </a:r>
          </a:p>
        </p:txBody>
      </p:sp>
    </p:spTree>
    <p:extLst>
      <p:ext uri="{BB962C8B-B14F-4D97-AF65-F5344CB8AC3E}">
        <p14:creationId xmlns:p14="http://schemas.microsoft.com/office/powerpoint/2010/main" val="1208963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3F527E-62B4-A335-6FFF-2C38E2DE0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080617"/>
          </a:xfrm>
        </p:spPr>
        <p:txBody>
          <a:bodyPr>
            <a:normAutofit/>
          </a:bodyPr>
          <a:lstStyle/>
          <a:p>
            <a:r>
              <a:rPr lang="es-ES_tradnl" dirty="0">
                <a:latin typeface="Chalkduster" panose="03050602040202020205" pitchFamily="66" charset="77"/>
              </a:rPr>
              <a:t>Cómo ayudar</a:t>
            </a:r>
          </a:p>
        </p:txBody>
      </p:sp>
      <p:pic>
        <p:nvPicPr>
          <p:cNvPr id="5" name="Imagen 4" descr="Cabeza de una mujer con un perro&#10;&#10;Descripción generada automáticamente con confianza media">
            <a:extLst>
              <a:ext uri="{FF2B5EF4-FFF2-40B4-BE49-F238E27FC236}">
                <a16:creationId xmlns:a16="http://schemas.microsoft.com/office/drawing/2014/main" id="{2EAEC047-F835-2FF1-FF32-2AC4AD280E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98" r="35216" b="-1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891705-BD3A-5DEA-ABD7-3240296C4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940" y="1717589"/>
            <a:ext cx="7122060" cy="5016843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s-ES" sz="1600" dirty="0"/>
            </a:br>
            <a:r>
              <a:rPr lang="es-ES" sz="1600" b="0" i="0" u="none" strike="noStrike" dirty="0">
                <a:effectLst/>
                <a:latin typeface="-apple-system"/>
              </a:rPr>
              <a:t>Si después de preguntarle </a:t>
            </a:r>
            <a:r>
              <a:rPr lang="es-ES" sz="1600" b="0" i="0" u="none" strike="noStrike" dirty="0">
                <a:solidFill>
                  <a:srgbClr val="FFC000"/>
                </a:solidFill>
                <a:effectLst/>
                <a:latin typeface="-apple-system"/>
              </a:rPr>
              <a:t>si desea ayuda</a:t>
            </a:r>
            <a:r>
              <a:rPr lang="es-ES" sz="1600" b="0" i="0" u="none" strike="noStrike" dirty="0">
                <a:effectLst/>
                <a:latin typeface="-apple-system"/>
              </a:rPr>
              <a:t>, ella responde "</a:t>
            </a:r>
            <a:r>
              <a:rPr lang="es-ES" sz="1600" b="0" i="0" u="none" strike="noStrike" dirty="0">
                <a:solidFill>
                  <a:srgbClr val="FFC000"/>
                </a:solidFill>
                <a:effectLst/>
                <a:latin typeface="-apple-system"/>
              </a:rPr>
              <a:t>no" varias veces</a:t>
            </a:r>
            <a:r>
              <a:rPr lang="es-ES" sz="1600" b="0" i="0" u="none" strike="noStrike" dirty="0">
                <a:effectLst/>
                <a:latin typeface="-apple-system"/>
              </a:rPr>
              <a:t>, lo único que debemos hacer es </a:t>
            </a:r>
            <a:r>
              <a:rPr lang="es-ES" sz="1600" b="0" i="0" u="none" strike="noStrike" dirty="0">
                <a:solidFill>
                  <a:srgbClr val="FFC000"/>
                </a:solidFill>
                <a:effectLst/>
                <a:latin typeface="-apple-system"/>
              </a:rPr>
              <a:t>no insistir más</a:t>
            </a:r>
            <a:r>
              <a:rPr lang="es-ES" sz="1600" b="0" i="0" u="none" strike="noStrike" dirty="0">
                <a:effectLst/>
                <a:latin typeface="-apple-system"/>
              </a:rPr>
              <a:t>... dejarla...</a:t>
            </a:r>
          </a:p>
          <a:p>
            <a:r>
              <a:rPr lang="es-ES" sz="1600" b="0" i="0" u="none" strike="noStrike" dirty="0">
                <a:effectLst/>
                <a:latin typeface="-apple-system"/>
              </a:rPr>
              <a:t> Entonces será </a:t>
            </a:r>
            <a:r>
              <a:rPr lang="es-ES" sz="1600" b="1" i="0" u="none" strike="noStrike" dirty="0">
                <a:solidFill>
                  <a:srgbClr val="FFFF00"/>
                </a:solidFill>
                <a:effectLst/>
                <a:latin typeface="-apple-system"/>
              </a:rPr>
              <a:t>nuestra actitud </a:t>
            </a:r>
            <a:r>
              <a:rPr lang="es-ES" sz="1600" b="0" i="0" u="none" strike="noStrike" dirty="0">
                <a:effectLst/>
                <a:latin typeface="-apple-system"/>
              </a:rPr>
              <a:t>para ayudar a esa persona.</a:t>
            </a:r>
          </a:p>
          <a:p>
            <a:br>
              <a:rPr lang="es-ES" sz="1600" dirty="0"/>
            </a:br>
            <a:r>
              <a:rPr lang="es-ES" sz="1600" b="0" i="0" u="none" strike="noStrike" dirty="0">
                <a:effectLst/>
                <a:latin typeface="-apple-system"/>
              </a:rPr>
              <a:t>Debemos de ser siempre </a:t>
            </a:r>
            <a:r>
              <a:rPr lang="es-ES" sz="1600" b="1" i="0" u="none" strike="noStrike" dirty="0">
                <a:solidFill>
                  <a:srgbClr val="FFFF00"/>
                </a:solidFill>
                <a:effectLst/>
                <a:latin typeface="-apple-system"/>
              </a:rPr>
              <a:t>muy respetuosos con ella</a:t>
            </a:r>
            <a:r>
              <a:rPr lang="es-ES" sz="1600" b="0" i="0" u="none" strike="noStrike" dirty="0">
                <a:effectLst/>
                <a:latin typeface="-apple-system"/>
              </a:rPr>
              <a:t>; hablarle dulcemente, con cariño y respeto. </a:t>
            </a:r>
          </a:p>
          <a:p>
            <a:r>
              <a:rPr lang="es-ES" sz="1600" b="0" i="0" u="none" strike="noStrike" dirty="0">
                <a:effectLst/>
                <a:latin typeface="-apple-system"/>
              </a:rPr>
              <a:t>Nunca sacar el </a:t>
            </a:r>
            <a:r>
              <a:rPr lang="es-ES" sz="1600" b="1" i="0" u="none" strike="noStrike" dirty="0">
                <a:solidFill>
                  <a:srgbClr val="FFFF00"/>
                </a:solidFill>
                <a:effectLst/>
                <a:latin typeface="-apple-system"/>
              </a:rPr>
              <a:t>tema de que ella está mal</a:t>
            </a:r>
            <a:r>
              <a:rPr lang="es-ES" sz="1600" b="0" i="0" u="none" strike="noStrike" dirty="0">
                <a:effectLst/>
                <a:latin typeface="-apple-system"/>
              </a:rPr>
              <a:t>, que necesita ayuda, etc... nunca hablar sobre las negatividades.</a:t>
            </a:r>
          </a:p>
          <a:p>
            <a:br>
              <a:rPr lang="es-ES" sz="1600" dirty="0"/>
            </a:br>
            <a:r>
              <a:rPr lang="es-ES" sz="1600" b="0" i="0" u="none" strike="noStrike" dirty="0">
                <a:effectLst/>
                <a:latin typeface="-apple-system"/>
              </a:rPr>
              <a:t>Cada vez que estemos con esa persona, simplemente hemos </a:t>
            </a:r>
            <a:r>
              <a:rPr lang="es-ES" sz="1600" b="0" i="0" u="none" strike="noStrike" dirty="0">
                <a:solidFill>
                  <a:srgbClr val="FFFF00"/>
                </a:solidFill>
                <a:effectLst/>
                <a:latin typeface="-apple-system"/>
              </a:rPr>
              <a:t>de permanecer en silencio</a:t>
            </a:r>
            <a:r>
              <a:rPr lang="es-ES" sz="1600" b="0" i="0" u="none" strike="noStrike" dirty="0">
                <a:effectLst/>
                <a:latin typeface="-apple-system"/>
              </a:rPr>
              <a:t>, con un estado </a:t>
            </a:r>
            <a:r>
              <a:rPr lang="es-ES" sz="1600" b="0" i="0" u="none" strike="noStrike" dirty="0">
                <a:solidFill>
                  <a:srgbClr val="FFFF00"/>
                </a:solidFill>
                <a:effectLst/>
                <a:latin typeface="-apple-system"/>
              </a:rPr>
              <a:t>de presencia, </a:t>
            </a:r>
            <a:r>
              <a:rPr lang="es-ES" sz="1600" b="0" i="0" u="none" strike="noStrike" dirty="0">
                <a:effectLst/>
                <a:latin typeface="-apple-system"/>
              </a:rPr>
              <a:t>es lo que ella necesita... paz... tranquilidad... calma...</a:t>
            </a:r>
            <a:br>
              <a:rPr lang="es-ES" sz="1600" dirty="0"/>
            </a:br>
            <a:br>
              <a:rPr lang="es-ES" sz="1600" dirty="0"/>
            </a:br>
            <a:r>
              <a:rPr lang="es-ES" sz="1600" b="0" i="0" u="none" strike="noStrike" dirty="0">
                <a:effectLst/>
                <a:latin typeface="-apple-system"/>
              </a:rPr>
              <a:t>Pasado un tiempo, esa persona </a:t>
            </a:r>
            <a:r>
              <a:rPr lang="es-ES" sz="1600" b="0" i="0" u="none" strike="noStrike" dirty="0">
                <a:solidFill>
                  <a:srgbClr val="FFFF00"/>
                </a:solidFill>
                <a:effectLst/>
                <a:latin typeface="-apple-system"/>
              </a:rPr>
              <a:t>verá paz y calma en nosotros</a:t>
            </a:r>
            <a:r>
              <a:rPr lang="es-ES" sz="1600" b="0" i="0" u="none" strike="noStrike" dirty="0">
                <a:effectLst/>
                <a:latin typeface="-apple-system"/>
              </a:rPr>
              <a:t>, y eso le provocará confianza. </a:t>
            </a:r>
          </a:p>
          <a:p>
            <a:r>
              <a:rPr lang="es-ES" sz="1600" b="0" i="0" u="none" strike="noStrike" dirty="0">
                <a:effectLst/>
                <a:latin typeface="-apple-system"/>
              </a:rPr>
              <a:t>Al tener más confianza, se </a:t>
            </a:r>
            <a:r>
              <a:rPr lang="es-ES" sz="1600" b="0" i="0" u="none" strike="noStrike" dirty="0">
                <a:solidFill>
                  <a:srgbClr val="FFFF00"/>
                </a:solidFill>
                <a:effectLst/>
                <a:latin typeface="-apple-system"/>
              </a:rPr>
              <a:t>irá abriendo poco a poco</a:t>
            </a:r>
            <a:r>
              <a:rPr lang="es-ES" sz="1600" b="0" i="0" u="none" strike="noStrike" dirty="0">
                <a:effectLst/>
                <a:latin typeface="-apple-system"/>
              </a:rPr>
              <a:t>... pero nosotros hemos de seguir manteniéndonos en silencio, en estado de presencia.</a:t>
            </a:r>
            <a:br>
              <a:rPr lang="es-ES" sz="1100" dirty="0"/>
            </a:br>
            <a:endParaRPr lang="es-ES_tradnl" sz="1100" dirty="0"/>
          </a:p>
        </p:txBody>
      </p:sp>
    </p:spTree>
    <p:extLst>
      <p:ext uri="{BB962C8B-B14F-4D97-AF65-F5344CB8AC3E}">
        <p14:creationId xmlns:p14="http://schemas.microsoft.com/office/powerpoint/2010/main" val="3649973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855840-09CB-181D-F295-A72CF49D3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989" y="667265"/>
            <a:ext cx="6746707" cy="5514079"/>
          </a:xfrm>
        </p:spPr>
        <p:txBody>
          <a:bodyPr>
            <a:normAutofit/>
          </a:bodyPr>
          <a:lstStyle/>
          <a:p>
            <a:r>
              <a:rPr lang="es-ES" sz="2000" b="0" i="0" u="none" strike="noStrike" dirty="0">
                <a:effectLst/>
                <a:latin typeface="-apple-system"/>
              </a:rPr>
              <a:t> Si hemos de </a:t>
            </a:r>
            <a:r>
              <a:rPr lang="es-ES" sz="2000" b="1" i="0" u="none" strike="noStrike" dirty="0">
                <a:solidFill>
                  <a:srgbClr val="FFFF00"/>
                </a:solidFill>
                <a:effectLst/>
                <a:latin typeface="-apple-system"/>
              </a:rPr>
              <a:t>decirle algo, siempre con mucho respeto y amabilidad</a:t>
            </a:r>
            <a:r>
              <a:rPr lang="es-ES" sz="2000" b="0" i="0" u="none" strike="noStrike" dirty="0">
                <a:effectLst/>
                <a:latin typeface="-apple-system"/>
              </a:rPr>
              <a:t>... el amor es sanador.</a:t>
            </a:r>
            <a:br>
              <a:rPr lang="es-ES" sz="2000" dirty="0"/>
            </a:br>
            <a:br>
              <a:rPr lang="es-ES" sz="2000" dirty="0"/>
            </a:br>
            <a:r>
              <a:rPr lang="es-ES" sz="2000" b="0" i="0" u="none" strike="noStrike" dirty="0">
                <a:effectLst/>
                <a:latin typeface="-apple-system"/>
              </a:rPr>
              <a:t>Puede ser que la </a:t>
            </a:r>
            <a:r>
              <a:rPr lang="es-ES" sz="2000" b="0" i="0" u="none" strike="noStrike" dirty="0">
                <a:solidFill>
                  <a:srgbClr val="FFFF00"/>
                </a:solidFill>
                <a:effectLst/>
                <a:latin typeface="-apple-system"/>
              </a:rPr>
              <a:t>persona tarde mucho tiempo </a:t>
            </a:r>
            <a:r>
              <a:rPr lang="es-ES" sz="2000" b="0" i="0" u="none" strike="noStrike" dirty="0">
                <a:effectLst/>
                <a:latin typeface="-apple-system"/>
              </a:rPr>
              <a:t>en lograr abrirse a nosotros y confiar plenamente</a:t>
            </a:r>
            <a:endParaRPr lang="es-ES" sz="2000" dirty="0">
              <a:latin typeface="-apple-system"/>
            </a:endParaRPr>
          </a:p>
          <a:p>
            <a:br>
              <a:rPr lang="es-ES" sz="2000" dirty="0"/>
            </a:br>
            <a:r>
              <a:rPr lang="es-ES" sz="2000" b="0" i="0" u="none" strike="noStrike" dirty="0">
                <a:effectLst/>
                <a:latin typeface="-apple-system"/>
              </a:rPr>
              <a:t>En la fase de escuchar, hemos de estar muy preparados, ya que la persona </a:t>
            </a:r>
            <a:r>
              <a:rPr lang="es-ES" sz="2000" b="0" i="0" u="none" strike="noStrike" dirty="0">
                <a:solidFill>
                  <a:srgbClr val="FFFF00"/>
                </a:solidFill>
                <a:effectLst/>
                <a:latin typeface="-apple-system"/>
              </a:rPr>
              <a:t>sacará todo su dolor... </a:t>
            </a:r>
          </a:p>
          <a:p>
            <a:r>
              <a:rPr lang="es-ES" sz="2000" b="0" i="0" u="none" strike="noStrike" dirty="0">
                <a:effectLst/>
                <a:latin typeface="-apple-system"/>
              </a:rPr>
              <a:t>Lo puede sacar en </a:t>
            </a:r>
            <a:r>
              <a:rPr lang="es-ES" sz="2000" b="0" i="0" u="none" strike="noStrike" dirty="0">
                <a:solidFill>
                  <a:srgbClr val="FFFF00"/>
                </a:solidFill>
                <a:effectLst/>
                <a:latin typeface="-apple-system"/>
              </a:rPr>
              <a:t>forma de ira, </a:t>
            </a:r>
            <a:r>
              <a:rPr lang="es-ES" sz="2000" b="0" i="0" u="none" strike="noStrike" dirty="0">
                <a:effectLst/>
                <a:latin typeface="-apple-system"/>
              </a:rPr>
              <a:t>o culpándote a ti, o en forma de orgullo negativo, así es la confianza. </a:t>
            </a:r>
          </a:p>
          <a:p>
            <a:r>
              <a:rPr lang="es-ES" sz="2000" b="0" i="0" u="none" strike="noStrike" dirty="0">
                <a:effectLst/>
                <a:latin typeface="-apple-system"/>
              </a:rPr>
              <a:t>Habrá momentos en que </a:t>
            </a:r>
            <a:r>
              <a:rPr lang="es-ES" sz="2000" b="0" i="0" u="none" strike="noStrike" dirty="0">
                <a:solidFill>
                  <a:srgbClr val="FFFF00"/>
                </a:solidFill>
                <a:effectLst/>
                <a:latin typeface="-apple-system"/>
              </a:rPr>
              <a:t>te atacará, </a:t>
            </a:r>
            <a:r>
              <a:rPr lang="es-ES" sz="2000" b="0" i="0" u="none" strike="noStrike" dirty="0">
                <a:effectLst/>
                <a:latin typeface="-apple-system"/>
              </a:rPr>
              <a:t>te ofenderá y te gritará, </a:t>
            </a:r>
          </a:p>
          <a:p>
            <a:r>
              <a:rPr lang="es-ES" sz="2000" b="0" i="0" u="none" strike="noStrike" dirty="0">
                <a:effectLst/>
                <a:latin typeface="-apple-system"/>
              </a:rPr>
              <a:t>pero tú sabrás que </a:t>
            </a:r>
            <a:r>
              <a:rPr lang="es-ES" sz="2000" b="0" i="0" u="none" strike="noStrike" dirty="0">
                <a:solidFill>
                  <a:srgbClr val="FFFF00"/>
                </a:solidFill>
                <a:effectLst/>
                <a:latin typeface="-apple-system"/>
              </a:rPr>
              <a:t>no es ella la </a:t>
            </a:r>
            <a:r>
              <a:rPr lang="es-ES" sz="2000" b="0" i="0" u="none" strike="noStrike" dirty="0">
                <a:effectLst/>
                <a:latin typeface="-apple-system"/>
              </a:rPr>
              <a:t>que habla sino su propio dolor, </a:t>
            </a:r>
          </a:p>
          <a:p>
            <a:r>
              <a:rPr lang="es-ES" sz="2000" b="0" i="0" u="none" strike="noStrike" dirty="0">
                <a:effectLst/>
                <a:latin typeface="-apple-system"/>
              </a:rPr>
              <a:t>así que tú sigues permaneciendo en </a:t>
            </a:r>
            <a:r>
              <a:rPr lang="es-ES" sz="2000" b="0" i="0" u="none" strike="noStrike" dirty="0">
                <a:solidFill>
                  <a:srgbClr val="FFFF00"/>
                </a:solidFill>
                <a:effectLst/>
                <a:latin typeface="-apple-system"/>
              </a:rPr>
              <a:t>estado de presencia y escucha.</a:t>
            </a:r>
            <a:endParaRPr lang="es-ES_tradnl" sz="2000" dirty="0">
              <a:solidFill>
                <a:srgbClr val="FFFF00"/>
              </a:solidFill>
            </a:endParaRPr>
          </a:p>
        </p:txBody>
      </p:sp>
      <p:pic>
        <p:nvPicPr>
          <p:cNvPr id="5" name="Imagen 4" descr="Una persona con un perro en el suelo&#10;&#10;Descripción generada automáticamente con confianza media">
            <a:extLst>
              <a:ext uri="{FF2B5EF4-FFF2-40B4-BE49-F238E27FC236}">
                <a16:creationId xmlns:a16="http://schemas.microsoft.com/office/drawing/2014/main" id="{1B27739B-C6F5-3680-7038-8CCB5A974C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31" r="25909" b="-1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96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F04660-1DB4-3131-FB8A-AD36C98C3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>
            <a:normAutofit/>
          </a:bodyPr>
          <a:lstStyle/>
          <a:p>
            <a:r>
              <a:rPr lang="es-ES_tradnl"/>
              <a:t>Fin parte 2</a:t>
            </a:r>
            <a:br>
              <a:rPr lang="es-ES_tradnl" dirty="0"/>
            </a:br>
            <a:endParaRPr lang="es-ES_tradnl" dirty="0"/>
          </a:p>
        </p:txBody>
      </p:sp>
      <p:pic>
        <p:nvPicPr>
          <p:cNvPr id="5" name="Picture 4" descr="Inside view of a red umbrella">
            <a:extLst>
              <a:ext uri="{FF2B5EF4-FFF2-40B4-BE49-F238E27FC236}">
                <a16:creationId xmlns:a16="http://schemas.microsoft.com/office/drawing/2014/main" id="{B9DBF1E4-9570-B0AA-A4A4-9DAD138E70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43" r="26997" b="-1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D8CD33-A1C4-0B7A-75C9-FC1999F57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940" y="2322576"/>
            <a:ext cx="6172200" cy="3858768"/>
          </a:xfrm>
        </p:spPr>
        <p:txBody>
          <a:bodyPr>
            <a:normAutofit/>
          </a:bodyPr>
          <a:lstStyle/>
          <a:p>
            <a:endParaRPr lang="es-ES_tradnl" sz="2400"/>
          </a:p>
        </p:txBody>
      </p:sp>
    </p:spTree>
    <p:extLst>
      <p:ext uri="{BB962C8B-B14F-4D97-AF65-F5344CB8AC3E}">
        <p14:creationId xmlns:p14="http://schemas.microsoft.com/office/powerpoint/2010/main" val="24488641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B668C4-39A4-2608-F49F-BDC5BB85A5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082" y="124691"/>
            <a:ext cx="9626756" cy="1475509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Medidas de acompañamiento emocional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43907DE-248C-0E2A-CB7C-3372D0C3A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7755" y="1735282"/>
            <a:ext cx="11222181" cy="4914900"/>
          </a:xfrm>
        </p:spPr>
        <p:txBody>
          <a:bodyPr>
            <a:normAutofit lnSpcReduction="10000"/>
          </a:bodyPr>
          <a:lstStyle/>
          <a:p>
            <a:pPr marL="742950" lvl="1" indent="-285750" algn="l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s-ES" sz="2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s-ES" sz="2400" dirty="0" err="1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Selección</a:t>
            </a:r>
            <a:r>
              <a:rPr lang="es-ES" sz="24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la mejor </a:t>
            </a:r>
            <a:r>
              <a:rPr lang="es-ES" sz="2400" dirty="0" err="1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ubicación</a:t>
            </a:r>
            <a:r>
              <a:rPr lang="es-ES" sz="24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del alumno</a:t>
            </a:r>
            <a:r>
              <a:rPr lang="es-ES" sz="2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dentro del aula </a:t>
            </a:r>
          </a:p>
          <a:p>
            <a:pPr marL="742950" lvl="1" indent="-285750" algn="l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s-ES" sz="2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(cerca de alumnos en los que </a:t>
            </a:r>
            <a:r>
              <a:rPr lang="es-ES" sz="24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confía</a:t>
            </a:r>
            <a:r>
              <a:rPr lang="es-ES" sz="2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prosociales y colaboradores, </a:t>
            </a:r>
            <a:r>
              <a:rPr lang="es-ES" sz="24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posición</a:t>
            </a:r>
            <a:r>
              <a:rPr lang="es-ES" sz="2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cercana al profesor)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s-E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s-ES" sz="2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Desarrollo de sesiones </a:t>
            </a:r>
            <a:r>
              <a:rPr lang="es-ES" sz="24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específicas</a:t>
            </a:r>
            <a:r>
              <a:rPr lang="es-ES" sz="2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sobre: </a:t>
            </a:r>
            <a:r>
              <a:rPr lang="es-ES" sz="24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dolor y sufrimiento </a:t>
            </a:r>
            <a:r>
              <a:rPr lang="es-ES" sz="2400" dirty="0" err="1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psicológico</a:t>
            </a:r>
            <a:r>
              <a:rPr lang="es-ES" sz="2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24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gestión</a:t>
            </a:r>
            <a:r>
              <a:rPr lang="es-ES" sz="2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emociones, </a:t>
            </a:r>
            <a:endParaRPr lang="es-E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ES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 </a:t>
            </a:r>
            <a:r>
              <a:rPr lang="es-ES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Comunicación</a:t>
            </a:r>
            <a:r>
              <a:rPr lang="es-ES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por parte de </a:t>
            </a:r>
            <a:r>
              <a:rPr lang="es-ES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algún</a:t>
            </a:r>
            <a:r>
              <a:rPr lang="es-ES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compañero</a:t>
            </a:r>
            <a:r>
              <a:rPr lang="es-ES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de confianza al tutor </a:t>
            </a:r>
            <a:r>
              <a:rPr lang="es-ES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del grupo sobre posibles situaciones de conflicto que puedan surgir y que involucren al alumno</a:t>
            </a:r>
            <a:endParaRPr lang="es-E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ES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 </a:t>
            </a:r>
            <a:r>
              <a:rPr lang="es-ES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Facilitar un lugar seguro</a:t>
            </a:r>
            <a:r>
              <a:rPr lang="es-ES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, y bajo </a:t>
            </a:r>
            <a:r>
              <a:rPr lang="es-ES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supervisión</a:t>
            </a:r>
            <a:r>
              <a:rPr lang="es-ES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, donde el alumno/a pueda permanecer tranquilo/a y sereno/a en los momentos en los que no se </a:t>
            </a:r>
            <a:endParaRPr lang="es-E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/>
            <a:r>
              <a:rPr lang="es-ES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encuentre bien dentro del gran grupo (departamento de </a:t>
            </a:r>
            <a:r>
              <a:rPr lang="es-ES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orientación</a:t>
            </a:r>
            <a:r>
              <a:rPr lang="es-ES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, despachos...). Se debe acordar previamente y con la </a:t>
            </a:r>
            <a:r>
              <a:rPr lang="es-ES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supervisión</a:t>
            </a:r>
            <a:r>
              <a:rPr lang="es-ES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de un adulto. </a:t>
            </a:r>
            <a:endParaRPr lang="es-E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s-ES_tradnl" dirty="0"/>
          </a:p>
        </p:txBody>
      </p:sp>
      <p:pic>
        <p:nvPicPr>
          <p:cNvPr id="5" name="Imagen 4" descr="Un gato parado en dos patas&#10;&#10;Descripción generada automáticamente">
            <a:extLst>
              <a:ext uri="{FF2B5EF4-FFF2-40B4-BE49-F238E27FC236}">
                <a16:creationId xmlns:a16="http://schemas.microsoft.com/office/drawing/2014/main" id="{BE4C6635-7266-1EA3-981A-9A6B8345E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1108" y="-86497"/>
            <a:ext cx="2740892" cy="182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270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E9D364-E08A-3A01-8036-B538B6F9A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ES" sz="2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 Establecer </a:t>
            </a:r>
            <a:r>
              <a:rPr lang="es-ES" sz="2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adultos de confianza </a:t>
            </a:r>
            <a:r>
              <a:rPr lang="es-ES" sz="2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 los que el alumno/a pueda recurrir en situaciones de necesidad, que le ofrezcan </a:t>
            </a:r>
            <a:r>
              <a:rPr lang="es-ES" sz="28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seguridad,confianza</a:t>
            </a:r>
            <a:r>
              <a:rPr lang="es-ES" sz="2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y calidad en el trato durante la jornada escolar de manera cotidiana. </a:t>
            </a:r>
            <a:endParaRPr lang="es-E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ES" sz="2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 Seguimiento de un docente con que el alumno/a vincule especialmente. </a:t>
            </a:r>
            <a:endParaRPr lang="es-E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s-ES" sz="2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 Medidas encaminadas a </a:t>
            </a:r>
            <a:r>
              <a:rPr lang="es-ES" sz="2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facilitar el proceso de </a:t>
            </a:r>
            <a:r>
              <a:rPr lang="es-ES" sz="2800" dirty="0" err="1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enseñanza-aprendizaje</a:t>
            </a:r>
            <a:r>
              <a:rPr lang="es-ES" sz="2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: </a:t>
            </a:r>
            <a:r>
              <a:rPr lang="es-ES" sz="2800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priorizar aspectos emocionales y de bienestar a los objetivos curriculares,</a:t>
            </a:r>
          </a:p>
          <a:p>
            <a:pPr marL="0" lvl="0" indent="0">
              <a:buSzPts val="1000"/>
              <a:buNone/>
              <a:tabLst>
                <a:tab pos="457200" algn="l"/>
              </a:tabLst>
            </a:pPr>
            <a:r>
              <a:rPr lang="es-ES" sz="2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-proporcionar </a:t>
            </a:r>
            <a:r>
              <a:rPr lang="es-ES" sz="2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experiencias de </a:t>
            </a:r>
            <a:r>
              <a:rPr lang="es-ES" sz="2800" dirty="0" err="1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éxito</a:t>
            </a:r>
            <a:r>
              <a:rPr lang="es-ES" sz="2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académico</a:t>
            </a:r>
            <a:r>
              <a:rPr lang="es-ES" sz="2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s-ES" sz="2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remarcando las fortalezas del alumno/a, </a:t>
            </a:r>
            <a:r>
              <a:rPr lang="es-ES" sz="28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flexibilización</a:t>
            </a:r>
            <a:r>
              <a:rPr lang="es-ES" sz="2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en entregas de trabajos y tareas, facilitar espacios de </a:t>
            </a:r>
            <a:r>
              <a:rPr lang="es-ES" sz="28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resolución</a:t>
            </a:r>
            <a:r>
              <a:rPr lang="es-ES" sz="2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de dudas, </a:t>
            </a:r>
          </a:p>
          <a:p>
            <a:pPr marL="0" lvl="0" indent="0">
              <a:buSzPts val="1000"/>
              <a:buNone/>
              <a:tabLst>
                <a:tab pos="457200" algn="l"/>
              </a:tabLst>
            </a:pPr>
            <a:endParaRPr lang="es-ES" sz="28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0" lvl="0" indent="0">
              <a:buSzPts val="1000"/>
              <a:buNone/>
              <a:tabLst>
                <a:tab pos="457200" algn="l"/>
              </a:tabLst>
            </a:pPr>
            <a:r>
              <a:rPr lang="es-ES" dirty="0">
                <a:latin typeface="Century Gothic" panose="020B0502020202020204" pitchFamily="34" charset="0"/>
                <a:ea typeface="Times New Roman" panose="02020603050405020304" pitchFamily="18" charset="0"/>
              </a:rPr>
              <a:t>- </a:t>
            </a:r>
            <a:r>
              <a:rPr lang="es-ES" sz="2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 </a:t>
            </a:r>
            <a:r>
              <a:rPr lang="es-ES" sz="2800" dirty="0" err="1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Planificación</a:t>
            </a:r>
            <a:r>
              <a:rPr lang="es-ES" sz="2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de </a:t>
            </a:r>
            <a:r>
              <a:rPr lang="es-ES" sz="2800" dirty="0" err="1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técnicas</a:t>
            </a:r>
            <a:r>
              <a:rPr lang="es-ES" sz="2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de </a:t>
            </a:r>
            <a:r>
              <a:rPr lang="es-ES" sz="2800" dirty="0" err="1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relajación</a:t>
            </a:r>
            <a:r>
              <a:rPr lang="es-ES" sz="2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</a:p>
          <a:p>
            <a:endParaRPr lang="es-ES_tradnl" dirty="0"/>
          </a:p>
        </p:txBody>
      </p:sp>
      <p:pic>
        <p:nvPicPr>
          <p:cNvPr id="5" name="Imagen 4" descr="Gato gris acostado en el pasto&#10;&#10;Descripción generada automáticamente">
            <a:extLst>
              <a:ext uri="{FF2B5EF4-FFF2-40B4-BE49-F238E27FC236}">
                <a16:creationId xmlns:a16="http://schemas.microsoft.com/office/drawing/2014/main" id="{05DB78E5-B81B-CED7-2A44-837535C3E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8972" y="43249"/>
            <a:ext cx="2183027" cy="159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14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A36EB9-E19A-E544-25D8-E9183A63D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FAC3EF-C066-9206-4C87-C5C7B2BCF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5738" y="1263807"/>
            <a:ext cx="6960524" cy="5985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https://www.prevensuic.org</a:t>
            </a:r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6568CAB4-AF91-36F0-CC77-245266BE4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72" y="2317575"/>
            <a:ext cx="11420856" cy="374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244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5921CD-2986-6C7D-B177-9966E5414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Marcador de contenido 4" descr="Tabla&#10;&#10;Descripción generada automáticamente">
            <a:extLst>
              <a:ext uri="{FF2B5EF4-FFF2-40B4-BE49-F238E27FC236}">
                <a16:creationId xmlns:a16="http://schemas.microsoft.com/office/drawing/2014/main" id="{D846B380-8608-815B-A6AD-03949763F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2921" y="0"/>
            <a:ext cx="5320896" cy="6709719"/>
          </a:xfrm>
        </p:spPr>
      </p:pic>
    </p:spTree>
    <p:extLst>
      <p:ext uri="{BB962C8B-B14F-4D97-AF65-F5344CB8AC3E}">
        <p14:creationId xmlns:p14="http://schemas.microsoft.com/office/powerpoint/2010/main" val="40914331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858671-70EA-3D1D-E74C-55111EBB7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Marcador de contenido 4" descr="Tabla&#10;&#10;Descripción generada automáticamente">
            <a:extLst>
              <a:ext uri="{FF2B5EF4-FFF2-40B4-BE49-F238E27FC236}">
                <a16:creationId xmlns:a16="http://schemas.microsoft.com/office/drawing/2014/main" id="{D6B53C37-FF50-8322-9E55-FE7067EC56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4659" y="-40978"/>
            <a:ext cx="7409402" cy="6898977"/>
          </a:xfrm>
        </p:spPr>
      </p:pic>
    </p:spTree>
    <p:extLst>
      <p:ext uri="{BB962C8B-B14F-4D97-AF65-F5344CB8AC3E}">
        <p14:creationId xmlns:p14="http://schemas.microsoft.com/office/powerpoint/2010/main" val="10080733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A31174-F9AF-29C3-36AF-A2C02B5FC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245" y="1818409"/>
            <a:ext cx="5029200" cy="4364182"/>
          </a:xfrm>
        </p:spPr>
        <p:txBody>
          <a:bodyPr>
            <a:normAutofit/>
          </a:bodyPr>
          <a:lstStyle/>
          <a:p>
            <a:r>
              <a:rPr lang="es-ES" sz="1500" b="0" i="0" u="none" strike="noStrike" dirty="0">
                <a:solidFill>
                  <a:schemeClr val="bg1">
                    <a:alpha val="80000"/>
                  </a:schemeClr>
                </a:solidFill>
                <a:effectLst/>
                <a:latin typeface="-apple-system"/>
              </a:rPr>
              <a:t>Una persona que no desea ser ayudada es una persona llena de dolor. </a:t>
            </a:r>
          </a:p>
          <a:p>
            <a:r>
              <a:rPr lang="es-ES" sz="1500" b="0" i="0" u="none" strike="noStrike" dirty="0">
                <a:solidFill>
                  <a:schemeClr val="bg1">
                    <a:alpha val="80000"/>
                  </a:schemeClr>
                </a:solidFill>
                <a:effectLst/>
                <a:latin typeface="-apple-system"/>
              </a:rPr>
              <a:t>Está profundamente hundida en su propia pena, tan hundida que se ha acostumbrado a estar ahí y no desea salir.</a:t>
            </a:r>
          </a:p>
          <a:p>
            <a:pPr marL="0" indent="0">
              <a:buNone/>
            </a:pPr>
            <a:br>
              <a:rPr lang="es-ES" sz="1500" dirty="0">
                <a:solidFill>
                  <a:schemeClr val="bg1">
                    <a:alpha val="80000"/>
                  </a:schemeClr>
                </a:solidFill>
              </a:rPr>
            </a:br>
            <a:br>
              <a:rPr lang="es-ES" sz="1500" dirty="0">
                <a:solidFill>
                  <a:schemeClr val="bg1">
                    <a:alpha val="80000"/>
                  </a:schemeClr>
                </a:solidFill>
              </a:rPr>
            </a:br>
            <a:r>
              <a:rPr lang="es-ES" sz="1500" b="0" i="0" u="none" strike="noStrike" dirty="0">
                <a:solidFill>
                  <a:schemeClr val="bg1">
                    <a:alpha val="80000"/>
                  </a:schemeClr>
                </a:solidFill>
                <a:effectLst/>
                <a:latin typeface="-apple-system"/>
              </a:rPr>
              <a:t>Pero no podemos decirle que no se ama, que está hundida en su dolor, que no se conoce a sí misma, porque no comprende, y al no comprender, se cerraría aún más en su propia pena.</a:t>
            </a:r>
            <a:br>
              <a:rPr lang="es-ES" sz="1500" dirty="0">
                <a:solidFill>
                  <a:schemeClr val="bg1">
                    <a:alpha val="80000"/>
                  </a:schemeClr>
                </a:solidFill>
              </a:rPr>
            </a:br>
            <a:endParaRPr lang="es-ES_tradnl" sz="15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5" name="Imagen 4" descr="Cara de un perro&#10;&#10;Descripción generada automáticamente">
            <a:extLst>
              <a:ext uri="{FF2B5EF4-FFF2-40B4-BE49-F238E27FC236}">
                <a16:creationId xmlns:a16="http://schemas.microsoft.com/office/drawing/2014/main" id="{CA812207-800F-B5E1-A8D9-39FA9F3F9A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70" r="13328" b="-1"/>
          <a:stretch/>
        </p:blipFill>
        <p:spPr>
          <a:xfrm>
            <a:off x="6096000" y="841375"/>
            <a:ext cx="5260975" cy="4645025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3705FF7-CAB4-430F-A07B-AF2245F17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4138312"/>
            <a:ext cx="5260975" cy="1410656"/>
            <a:chOff x="6096000" y="4138312"/>
            <a:chExt cx="5260975" cy="141065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BFFE2ED-DBB9-4090-905D-1939650FC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4D1EC16-E672-4366-A091-73675BE54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217799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Texto&#10;&#10;Descripción generada automáticamente">
            <a:extLst>
              <a:ext uri="{FF2B5EF4-FFF2-40B4-BE49-F238E27FC236}">
                <a16:creationId xmlns:a16="http://schemas.microsoft.com/office/drawing/2014/main" id="{729656ED-16D7-0E6D-FFD0-27E52D06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1924" y="149887"/>
            <a:ext cx="7405331" cy="660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877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Escala de tiempo&#10;&#10;Descripción generada automáticamente">
            <a:extLst>
              <a:ext uri="{FF2B5EF4-FFF2-40B4-BE49-F238E27FC236}">
                <a16:creationId xmlns:a16="http://schemas.microsoft.com/office/drawing/2014/main" id="{3671280C-F723-BABD-FA74-1D1C398CDD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7776" y="172995"/>
            <a:ext cx="7326032" cy="668500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462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869AD6C-2C64-7680-BA58-66F5C42CA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18" y="723898"/>
            <a:ext cx="7102873" cy="1495425"/>
          </a:xfrm>
        </p:spPr>
        <p:txBody>
          <a:bodyPr>
            <a:normAutofit/>
          </a:bodyPr>
          <a:lstStyle/>
          <a:p>
            <a:r>
              <a:rPr lang="es-ES_tradnl" sz="4000" dirty="0">
                <a:latin typeface="Chalkduster" panose="03050602040202020205" pitchFamily="66" charset="77"/>
              </a:rPr>
              <a:t>Teléfonos importantes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0BE6D0E-E5A3-F3C6-21F1-0077C15F0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es-ES_tradnl" sz="2000"/>
              <a:t>O24</a:t>
            </a:r>
          </a:p>
          <a:p>
            <a:r>
              <a:rPr lang="es-ES_tradnl" sz="2000"/>
              <a:t>900018018 bullying</a:t>
            </a:r>
          </a:p>
        </p:txBody>
      </p:sp>
      <p:pic>
        <p:nvPicPr>
          <p:cNvPr id="5" name="Imagen 4" descr="Imagen de la pantalla de un celular en la mano&#10;&#10;Descripción generada automáticamente con confianza media">
            <a:extLst>
              <a:ext uri="{FF2B5EF4-FFF2-40B4-BE49-F238E27FC236}">
                <a16:creationId xmlns:a16="http://schemas.microsoft.com/office/drawing/2014/main" id="{002946D9-0316-394F-6152-89FED7353B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1787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54086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25BE866-8F1C-643F-DEC8-9E6305D7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Datos</a:t>
            </a:r>
          </a:p>
        </p:txBody>
      </p:sp>
      <p:pic>
        <p:nvPicPr>
          <p:cNvPr id="5" name="Imagen 4" descr="Perro con la lengua de fuera&#10;&#10;Descripción generada automáticamente con confianza media">
            <a:extLst>
              <a:ext uri="{FF2B5EF4-FFF2-40B4-BE49-F238E27FC236}">
                <a16:creationId xmlns:a16="http://schemas.microsoft.com/office/drawing/2014/main" id="{27B97517-D990-D226-F2FA-B3DD766FDB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0" r="7282" b="-1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86DDA8-E714-0CCE-7F1C-0F77614BF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4027" y="2516777"/>
            <a:ext cx="4478482" cy="3660185"/>
          </a:xfrm>
        </p:spPr>
        <p:txBody>
          <a:bodyPr anchor="ctr">
            <a:normAutofit/>
          </a:bodyPr>
          <a:lstStyle/>
          <a:p>
            <a:r>
              <a:rPr lang="es-ES" sz="2200" dirty="0"/>
              <a:t>228 suicidios en Castilla y León en 2020, 177 hombres</a:t>
            </a:r>
          </a:p>
          <a:p>
            <a:r>
              <a:rPr lang="es-ES" sz="2200" dirty="0"/>
              <a:t>173 lo vuelve a intentar</a:t>
            </a:r>
          </a:p>
          <a:p>
            <a:r>
              <a:rPr lang="es-ES" sz="2200" b="0" i="0" u="none" strike="noStrike" dirty="0">
                <a:effectLst/>
                <a:latin typeface="-webkit-standard"/>
              </a:rPr>
              <a:t>3941 al año</a:t>
            </a:r>
          </a:p>
          <a:p>
            <a:endParaRPr lang="es-ES" sz="2200" dirty="0"/>
          </a:p>
          <a:p>
            <a:r>
              <a:rPr lang="es-ES" sz="2200" dirty="0"/>
              <a:t>Depresión es la primera causa de discapacidad en el mundo</a:t>
            </a:r>
          </a:p>
        </p:txBody>
      </p:sp>
    </p:spTree>
    <p:extLst>
      <p:ext uri="{BB962C8B-B14F-4D97-AF65-F5344CB8AC3E}">
        <p14:creationId xmlns:p14="http://schemas.microsoft.com/office/powerpoint/2010/main" val="3705707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B63C1E2-5663-3F95-9292-64963778E6DC}"/>
              </a:ext>
            </a:extLst>
          </p:cNvPr>
          <p:cNvSpPr/>
          <p:nvPr/>
        </p:nvSpPr>
        <p:spPr>
          <a:xfrm>
            <a:off x="0" y="-64572"/>
            <a:ext cx="12306797" cy="6922572"/>
          </a:xfrm>
          <a:prstGeom prst="rect">
            <a:avLst/>
          </a:prstGeom>
          <a:solidFill>
            <a:srgbClr val="796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8CC84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42E8CD6-BACF-7F1A-852D-571DC407C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572"/>
            <a:ext cx="4615048" cy="692257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C6231A8-B713-79B0-5038-E8D2A6C857FA}"/>
              </a:ext>
            </a:extLst>
          </p:cNvPr>
          <p:cNvSpPr/>
          <p:nvPr/>
        </p:nvSpPr>
        <p:spPr>
          <a:xfrm>
            <a:off x="4847772" y="765224"/>
            <a:ext cx="722630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>
                <a:solidFill>
                  <a:schemeClr val="bg1"/>
                </a:solidFill>
                <a:latin typeface="Chalkduster" panose="03050602040202020205" pitchFamily="66" charset="77"/>
              </a:rPr>
              <a:t>1 de cada 5 niños tiene problemas de salud mental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400" b="1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>
                <a:solidFill>
                  <a:schemeClr val="bg1"/>
                </a:solidFill>
                <a:latin typeface="Chalkduster" panose="03050602040202020205" pitchFamily="66" charset="77"/>
              </a:rPr>
              <a:t> Se ha notado un aumento del 37% en la depresión niños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400" b="1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>
                <a:solidFill>
                  <a:schemeClr val="bg1"/>
                </a:solidFill>
                <a:latin typeface="Chalkduster" panose="03050602040202020205" pitchFamily="66" charset="77"/>
              </a:rPr>
              <a:t>187% aumento de autolesiones</a:t>
            </a:r>
          </a:p>
          <a:p>
            <a:endParaRPr lang="es-ES" sz="2400" b="1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>
                <a:solidFill>
                  <a:schemeClr val="bg1"/>
                </a:solidFill>
                <a:latin typeface="Chalkduster" panose="03050602040202020205" pitchFamily="66" charset="77"/>
              </a:rPr>
              <a:t>Primera causa de muerte entre niños de 15-22 años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400" b="1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>
                <a:solidFill>
                  <a:schemeClr val="bg1"/>
                </a:solidFill>
                <a:latin typeface="Chalkduster" panose="03050602040202020205" pitchFamily="66" charset="77"/>
              </a:rPr>
              <a:t> Se ha notado un aumento del 200% en la tasa de suicidios en niños de 10 a 14 años</a:t>
            </a:r>
          </a:p>
        </p:txBody>
      </p:sp>
    </p:spTree>
    <p:extLst>
      <p:ext uri="{BB962C8B-B14F-4D97-AF65-F5344CB8AC3E}">
        <p14:creationId xmlns:p14="http://schemas.microsoft.com/office/powerpoint/2010/main" val="3263877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53DAE9-54FB-5188-C89F-DFEE62A7C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Marcador de contenido 4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31863862-C583-FE14-E0D2-22A835CFF5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498514"/>
            <a:ext cx="10515600" cy="3005560"/>
          </a:xfrm>
        </p:spPr>
      </p:pic>
    </p:spTree>
    <p:extLst>
      <p:ext uri="{BB962C8B-B14F-4D97-AF65-F5344CB8AC3E}">
        <p14:creationId xmlns:p14="http://schemas.microsoft.com/office/powerpoint/2010/main" val="2378338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48E6E3-9461-0F77-69D9-52948FD32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Marcador de contenido 4" descr="Gráfico&#10;&#10;Descripción generada automáticamente">
            <a:extLst>
              <a:ext uri="{FF2B5EF4-FFF2-40B4-BE49-F238E27FC236}">
                <a16:creationId xmlns:a16="http://schemas.microsoft.com/office/drawing/2014/main" id="{D58B7E91-89EB-B267-D137-109FDDC58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7968" y="25081"/>
            <a:ext cx="8449586" cy="6746422"/>
          </a:xfrm>
        </p:spPr>
      </p:pic>
    </p:spTree>
    <p:extLst>
      <p:ext uri="{BB962C8B-B14F-4D97-AF65-F5344CB8AC3E}">
        <p14:creationId xmlns:p14="http://schemas.microsoft.com/office/powerpoint/2010/main" val="34054392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1AD0A368F770145A1507495CC36DC74" ma:contentTypeVersion="0" ma:contentTypeDescription="Crear nuevo documento." ma:contentTypeScope="" ma:versionID="f4919c64c31133a94d52f7a1628a431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d52eee179b4b7cb1aba1caaea387c4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AA7ECD-9836-4EE2-A5F8-980AE1F219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AEB6297-39CC-41C7-B000-0EF1A963320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1667</Words>
  <Application>Microsoft Office PowerPoint</Application>
  <PresentationFormat>Panorámica</PresentationFormat>
  <Paragraphs>158</Paragraphs>
  <Slides>44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59" baseType="lpstr">
      <vt:lpstr>-apple-system</vt:lpstr>
      <vt:lpstr>Arial</vt:lpstr>
      <vt:lpstr>Calibri</vt:lpstr>
      <vt:lpstr>Calibri Light</vt:lpstr>
      <vt:lpstr>Century Gothic</vt:lpstr>
      <vt:lpstr>Chalkduster</vt:lpstr>
      <vt:lpstr>Courier New</vt:lpstr>
      <vt:lpstr>Garamond</vt:lpstr>
      <vt:lpstr>Helvetica</vt:lpstr>
      <vt:lpstr>Source Sans Pro</vt:lpstr>
      <vt:lpstr>Symbol</vt:lpstr>
      <vt:lpstr>Times New Roman</vt:lpstr>
      <vt:lpstr>wch-sr-n</vt:lpstr>
      <vt:lpstr>-webkit-standard</vt:lpstr>
      <vt:lpstr>Tema de Office 2013 - 2022</vt:lpstr>
      <vt:lpstr>PREVENCION DE SUICIDIO EN ADOLESCENTES</vt:lpstr>
      <vt:lpstr>Presentación de PowerPoint</vt:lpstr>
      <vt:lpstr>Presentación de PowerPoint</vt:lpstr>
      <vt:lpstr>Presentación de PowerPoint</vt:lpstr>
      <vt:lpstr>Teléfonos importantes</vt:lpstr>
      <vt:lpstr>Datos</vt:lpstr>
      <vt:lpstr>Presentación de PowerPoint</vt:lpstr>
      <vt:lpstr>Presentación de PowerPoint</vt:lpstr>
      <vt:lpstr>Presentación de PowerPoint</vt:lpstr>
      <vt:lpstr>Un amigo</vt:lpstr>
      <vt:lpstr>Presentación de PowerPoint</vt:lpstr>
      <vt:lpstr>Dra. Montes</vt:lpstr>
      <vt:lpstr>Presentación de PowerPoint</vt:lpstr>
      <vt:lpstr>VALIDARLAS, Y CANALIZARLAS  </vt:lpstr>
      <vt:lpstr>Cómo comunicarse</vt:lpstr>
      <vt:lpstr>Como no comunicarse</vt:lpstr>
      <vt:lpstr>Presentación de PowerPoint</vt:lpstr>
      <vt:lpstr>Cómo afrontarlas</vt:lpstr>
      <vt:lpstr>Presentación de PowerPoint</vt:lpstr>
      <vt:lpstr>Medidas provisionales</vt:lpstr>
      <vt:lpstr>Medidas provisionales</vt:lpstr>
      <vt:lpstr>Mitos del suicidio</vt:lpstr>
      <vt:lpstr>Mito del suicidio 1</vt:lpstr>
      <vt:lpstr>Mito 2:Las personas que se autolesiona quieren llamar la atención.</vt:lpstr>
      <vt:lpstr>Mito 3: Si alguien se quiere suicidar  realmente no hay nada que hacer.</vt:lpstr>
      <vt:lpstr>Mito 4:El que lo dice no lo hace.  </vt:lpstr>
      <vt:lpstr>Mito 5: Cuando se mejora después de una tentativa ya no hay riesgo</vt:lpstr>
      <vt:lpstr>Mito 6: El que se suicida es un cobarde / valiente</vt:lpstr>
      <vt:lpstr>Mito 7. Si se reta a un suicida no lo intenta </vt:lpstr>
      <vt:lpstr>Mito 8: Las personas que se van a suicidar nunca emiten señales de que lo van a hacer.  </vt:lpstr>
      <vt:lpstr>Mito 9. El que lo intenta una vez estará en riesgo toda su vida. </vt:lpstr>
      <vt:lpstr>Mito 10. Los medios de comunicación no deben hablar del suicidio para evitar el efecto llamada.  </vt:lpstr>
      <vt:lpstr>Efecto papageno </vt:lpstr>
      <vt:lpstr>Efecto Werther.</vt:lpstr>
      <vt:lpstr>Cómo ayudar</vt:lpstr>
      <vt:lpstr>Presentación de PowerPoint</vt:lpstr>
      <vt:lpstr>Fin parte 2 </vt:lpstr>
      <vt:lpstr>Medidas de acompañamiento emocional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Suicidio y bullying</dc:title>
  <dc:creator>JUAN CARLOS LOPEZ RODRIGUEZ</dc:creator>
  <cp:lastModifiedBy>ESTHER GUIJO MUÑOZ</cp:lastModifiedBy>
  <cp:revision>4</cp:revision>
  <dcterms:created xsi:type="dcterms:W3CDTF">2023-01-19T20:19:29Z</dcterms:created>
  <dcterms:modified xsi:type="dcterms:W3CDTF">2023-01-25T08:43:39Z</dcterms:modified>
</cp:coreProperties>
</file>