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88" r:id="rId18"/>
    <p:sldId id="275" r:id="rId19"/>
    <p:sldId id="272" r:id="rId20"/>
    <p:sldId id="281" r:id="rId21"/>
    <p:sldId id="273" r:id="rId22"/>
    <p:sldId id="274" r:id="rId23"/>
    <p:sldId id="279" r:id="rId24"/>
    <p:sldId id="276" r:id="rId25"/>
    <p:sldId id="277" r:id="rId26"/>
    <p:sldId id="280" r:id="rId27"/>
    <p:sldId id="278" r:id="rId28"/>
    <p:sldId id="282" r:id="rId29"/>
    <p:sldId id="286" r:id="rId30"/>
    <p:sldId id="291" r:id="rId31"/>
    <p:sldId id="283" r:id="rId32"/>
    <p:sldId id="290" r:id="rId33"/>
    <p:sldId id="289" r:id="rId34"/>
    <p:sldId id="284" r:id="rId35"/>
    <p:sldId id="296" r:id="rId36"/>
    <p:sldId id="287" r:id="rId37"/>
    <p:sldId id="293" r:id="rId38"/>
    <p:sldId id="292" r:id="rId39"/>
    <p:sldId id="295" r:id="rId40"/>
    <p:sldId id="294" r:id="rId41"/>
    <p:sldId id="304" r:id="rId42"/>
    <p:sldId id="297" r:id="rId43"/>
    <p:sldId id="298" r:id="rId44"/>
    <p:sldId id="302" r:id="rId45"/>
    <p:sldId id="315" r:id="rId46"/>
    <p:sldId id="300" r:id="rId47"/>
    <p:sldId id="299" r:id="rId48"/>
    <p:sldId id="311" r:id="rId49"/>
    <p:sldId id="303" r:id="rId50"/>
    <p:sldId id="310" r:id="rId51"/>
    <p:sldId id="301" r:id="rId52"/>
    <p:sldId id="305" r:id="rId53"/>
    <p:sldId id="306" r:id="rId54"/>
    <p:sldId id="312" r:id="rId55"/>
    <p:sldId id="316" r:id="rId56"/>
    <p:sldId id="313" r:id="rId57"/>
    <p:sldId id="314" r:id="rId58"/>
    <p:sldId id="309" r:id="rId59"/>
    <p:sldId id="307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6" r:id="rId69"/>
    <p:sldId id="327" r:id="rId70"/>
    <p:sldId id="328" r:id="rId71"/>
    <p:sldId id="343" r:id="rId72"/>
    <p:sldId id="329" r:id="rId73"/>
    <p:sldId id="330" r:id="rId74"/>
    <p:sldId id="325" r:id="rId75"/>
    <p:sldId id="331" r:id="rId76"/>
    <p:sldId id="339" r:id="rId77"/>
    <p:sldId id="332" r:id="rId78"/>
    <p:sldId id="333" r:id="rId79"/>
    <p:sldId id="334" r:id="rId80"/>
    <p:sldId id="337" r:id="rId81"/>
    <p:sldId id="335" r:id="rId82"/>
    <p:sldId id="336" r:id="rId83"/>
    <p:sldId id="338" r:id="rId84"/>
    <p:sldId id="340" r:id="rId85"/>
    <p:sldId id="341" r:id="rId86"/>
    <p:sldId id="342" r:id="rId87"/>
    <p:sldId id="344" r:id="rId88"/>
    <p:sldId id="345" r:id="rId8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5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2F39A4-A6C5-4EF5-B892-08219E8F3F4C}" type="datetimeFigureOut">
              <a:rPr lang="es-ES" smtClean="0"/>
              <a:pPr/>
              <a:t>14/11/2018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EFCB35-36C2-4A06-A01D-2CF48DA7792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PRIMEROS AUXILIOS EN </a:t>
            </a:r>
            <a:br>
              <a:rPr lang="es-ES" dirty="0" smtClean="0"/>
            </a:br>
            <a:r>
              <a:rPr lang="es-ES" dirty="0" smtClean="0"/>
              <a:t>AMBITO ESCOLAR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857256"/>
          </a:xfrm>
        </p:spPr>
        <p:txBody>
          <a:bodyPr>
            <a:normAutofit/>
          </a:bodyPr>
          <a:lstStyle/>
          <a:p>
            <a:r>
              <a:rPr lang="es-ES" dirty="0" smtClean="0"/>
              <a:t>LOLY AYUSO OLMOS DUE. URGENCIAS</a:t>
            </a:r>
            <a:endParaRPr lang="es-ES" dirty="0"/>
          </a:p>
        </p:txBody>
      </p:sp>
      <p:pic>
        <p:nvPicPr>
          <p:cNvPr id="4" name="Picture 12" descr="129147046_0c8efc37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500306"/>
            <a:ext cx="2690816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ninos-felic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368776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12" y="460"/>
            <a:chExt cx="5399" cy="3515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2" y="460"/>
              <a:ext cx="5399" cy="3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bIns="3286800" anchor="ctr"/>
            <a:lstStyle/>
            <a:p>
              <a:pPr algn="ctr"/>
              <a:endParaRPr lang="es-ES" altLang="es-ES" sz="2000" b="1" dirty="0" smtClean="0">
                <a:latin typeface="Arial Unicode MS" pitchFamily="34" charset="-128"/>
              </a:endParaRPr>
            </a:p>
            <a:p>
              <a:pPr algn="ctr"/>
              <a:endParaRPr lang="es-ES" altLang="es-ES" sz="2000" dirty="0">
                <a:effectLst/>
                <a:latin typeface="Arial Unicode MS" pitchFamily="34" charset="-128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50" y="1286"/>
              <a:ext cx="5169" cy="2689"/>
              <a:chOff x="250" y="1286"/>
              <a:chExt cx="5169" cy="2689"/>
            </a:xfrm>
          </p:grpSpPr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280" y="1353"/>
                <a:ext cx="1412" cy="677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s-ES" altLang="es-ES" sz="3600" dirty="0">
                    <a:effectLst/>
                    <a:latin typeface="Arial Unicode MS" pitchFamily="34" charset="-128"/>
                  </a:rPr>
                  <a:t>Tos Inefectiva</a:t>
                </a: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280" y="1353"/>
                <a:ext cx="1412" cy="1"/>
              </a:xfrm>
              <a:prstGeom prst="line">
                <a:avLst/>
              </a:prstGeom>
              <a:noFill/>
              <a:ln w="317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3866" y="1323"/>
                <a:ext cx="1476" cy="707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s-ES" altLang="es-ES" sz="3600" dirty="0">
                    <a:effectLst/>
                    <a:latin typeface="Arial Unicode MS" pitchFamily="34" charset="-128"/>
                  </a:rPr>
                  <a:t>Tos Efectiva</a:t>
                </a: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736" y="1323"/>
                <a:ext cx="1412" cy="1"/>
              </a:xfrm>
              <a:prstGeom prst="line">
                <a:avLst/>
              </a:prstGeom>
              <a:noFill/>
              <a:ln w="317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250" y="2437"/>
                <a:ext cx="1647" cy="1538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s-ES" altLang="es-ES" sz="2400" b="1" dirty="0" smtClean="0">
                    <a:latin typeface="Arial Unicode MS" pitchFamily="34" charset="-128"/>
                  </a:rPr>
                  <a:t>CONSCIENTE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s-ES" altLang="es-ES" sz="2400" b="1" dirty="0" smtClean="0">
                    <a:latin typeface="Arial Unicode MS" pitchFamily="34" charset="-128"/>
                  </a:rPr>
                  <a:t>5 golpes espalda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s-ES" altLang="es-ES" sz="2400" b="1" dirty="0" smtClean="0">
                    <a:latin typeface="Arial Unicode MS" pitchFamily="34" charset="-128"/>
                  </a:rPr>
                  <a:t>5 compresiones abdominales (torácicas en lactantes)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s-ES" altLang="es-ES" sz="2400" b="1" dirty="0" smtClean="0">
                    <a:latin typeface="Arial Unicode MS" pitchFamily="34" charset="-128"/>
                  </a:rPr>
                  <a:t>Heimlich</a:t>
                </a: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3993" y="2584"/>
                <a:ext cx="1426" cy="439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s-ES" altLang="es-ES" sz="2400" b="1" dirty="0" smtClean="0">
                    <a:effectLst/>
                    <a:latin typeface="Arial Unicode MS" pitchFamily="34" charset="-128"/>
                  </a:rPr>
                  <a:t>ANIMAR  </a:t>
                </a:r>
                <a:r>
                  <a:rPr lang="es-ES" altLang="es-ES" sz="2400" b="1" dirty="0">
                    <a:effectLst/>
                    <a:latin typeface="Arial Unicode MS" pitchFamily="34" charset="-128"/>
                  </a:rPr>
                  <a:t>A </a:t>
                </a:r>
                <a:r>
                  <a:rPr lang="es-ES" altLang="es-ES" sz="2400" b="1" dirty="0" smtClean="0">
                    <a:effectLst/>
                    <a:latin typeface="Arial Unicode MS" pitchFamily="34" charset="-128"/>
                  </a:rPr>
                  <a:t>TOSER</a:t>
                </a:r>
                <a:endParaRPr lang="es-ES" altLang="es-ES" sz="2400" b="1" dirty="0"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0" name="AutoShape 28"/>
              <p:cNvSpPr>
                <a:spLocks noChangeArrowheads="1"/>
              </p:cNvSpPr>
              <p:nvPr/>
            </p:nvSpPr>
            <p:spPr bwMode="auto">
              <a:xfrm rot="10800000">
                <a:off x="2537" y="1286"/>
                <a:ext cx="271" cy="26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AutoShape 29"/>
              <p:cNvSpPr>
                <a:spLocks noChangeArrowheads="1"/>
              </p:cNvSpPr>
              <p:nvPr/>
            </p:nvSpPr>
            <p:spPr bwMode="auto">
              <a:xfrm rot="5400000">
                <a:off x="2842" y="1363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 rot="5400000">
                <a:off x="3055" y="1363"/>
                <a:ext cx="166" cy="151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AutoShape 31"/>
              <p:cNvSpPr>
                <a:spLocks noChangeArrowheads="1"/>
              </p:cNvSpPr>
              <p:nvPr/>
            </p:nvSpPr>
            <p:spPr bwMode="auto">
              <a:xfrm rot="5400000">
                <a:off x="3265" y="1364"/>
                <a:ext cx="166" cy="151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AutoShape 32"/>
              <p:cNvSpPr>
                <a:spLocks noChangeArrowheads="1"/>
              </p:cNvSpPr>
              <p:nvPr/>
            </p:nvSpPr>
            <p:spPr bwMode="auto">
              <a:xfrm rot="16200000">
                <a:off x="2359" y="1363"/>
                <a:ext cx="166" cy="15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AutoShape 33"/>
              <p:cNvSpPr>
                <a:spLocks noChangeArrowheads="1"/>
              </p:cNvSpPr>
              <p:nvPr/>
            </p:nvSpPr>
            <p:spPr bwMode="auto">
              <a:xfrm rot="16200000">
                <a:off x="2147" y="1364"/>
                <a:ext cx="166" cy="151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6" name="AutoShape 34"/>
              <p:cNvSpPr>
                <a:spLocks noChangeArrowheads="1"/>
              </p:cNvSpPr>
              <p:nvPr/>
            </p:nvSpPr>
            <p:spPr bwMode="auto">
              <a:xfrm rot="16200000">
                <a:off x="1935" y="1364"/>
                <a:ext cx="166" cy="151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7" name="36 Flecha abajo"/>
          <p:cNvSpPr/>
          <p:nvPr/>
        </p:nvSpPr>
        <p:spPr>
          <a:xfrm>
            <a:off x="1000100" y="3214686"/>
            <a:ext cx="107157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1142976" y="500042"/>
            <a:ext cx="707236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ATRAGANTAMIENTO SEVERO</a:t>
            </a:r>
            <a:endParaRPr lang="es-ES" sz="3600" dirty="0"/>
          </a:p>
        </p:txBody>
      </p:sp>
      <p:sp>
        <p:nvSpPr>
          <p:cNvPr id="42" name="41 Flecha abajo"/>
          <p:cNvSpPr/>
          <p:nvPr/>
        </p:nvSpPr>
        <p:spPr>
          <a:xfrm>
            <a:off x="7215206" y="3286124"/>
            <a:ext cx="10001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786182" y="4143380"/>
            <a:ext cx="250033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es-ES" altLang="es-ES" sz="2400" b="1" dirty="0" smtClean="0">
                <a:latin typeface="Arial Unicode MS" pitchFamily="34" charset="-128"/>
              </a:rPr>
              <a:t>INCONSCIENTE</a:t>
            </a:r>
          </a:p>
          <a:p>
            <a:pPr algn="ctr">
              <a:spcBef>
                <a:spcPct val="20000"/>
              </a:spcBef>
            </a:pPr>
            <a:r>
              <a:rPr lang="es-ES" altLang="es-ES" sz="2400" b="1" dirty="0" smtClean="0">
                <a:latin typeface="Arial Unicode MS" pitchFamily="34" charset="-128"/>
              </a:rPr>
              <a:t>Abrir vía aérea</a:t>
            </a:r>
          </a:p>
          <a:p>
            <a:pPr algn="ctr">
              <a:spcBef>
                <a:spcPct val="20000"/>
              </a:spcBef>
            </a:pPr>
            <a:r>
              <a:rPr lang="es-ES" altLang="es-ES" sz="2400" b="1" dirty="0" smtClean="0">
                <a:latin typeface="Arial Unicode MS" pitchFamily="34" charset="-128"/>
              </a:rPr>
              <a:t>Iniciar RCP</a:t>
            </a:r>
            <a:endParaRPr lang="es-ES" altLang="es-ES" sz="2400" b="1" dirty="0">
              <a:latin typeface="Arial Unicode MS" pitchFamily="34" charset="-128"/>
            </a:endParaRPr>
          </a:p>
        </p:txBody>
      </p:sp>
      <p:sp>
        <p:nvSpPr>
          <p:cNvPr id="47" name="46 Flecha derecha"/>
          <p:cNvSpPr/>
          <p:nvPr/>
        </p:nvSpPr>
        <p:spPr>
          <a:xfrm>
            <a:off x="3143240" y="5000636"/>
            <a:ext cx="571504" cy="8572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altLang="es-ES" dirty="0" smtClean="0">
              <a:latin typeface="Arial" charset="0"/>
            </a:endParaRPr>
          </a:p>
          <a:p>
            <a:r>
              <a:rPr lang="es-ES" altLang="es-ES" b="1" i="1" u="sng" dirty="0" smtClean="0">
                <a:latin typeface="Arial" charset="0"/>
              </a:rPr>
              <a:t>5 golpes interescapulares</a:t>
            </a:r>
            <a:r>
              <a:rPr lang="es-ES" altLang="es-ES" dirty="0" smtClean="0">
                <a:latin typeface="Arial" charset="0"/>
              </a:rPr>
              <a:t>. Incorporado hacia adelante.</a:t>
            </a:r>
          </a:p>
          <a:p>
            <a:endParaRPr lang="es-ES" dirty="0"/>
          </a:p>
        </p:txBody>
      </p:sp>
      <p:pic>
        <p:nvPicPr>
          <p:cNvPr id="4" name="Picture 6" descr="ppaacolectivos_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3575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paacolectivos_4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b="1" i="1" u="sng" dirty="0" smtClean="0">
                <a:latin typeface="Arial" charset="0"/>
              </a:rPr>
              <a:t>5 compresiones abdominales (HEIMLICH).</a:t>
            </a:r>
          </a:p>
          <a:p>
            <a:pPr>
              <a:buNone/>
            </a:pPr>
            <a:r>
              <a:rPr lang="es-ES" altLang="es-ES" dirty="0" smtClean="0">
                <a:latin typeface="Arial" charset="0"/>
              </a:rPr>
              <a:t>Punto medio entre apéndice xifoides y ombligo.</a:t>
            </a:r>
            <a:endParaRPr lang="es-ES" altLang="es-ES" dirty="0">
              <a:latin typeface="Arial" charset="0"/>
            </a:endParaRPr>
          </a:p>
        </p:txBody>
      </p:sp>
      <p:pic>
        <p:nvPicPr>
          <p:cNvPr id="4" name="Picture 8" descr="ppaacolectivos_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37147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paacolectivos_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0718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4857784" cy="5500726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s-ES" altLang="es-ES" sz="4800" b="1" dirty="0" smtClean="0">
                <a:latin typeface="Arial" charset="0"/>
              </a:rPr>
              <a:t>OBSTRUCCIÓN DE VÍA AÉREA EN EL LACTANTE</a:t>
            </a:r>
          </a:p>
          <a:p>
            <a:pPr algn="ctr">
              <a:spcBef>
                <a:spcPct val="50000"/>
              </a:spcBef>
              <a:buNone/>
            </a:pPr>
            <a:r>
              <a:rPr lang="es-ES" altLang="es-ES" sz="4800" dirty="0" smtClean="0">
                <a:latin typeface="Arial" charset="0"/>
              </a:rPr>
              <a:t>( menores de 1 año)</a:t>
            </a:r>
            <a:endParaRPr lang="es-ES" sz="4800" dirty="0"/>
          </a:p>
        </p:txBody>
      </p:sp>
      <p:pic>
        <p:nvPicPr>
          <p:cNvPr id="4" name="Picture 12" descr="ppaacolectivos_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71480"/>
            <a:ext cx="3351241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4289700"/>
          </a:xfrm>
        </p:spPr>
        <p:txBody>
          <a:bodyPr/>
          <a:lstStyle/>
          <a:p>
            <a:pPr marL="179388" lvl="1">
              <a:buFont typeface="Arial" charset="0"/>
              <a:buNone/>
            </a:pPr>
            <a:endParaRPr lang="es-ES_tradnl" altLang="es-ES" sz="1600" dirty="0" smtClean="0">
              <a:solidFill>
                <a:schemeClr val="bg1"/>
              </a:solidFill>
              <a:latin typeface="Arial" charset="0"/>
            </a:endParaRPr>
          </a:p>
          <a:p>
            <a:pPr marL="179388" lvl="1">
              <a:buNone/>
            </a:pPr>
            <a:r>
              <a:rPr lang="es-ES_tradnl" altLang="es-ES" sz="3200" b="1" u="sng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s-ES_tradnl" altLang="es-ES" sz="3200" b="1" u="sng" dirty="0" smtClean="0">
                <a:latin typeface="Arial" charset="0"/>
              </a:rPr>
              <a:t>5 </a:t>
            </a:r>
            <a:r>
              <a:rPr lang="es-ES_tradnl" altLang="es-ES" sz="2800" b="1" u="sng" dirty="0" smtClean="0">
                <a:latin typeface="Arial" charset="0"/>
              </a:rPr>
              <a:t>g</a:t>
            </a:r>
            <a:r>
              <a:rPr lang="es-ES" altLang="es-ES" sz="2800" b="1" i="1" u="sng" dirty="0" err="1" smtClean="0">
                <a:latin typeface="Arial" charset="0"/>
              </a:rPr>
              <a:t>olpes</a:t>
            </a:r>
            <a:r>
              <a:rPr lang="es-ES" altLang="es-ES" sz="2800" b="1" i="1" u="sng" dirty="0" smtClean="0">
                <a:latin typeface="Arial" charset="0"/>
              </a:rPr>
              <a:t> omóplatos</a:t>
            </a:r>
            <a:r>
              <a:rPr lang="es-ES" altLang="es-ES" dirty="0" smtClean="0">
                <a:latin typeface="Arial" charset="0"/>
              </a:rPr>
              <a:t>. Cabeza más baja que el cuerpo.</a:t>
            </a:r>
          </a:p>
          <a:p>
            <a:pPr marL="179388" lvl="1">
              <a:buNone/>
            </a:pPr>
            <a:r>
              <a:rPr lang="es-ES" altLang="es-ES" dirty="0" smtClean="0">
                <a:latin typeface="Arial" charset="0"/>
              </a:rPr>
              <a:t>Sujetando la mandíbula inferior y abriendo la boca.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8" descr="ppaacolectivos_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71810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paacolectivos_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1810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b="1" u="sng" dirty="0" smtClean="0">
                <a:latin typeface="Arial" charset="0"/>
              </a:rPr>
              <a:t>5 compresiones Tercio inferior esternón</a:t>
            </a:r>
            <a:r>
              <a:rPr lang="es-ES" altLang="es-ES" dirty="0" smtClean="0">
                <a:latin typeface="Arial" charset="0"/>
              </a:rPr>
              <a:t>.</a:t>
            </a:r>
          </a:p>
          <a:p>
            <a:pPr>
              <a:buNone/>
            </a:pPr>
            <a:r>
              <a:rPr lang="es-ES" altLang="es-ES" dirty="0" smtClean="0">
                <a:latin typeface="Arial" charset="0"/>
              </a:rPr>
              <a:t>Con dos dedos, de forma oblicua. Cabeza lateralizada.</a:t>
            </a:r>
          </a:p>
          <a:p>
            <a:pPr>
              <a:buNone/>
            </a:pPr>
            <a:endParaRPr lang="es-ES" altLang="es-ES" dirty="0" smtClean="0">
              <a:latin typeface="Arial" charset="0"/>
            </a:endParaRPr>
          </a:p>
          <a:p>
            <a:endParaRPr lang="es-ES" dirty="0"/>
          </a:p>
        </p:txBody>
      </p:sp>
      <p:pic>
        <p:nvPicPr>
          <p:cNvPr id="4" name="Picture 10" descr="ppaacolectivos_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37147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ppaacolectivos_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3575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4857784" cy="5786478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dirty="0" smtClean="0"/>
              <a:t>SITUACIÓN DE EMERGENCIA ANTE ALGUIEN QUE NO RESPONDE</a:t>
            </a:r>
            <a:endParaRPr lang="es-ES" sz="4800" dirty="0"/>
          </a:p>
        </p:txBody>
      </p:sp>
      <p:pic>
        <p:nvPicPr>
          <p:cNvPr id="4" name="3 Imagen" descr="frenteme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00042"/>
            <a:ext cx="3357586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11 Marcador de contenido" descr="algoritmosv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286808" cy="5970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57222" y="530352"/>
            <a:ext cx="5500726" cy="6113358"/>
          </a:xfrm>
        </p:spPr>
        <p:txBody>
          <a:bodyPr>
            <a:normAutofit/>
          </a:bodyPr>
          <a:lstStyle/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r>
              <a:rPr lang="es-ES" altLang="es-ES" sz="35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r>
              <a:rPr lang="es-ES" altLang="es-ES" b="1" dirty="0" smtClean="0">
                <a:solidFill>
                  <a:schemeClr val="folHlink"/>
                </a:solidFill>
                <a:latin typeface="Arial Unicode MS" pitchFamily="34" charset="-128"/>
              </a:rPr>
              <a:t>   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r>
              <a:rPr lang="es-ES" altLang="es-ES" b="1" dirty="0" smtClean="0">
                <a:solidFill>
                  <a:schemeClr val="folHlink"/>
                </a:solidFill>
                <a:latin typeface="Arial Unicode MS" pitchFamily="34" charset="-128"/>
              </a:rPr>
              <a:t>     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r>
              <a:rPr lang="es-ES" altLang="es-ES" b="1" dirty="0" smtClean="0">
                <a:solidFill>
                  <a:schemeClr val="folHlink"/>
                </a:solidFill>
                <a:latin typeface="Arial Unicode MS" pitchFamily="34" charset="-128"/>
              </a:rPr>
              <a:t>      </a:t>
            </a:r>
            <a:r>
              <a:rPr lang="es-ES" altLang="es-ES" b="1" i="1" u="sng" dirty="0" smtClean="0">
                <a:latin typeface="Arial Unicode MS" pitchFamily="34" charset="-128"/>
              </a:rPr>
              <a:t>CONDUCTA PAS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None/>
            </a:pPr>
            <a:endParaRPr lang="es-ES" altLang="es-ES" b="1" dirty="0" smtClean="0">
              <a:latin typeface="Arial Unicode MS" pitchFamily="34" charset="-128"/>
            </a:endParaRP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b="1" dirty="0" smtClean="0">
                <a:latin typeface="Arial Unicode MS" pitchFamily="34" charset="-128"/>
              </a:rPr>
              <a:t>No existe peligro para el primer actuante.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b="1" dirty="0" smtClean="0">
                <a:latin typeface="Arial Unicode MS" pitchFamily="34" charset="-128"/>
              </a:rPr>
              <a:t>No hay peligro adicional para la víctima.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b="1" dirty="0" smtClean="0">
                <a:latin typeface="Arial Unicode MS" pitchFamily="34" charset="-128"/>
              </a:rPr>
              <a:t>No hay peligro para tercero</a:t>
            </a:r>
            <a:endParaRPr lang="es-ES" sz="2400" b="1" dirty="0"/>
          </a:p>
        </p:txBody>
      </p:sp>
      <p:pic>
        <p:nvPicPr>
          <p:cNvPr id="4" name="Picture 7" descr="ppaacolectivos_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714356"/>
            <a:ext cx="35337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42910" y="571480"/>
            <a:ext cx="435771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APROXIMACIÓN A LA VÍCTIMA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30352"/>
            <a:ext cx="5214942" cy="5970482"/>
          </a:xfrm>
        </p:spPr>
        <p:txBody>
          <a:bodyPr>
            <a:normAutofit/>
          </a:bodyPr>
          <a:lstStyle/>
          <a:p>
            <a:pPr marL="265176" lvl="1" indent="-265176">
              <a:buSzPct val="80000"/>
              <a:buNone/>
            </a:pPr>
            <a:r>
              <a:rPr lang="es-ES" altLang="es-ES" sz="3200" b="1" dirty="0" smtClean="0">
                <a:solidFill>
                  <a:schemeClr val="bg1"/>
                </a:solidFill>
                <a:latin typeface="Arial Unicode MS" pitchFamily="34" charset="-128"/>
              </a:rPr>
              <a:t>   </a:t>
            </a:r>
            <a:r>
              <a:rPr lang="es-ES" altLang="es-ES" sz="4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COMPROBAR SI RESPONDE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endParaRPr lang="es-ES" altLang="es-ES" b="1" dirty="0" smtClean="0">
              <a:latin typeface="Arial Unicode MS" pitchFamily="34" charset="-128"/>
            </a:endParaRP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b="1" dirty="0" smtClean="0">
                <a:latin typeface="Arial Unicode MS" pitchFamily="34" charset="-128"/>
              </a:rPr>
              <a:t>ESTÍMULO VERBAL. Llamarle por su nombre si lo sabemos.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b="1" dirty="0" smtClean="0">
                <a:latin typeface="Arial Unicode MS" pitchFamily="34" charset="-128"/>
              </a:rPr>
              <a:t>ESTÍMULO DOLOROSO. Palmadas y pellizcos. No zarandear</a:t>
            </a:r>
          </a:p>
          <a:p>
            <a:endParaRPr lang="es-ES" dirty="0"/>
          </a:p>
        </p:txBody>
      </p:sp>
      <p:pic>
        <p:nvPicPr>
          <p:cNvPr id="4" name="Picture 6" descr="ppaacolectivos_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642918"/>
            <a:ext cx="2874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paacolectivos_5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2857520" cy="25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00034" y="714356"/>
            <a:ext cx="442915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COMPROBAR SI RESPONDE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4400" b="1" i="1" u="sng" dirty="0" smtClean="0">
                <a:solidFill>
                  <a:schemeClr val="accent1"/>
                </a:solidFill>
              </a:rPr>
              <a:t>ÍNDICE</a:t>
            </a:r>
          </a:p>
          <a:p>
            <a:r>
              <a:rPr lang="es-ES" dirty="0" smtClean="0"/>
              <a:t>OBJETIVOS EN PRIMEROS AUXILIOS.</a:t>
            </a:r>
          </a:p>
          <a:p>
            <a:r>
              <a:rPr lang="es-ES" dirty="0" smtClean="0"/>
              <a:t>CONDUCTA PAS. (PROTEGER, ALERTAR Y SOCORRER).</a:t>
            </a:r>
          </a:p>
          <a:p>
            <a:r>
              <a:rPr lang="es-ES" dirty="0" smtClean="0"/>
              <a:t>OVACE. (OBSTRUCCIÓN DE VÍA AÉREA POR CUERPO EXTRAÑO).</a:t>
            </a:r>
          </a:p>
          <a:p>
            <a:r>
              <a:rPr lang="es-ES" dirty="0" smtClean="0"/>
              <a:t>PCR (PARADA CARDIORRESPIRATORIA).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14412" y="530352"/>
            <a:ext cx="5929354" cy="6327648"/>
          </a:xfrm>
        </p:spPr>
        <p:txBody>
          <a:bodyPr>
            <a:normAutofit/>
          </a:bodyPr>
          <a:lstStyle/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endParaRPr lang="es-ES" altLang="es-ES" sz="40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endParaRPr lang="es-ES" altLang="es-ES" sz="1800" dirty="0" smtClean="0">
              <a:latin typeface="Arial Unicode MS" pitchFamily="34" charset="-128"/>
            </a:endParaRP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1800" b="1" dirty="0" smtClean="0">
                <a:latin typeface="Arial Unicode MS" pitchFamily="34" charset="-128"/>
              </a:rPr>
              <a:t> </a:t>
            </a:r>
            <a:r>
              <a:rPr lang="es-ES" altLang="es-ES" sz="2400" b="1" dirty="0" smtClean="0">
                <a:latin typeface="Arial Unicode MS" pitchFamily="34" charset="-128"/>
              </a:rPr>
              <a:t>No moverle de su posición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b="1" dirty="0" smtClean="0">
                <a:latin typeface="Arial Unicode MS" pitchFamily="34" charset="-128"/>
              </a:rPr>
              <a:t>Preguntar qué ha ocurrido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b="1" dirty="0" smtClean="0">
                <a:latin typeface="Arial Unicode MS" pitchFamily="34" charset="-128"/>
              </a:rPr>
              <a:t>Buscar signos de hemorragia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b="1" dirty="0" smtClean="0">
                <a:latin typeface="Arial Unicode MS" pitchFamily="34" charset="-128"/>
              </a:rPr>
              <a:t>Efectuar exploración secundaria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b="1" dirty="0" smtClean="0">
                <a:latin typeface="Arial Unicode MS" pitchFamily="34" charset="-128"/>
              </a:rPr>
              <a:t>Seguir controlando consciencia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b="1" dirty="0" smtClean="0">
                <a:latin typeface="Arial Unicode MS" pitchFamily="34" charset="-128"/>
              </a:rPr>
              <a:t>Alertar a los SEM si fuese necesario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71472" y="571480"/>
            <a:ext cx="350046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SI RESPONDE</a:t>
            </a:r>
            <a:endParaRPr lang="es-ES" sz="3600" dirty="0"/>
          </a:p>
        </p:txBody>
      </p:sp>
      <p:sp>
        <p:nvSpPr>
          <p:cNvPr id="5" name="4 Elipse"/>
          <p:cNvSpPr/>
          <p:nvPr/>
        </p:nvSpPr>
        <p:spPr>
          <a:xfrm>
            <a:off x="4857752" y="428604"/>
            <a:ext cx="385765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CONSCIENTE</a:t>
            </a:r>
            <a:endParaRPr lang="es-ES" sz="2800" dirty="0"/>
          </a:p>
        </p:txBody>
      </p:sp>
      <p:sp>
        <p:nvSpPr>
          <p:cNvPr id="6" name="5 Flecha derecha"/>
          <p:cNvSpPr/>
          <p:nvPr/>
        </p:nvSpPr>
        <p:spPr>
          <a:xfrm>
            <a:off x="4214810" y="714356"/>
            <a:ext cx="500066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HERIDACA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357430"/>
            <a:ext cx="328614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30352"/>
            <a:ext cx="5072066" cy="5756168"/>
          </a:xfrm>
        </p:spPr>
        <p:txBody>
          <a:bodyPr>
            <a:normAutofit/>
          </a:bodyPr>
          <a:lstStyle/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r>
              <a:rPr lang="es-ES" altLang="es-ES" sz="36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SI NO RESPONDE:</a:t>
            </a:r>
            <a:endParaRPr lang="es-ES" altLang="es-ES" sz="2400" dirty="0" smtClean="0">
              <a:latin typeface="Arial Unicode MS" pitchFamily="34" charset="-128"/>
            </a:endParaRP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endParaRPr lang="es-ES" altLang="es-ES" sz="2400" dirty="0" smtClean="0">
              <a:latin typeface="Arial Unicode MS" pitchFamily="34" charset="-128"/>
            </a:endParaRP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dirty="0" smtClean="0">
                <a:latin typeface="Arial Unicode MS" pitchFamily="34" charset="-128"/>
              </a:rPr>
              <a:t>Si está sólo, grite pidiendo ayuda, </a:t>
            </a:r>
            <a:r>
              <a:rPr lang="es-ES" altLang="es-ES" sz="2400" b="1" dirty="0" smtClean="0">
                <a:latin typeface="Arial Unicode MS" pitchFamily="34" charset="-128"/>
              </a:rPr>
              <a:t>sin abandonar al niño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400" dirty="0" smtClean="0">
                <a:latin typeface="Arial Unicode MS" pitchFamily="34" charset="-128"/>
              </a:rPr>
              <a:t>Si hay alguien más pídale que se quede por si necesita ayuda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b="1" dirty="0" smtClean="0">
                <a:latin typeface="Arial Unicode MS" pitchFamily="34" charset="-128"/>
              </a:rPr>
              <a:t> Colocar tumbada boca arriba sobre superficie lisa y dura, con los brazos a lo largo del cuerpo .</a:t>
            </a:r>
          </a:p>
          <a:p>
            <a:endParaRPr lang="es-ES" dirty="0"/>
          </a:p>
        </p:txBody>
      </p:sp>
      <p:pic>
        <p:nvPicPr>
          <p:cNvPr id="4" name="Picture 6" descr="ppaacolectivos_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00240"/>
            <a:ext cx="24463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42910" y="500042"/>
            <a:ext cx="414340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 NO RESPONDE</a:t>
            </a:r>
            <a:endParaRPr lang="es-ES" sz="3600" dirty="0"/>
          </a:p>
        </p:txBody>
      </p:sp>
      <p:pic>
        <p:nvPicPr>
          <p:cNvPr id="6" name="5 Imagen" descr="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571480"/>
            <a:ext cx="3267075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530352"/>
            <a:ext cx="5357850" cy="5613292"/>
          </a:xfrm>
        </p:spPr>
        <p:txBody>
          <a:bodyPr>
            <a:normAutofit fontScale="85000" lnSpcReduction="20000"/>
          </a:bodyPr>
          <a:lstStyle/>
          <a:p>
            <a:pPr defTabSz="965200">
              <a:spcBef>
                <a:spcPct val="50000"/>
              </a:spcBef>
              <a:buClr>
                <a:schemeClr val="folHlink"/>
              </a:buClr>
              <a:buSzPct val="125000"/>
              <a:buFont typeface="Wingdings" pitchFamily="2" charset="2"/>
              <a:buNone/>
            </a:pPr>
            <a:endParaRPr lang="es-ES" altLang="es-ES" sz="3500" dirty="0" smtClean="0">
              <a:solidFill>
                <a:schemeClr val="lt1"/>
              </a:solidFill>
            </a:endParaRPr>
          </a:p>
          <a:p>
            <a:pPr defTabSz="965200">
              <a:spcBef>
                <a:spcPct val="50000"/>
              </a:spcBef>
              <a:buClr>
                <a:schemeClr val="folHlink"/>
              </a:buClr>
              <a:buSzPct val="125000"/>
              <a:buFont typeface="Wingdings" pitchFamily="2" charset="2"/>
              <a:buNone/>
            </a:pPr>
            <a:r>
              <a:rPr lang="es-ES" altLang="es-ES" b="1" dirty="0" smtClean="0">
                <a:solidFill>
                  <a:schemeClr val="folHlink"/>
                </a:solidFill>
                <a:latin typeface="Arial Unicode MS" pitchFamily="34" charset="-128"/>
              </a:rPr>
              <a:t>  </a:t>
            </a:r>
          </a:p>
          <a:p>
            <a:pPr defTabSz="965200">
              <a:spcBef>
                <a:spcPct val="50000"/>
              </a:spcBef>
              <a:buClr>
                <a:schemeClr val="folHlink"/>
              </a:buClr>
              <a:buSzPct val="125000"/>
              <a:buFont typeface="Wingdings" pitchFamily="2" charset="2"/>
              <a:buNone/>
            </a:pPr>
            <a:r>
              <a:rPr lang="es-ES" altLang="es-ES" sz="4300" b="1" dirty="0" smtClean="0">
                <a:solidFill>
                  <a:schemeClr val="folHlink"/>
                </a:solidFill>
                <a:latin typeface="Arial Unicode MS" pitchFamily="34" charset="-128"/>
              </a:rPr>
              <a:t>    </a:t>
            </a:r>
          </a:p>
          <a:p>
            <a:pPr defTabSz="965200">
              <a:spcBef>
                <a:spcPct val="50000"/>
              </a:spcBef>
              <a:buClr>
                <a:schemeClr val="folHlink"/>
              </a:buClr>
              <a:buSzPct val="125000"/>
              <a:buFont typeface="Wingdings" pitchFamily="2" charset="2"/>
              <a:buNone/>
            </a:pPr>
            <a:r>
              <a:rPr lang="es-ES" altLang="es-ES" sz="4300" b="1" dirty="0" smtClean="0">
                <a:solidFill>
                  <a:schemeClr val="folHlink"/>
                </a:solidFill>
                <a:latin typeface="Arial Unicode MS" pitchFamily="34" charset="-128"/>
              </a:rPr>
              <a:t>En niños</a:t>
            </a:r>
            <a:r>
              <a:rPr lang="es-ES" altLang="es-ES" b="1" dirty="0" smtClean="0">
                <a:solidFill>
                  <a:schemeClr val="folHlink"/>
                </a:solidFill>
                <a:latin typeface="Arial Unicode MS" pitchFamily="34" charset="-128"/>
              </a:rPr>
              <a:t>:</a:t>
            </a:r>
            <a:r>
              <a:rPr lang="es-ES" altLang="es-ES" b="1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500" dirty="0" smtClean="0">
                <a:latin typeface="Arial Unicode MS" pitchFamily="34" charset="-128"/>
              </a:rPr>
              <a:t>Con una mano en “C” colocada en la frente y otra mano con dos dedos en la barbilla.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sz="2500" dirty="0" smtClean="0">
                <a:latin typeface="Arial Unicode MS" pitchFamily="34" charset="-128"/>
              </a:rPr>
              <a:t> Desplazamos la cabeza hacia atrás, situando la punta de la nariz mirando al techo.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r>
              <a:rPr lang="es-ES" altLang="es-ES" sz="3300" b="1" u="sng" dirty="0" smtClean="0">
                <a:latin typeface="Arial Unicode MS" pitchFamily="34" charset="-128"/>
              </a:rPr>
              <a:t>NO USAR ESTA TÉCNICA EN POSIBLE LESIÓN CERVICAL</a:t>
            </a:r>
          </a:p>
          <a:p>
            <a:pPr marL="723900" lvl="1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endParaRPr lang="es-ES" altLang="es-ES" sz="2500" b="1" dirty="0" smtClean="0"/>
          </a:p>
          <a:p>
            <a:pPr marL="265176" lvl="1" indent="-265176">
              <a:buSzPct val="80000"/>
              <a:buNone/>
            </a:pPr>
            <a:endParaRPr lang="es-ES" altLang="es-ES" sz="3500" b="1" dirty="0" smtClean="0">
              <a:latin typeface="Arial Unicode MS" pitchFamily="34" charset="-128"/>
            </a:endParaRPr>
          </a:p>
          <a:p>
            <a:endParaRPr lang="es-ES" dirty="0"/>
          </a:p>
        </p:txBody>
      </p:sp>
      <p:pic>
        <p:nvPicPr>
          <p:cNvPr id="4" name="Picture 8" descr="ppaacolectivos_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04"/>
            <a:ext cx="3108316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42910" y="500042"/>
            <a:ext cx="464347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ABRIR VÍA AÉREA (MANIOBRA FRENTE-MENTÓN)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14412" y="2428868"/>
            <a:ext cx="6072230" cy="4643470"/>
          </a:xfrm>
        </p:spPr>
        <p:txBody>
          <a:bodyPr>
            <a:normAutofit/>
          </a:bodyPr>
          <a:lstStyle/>
          <a:p>
            <a:pPr marL="265176" lvl="1" indent="-265176">
              <a:buSzPct val="80000"/>
              <a:buNone/>
            </a:pPr>
            <a:r>
              <a:rPr lang="es-ES" altLang="es-ES" sz="4000" b="1" dirty="0" smtClean="0">
                <a:solidFill>
                  <a:schemeClr val="folHlink"/>
                </a:solidFill>
                <a:latin typeface="Arial Unicode MS" pitchFamily="34" charset="-128"/>
              </a:rPr>
              <a:t>       En lactantes</a:t>
            </a:r>
            <a:r>
              <a:rPr lang="es-ES" altLang="es-ES" sz="3200" b="1" dirty="0" smtClean="0">
                <a:solidFill>
                  <a:schemeClr val="folHlink"/>
                </a:solidFill>
                <a:latin typeface="Arial Unicode MS" pitchFamily="34" charset="-128"/>
              </a:rPr>
              <a:t>: 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dirty="0" smtClean="0">
                <a:latin typeface="Arial Unicode MS" pitchFamily="34" charset="-128"/>
              </a:rPr>
              <a:t>Colocar toalla, pañuelo,…en la espalda, entre los omóplatos.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Char char="§"/>
            </a:pPr>
            <a:r>
              <a:rPr lang="es-ES" altLang="es-ES" dirty="0" smtClean="0">
                <a:latin typeface="Arial Unicode MS" pitchFamily="34" charset="-128"/>
              </a:rPr>
              <a:t> Mantener una posición neutra, boca arriba en superficie plana y dura.</a:t>
            </a:r>
          </a:p>
          <a:p>
            <a:endParaRPr lang="es-ES" dirty="0"/>
          </a:p>
        </p:txBody>
      </p:sp>
      <p:pic>
        <p:nvPicPr>
          <p:cNvPr id="4" name="Picture 9" descr="ppaacolectivos_5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3" y="428604"/>
            <a:ext cx="331948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71472" y="428604"/>
            <a:ext cx="442915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ABRIR VÍA AÉREA (MANIOBRA FRENTE- MENTÓN)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4926336" cy="5470416"/>
          </a:xfrm>
        </p:spPr>
        <p:txBody>
          <a:bodyPr>
            <a:normAutofit lnSpcReduction="10000"/>
          </a:bodyPr>
          <a:lstStyle/>
          <a:p>
            <a:pPr lvl="1">
              <a:spcBef>
                <a:spcPct val="50000"/>
              </a:spcBef>
              <a:buClr>
                <a:schemeClr val="hlink"/>
              </a:buClr>
              <a:buSzPct val="125000"/>
              <a:buNone/>
              <a:defRPr/>
            </a:pPr>
            <a:r>
              <a:rPr lang="es-ES" altLang="es-ES" sz="3200" b="1" dirty="0" smtClean="0">
                <a:solidFill>
                  <a:schemeClr val="folHlink"/>
                </a:solidFill>
                <a:latin typeface="Arial Unicode MS" pitchFamily="34" charset="-128"/>
              </a:rPr>
              <a:t>COMPROBAR  SI RESPIRA</a:t>
            </a:r>
            <a:r>
              <a:rPr lang="es-ES" altLang="es-ES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125000"/>
              <a:buNone/>
              <a:defRPr/>
            </a:pPr>
            <a:r>
              <a:rPr lang="es-ES" altLang="es-ES" dirty="0" smtClean="0">
                <a:latin typeface="Arial Unicode MS" pitchFamily="34" charset="-128"/>
              </a:rPr>
              <a:t> Arrodillarse mirando al tórax de la víctima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125000"/>
              <a:buNone/>
              <a:defRPr/>
            </a:pPr>
            <a:r>
              <a:rPr lang="es-ES" altLang="es-E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VER:</a:t>
            </a:r>
            <a:r>
              <a:rPr lang="es-ES" altLang="es-ES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s-ES" altLang="es-ES" dirty="0" smtClean="0">
                <a:latin typeface="Arial Unicode MS" pitchFamily="34" charset="-128"/>
              </a:rPr>
              <a:t>si el tórax se eleva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125000"/>
              <a:buNone/>
              <a:defRPr/>
            </a:pPr>
            <a:r>
              <a:rPr lang="es-ES" altLang="es-E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OIR:</a:t>
            </a:r>
            <a:r>
              <a:rPr lang="es-ES" altLang="es-ES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s-ES" altLang="es-ES" dirty="0" smtClean="0">
                <a:latin typeface="Arial Unicode MS" pitchFamily="34" charset="-128"/>
              </a:rPr>
              <a:t>si sale el aire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125000"/>
              <a:buNone/>
              <a:defRPr/>
            </a:pPr>
            <a:r>
              <a:rPr lang="es-ES" altLang="es-E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SENTIR:</a:t>
            </a:r>
            <a:r>
              <a:rPr lang="es-ES" altLang="es-ES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s-ES" altLang="es-ES" dirty="0" smtClean="0">
                <a:latin typeface="Arial Unicode MS" pitchFamily="34" charset="-128"/>
              </a:rPr>
              <a:t>el aire en la mejilla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None/>
              <a:defRPr/>
            </a:pPr>
            <a:r>
              <a:rPr lang="es-ES" altLang="es-ES" dirty="0" smtClean="0">
                <a:latin typeface="Arial Unicode MS" pitchFamily="34" charset="-128"/>
              </a:rPr>
              <a:t>Durante unos 10 segundos.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None/>
              <a:defRPr/>
            </a:pPr>
            <a:r>
              <a:rPr lang="es-ES" altLang="es-ES" dirty="0" smtClean="0">
                <a:latin typeface="Arial Unicode MS" pitchFamily="34" charset="-128"/>
              </a:rPr>
              <a:t> La respiración en bocanadas o agónicas</a:t>
            </a:r>
            <a:r>
              <a:rPr lang="es-ES" altLang="es-ES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s-ES" altLang="es-ES" b="1" dirty="0" smtClean="0">
                <a:solidFill>
                  <a:schemeClr val="folHlink"/>
                </a:solidFill>
                <a:latin typeface="Arial Unicode MS" pitchFamily="34" charset="-128"/>
              </a:rPr>
              <a:t>NO SE CONSIDERA RESPIRACIÓN NORMAL</a:t>
            </a:r>
          </a:p>
        </p:txBody>
      </p:sp>
      <p:pic>
        <p:nvPicPr>
          <p:cNvPr id="4" name="Picture 5" descr="ppaacolectivos_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3071834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paacolectivos_5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9000"/>
            <a:ext cx="3000396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42910" y="500042"/>
            <a:ext cx="428628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COMPROBAR SI RESPIRA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5400" dirty="0" smtClean="0"/>
              <a:t>SI RESPIRA</a:t>
            </a:r>
            <a:endParaRPr lang="es-ES" sz="5400" dirty="0"/>
          </a:p>
        </p:txBody>
      </p:sp>
      <p:sp>
        <p:nvSpPr>
          <p:cNvPr id="5" name="4 Rectángulo"/>
          <p:cNvSpPr/>
          <p:nvPr/>
        </p:nvSpPr>
        <p:spPr>
          <a:xfrm>
            <a:off x="642910" y="2285992"/>
            <a:ext cx="7858180" cy="12858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/>
              <a:t>INSCONSCIENTE</a:t>
            </a:r>
            <a:endParaRPr lang="es-ES" sz="4400" dirty="0"/>
          </a:p>
        </p:txBody>
      </p:sp>
      <p:sp>
        <p:nvSpPr>
          <p:cNvPr id="7" name="6 Flecha abajo"/>
          <p:cNvSpPr/>
          <p:nvPr/>
        </p:nvSpPr>
        <p:spPr>
          <a:xfrm>
            <a:off x="2571736" y="3786190"/>
            <a:ext cx="4357718" cy="92869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71472" y="4857760"/>
            <a:ext cx="8072494" cy="16430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PLS POSICIÓN LATERAL DE SEGURIDAD</a:t>
            </a:r>
            <a:endParaRPr lang="es-ES" sz="3200" dirty="0"/>
          </a:p>
        </p:txBody>
      </p:sp>
      <p:sp>
        <p:nvSpPr>
          <p:cNvPr id="9" name="8 Flecha abajo"/>
          <p:cNvSpPr/>
          <p:nvPr/>
        </p:nvSpPr>
        <p:spPr>
          <a:xfrm>
            <a:off x="2786050" y="1500174"/>
            <a:ext cx="3786214" cy="57150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 descr="ppaacolectivos_4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642918"/>
            <a:ext cx="2500330" cy="329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paacolectivos_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642918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paacolectivos_4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642918"/>
            <a:ext cx="2286016" cy="332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paacolectivos_4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000504"/>
            <a:ext cx="2357455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paacolectivos_4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00504"/>
            <a:ext cx="2355868" cy="23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2500306"/>
            <a:ext cx="8183880" cy="107157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PCR</a:t>
            </a:r>
            <a:br>
              <a:rPr lang="es-ES" dirty="0" smtClean="0"/>
            </a:br>
            <a:r>
              <a:rPr lang="es-ES" dirty="0" smtClean="0"/>
              <a:t>PARADA CARDIORRESPIRATORIA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6000" dirty="0" smtClean="0"/>
              <a:t>SI NO RESPIRA</a:t>
            </a:r>
            <a:endParaRPr lang="es-ES" sz="6000" dirty="0"/>
          </a:p>
        </p:txBody>
      </p:sp>
      <p:sp>
        <p:nvSpPr>
          <p:cNvPr id="4" name="3 Flecha abajo"/>
          <p:cNvSpPr/>
          <p:nvPr/>
        </p:nvSpPr>
        <p:spPr>
          <a:xfrm>
            <a:off x="3428992" y="1714488"/>
            <a:ext cx="2260297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4643438" y="3643314"/>
            <a:ext cx="171451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3143240" y="5000636"/>
            <a:ext cx="542928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MANIOBRAS DE RCP</a:t>
            </a:r>
          </a:p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 (REANIMACIÓN CARDIOPULMONAR)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14346" y="530352"/>
            <a:ext cx="5214974" cy="6113358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  <a:buClr>
                <a:schemeClr val="hlink"/>
              </a:buClr>
              <a:buSzPct val="125000"/>
              <a:buNone/>
              <a:defRPr/>
            </a:pPr>
            <a:r>
              <a:rPr lang="es-ES" altLang="es-E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 EN NIÑOS 5 VENTILACIONES DE RESCATE.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125000"/>
              <a:buNone/>
              <a:defRPr/>
            </a:pPr>
            <a:endParaRPr lang="es-ES" altLang="es-ES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lvl="2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  <a:defRPr/>
            </a:pPr>
            <a:r>
              <a:rPr lang="es-ES" altLang="es-ES" b="1" dirty="0" smtClean="0">
                <a:latin typeface="Arial Unicode MS" pitchFamily="34" charset="-128"/>
              </a:rPr>
              <a:t>Mantener vía aérea abierta con maniobra </a:t>
            </a:r>
            <a:r>
              <a:rPr lang="es-ES" alt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frente-mentón. 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  <a:defRPr/>
            </a:pPr>
            <a:r>
              <a:rPr lang="es-ES" alt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Tapar la nariz.</a:t>
            </a:r>
            <a:endParaRPr lang="es-ES" altLang="es-ES" b="1" dirty="0" smtClean="0">
              <a:latin typeface="Arial Unicode MS" pitchFamily="34" charset="-128"/>
            </a:endParaRPr>
          </a:p>
          <a:p>
            <a:pPr lvl="2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  <a:defRPr/>
            </a:pPr>
            <a:r>
              <a:rPr lang="es-ES" altLang="es-ES" b="1" dirty="0" smtClean="0">
                <a:latin typeface="Arial Unicode MS" pitchFamily="34" charset="-128"/>
              </a:rPr>
              <a:t>Insufle el aire en la boca mientras observa si se eleva el pecho.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  <a:defRPr/>
            </a:pPr>
            <a:r>
              <a:rPr lang="es-ES" altLang="es-ES" b="1" dirty="0" smtClean="0">
                <a:latin typeface="Arial Unicode MS" pitchFamily="34" charset="-128"/>
              </a:rPr>
              <a:t> Duración aprox.  1segundo</a:t>
            </a:r>
            <a:r>
              <a:rPr lang="es-ES" altLang="es-ES" dirty="0" smtClean="0">
                <a:latin typeface="Arial Unicode MS" pitchFamily="34" charset="-128"/>
              </a:rPr>
              <a:t>.</a:t>
            </a:r>
          </a:p>
          <a:p>
            <a:pPr lvl="2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  <a:defRPr/>
            </a:pPr>
            <a:endParaRPr lang="es-ES" altLang="es-ES" dirty="0" smtClean="0">
              <a:latin typeface="Arial Unicode MS" pitchFamily="34" charset="-128"/>
            </a:endParaRPr>
          </a:p>
          <a:p>
            <a:endParaRPr lang="es-ES" dirty="0"/>
          </a:p>
        </p:txBody>
      </p:sp>
      <p:pic>
        <p:nvPicPr>
          <p:cNvPr id="4" name="Picture 7" descr="ppaacolectivos_4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711" y="571480"/>
            <a:ext cx="365444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00034" y="571480"/>
            <a:ext cx="421484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EN NIÑOS 5 VENTILACIONES DE RESCATE EN NIÑOS</a:t>
            </a:r>
          </a:p>
          <a:p>
            <a:pPr algn="ctr"/>
            <a:r>
              <a:rPr lang="es-ES" sz="2400" dirty="0" smtClean="0"/>
              <a:t>BOCA A BOCA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42974" y="428604"/>
            <a:ext cx="6429420" cy="6429396"/>
          </a:xfrm>
        </p:spPr>
        <p:txBody>
          <a:bodyPr>
            <a:normAutofit/>
          </a:bodyPr>
          <a:lstStyle/>
          <a:p>
            <a:pPr marL="622300" lvl="1" indent="1778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endParaRPr lang="es-ES" altLang="es-ES" sz="2800" b="1" dirty="0" smtClean="0">
              <a:solidFill>
                <a:schemeClr val="folHlink"/>
              </a:solidFill>
              <a:latin typeface="Arial Unicode MS" pitchFamily="34" charset="-128"/>
            </a:endParaRP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endParaRPr lang="es-ES" altLang="es-ES" dirty="0" smtClean="0">
              <a:latin typeface="Arial" charset="0"/>
            </a:endParaRP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endParaRPr lang="es-ES" altLang="es-ES" dirty="0" smtClean="0">
              <a:latin typeface="Arial" charset="0"/>
            </a:endParaRP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b="1" dirty="0" smtClean="0">
                <a:latin typeface="Arial" charset="0"/>
              </a:rPr>
              <a:t>La cantidad de aire ha de ser menor que en el niño.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b="1" dirty="0" smtClean="0">
                <a:latin typeface="Arial" charset="0"/>
              </a:rPr>
              <a:t> El indicador es la elevación del tórax.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b="1" dirty="0" smtClean="0">
                <a:latin typeface="Arial" charset="0"/>
              </a:rPr>
              <a:t>Si el tórax no se eleva normalmente comprobar la correcta maniobra.</a:t>
            </a:r>
          </a:p>
          <a:p>
            <a:pPr marL="15240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b="1" dirty="0" smtClean="0">
                <a:latin typeface="Arial" charset="0"/>
              </a:rPr>
              <a:t> No realizar más insuflaciones que las indicadas aunque no hayan sido efectivas</a:t>
            </a:r>
            <a:endParaRPr lang="es-ES" altLang="es-ES" b="1" dirty="0">
              <a:latin typeface="Arial" charset="0"/>
            </a:endParaRPr>
          </a:p>
        </p:txBody>
      </p:sp>
      <p:pic>
        <p:nvPicPr>
          <p:cNvPr id="4" name="Picture 6" descr="ppaacolectivos_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00042"/>
            <a:ext cx="2786082" cy="25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paacolectivos_5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214686"/>
            <a:ext cx="2732092" cy="273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42910" y="571480"/>
            <a:ext cx="485778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5 VENTILACIONES DE RESCATE EN LACTANTES BOCA/ BOCA-NARIZ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_tradnl" altLang="es-ES" sz="5100" b="1" dirty="0" smtClean="0">
                <a:solidFill>
                  <a:schemeClr val="accent1"/>
                </a:solidFill>
                <a:latin typeface="Arial" charset="0"/>
              </a:rPr>
              <a:t>OBJETIVO:</a:t>
            </a:r>
          </a:p>
          <a:p>
            <a:pPr>
              <a:buNone/>
            </a:pPr>
            <a:endParaRPr lang="es-ES_tradnl" altLang="es-ES" sz="3600" b="1" dirty="0" smtClean="0">
              <a:solidFill>
                <a:schemeClr val="folHlink"/>
              </a:solidFill>
              <a:latin typeface="Arial" charset="0"/>
            </a:endParaRPr>
          </a:p>
          <a:p>
            <a:r>
              <a:rPr lang="es-ES_tradnl" altLang="es-ES" sz="4300" dirty="0" smtClean="0">
                <a:latin typeface="Arial" charset="0"/>
              </a:rPr>
              <a:t>Adquirir los conocimientos más elementales para poder ofrecer una ayuda eficaz a niños  que han sufrido una situación de Emergencia.</a:t>
            </a:r>
          </a:p>
          <a:p>
            <a:pPr>
              <a:buFont typeface="Wingdings" pitchFamily="2" charset="2"/>
              <a:buChar char="q"/>
            </a:pPr>
            <a:endParaRPr lang="es-ES_tradnl" altLang="es-ES" sz="4300" dirty="0" smtClean="0"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s-ES_tradnl" altLang="es-ES" sz="4300" dirty="0" smtClean="0">
                <a:latin typeface="Arial" charset="0"/>
              </a:rPr>
              <a:t>  Identificar y resolver situaciones de urgencia vital</a:t>
            </a:r>
          </a:p>
          <a:p>
            <a:pPr>
              <a:buFont typeface="Wingdings" pitchFamily="2" charset="2"/>
              <a:buChar char="q"/>
            </a:pPr>
            <a:endParaRPr lang="es-ES_tradnl" altLang="es-ES" sz="4300" dirty="0" smtClean="0"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s-ES_tradnl" altLang="es-ES" sz="4300" dirty="0" smtClean="0">
                <a:latin typeface="Arial" charset="0"/>
              </a:rPr>
              <a:t>  Aprender a prevenir accidentes.</a:t>
            </a:r>
          </a:p>
          <a:p>
            <a:pPr>
              <a:buFont typeface="Wingdings" pitchFamily="2" charset="2"/>
              <a:buChar char="q"/>
            </a:pPr>
            <a:endParaRPr lang="es-ES_tradnl" altLang="es-ES" sz="4300" dirty="0" smtClean="0"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s-ES_tradnl" altLang="es-ES" sz="4300" dirty="0" smtClean="0">
                <a:latin typeface="Arial" charset="0"/>
              </a:rPr>
              <a:t>  Aplicar procedimientos y técnicas de Primeros Auxilios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57818" y="500042"/>
            <a:ext cx="3786182" cy="2143140"/>
          </a:xfrm>
        </p:spPr>
        <p:txBody>
          <a:bodyPr/>
          <a:lstStyle/>
          <a:p>
            <a:r>
              <a:rPr lang="es-ES" dirty="0" smtClean="0"/>
              <a:t>VER, OIR Y SENTIR.</a:t>
            </a:r>
          </a:p>
          <a:p>
            <a:r>
              <a:rPr lang="es-ES" dirty="0" smtClean="0"/>
              <a:t>PALPAR PULSOS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00034" y="500042"/>
            <a:ext cx="492922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VOLVER A EVALUAR SIGNOS DE RESPIRACIÓN Y PULSO</a:t>
            </a:r>
            <a:endParaRPr lang="es-ES" sz="2800" dirty="0"/>
          </a:p>
        </p:txBody>
      </p:sp>
      <p:pic>
        <p:nvPicPr>
          <p:cNvPr id="5" name="4 Imagen" descr="PULS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8286807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14412" y="1142984"/>
            <a:ext cx="6357982" cy="5929354"/>
          </a:xfrm>
        </p:spPr>
        <p:txBody>
          <a:bodyPr>
            <a:normAutofit/>
          </a:bodyPr>
          <a:lstStyle/>
          <a:p>
            <a:pPr marL="622300" lvl="1" indent="177800" defTabSz="965200">
              <a:spcBef>
                <a:spcPct val="50000"/>
              </a:spcBef>
              <a:buClr>
                <a:schemeClr val="hlink"/>
              </a:buClr>
              <a:buSzPct val="125000"/>
            </a:pPr>
            <a:endParaRPr lang="es-ES" altLang="es-ES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endParaRPr lang="es-ES" altLang="es-ES" b="1" dirty="0" smtClean="0">
              <a:latin typeface="Arial Unicode MS" pitchFamily="34" charset="-128"/>
            </a:endParaRP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sz="2400" b="1" dirty="0" smtClean="0">
                <a:latin typeface="Arial Unicode MS" pitchFamily="34" charset="-128"/>
              </a:rPr>
              <a:t>Con el talón de una mano en el centro del pecho. Con la otra se puede sujetar la frente.</a:t>
            </a: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sz="2400" b="1" dirty="0" smtClean="0">
                <a:latin typeface="Arial Unicode MS" pitchFamily="34" charset="-128"/>
              </a:rPr>
              <a:t>En niños grandes, con las dos manos, entrelazando los dedos.</a:t>
            </a: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sz="2400" b="1" dirty="0" smtClean="0">
                <a:latin typeface="Arial Unicode MS" pitchFamily="34" charset="-128"/>
              </a:rPr>
              <a:t>Con los codos rectos situar los hombros encima de la víctima.</a:t>
            </a:r>
          </a:p>
        </p:txBody>
      </p:sp>
      <p:pic>
        <p:nvPicPr>
          <p:cNvPr id="4" name="Picture 7" descr="ppaacolectivos_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307183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42910" y="428604"/>
            <a:ext cx="47149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MASAJE CARDÍACO EN </a:t>
            </a:r>
          </a:p>
          <a:p>
            <a:pPr algn="ctr"/>
            <a:r>
              <a:rPr lang="es-ES" sz="2800" dirty="0" smtClean="0"/>
              <a:t>NIÑOS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14412" y="530352"/>
            <a:ext cx="6715172" cy="5327540"/>
          </a:xfrm>
        </p:spPr>
        <p:txBody>
          <a:bodyPr/>
          <a:lstStyle/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sz="2400" b="1" dirty="0" smtClean="0">
                <a:latin typeface="Arial Unicode MS" pitchFamily="34" charset="-128"/>
              </a:rPr>
              <a:t>Comprimir un tercio del tórax:</a:t>
            </a: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r>
              <a:rPr lang="es-ES" altLang="es-ES" sz="2400" b="1" dirty="0" smtClean="0">
                <a:latin typeface="Arial Unicode MS" pitchFamily="34" charset="-128"/>
              </a:rPr>
              <a:t>   aprox 5 cm.</a:t>
            </a: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sz="2400" b="1" dirty="0" smtClean="0">
                <a:latin typeface="Arial Unicode MS" pitchFamily="34" charset="-128"/>
              </a:rPr>
              <a:t>Dejar que se expanda sin perder el contacto</a:t>
            </a: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sz="2400" b="1" dirty="0" smtClean="0">
                <a:latin typeface="Arial Unicode MS" pitchFamily="34" charset="-128"/>
              </a:rPr>
              <a:t>El ritmo es de al menos 100 por minuto .</a:t>
            </a: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b="1" dirty="0" smtClean="0">
                <a:latin typeface="Arial Unicode MS" pitchFamily="34" charset="-128"/>
              </a:rPr>
              <a:t>30 COMPRESIONES TORÁCICAS 2 INSUFLACIONES.</a:t>
            </a: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b="1" dirty="0" smtClean="0">
                <a:latin typeface="Arial Unicode MS" pitchFamily="34" charset="-128"/>
              </a:rPr>
              <a:t>5 CICLOS / 2MINUTOS DE RCP. </a:t>
            </a:r>
          </a:p>
          <a:p>
            <a:pPr marL="1257300" lvl="2" indent="-266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b="1" dirty="0" smtClean="0">
                <a:latin typeface="Arial Unicode MS" pitchFamily="34" charset="-128"/>
              </a:rPr>
              <a:t>USO DEL DESA</a:t>
            </a:r>
            <a:endParaRPr lang="es-ES" b="1" dirty="0" smtClean="0"/>
          </a:p>
          <a:p>
            <a:endParaRPr lang="es-ES" dirty="0"/>
          </a:p>
        </p:txBody>
      </p:sp>
      <p:pic>
        <p:nvPicPr>
          <p:cNvPr id="6" name="Picture 8" descr="ppaacolectivos_5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642918"/>
            <a:ext cx="25908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857224" y="642918"/>
            <a:ext cx="728667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DESA (DESFIBRILADOR SEMIAUTOMÁTICO)</a:t>
            </a:r>
            <a:endParaRPr lang="es-ES" sz="2800" dirty="0"/>
          </a:p>
        </p:txBody>
      </p:sp>
      <p:pic>
        <p:nvPicPr>
          <p:cNvPr id="5" name="4 Marcador de contenido" descr="DE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4500570"/>
            <a:ext cx="2409825" cy="1905000"/>
          </a:xfrm>
          <a:prstGeom prst="rect">
            <a:avLst/>
          </a:prstGeom>
        </p:spPr>
      </p:pic>
      <p:pic>
        <p:nvPicPr>
          <p:cNvPr id="6" name="5 Imagen" descr="DES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000504"/>
            <a:ext cx="2928958" cy="2381250"/>
          </a:xfrm>
          <a:prstGeom prst="rect">
            <a:avLst/>
          </a:prstGeom>
        </p:spPr>
      </p:pic>
      <p:pic>
        <p:nvPicPr>
          <p:cNvPr id="7" name="6 Imagen" descr="cadena supervive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612" y="2143115"/>
            <a:ext cx="7070776" cy="22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500098" y="428604"/>
            <a:ext cx="6286544" cy="6429396"/>
          </a:xfrm>
        </p:spPr>
        <p:txBody>
          <a:bodyPr>
            <a:normAutofit/>
          </a:bodyPr>
          <a:lstStyle/>
          <a:p>
            <a:pPr marL="622300" lvl="1" indent="177800" defTabSz="965200">
              <a:spcBef>
                <a:spcPct val="50000"/>
              </a:spcBef>
              <a:buClr>
                <a:schemeClr val="hlink"/>
              </a:buClr>
              <a:buSzPct val="125000"/>
            </a:pPr>
            <a:endParaRPr lang="es-ES" altLang="es-ES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  <a:p>
            <a:pPr marL="1257300" lvl="2" indent="-266700" defTabSz="96520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endParaRPr lang="es-ES" altLang="es-ES" sz="2000" b="1" dirty="0" smtClean="0">
              <a:latin typeface="Arial Unicode MS" pitchFamily="34" charset="-128"/>
            </a:endParaRPr>
          </a:p>
          <a:p>
            <a:pPr marL="1257300" lvl="2" indent="-266700" defTabSz="96520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b="1" dirty="0" smtClean="0">
                <a:latin typeface="Arial Unicode MS" pitchFamily="34" charset="-128"/>
              </a:rPr>
              <a:t>Zona de masaje en el punto medio de la línea intermamilar.</a:t>
            </a:r>
          </a:p>
          <a:p>
            <a:pPr marL="1257300" lvl="2" indent="-266700" defTabSz="96520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b="1" dirty="0" smtClean="0">
                <a:latin typeface="Arial Unicode MS" pitchFamily="34" charset="-128"/>
              </a:rPr>
              <a:t>Con dos dedos perpendiculares.</a:t>
            </a:r>
          </a:p>
          <a:p>
            <a:pPr marL="1257300" lvl="2" indent="-266700" defTabSz="96520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b="1" dirty="0" smtClean="0">
                <a:latin typeface="Arial Unicode MS" pitchFamily="34" charset="-128"/>
              </a:rPr>
              <a:t>Compresiones a un ritmo de al menos 120 por minuto.</a:t>
            </a:r>
          </a:p>
          <a:p>
            <a:pPr marL="1257300" lvl="2" indent="-266700" defTabSz="96520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b="1" dirty="0" smtClean="0">
                <a:latin typeface="Arial Unicode MS" pitchFamily="34" charset="-128"/>
              </a:rPr>
              <a:t>Comprimiendo un tercio del tórax: aprox. 4cm</a:t>
            </a:r>
          </a:p>
          <a:p>
            <a:pPr marL="1257300" lvl="2" indent="-266700" defTabSz="96520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sz="2000" b="1" dirty="0" smtClean="0">
                <a:latin typeface="Arial Unicode MS" pitchFamily="34" charset="-128"/>
              </a:rPr>
              <a:t>30 COMPRESIONES CON DOS INSUFLACIONES BOCA A BOCA-NARIZ</a:t>
            </a:r>
          </a:p>
          <a:p>
            <a:endParaRPr lang="es-ES" dirty="0"/>
          </a:p>
        </p:txBody>
      </p:sp>
      <p:pic>
        <p:nvPicPr>
          <p:cNvPr id="4" name="Picture 7" descr="ppaacolectivos_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49275"/>
            <a:ext cx="30273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paacolectivos_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429000"/>
            <a:ext cx="3000396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928662" y="500042"/>
            <a:ext cx="457203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MASAJE CARDÍACO EN LACTANTES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4997774" cy="582760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s-ES_tradnl" altLang="es-ES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¿QUÉ DEBEMOS HACER?:</a:t>
            </a:r>
          </a:p>
          <a:p>
            <a:pPr>
              <a:lnSpc>
                <a:spcPct val="110000"/>
              </a:lnSpc>
              <a:defRPr/>
            </a:pPr>
            <a:endParaRPr lang="es-ES_tradnl" altLang="es-ES" sz="24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s-ES_tradnl" altLang="es-ES" b="1" dirty="0" smtClean="0">
                <a:latin typeface="Arial" charset="0"/>
              </a:rPr>
              <a:t>Transmitir tranquilidad</a:t>
            </a:r>
            <a:r>
              <a:rPr lang="es-ES_tradnl" altLang="es-ES" dirty="0" smtClean="0">
                <a:latin typeface="Arial" charset="0"/>
              </a:rPr>
              <a:t> al niño/a: la sangre es muy escandalosa.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Valore el estado del paciente.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Valore la pérdida sanguínea.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s-ES_tradnl" alt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Controle la hemorragia con presión directa</a:t>
            </a:r>
            <a:r>
              <a:rPr lang="es-ES_tradnl" altLang="es-ES" b="1" u="sng" dirty="0" smtClean="0"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Alerte a los SEM, si es necesario.</a:t>
            </a:r>
            <a:endParaRPr lang="es-ES" dirty="0"/>
          </a:p>
        </p:txBody>
      </p:sp>
      <p:pic>
        <p:nvPicPr>
          <p:cNvPr id="4" name="Picture 11" descr="ppaacolectivos_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8"/>
            <a:ext cx="280828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428604"/>
            <a:ext cx="4926336" cy="6000792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sz="2200" b="1" dirty="0" smtClean="0"/>
          </a:p>
          <a:p>
            <a:r>
              <a:rPr lang="es-ES" sz="2200" b="1" dirty="0" smtClean="0"/>
              <a:t>Realizar ciclos de 30/2 durante 1minuto.</a:t>
            </a:r>
          </a:p>
          <a:p>
            <a:r>
              <a:rPr lang="es-ES" sz="2200" b="1" dirty="0" smtClean="0"/>
              <a:t>VER, OIR Y SENTIR. </a:t>
            </a:r>
          </a:p>
          <a:p>
            <a:r>
              <a:rPr lang="es-ES" sz="2200" b="1" dirty="0" smtClean="0"/>
              <a:t>SI NO HAY RESPIRACIÓN CONTINUAR:</a:t>
            </a:r>
          </a:p>
          <a:p>
            <a:r>
              <a:rPr lang="es-ES" sz="2200" b="1" dirty="0" smtClean="0"/>
              <a:t>Hasta ver signos de respiración.</a:t>
            </a:r>
          </a:p>
          <a:p>
            <a:r>
              <a:rPr lang="es-ES" sz="2200" b="1" dirty="0" smtClean="0"/>
              <a:t>Hasta que llegue el equipo sanitario.</a:t>
            </a:r>
          </a:p>
          <a:p>
            <a:r>
              <a:rPr lang="es-ES" sz="2200" b="1" dirty="0" smtClean="0"/>
              <a:t>Hasta que las fuerzas no nos permitan continuar</a:t>
            </a:r>
            <a:r>
              <a:rPr lang="es-ES" b="1" dirty="0" smtClean="0"/>
              <a:t>.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928662" y="714356"/>
            <a:ext cx="407196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DURACIÓN DE LA REANIMACIÓN</a:t>
            </a:r>
            <a:endParaRPr lang="es-ES" sz="2800" dirty="0"/>
          </a:p>
        </p:txBody>
      </p:sp>
      <p:pic>
        <p:nvPicPr>
          <p:cNvPr id="6" name="5 Imagen" descr="AMBULANCIA SACY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500438"/>
            <a:ext cx="3230662" cy="2428892"/>
          </a:xfrm>
          <a:prstGeom prst="rect">
            <a:avLst/>
          </a:prstGeom>
        </p:spPr>
      </p:pic>
      <p:pic>
        <p:nvPicPr>
          <p:cNvPr id="7" name="6 Imagen" descr="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928670"/>
            <a:ext cx="3267075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85850" y="357166"/>
            <a:ext cx="6858048" cy="5827606"/>
          </a:xfrm>
        </p:spPr>
        <p:txBody>
          <a:bodyPr>
            <a:normAutofit fontScale="92500" lnSpcReduction="10000"/>
          </a:bodyPr>
          <a:lstStyle/>
          <a:p>
            <a:pPr marL="1181100" lvl="1" indent="-12700" algn="ctr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None/>
            </a:pPr>
            <a:endParaRPr lang="es-ES" altLang="es-ES" b="1" dirty="0" smtClean="0">
              <a:solidFill>
                <a:schemeClr val="folHlink"/>
              </a:solidFill>
              <a:latin typeface="Arial Unicode MS" pitchFamily="34" charset="-128"/>
            </a:endParaRPr>
          </a:p>
          <a:p>
            <a:pPr marL="1181100" lvl="1" indent="-12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None/>
            </a:pPr>
            <a:endParaRPr lang="es-ES" altLang="es-ES" b="1" dirty="0" smtClean="0">
              <a:latin typeface="Arial Unicode MS" pitchFamily="34" charset="-128"/>
            </a:endParaRPr>
          </a:p>
          <a:p>
            <a:pPr marL="1181100" lvl="1" indent="-12700" defTabSz="965200">
              <a:spcBef>
                <a:spcPct val="50000"/>
              </a:spcBef>
              <a:buClr>
                <a:schemeClr val="hlink"/>
              </a:buClr>
              <a:buSzPct val="125000"/>
              <a:buFont typeface="Wingdings" pitchFamily="2" charset="2"/>
              <a:buNone/>
            </a:pPr>
            <a:r>
              <a:rPr lang="es-ES" altLang="es-ES" b="1" dirty="0" smtClean="0">
                <a:latin typeface="Arial Unicode MS" pitchFamily="34" charset="-128"/>
              </a:rPr>
              <a:t>Pautas a seguir:</a:t>
            </a:r>
          </a:p>
          <a:p>
            <a:pPr marL="1181100" lvl="1" indent="-127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dirty="0" smtClean="0">
                <a:latin typeface="Arial Unicode MS" pitchFamily="34" charset="-128"/>
              </a:rPr>
              <a:t>Recoger información básica, preguntando al niño, padres  o al entorno:</a:t>
            </a:r>
          </a:p>
          <a:p>
            <a:pPr marL="1893888" lvl="2" indent="-4572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dirty="0" smtClean="0">
                <a:latin typeface="Arial Unicode MS" pitchFamily="34" charset="-128"/>
              </a:rPr>
              <a:t>¿Qué ha pasado?</a:t>
            </a:r>
          </a:p>
          <a:p>
            <a:pPr marL="1893888" lvl="2" indent="-4572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dirty="0" smtClean="0">
                <a:latin typeface="Arial Unicode MS" pitchFamily="34" charset="-128"/>
              </a:rPr>
              <a:t>¿Cómo se encuentra, qué síntomas tiene?</a:t>
            </a:r>
          </a:p>
          <a:p>
            <a:pPr marL="1893888" lvl="2" indent="-4572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dirty="0" smtClean="0">
                <a:latin typeface="Arial Unicode MS" pitchFamily="34" charset="-128"/>
              </a:rPr>
              <a:t>¿Cómo se ha producido la lesión?</a:t>
            </a:r>
          </a:p>
          <a:p>
            <a:pPr marL="1893888" lvl="2" indent="-4572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dirty="0" smtClean="0">
                <a:latin typeface="Arial Unicode MS" pitchFamily="34" charset="-128"/>
              </a:rPr>
              <a:t>¿Tiene alguna enfermedad, toma medicación?</a:t>
            </a:r>
          </a:p>
          <a:p>
            <a:pPr marL="1893888" lvl="2" indent="-4572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dirty="0" smtClean="0">
                <a:latin typeface="Arial Unicode MS" pitchFamily="34" charset="-128"/>
              </a:rPr>
              <a:t>Alergias conocidas (medicamentos, alimentos…)</a:t>
            </a:r>
          </a:p>
          <a:p>
            <a:pPr marL="1893888" lvl="2" indent="-457200" defTabSz="965200">
              <a:spcBef>
                <a:spcPct val="50000"/>
              </a:spcBef>
              <a:buClr>
                <a:schemeClr val="hlink"/>
              </a:buClr>
              <a:buSzPct val="125000"/>
              <a:buFontTx/>
              <a:buChar char="-"/>
            </a:pPr>
            <a:r>
              <a:rPr lang="es-ES" altLang="es-ES" dirty="0" smtClean="0">
                <a:latin typeface="Arial Unicode MS" pitchFamily="34" charset="-128"/>
              </a:rPr>
              <a:t>Nombre, edad, domicilio, teléfono de familiares o persona de contacto.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42910" y="571480"/>
            <a:ext cx="635798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EXPLORACIÓN SECUNDARIA</a:t>
            </a:r>
            <a:endParaRPr lang="es-ES" sz="2800" dirty="0"/>
          </a:p>
        </p:txBody>
      </p:sp>
      <p:pic>
        <p:nvPicPr>
          <p:cNvPr id="5" name="4 Imagen" descr="EVALUACIÓN.jpg"/>
          <p:cNvPicPr>
            <a:picLocks noChangeAspect="1"/>
          </p:cNvPicPr>
          <p:nvPr/>
        </p:nvPicPr>
        <p:blipFill>
          <a:blip r:embed="rId2" cstate="print"/>
          <a:srcRect l="9960" t="43489" r="64649" b="8333"/>
          <a:stretch>
            <a:fillRect/>
          </a:stretch>
        </p:blipFill>
        <p:spPr>
          <a:xfrm>
            <a:off x="6286512" y="1285860"/>
            <a:ext cx="235745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6283658" cy="1051560"/>
          </a:xfrm>
        </p:spPr>
        <p:txBody>
          <a:bodyPr>
            <a:noAutofit/>
          </a:bodyPr>
          <a:lstStyle/>
          <a:p>
            <a:r>
              <a:rPr lang="es-ES" sz="5200" dirty="0" smtClean="0"/>
              <a:t>URGENCIAS TRAUMÁTICAS</a:t>
            </a:r>
            <a:endParaRPr lang="es-ES" sz="5200" dirty="0"/>
          </a:p>
        </p:txBody>
      </p:sp>
      <p:pic>
        <p:nvPicPr>
          <p:cNvPr id="4" name="Picture 6" descr="Resultado de imagen de HERIDA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928934"/>
            <a:ext cx="3114775" cy="2072741"/>
          </a:xfrm>
          <a:prstGeom prst="rect">
            <a:avLst/>
          </a:prstGeom>
          <a:noFill/>
        </p:spPr>
      </p:pic>
      <p:pic>
        <p:nvPicPr>
          <p:cNvPr id="5" name="Picture 4" descr="Resultado de imagen de HERID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42918"/>
            <a:ext cx="3071834" cy="2143140"/>
          </a:xfrm>
          <a:prstGeom prst="rect">
            <a:avLst/>
          </a:prstGeom>
          <a:noFill/>
        </p:spPr>
      </p:pic>
      <p:pic>
        <p:nvPicPr>
          <p:cNvPr id="6" name="Picture 13" descr="nino_herid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642918"/>
            <a:ext cx="39839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 </a:t>
            </a:r>
            <a:r>
              <a:rPr lang="es-ES" sz="6000" b="1" i="1" u="sng" dirty="0" smtClean="0">
                <a:solidFill>
                  <a:schemeClr val="accent1"/>
                </a:solidFill>
              </a:rPr>
              <a:t>CONDUCTA PAS</a:t>
            </a:r>
            <a:endParaRPr lang="es-ES" sz="6000" b="1" i="1" u="sng" dirty="0">
              <a:solidFill>
                <a:schemeClr val="accent1"/>
              </a:solidFill>
            </a:endParaRPr>
          </a:p>
        </p:txBody>
      </p:sp>
      <p:pic>
        <p:nvPicPr>
          <p:cNvPr id="4" name="3 Imagen" descr="P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071678"/>
            <a:ext cx="66675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5783592" cy="5470416"/>
          </a:xfrm>
        </p:spPr>
        <p:txBody>
          <a:bodyPr>
            <a:normAutofit fontScale="92500" lnSpcReduction="10000"/>
          </a:bodyPr>
          <a:lstStyle/>
          <a:p>
            <a:r>
              <a:rPr lang="es-ES_tradnl" altLang="es-ES" sz="3600" b="1" dirty="0" smtClean="0">
                <a:solidFill>
                  <a:srgbClr val="669900"/>
                </a:solidFill>
                <a:latin typeface="Arial" charset="0"/>
              </a:rPr>
              <a:t>HEMORRAGIAS:</a:t>
            </a:r>
          </a:p>
          <a:p>
            <a:endParaRPr lang="es-ES_tradnl" altLang="es-ES" sz="3600" b="1" dirty="0" smtClean="0">
              <a:solidFill>
                <a:srgbClr val="6699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s-ES_tradnl" altLang="es-E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altLang="es-ES" sz="3600" b="1" dirty="0" smtClean="0">
                <a:latin typeface="Arial" charset="0"/>
              </a:rPr>
              <a:t>Concepto:</a:t>
            </a:r>
            <a:r>
              <a:rPr lang="es-ES_tradnl" altLang="es-ES" sz="3600" dirty="0" smtClean="0">
                <a:latin typeface="Arial" charset="0"/>
              </a:rPr>
              <a:t> Salida de sangra de los vasos sanguíneos</a:t>
            </a:r>
          </a:p>
          <a:p>
            <a:endParaRPr lang="es-ES_tradnl" altLang="es-ES" sz="3600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s-ES_tradnl" altLang="es-ES" sz="3600" dirty="0" smtClean="0">
                <a:latin typeface="Arial" charset="0"/>
              </a:rPr>
              <a:t>Hemorragias comunes en la </a:t>
            </a:r>
            <a:r>
              <a:rPr lang="es-ES_tradnl" altLang="es-ES" sz="3600" b="1" dirty="0" smtClean="0">
                <a:latin typeface="Arial" charset="0"/>
              </a:rPr>
              <a:t>infancia</a:t>
            </a:r>
            <a:r>
              <a:rPr lang="es-ES_tradnl" altLang="es-ES" sz="3600" dirty="0" smtClean="0">
                <a:latin typeface="Arial" charset="0"/>
              </a:rPr>
              <a:t>:</a:t>
            </a:r>
          </a:p>
          <a:p>
            <a:endParaRPr lang="es-ES_tradnl" altLang="es-ES" sz="3600" dirty="0" smtClean="0">
              <a:latin typeface="Arial" charset="0"/>
            </a:endParaRPr>
          </a:p>
          <a:p>
            <a:pPr lvl="1">
              <a:lnSpc>
                <a:spcPct val="120000"/>
              </a:lnSpc>
              <a:buFont typeface="Arial" charset="0"/>
              <a:buNone/>
            </a:pPr>
            <a:r>
              <a:rPr lang="es-ES_tradnl" altLang="es-ES" sz="3600" dirty="0" smtClean="0">
                <a:latin typeface="Arial" charset="0"/>
              </a:rPr>
              <a:t>1. </a:t>
            </a:r>
            <a:r>
              <a:rPr lang="es-ES_tradnl" altLang="es-ES" sz="3600" b="1" u="sng" dirty="0" smtClean="0">
                <a:latin typeface="Arial" charset="0"/>
              </a:rPr>
              <a:t>Externas</a:t>
            </a:r>
          </a:p>
          <a:p>
            <a:pPr lvl="1">
              <a:lnSpc>
                <a:spcPct val="120000"/>
              </a:lnSpc>
              <a:buFont typeface="Arial" charset="0"/>
              <a:buNone/>
            </a:pPr>
            <a:endParaRPr lang="es-ES_tradnl" altLang="es-ES" sz="3600" dirty="0" smtClean="0">
              <a:latin typeface="Arial" charset="0"/>
            </a:endParaRPr>
          </a:p>
          <a:p>
            <a:endParaRPr lang="es-ES" dirty="0"/>
          </a:p>
        </p:txBody>
      </p:sp>
      <p:pic>
        <p:nvPicPr>
          <p:cNvPr id="4" name="Picture 9" descr="ppaacolectivos_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928670"/>
            <a:ext cx="279558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14348" y="428604"/>
            <a:ext cx="38576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HEMORRAGIAS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571480"/>
            <a:ext cx="5072098" cy="5786478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pPr>
              <a:buFontTx/>
              <a:buChar char="•"/>
              <a:defRPr/>
            </a:pPr>
            <a:r>
              <a:rPr lang="es-ES_tradnl" kern="0" dirty="0" smtClean="0"/>
              <a:t>2.  </a:t>
            </a:r>
            <a:r>
              <a:rPr lang="es-ES_tradnl" b="1" u="sng" kern="0" dirty="0" smtClean="0"/>
              <a:t>Internas: </a:t>
            </a:r>
          </a:p>
          <a:p>
            <a:pPr lvl="1">
              <a:buFontTx/>
              <a:buChar char="–"/>
              <a:defRPr/>
            </a:pPr>
            <a:r>
              <a:rPr lang="es-ES_tradnl" kern="0" dirty="0" smtClean="0"/>
              <a:t>Activar cadena de socorro y situación </a:t>
            </a:r>
            <a:r>
              <a:rPr lang="es-ES_tradnl" b="1" kern="0" dirty="0" err="1" smtClean="0"/>
              <a:t>Trendelemburg</a:t>
            </a:r>
            <a:endParaRPr lang="es-ES_tradnl" b="1" kern="0" dirty="0" smtClean="0"/>
          </a:p>
          <a:p>
            <a:pPr lvl="1">
              <a:buFontTx/>
              <a:buChar char="–"/>
              <a:defRPr/>
            </a:pPr>
            <a:endParaRPr lang="es-ES_tradnl" kern="0" dirty="0" smtClean="0"/>
          </a:p>
          <a:p>
            <a:pPr>
              <a:buFontTx/>
              <a:buChar char="•"/>
              <a:defRPr/>
            </a:pPr>
            <a:r>
              <a:rPr lang="es-ES_tradnl" kern="0" dirty="0" smtClean="0"/>
              <a:t>3. </a:t>
            </a:r>
            <a:r>
              <a:rPr lang="es-ES_tradnl" b="1" u="sng" kern="0" dirty="0" smtClean="0"/>
              <a:t>Exteriorizadas:</a:t>
            </a:r>
          </a:p>
          <a:p>
            <a:pPr lvl="1">
              <a:buFontTx/>
              <a:buChar char="–"/>
              <a:defRPr/>
            </a:pPr>
            <a:r>
              <a:rPr lang="es-ES_tradnl" kern="0" dirty="0" err="1" smtClean="0"/>
              <a:t>Otorragias</a:t>
            </a:r>
            <a:r>
              <a:rPr lang="es-ES_tradnl" kern="0" dirty="0" smtClean="0"/>
              <a:t>.</a:t>
            </a:r>
          </a:p>
          <a:p>
            <a:pPr lvl="1">
              <a:buFontTx/>
              <a:buChar char="–"/>
              <a:defRPr/>
            </a:pPr>
            <a:r>
              <a:rPr lang="es-ES_tradnl" kern="0" dirty="0" err="1" smtClean="0"/>
              <a:t>Epístaxis</a:t>
            </a:r>
            <a:endParaRPr lang="es-ES_tradnl" kern="0" dirty="0" smtClean="0"/>
          </a:p>
          <a:p>
            <a:pPr lvl="1">
              <a:buFontTx/>
              <a:buChar char="–"/>
              <a:defRPr/>
            </a:pPr>
            <a:r>
              <a:rPr lang="es-ES_tradnl" kern="0" dirty="0" smtClean="0"/>
              <a:t>Hemoptisis</a:t>
            </a:r>
          </a:p>
          <a:p>
            <a:pPr lvl="1">
              <a:buFontTx/>
              <a:buChar char="–"/>
              <a:defRPr/>
            </a:pPr>
            <a:r>
              <a:rPr lang="es-ES_tradnl" kern="0" dirty="0" smtClean="0"/>
              <a:t>Hematemesis.</a:t>
            </a:r>
          </a:p>
          <a:p>
            <a:pPr lvl="1">
              <a:buFontTx/>
              <a:buChar char="–"/>
              <a:defRPr/>
            </a:pPr>
            <a:r>
              <a:rPr lang="es-ES_tradnl" kern="0" dirty="0" err="1" smtClean="0"/>
              <a:t>Rectorragia</a:t>
            </a:r>
            <a:r>
              <a:rPr lang="es-ES_tradnl" kern="0" dirty="0" smtClean="0"/>
              <a:t>.</a:t>
            </a:r>
          </a:p>
          <a:p>
            <a:pPr lvl="1">
              <a:buFontTx/>
              <a:buChar char="–"/>
              <a:defRPr/>
            </a:pPr>
            <a:r>
              <a:rPr lang="es-ES_tradnl" kern="0" dirty="0" smtClean="0"/>
              <a:t>Metrorragia.</a:t>
            </a:r>
          </a:p>
          <a:p>
            <a:pPr lvl="1">
              <a:buFontTx/>
              <a:buChar char="–"/>
              <a:defRPr/>
            </a:pPr>
            <a:r>
              <a:rPr lang="es-ES_tradnl" kern="0" dirty="0" smtClean="0"/>
              <a:t>Hematuria.</a:t>
            </a:r>
            <a:endParaRPr lang="es-ES" kern="0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3907719" descr="S21Picture 390771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214422"/>
            <a:ext cx="31242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829031" descr="S21Picture 582903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500306"/>
            <a:ext cx="2857520" cy="179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685436" descr="S21Picture 868543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14818"/>
            <a:ext cx="228601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4069080" cy="547041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_tradnl" altLang="es-ES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COMPRESIÓN DIRECTA:</a:t>
            </a:r>
          </a:p>
          <a:p>
            <a:pPr>
              <a:buNone/>
              <a:defRPr/>
            </a:pPr>
            <a:endParaRPr lang="es-ES_tradnl" altLang="es-ES" sz="2000" b="1" dirty="0" smtClean="0">
              <a:latin typeface="Arial" charset="0"/>
            </a:endParaRPr>
          </a:p>
          <a:p>
            <a:pPr>
              <a:defRPr/>
            </a:pPr>
            <a:endParaRPr lang="es-ES_tradnl" altLang="es-ES" sz="2000" dirty="0" smtClean="0">
              <a:latin typeface="Arial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  Efectuar </a:t>
            </a:r>
            <a:r>
              <a:rPr lang="es-ES_tradnl" altLang="es-ES" b="1" dirty="0" smtClean="0">
                <a:latin typeface="Arial" charset="0"/>
              </a:rPr>
              <a:t>presión </a:t>
            </a:r>
            <a:r>
              <a:rPr lang="es-ES_tradnl" altLang="es-ES" dirty="0" smtClean="0">
                <a:latin typeface="Arial" charset="0"/>
              </a:rPr>
              <a:t>en el punto sangrante.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  Apósito lo más limpio posible.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s-ES_tradnl" altLang="es-ES" b="1" dirty="0" smtClean="0">
                <a:latin typeface="Arial" charset="0"/>
              </a:rPr>
              <a:t>  No retire</a:t>
            </a:r>
            <a:r>
              <a:rPr lang="es-ES_tradnl" altLang="es-ES" dirty="0" smtClean="0">
                <a:latin typeface="Arial" charset="0"/>
              </a:rPr>
              <a:t> nunca el primer apósito.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  Realice un </a:t>
            </a:r>
            <a:r>
              <a:rPr lang="es-ES_tradnl" altLang="es-ES" b="1" dirty="0" smtClean="0">
                <a:latin typeface="Arial" charset="0"/>
              </a:rPr>
              <a:t>vendaje compresivo</a:t>
            </a:r>
            <a:r>
              <a:rPr lang="es-ES_tradnl" altLang="es-ES" dirty="0" smtClean="0">
                <a:latin typeface="Arial" charset="0"/>
              </a:rPr>
              <a:t>.</a:t>
            </a:r>
          </a:p>
        </p:txBody>
      </p:sp>
      <p:pic>
        <p:nvPicPr>
          <p:cNvPr id="4" name="Picture 6" descr="ppaacolectivos_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47244"/>
            <a:ext cx="3429024" cy="266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paacolectivos_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3429024" cy="294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285728"/>
            <a:ext cx="5640716" cy="6215106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pPr>
              <a:defRPr/>
            </a:pPr>
            <a:r>
              <a:rPr lang="es-ES_tradnl" altLang="es-ES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¿QUÉ NO DEBEMOS HACER?:</a:t>
            </a:r>
          </a:p>
          <a:p>
            <a:pPr>
              <a:buNone/>
              <a:defRPr/>
            </a:pPr>
            <a:endParaRPr lang="es-ES_tradnl" altLang="es-ES" sz="3200" dirty="0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Aplicar </a:t>
            </a:r>
            <a:r>
              <a:rPr lang="es-ES_tradnl" altLang="es-ES" b="1" dirty="0" smtClean="0">
                <a:latin typeface="Arial" charset="0"/>
              </a:rPr>
              <a:t>remedios caseros</a:t>
            </a:r>
            <a:r>
              <a:rPr lang="es-ES_tradnl" altLang="es-ES" dirty="0" smtClean="0">
                <a:latin typeface="Arial" charset="0"/>
              </a:rPr>
              <a:t> como pimienta, pegamento…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s-ES_tradnl" altLang="es-ES" b="1" dirty="0" smtClean="0">
                <a:latin typeface="Arial" charset="0"/>
              </a:rPr>
              <a:t>Levantar el apósito</a:t>
            </a:r>
            <a:r>
              <a:rPr lang="es-ES_tradnl" altLang="es-ES" dirty="0" smtClean="0">
                <a:latin typeface="Arial" charset="0"/>
              </a:rPr>
              <a:t> para ver si sangra.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s-ES_tradnl" altLang="es-ES" b="1" dirty="0" smtClean="0">
                <a:latin typeface="Arial" charset="0"/>
              </a:rPr>
              <a:t>No realizar compresión</a:t>
            </a:r>
            <a:r>
              <a:rPr lang="es-ES_tradnl" altLang="es-ES" dirty="0" smtClean="0">
                <a:latin typeface="Arial" charset="0"/>
              </a:rPr>
              <a:t> durante el tiempo oportuno.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Realizar </a:t>
            </a:r>
            <a:r>
              <a:rPr lang="es-ES_tradnl" altLang="es-ES" b="1" dirty="0" smtClean="0">
                <a:latin typeface="Arial" charset="0"/>
              </a:rPr>
              <a:t>movilizaciones </a:t>
            </a:r>
            <a:r>
              <a:rPr lang="es-ES_tradnl" altLang="es-ES" dirty="0" smtClean="0">
                <a:latin typeface="Arial" charset="0"/>
              </a:rPr>
              <a:t>en la zona.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Aplicar un </a:t>
            </a:r>
            <a:r>
              <a:rPr lang="es-ES_tradnl" altLang="es-ES" b="1" dirty="0" smtClean="0">
                <a:latin typeface="Arial" charset="0"/>
              </a:rPr>
              <a:t>“torniquete”</a:t>
            </a:r>
            <a:r>
              <a:rPr lang="es-ES_tradnl" altLang="es-ES" dirty="0" smtClean="0">
                <a:latin typeface="Arial" charset="0"/>
              </a:rPr>
              <a:t> sobre la extremidad.</a:t>
            </a:r>
          </a:p>
          <a:p>
            <a:endParaRPr lang="es-ES" dirty="0"/>
          </a:p>
        </p:txBody>
      </p:sp>
      <p:pic>
        <p:nvPicPr>
          <p:cNvPr id="4" name="Picture 2" descr="Resultado de imagen de herida sangr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357298"/>
            <a:ext cx="2628900" cy="4600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530352"/>
            <a:ext cx="5000660" cy="611335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Abertura en nuestra piel o mucosas.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Síntomas de la </a:t>
            </a:r>
            <a:r>
              <a:rPr lang="es-ES" b="1" u="sng" dirty="0" smtClean="0"/>
              <a:t>INFECCIÓN</a:t>
            </a:r>
            <a:r>
              <a:rPr lang="es-ES" dirty="0" smtClean="0"/>
              <a:t>: dolor, inflamación, enrojecimiento, impotencia funcional e incluso secreción.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85786" y="714356"/>
            <a:ext cx="41434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HERIDAS</a:t>
            </a:r>
            <a:endParaRPr lang="es-ES" sz="3200" dirty="0"/>
          </a:p>
        </p:txBody>
      </p:sp>
      <p:pic>
        <p:nvPicPr>
          <p:cNvPr id="5" name="3 Marcador de contenido" descr="heri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2779" y="1357298"/>
            <a:ext cx="3512625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HERIDAS</a:t>
            </a:r>
            <a:endParaRPr lang="es-ES" dirty="0"/>
          </a:p>
        </p:txBody>
      </p:sp>
      <p:pic>
        <p:nvPicPr>
          <p:cNvPr id="4" name="3 Marcador de contenido" descr="TIPOSHE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571480"/>
            <a:ext cx="4929222" cy="41725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71546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HERIDAS GRAVES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-285784" y="1285860"/>
            <a:ext cx="5857916" cy="5143536"/>
          </a:xfrm>
        </p:spPr>
        <p:txBody>
          <a:bodyPr>
            <a:normAutofit fontScale="85000" lnSpcReduction="10000"/>
          </a:bodyPr>
          <a:lstStyle/>
          <a:p>
            <a:pPr lvl="2">
              <a:buFontTx/>
              <a:buChar char="•"/>
              <a:defRPr/>
            </a:pPr>
            <a:r>
              <a:rPr lang="es-ES" sz="3300" kern="0" dirty="0" smtClean="0"/>
              <a:t> Con bordes que no se juntan o miden mas de 2 o 3 cm.</a:t>
            </a:r>
          </a:p>
          <a:p>
            <a:pPr lvl="2">
              <a:buFontTx/>
              <a:buChar char="•"/>
              <a:defRPr/>
            </a:pPr>
            <a:r>
              <a:rPr lang="es-ES" sz="3300" kern="0" dirty="0" smtClean="0"/>
              <a:t>Con presencia de hemorragia que no se detiene.</a:t>
            </a:r>
          </a:p>
          <a:p>
            <a:pPr lvl="2">
              <a:buFontTx/>
              <a:buChar char="•"/>
              <a:defRPr/>
            </a:pPr>
            <a:r>
              <a:rPr lang="es-ES" sz="3300" kern="0" dirty="0" smtClean="0"/>
              <a:t>Dejan ver músculo o hueso.</a:t>
            </a:r>
          </a:p>
          <a:p>
            <a:pPr lvl="2">
              <a:buFontTx/>
              <a:buChar char="•"/>
              <a:defRPr/>
            </a:pPr>
            <a:r>
              <a:rPr lang="es-ES" sz="3300" kern="0" dirty="0" smtClean="0"/>
              <a:t>Afectan a articulaciones, a manos o a pies.</a:t>
            </a:r>
          </a:p>
          <a:p>
            <a:pPr lvl="2">
              <a:buFontTx/>
              <a:buChar char="•"/>
              <a:defRPr/>
            </a:pPr>
            <a:r>
              <a:rPr lang="es-ES" sz="3300" kern="0" dirty="0" smtClean="0"/>
              <a:t>Heridas punzantes.</a:t>
            </a:r>
          </a:p>
          <a:p>
            <a:pPr lvl="2">
              <a:buFontTx/>
              <a:buChar char="•"/>
              <a:defRPr/>
            </a:pPr>
            <a:r>
              <a:rPr lang="es-ES" sz="3300" kern="0" dirty="0" smtClean="0"/>
              <a:t>Mordeduras.</a:t>
            </a:r>
          </a:p>
          <a:p>
            <a:endParaRPr lang="es-ES" dirty="0"/>
          </a:p>
        </p:txBody>
      </p:sp>
      <p:pic>
        <p:nvPicPr>
          <p:cNvPr id="7" name="Picture 6" descr="C:\Users\guillermo\Desktop\descarg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1510506"/>
            <a:ext cx="2865466" cy="399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TRATAMIENTO HERIDAS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786346" cy="500066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Narrow" pitchFamily="34" charset="0"/>
              </a:rPr>
              <a:t>Evitar infección con </a:t>
            </a:r>
            <a:r>
              <a:rPr lang="es-ES" b="1" u="sng" dirty="0" smtClean="0">
                <a:latin typeface="Arial Narrow" pitchFamily="34" charset="0"/>
              </a:rPr>
              <a:t>ASEPSIA</a:t>
            </a:r>
            <a:r>
              <a:rPr lang="es-ES" dirty="0" smtClean="0">
                <a:latin typeface="Arial Narrow" pitchFamily="34" charset="0"/>
              </a:rPr>
              <a:t>. </a:t>
            </a:r>
          </a:p>
          <a:p>
            <a:r>
              <a:rPr lang="es-ES" b="1" u="sng" dirty="0" smtClean="0">
                <a:latin typeface="Arial Narrow" pitchFamily="34" charset="0"/>
              </a:rPr>
              <a:t>Lavarnos las manos </a:t>
            </a:r>
            <a:r>
              <a:rPr lang="es-ES" dirty="0" smtClean="0">
                <a:latin typeface="Arial Narrow" pitchFamily="34" charset="0"/>
              </a:rPr>
              <a:t>antes de curar heridas.</a:t>
            </a:r>
          </a:p>
          <a:p>
            <a:r>
              <a:rPr lang="es-ES" b="1" u="sng" dirty="0" smtClean="0">
                <a:latin typeface="Arial Narrow" pitchFamily="34" charset="0"/>
              </a:rPr>
              <a:t>Lavar bien la herida </a:t>
            </a:r>
            <a:r>
              <a:rPr lang="es-ES" dirty="0" smtClean="0">
                <a:latin typeface="Arial Narrow" pitchFamily="34" charset="0"/>
              </a:rPr>
              <a:t>con agua corriente o suero fisiológico.</a:t>
            </a:r>
          </a:p>
          <a:p>
            <a:r>
              <a:rPr lang="es-ES" b="1" u="sng" dirty="0" smtClean="0">
                <a:latin typeface="Arial Narrow" pitchFamily="34" charset="0"/>
              </a:rPr>
              <a:t>Secar</a:t>
            </a:r>
            <a:r>
              <a:rPr lang="es-ES" dirty="0" smtClean="0">
                <a:latin typeface="Arial Narrow" pitchFamily="34" charset="0"/>
              </a:rPr>
              <a:t> con apósitos limpios.</a:t>
            </a:r>
          </a:p>
          <a:p>
            <a:r>
              <a:rPr lang="es-ES" b="1" u="sng" dirty="0" smtClean="0">
                <a:latin typeface="Arial Narrow" pitchFamily="34" charset="0"/>
              </a:rPr>
              <a:t>Aplicar antiséptico</a:t>
            </a:r>
            <a:r>
              <a:rPr lang="es-ES" dirty="0" smtClean="0">
                <a:latin typeface="Arial Narrow" pitchFamily="34" charset="0"/>
              </a:rPr>
              <a:t>. clorhexidina o betadine.</a:t>
            </a:r>
          </a:p>
          <a:p>
            <a:r>
              <a:rPr lang="es-ES" b="1" u="sng" dirty="0" smtClean="0">
                <a:latin typeface="Arial Narrow" pitchFamily="34" charset="0"/>
              </a:rPr>
              <a:t>Cubrir </a:t>
            </a:r>
            <a:r>
              <a:rPr lang="es-ES" dirty="0" smtClean="0">
                <a:latin typeface="Arial Narrow" pitchFamily="34" charset="0"/>
              </a:rPr>
              <a:t>si es necesario por a su amplitud o gravedad.</a:t>
            </a:r>
          </a:p>
          <a:p>
            <a:endParaRPr lang="es-ES" dirty="0"/>
          </a:p>
        </p:txBody>
      </p:sp>
      <p:pic>
        <p:nvPicPr>
          <p:cNvPr id="7" name="Picture 7" descr="ppaacolectivos_2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14422"/>
            <a:ext cx="2436666" cy="243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paacolectivos_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86190"/>
            <a:ext cx="2579687" cy="257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CONTROL EN HERIDAS GRAVES</a:t>
            </a:r>
            <a:endParaRPr lang="es-ES" dirty="0"/>
          </a:p>
        </p:txBody>
      </p:sp>
      <p:pic>
        <p:nvPicPr>
          <p:cNvPr id="6" name="3 Marcador de contenido" descr="CONTROL HER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6786610" cy="2143140"/>
          </a:xfrm>
          <a:prstGeom prst="rect">
            <a:avLst/>
          </a:prstGeom>
        </p:spPr>
      </p:pic>
      <p:pic>
        <p:nvPicPr>
          <p:cNvPr id="7" name="Picture 2" descr="http://www.voraus.com/adiestramientocanino/modules/wfsection/images/article/a000026-im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496"/>
            <a:ext cx="3571900" cy="25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usuarios.lycos.es/maxilis/fig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496"/>
            <a:ext cx="301556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530352"/>
            <a:ext cx="5572164" cy="632764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b="1" u="sng" dirty="0" smtClean="0"/>
          </a:p>
          <a:p>
            <a:r>
              <a:rPr lang="es-ES" sz="2400" b="1" u="sng" dirty="0" smtClean="0"/>
              <a:t>1ºgrado-</a:t>
            </a:r>
            <a:r>
              <a:rPr lang="es-ES" sz="2400" dirty="0" smtClean="0"/>
              <a:t> ERITEMA- </a:t>
            </a:r>
            <a:r>
              <a:rPr lang="es-ES" sz="2400" dirty="0" smtClean="0"/>
              <a:t>ENROJECIMIENTO</a:t>
            </a:r>
            <a:endParaRPr lang="es-ES" sz="2400" dirty="0" smtClean="0"/>
          </a:p>
          <a:p>
            <a:r>
              <a:rPr lang="es-ES" sz="2400" b="1" u="sng" dirty="0" smtClean="0"/>
              <a:t>2ºgrado-</a:t>
            </a:r>
            <a:r>
              <a:rPr lang="es-ES" sz="2400" dirty="0" smtClean="0"/>
              <a:t> FLICTENA- AMPOLLA</a:t>
            </a:r>
          </a:p>
          <a:p>
            <a:r>
              <a:rPr lang="es-ES" sz="2400" b="1" u="sng" dirty="0" smtClean="0"/>
              <a:t>3ºgrado-</a:t>
            </a:r>
            <a:r>
              <a:rPr lang="es-ES" sz="2400" dirty="0" smtClean="0"/>
              <a:t> ESFACELO- ZONA LUCHA, BLANCA. </a:t>
            </a:r>
          </a:p>
          <a:p>
            <a:r>
              <a:rPr lang="es-ES" sz="2400" b="1" u="sng" dirty="0" smtClean="0"/>
              <a:t>4ºgrado-</a:t>
            </a:r>
            <a:r>
              <a:rPr lang="es-ES" sz="2400" dirty="0" smtClean="0"/>
              <a:t> NECROSIS- ZONA MUERTA</a:t>
            </a: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1928802"/>
            <a:ext cx="5426402" cy="8572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CLASIFICACIÓN POR PROFUNDIDAD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28596" y="428604"/>
            <a:ext cx="464347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QUEMADURAS</a:t>
            </a:r>
            <a:endParaRPr lang="es-ES" sz="3200" dirty="0"/>
          </a:p>
        </p:txBody>
      </p:sp>
      <p:pic>
        <p:nvPicPr>
          <p:cNvPr id="5" name="Picture 6" descr="Resultado de imagen de QUEMADURA PRIMER GR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785794"/>
            <a:ext cx="1657350" cy="1857376"/>
          </a:xfrm>
          <a:prstGeom prst="rect">
            <a:avLst/>
          </a:prstGeom>
          <a:noFill/>
        </p:spPr>
      </p:pic>
      <p:pic>
        <p:nvPicPr>
          <p:cNvPr id="6" name="5 Imagen" descr="QUEMADUR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0"/>
            <a:ext cx="2619375" cy="1743075"/>
          </a:xfrm>
          <a:prstGeom prst="rect">
            <a:avLst/>
          </a:prstGeom>
        </p:spPr>
      </p:pic>
      <p:pic>
        <p:nvPicPr>
          <p:cNvPr id="7" name="Picture 18" descr="Resultado de imagen de quemadura tercer gr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72008"/>
            <a:ext cx="23907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6143644"/>
            <a:ext cx="8183880" cy="7143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65" t="45270" r="57663" b="43901"/>
          <a:stretch>
            <a:fillRect/>
          </a:stretch>
        </p:blipFill>
        <p:spPr bwMode="auto">
          <a:xfrm>
            <a:off x="500034" y="500042"/>
            <a:ext cx="47863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iman-p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33575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00034" y="1785926"/>
            <a:ext cx="4714908" cy="452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s-ES_tradnl" altLang="es-ES" sz="2400" b="1" dirty="0" smtClean="0">
                <a:latin typeface="Arial" charset="0"/>
              </a:rPr>
              <a:t>D</a:t>
            </a:r>
            <a:r>
              <a:rPr lang="es-ES_tradnl" altLang="es-ES" sz="2400" b="1" dirty="0" smtClean="0">
                <a:effectLst/>
                <a:latin typeface="Arial" charset="0"/>
              </a:rPr>
              <a:t>etectar posibles riesgos.</a:t>
            </a:r>
          </a:p>
          <a:p>
            <a:pPr>
              <a:lnSpc>
                <a:spcPct val="110000"/>
              </a:lnSpc>
            </a:pPr>
            <a:endParaRPr lang="es-ES_tradnl" altLang="es-ES" sz="2400" b="1" dirty="0" smtClean="0">
              <a:effectLst/>
              <a:latin typeface="Arial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s-ES_tradnl" altLang="es-ES" sz="2400" b="1" dirty="0" smtClean="0">
                <a:effectLst/>
                <a:latin typeface="Arial" charset="0"/>
              </a:rPr>
              <a:t>Tomar medidas para evitar riesgos adicionales: p.ej. Abrir ventanas, desconectar electricidad,….</a:t>
            </a:r>
          </a:p>
          <a:p>
            <a:pPr>
              <a:lnSpc>
                <a:spcPct val="110000"/>
              </a:lnSpc>
            </a:pPr>
            <a:endParaRPr lang="es-ES_tradnl" altLang="es-ES" sz="2400" b="1" dirty="0" smtClean="0">
              <a:effectLst/>
              <a:latin typeface="Arial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s-ES_tradnl" altLang="es-ES" sz="2400" b="1" dirty="0" smtClean="0">
                <a:effectLst/>
                <a:latin typeface="Arial" charset="0"/>
              </a:rPr>
              <a:t>En caso de accidentes señalar el lugar donde se ha producido.</a:t>
            </a:r>
          </a:p>
          <a:p>
            <a:pPr>
              <a:lnSpc>
                <a:spcPct val="110000"/>
              </a:lnSpc>
            </a:pPr>
            <a:endParaRPr lang="es-ES_tradnl" altLang="es-ES" sz="2200" b="1" dirty="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CLASIFICACIÓN DE QUEMADURAS POR EXTENSIÓN</a:t>
            </a:r>
            <a:endParaRPr lang="es-ES" dirty="0"/>
          </a:p>
        </p:txBody>
      </p:sp>
      <p:pic>
        <p:nvPicPr>
          <p:cNvPr id="4" name="3 Marcador de contenido" descr="regla del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142984"/>
            <a:ext cx="5715040" cy="3415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TRATAMIENTO QUEMADURAS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11 Marcador de contenido" descr="LAVARQU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428736"/>
            <a:ext cx="2786081" cy="2857520"/>
          </a:xfrm>
        </p:spPr>
      </p:pic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3929058" y="1071546"/>
            <a:ext cx="521494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800" b="1" i="1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Berlin Sans FB" pitchFamily="34" charset="0"/>
              </a:rPr>
              <a:t>RETIRAR ANILLOS,      PULSERAS Y ROPA NO ADHERIDA.</a:t>
            </a:r>
          </a:p>
          <a:p>
            <a:pPr>
              <a:buFont typeface="Arial" pitchFamily="34" charset="0"/>
              <a:buChar char="•"/>
            </a:pPr>
            <a:r>
              <a:rPr lang="es-ES" sz="2800" b="1" i="1" dirty="0" smtClean="0">
                <a:latin typeface="Berlin Sans FB" pitchFamily="34" charset="0"/>
              </a:rPr>
              <a:t>PONER AL AGUA FRÍA</a:t>
            </a:r>
            <a:r>
              <a:rPr lang="es-ES" sz="2800" dirty="0" smtClean="0">
                <a:latin typeface="Berlin Sans FB" pitchFamily="34" charset="0"/>
              </a:rPr>
              <a:t>, NO HELADA DURANTE UNOS MINUTOS.</a:t>
            </a:r>
          </a:p>
          <a:p>
            <a:pPr>
              <a:buFont typeface="Arial" pitchFamily="34" charset="0"/>
              <a:buChar char="•"/>
            </a:pPr>
            <a:r>
              <a:rPr lang="es-ES" sz="2800" b="1" i="1" dirty="0" smtClean="0">
                <a:latin typeface="Berlin Sans FB" pitchFamily="34" charset="0"/>
              </a:rPr>
              <a:t>CUBRIR CON APÓSITOS LIMPIOS</a:t>
            </a:r>
            <a:r>
              <a:rPr lang="es-ES" sz="2800" dirty="0" smtClean="0">
                <a:latin typeface="Berlin Sans FB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Berlin Sans FB" pitchFamily="34" charset="0"/>
              </a:rPr>
              <a:t>EVITAR HIPOTÉRMIA.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Berlin Sans FB" pitchFamily="34" charset="0"/>
              </a:rPr>
              <a:t>TRASLADAR A SERVICIO DE URGENCIAS. </a:t>
            </a:r>
            <a:endParaRPr lang="es-ES" sz="2800" dirty="0">
              <a:latin typeface="Berlin Sans FB" pitchFamily="34" charset="0"/>
            </a:endParaRPr>
          </a:p>
        </p:txBody>
      </p:sp>
      <p:pic>
        <p:nvPicPr>
          <p:cNvPr id="13" name="12 Imagen" descr="LINIT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500570"/>
            <a:ext cx="3357586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571480"/>
            <a:ext cx="5143536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200" b="1" i="1" dirty="0" smtClean="0"/>
              <a:t>NUNCA:</a:t>
            </a:r>
            <a:endParaRPr lang="es-ES" sz="2400" b="1" i="1" dirty="0" smtClean="0"/>
          </a:p>
          <a:p>
            <a:r>
              <a:rPr lang="es-ES" sz="2400" dirty="0" smtClean="0">
                <a:latin typeface="Berlin Sans FB" pitchFamily="34" charset="0"/>
              </a:rPr>
              <a:t>RETIRAR PIEL O ROPA ADHERIDA.</a:t>
            </a:r>
          </a:p>
          <a:p>
            <a:pPr>
              <a:buNone/>
            </a:pPr>
            <a:endParaRPr lang="es-ES" sz="2400" dirty="0" smtClean="0">
              <a:latin typeface="Berlin Sans FB" pitchFamily="34" charset="0"/>
            </a:endParaRPr>
          </a:p>
          <a:p>
            <a:r>
              <a:rPr lang="es-ES" sz="2400" dirty="0" smtClean="0">
                <a:latin typeface="Berlin Sans FB" pitchFamily="34" charset="0"/>
              </a:rPr>
              <a:t>APLICAR LOCIONES, DENTÍFRICO, ACEITES, UNGÜENTOS O GRASAS.</a:t>
            </a:r>
          </a:p>
          <a:p>
            <a:pPr>
              <a:buNone/>
            </a:pPr>
            <a:endParaRPr lang="es-ES" sz="2400" dirty="0" smtClean="0">
              <a:latin typeface="Berlin Sans FB" pitchFamily="34" charset="0"/>
            </a:endParaRPr>
          </a:p>
          <a:p>
            <a:r>
              <a:rPr lang="es-ES" sz="2400" dirty="0" smtClean="0">
                <a:latin typeface="Berlin Sans FB" pitchFamily="34" charset="0"/>
              </a:rPr>
              <a:t>ROMPER LAS AMPOLLAS.</a:t>
            </a:r>
          </a:p>
          <a:p>
            <a:pPr>
              <a:buNone/>
            </a:pPr>
            <a:endParaRPr lang="es-ES" sz="2400" dirty="0" smtClean="0">
              <a:latin typeface="Berlin Sans FB" pitchFamily="34" charset="0"/>
            </a:endParaRPr>
          </a:p>
          <a:p>
            <a:r>
              <a:rPr lang="es-ES" sz="2400" dirty="0" smtClean="0">
                <a:latin typeface="Berlin Sans FB" pitchFamily="34" charset="0"/>
              </a:rPr>
              <a:t>RETIRAR PIEL DESPRENDIDA.</a:t>
            </a:r>
          </a:p>
          <a:p>
            <a:pPr>
              <a:buNone/>
            </a:pPr>
            <a:endParaRPr lang="es-ES" sz="2400" dirty="0" smtClean="0">
              <a:latin typeface="Berlin Sans FB" pitchFamily="34" charset="0"/>
            </a:endParaRPr>
          </a:p>
          <a:p>
            <a:r>
              <a:rPr lang="es-ES" sz="2400" dirty="0" smtClean="0">
                <a:latin typeface="Berlin Sans FB" pitchFamily="34" charset="0"/>
              </a:rPr>
              <a:t>NO JUNTAR PIEL CON PIEL, DEDOS DE MANO O PIE, SEPARARLOS.</a:t>
            </a:r>
          </a:p>
          <a:p>
            <a:endParaRPr lang="es-ES" dirty="0"/>
          </a:p>
        </p:txBody>
      </p:sp>
      <p:pic>
        <p:nvPicPr>
          <p:cNvPr id="5" name="4 Marcador de contenido" descr="REMEDIOSCA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857364"/>
            <a:ext cx="2619375" cy="3861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14300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ESGUINCES, LUXACIONES Y FRACTURAS</a:t>
            </a:r>
            <a:endParaRPr lang="es-ES" dirty="0"/>
          </a:p>
        </p:txBody>
      </p:sp>
      <p:pic>
        <p:nvPicPr>
          <p:cNvPr id="7" name="Picture 9" descr="DSC_01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15485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-8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275907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2-8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500306"/>
            <a:ext cx="262889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28596" y="500042"/>
            <a:ext cx="650085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TRAUMATISMOS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/>
          <a:lstStyle/>
          <a:p>
            <a:r>
              <a:rPr lang="es-ES" dirty="0" smtClean="0"/>
              <a:t>ESGUINCES Y CONTUSIONES</a:t>
            </a:r>
            <a:endParaRPr lang="es-ES" dirty="0"/>
          </a:p>
        </p:txBody>
      </p:sp>
      <p:pic>
        <p:nvPicPr>
          <p:cNvPr id="4" name="3 Marcador de contenido" descr="QUEHACERESG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2909038" cy="2500330"/>
          </a:xfrm>
        </p:spPr>
      </p:pic>
      <p:sp>
        <p:nvSpPr>
          <p:cNvPr id="5" name="4 Rectángulo"/>
          <p:cNvSpPr/>
          <p:nvPr/>
        </p:nvSpPr>
        <p:spPr>
          <a:xfrm>
            <a:off x="714348" y="2051700"/>
            <a:ext cx="342902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 smtClean="0">
                <a:solidFill>
                  <a:schemeClr val="folHlink"/>
                </a:solidFill>
                <a:latin typeface="Arial" charset="0"/>
              </a:rPr>
              <a:t>¿QUÉ DEBEMOS HACER?</a:t>
            </a:r>
          </a:p>
          <a:p>
            <a:pPr algn="ctr"/>
            <a:endParaRPr lang="es-ES_tradnl" altLang="es-ES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s-ES_tradnl" altLang="es-ES" sz="2400" dirty="0" smtClean="0">
                <a:latin typeface="Arial" charset="0"/>
              </a:rPr>
              <a:t>Tranquilizar al niño/a.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s-ES_tradnl" altLang="es-ES" sz="2400" b="1" dirty="0" smtClean="0">
                <a:latin typeface="Arial" charset="0"/>
              </a:rPr>
              <a:t>Aplicar frío local.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s-ES_tradnl" altLang="es-ES" sz="2400" b="1" dirty="0" smtClean="0">
                <a:latin typeface="Arial" charset="0"/>
              </a:rPr>
              <a:t>No movilizar</a:t>
            </a:r>
            <a:r>
              <a:rPr lang="es-ES_tradnl" altLang="es-ES" sz="2400" dirty="0" smtClean="0">
                <a:latin typeface="Arial" charset="0"/>
              </a:rPr>
              <a:t> la extremidad.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s-ES_tradnl" altLang="es-ES" sz="2400" dirty="0" smtClean="0">
                <a:latin typeface="Arial" charset="0"/>
              </a:rPr>
              <a:t>Acuda al Centro de Salud si es necesario.</a:t>
            </a:r>
            <a:endParaRPr lang="es-ES_tradnl" altLang="es-ES" sz="2400" dirty="0">
              <a:latin typeface="Arial" charset="0"/>
            </a:endParaRPr>
          </a:p>
        </p:txBody>
      </p:sp>
      <p:pic>
        <p:nvPicPr>
          <p:cNvPr id="6" name="Picture 11" descr="3895981-joven-con-un-chichon-en-la-cabeza-despues-de-la-ca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306229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5286412" cy="6143668"/>
          </a:xfrm>
        </p:spPr>
        <p:txBody>
          <a:bodyPr>
            <a:normAutofit fontScale="625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es-ES_tradnl" altLang="es-ES" sz="4500" dirty="0" smtClean="0">
                <a:latin typeface="Arial" charset="0"/>
              </a:rPr>
              <a:t> </a:t>
            </a:r>
            <a:r>
              <a:rPr lang="es-ES_tradnl" altLang="es-ES" sz="4500" u="sng" dirty="0" smtClean="0">
                <a:solidFill>
                  <a:schemeClr val="accent1"/>
                </a:solidFill>
                <a:latin typeface="Arial" charset="0"/>
              </a:rPr>
              <a:t>TRAUMATISMO CRANEOENCEFÁLICO</a:t>
            </a:r>
            <a:r>
              <a:rPr lang="es-ES_tradnl" altLang="es-ES" sz="2400" dirty="0" smtClean="0">
                <a:latin typeface="Arial" charset="0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endParaRPr lang="es-ES_tradnl" altLang="es-ES" sz="2400" dirty="0" smtClean="0">
              <a:latin typeface="Arial" charset="0"/>
            </a:endParaRPr>
          </a:p>
          <a:p>
            <a:r>
              <a:rPr lang="es-ES_tradnl" altLang="es-ES" dirty="0" smtClean="0">
                <a:latin typeface="Arial" charset="0"/>
              </a:rPr>
              <a:t>Pueden producir alteración de la consciencia, lesión cerebral y lesión craneal”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Activar al SEM rápidamente.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Tranquilizar e </a:t>
            </a:r>
            <a:r>
              <a:rPr lang="es-ES_tradnl" altLang="es-ES" b="1" dirty="0" smtClean="0">
                <a:latin typeface="Arial" charset="0"/>
              </a:rPr>
              <a:t>impedir que se mueva</a:t>
            </a:r>
            <a:r>
              <a:rPr lang="es-ES_tradnl" altLang="es-ES" dirty="0" smtClean="0">
                <a:latin typeface="Arial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</a:t>
            </a:r>
            <a:r>
              <a:rPr lang="es-ES_tradnl" altLang="es-ES" b="1" dirty="0" smtClean="0">
                <a:latin typeface="Arial" charset="0"/>
              </a:rPr>
              <a:t>No coja en brazos ni levante</a:t>
            </a:r>
            <a:r>
              <a:rPr lang="es-ES_tradnl" altLang="es-ES" dirty="0" smtClean="0">
                <a:latin typeface="Arial" charset="0"/>
              </a:rPr>
              <a:t> al niño/a. Vigilar la </a:t>
            </a:r>
            <a:r>
              <a:rPr lang="es-ES_tradnl" altLang="es-ES" b="1" dirty="0" smtClean="0">
                <a:latin typeface="Arial" charset="0"/>
              </a:rPr>
              <a:t>consciencia </a:t>
            </a:r>
            <a:r>
              <a:rPr lang="es-ES_tradnl" altLang="es-ES" dirty="0" smtClean="0">
                <a:latin typeface="Arial" charset="0"/>
              </a:rPr>
              <a:t>y el triángulo de valoración pediátrica.</a:t>
            </a:r>
          </a:p>
          <a:p>
            <a:pPr algn="ctr">
              <a:buNone/>
            </a:pPr>
            <a:r>
              <a:rPr lang="es-ES_tradnl" altLang="es-E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altLang="es-ES" b="1" u="sng" dirty="0" smtClean="0">
                <a:solidFill>
                  <a:schemeClr val="accent1"/>
                </a:solidFill>
                <a:latin typeface="Arial" charset="0"/>
              </a:rPr>
              <a:t>SIGNOS Y SÍNTOMAS DE ALERTA</a:t>
            </a:r>
            <a:r>
              <a:rPr lang="es-ES_tradnl" altLang="es-ES" b="1" dirty="0" smtClean="0">
                <a:solidFill>
                  <a:schemeClr val="bg1"/>
                </a:solidFill>
                <a:latin typeface="Arial" charset="0"/>
              </a:rPr>
              <a:t>:</a:t>
            </a:r>
            <a:endParaRPr lang="es-ES_tradnl" altLang="es-ES" dirty="0" smtClean="0">
              <a:solidFill>
                <a:schemeClr val="bg1"/>
              </a:solidFill>
              <a:latin typeface="Arial" charset="0"/>
            </a:endParaRPr>
          </a:p>
          <a:p>
            <a:endParaRPr lang="es-ES_tradnl" altLang="es-ES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s-ES_tradnl" altLang="es-ES" dirty="0" smtClean="0">
                <a:latin typeface="Arial" charset="0"/>
              </a:rPr>
              <a:t>  Alteraciones de </a:t>
            </a:r>
            <a:r>
              <a:rPr lang="es-ES_tradnl" altLang="es-ES" b="1" dirty="0" smtClean="0">
                <a:latin typeface="Arial" charset="0"/>
              </a:rPr>
              <a:t>consciencia</a:t>
            </a:r>
            <a:r>
              <a:rPr lang="es-ES_tradnl" altLang="es-ES" dirty="0" smtClean="0">
                <a:latin typeface="Arial" charset="0"/>
              </a:rPr>
              <a:t>: cambios de conducta.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s-ES_tradnl" altLang="es-ES" dirty="0" smtClean="0">
                <a:latin typeface="Arial" charset="0"/>
              </a:rPr>
              <a:t>  Pérdida de </a:t>
            </a:r>
            <a:r>
              <a:rPr lang="es-ES_tradnl" altLang="es-ES" b="1" dirty="0" smtClean="0">
                <a:latin typeface="Arial" charset="0"/>
              </a:rPr>
              <a:t>memoria</a:t>
            </a:r>
            <a:r>
              <a:rPr lang="es-ES_tradnl" altLang="es-ES" dirty="0" smtClean="0">
                <a:latin typeface="Arial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s-ES_tradnl" altLang="es-ES" dirty="0" smtClean="0">
                <a:latin typeface="Arial" charset="0"/>
              </a:rPr>
              <a:t>  </a:t>
            </a:r>
            <a:r>
              <a:rPr lang="es-ES_tradnl" altLang="es-ES" b="1" dirty="0" smtClean="0">
                <a:latin typeface="Arial" charset="0"/>
              </a:rPr>
              <a:t>Vómitos</a:t>
            </a:r>
            <a:r>
              <a:rPr lang="es-ES_tradnl" altLang="es-ES" dirty="0" smtClean="0">
                <a:latin typeface="Arial" charset="0"/>
              </a:rPr>
              <a:t> repetidos.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s-ES_tradnl" altLang="es-ES" dirty="0" smtClean="0">
                <a:latin typeface="Arial" charset="0"/>
              </a:rPr>
              <a:t>  </a:t>
            </a:r>
            <a:r>
              <a:rPr lang="es-ES_tradnl" altLang="es-ES" b="1" dirty="0" smtClean="0">
                <a:latin typeface="Arial" charset="0"/>
              </a:rPr>
              <a:t>Dolor </a:t>
            </a:r>
            <a:r>
              <a:rPr lang="es-ES_tradnl" altLang="es-ES" dirty="0" smtClean="0">
                <a:latin typeface="Arial" charset="0"/>
              </a:rPr>
              <a:t>de cabeza.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s-ES_tradnl" altLang="es-ES" b="1" dirty="0" smtClean="0">
                <a:latin typeface="Arial" charset="0"/>
              </a:rPr>
              <a:t>  Llanto</a:t>
            </a:r>
            <a:r>
              <a:rPr lang="es-ES_tradnl" altLang="es-ES" dirty="0" smtClean="0">
                <a:latin typeface="Arial" charset="0"/>
              </a:rPr>
              <a:t> irritable.</a:t>
            </a:r>
          </a:p>
          <a:p>
            <a:endParaRPr lang="es-ES" dirty="0"/>
          </a:p>
        </p:txBody>
      </p:sp>
      <p:pic>
        <p:nvPicPr>
          <p:cNvPr id="4" name="Picture 9" descr="650_1000_3325940191_f52cab4551_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928670"/>
            <a:ext cx="277336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/>
          <a:lstStyle/>
          <a:p>
            <a:r>
              <a:rPr lang="es-ES" dirty="0" smtClean="0"/>
              <a:t>LUXACIONES</a:t>
            </a:r>
            <a:endParaRPr lang="es-ES" dirty="0"/>
          </a:p>
        </p:txBody>
      </p:sp>
      <p:pic>
        <p:nvPicPr>
          <p:cNvPr id="4" name="3 Marcador de contenido" descr="QUEHACERFR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500438"/>
            <a:ext cx="3086051" cy="2471299"/>
          </a:xfrm>
        </p:spPr>
      </p:pic>
      <p:sp>
        <p:nvSpPr>
          <p:cNvPr id="5" name="4 Rectángulo"/>
          <p:cNvSpPr/>
          <p:nvPr/>
        </p:nvSpPr>
        <p:spPr>
          <a:xfrm>
            <a:off x="785786" y="1428736"/>
            <a:ext cx="35719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altLang="es-ES" sz="2400" b="1" dirty="0" smtClean="0">
                <a:latin typeface="Arial" charset="0"/>
              </a:rPr>
              <a:t>PRONACIÓN DOLOROSA:</a:t>
            </a:r>
            <a:endParaRPr lang="es-ES_tradnl" altLang="es-ES" sz="2400" dirty="0" smtClean="0">
              <a:latin typeface="Arial" charset="0"/>
            </a:endParaRPr>
          </a:p>
          <a:p>
            <a:pPr>
              <a:defRPr/>
            </a:pPr>
            <a:endParaRPr lang="es-ES_tradnl" altLang="es-ES" u="sng" dirty="0" smtClean="0"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s-ES_tradnl" altLang="es-ES" dirty="0" smtClean="0">
                <a:latin typeface="Arial" charset="0"/>
              </a:rPr>
              <a:t>Desplazamiento del codo, dolorosa y que impide el movimiento.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s-ES_tradnl" alt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Mecanismo: </a:t>
            </a:r>
            <a:r>
              <a:rPr lang="es-ES_tradnl" altLang="es-ES" dirty="0" smtClean="0">
                <a:latin typeface="Arial" charset="0"/>
              </a:rPr>
              <a:t>al intentar levantar al niño del suelo o al tirarles del brazo, en la acera.</a:t>
            </a:r>
          </a:p>
        </p:txBody>
      </p:sp>
      <p:pic>
        <p:nvPicPr>
          <p:cNvPr id="6" name="Picture 2" descr="Lesión de la cabeza rad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42889"/>
            <a:ext cx="3143272" cy="251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000132"/>
          </a:xfrm>
        </p:spPr>
        <p:txBody>
          <a:bodyPr/>
          <a:lstStyle/>
          <a:p>
            <a:r>
              <a:rPr lang="es-ES" dirty="0" smtClean="0"/>
              <a:t>FRACTURAS</a:t>
            </a:r>
            <a:endParaRPr lang="es-ES" dirty="0"/>
          </a:p>
        </p:txBody>
      </p:sp>
      <p:pic>
        <p:nvPicPr>
          <p:cNvPr id="4" name="5 Marcador de contenido" descr="FRACTAB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500042"/>
            <a:ext cx="3528816" cy="2643206"/>
          </a:xfrm>
          <a:prstGeom prst="rect">
            <a:avLst/>
          </a:prstGeom>
        </p:spPr>
      </p:pic>
      <p:pic>
        <p:nvPicPr>
          <p:cNvPr id="5" name="11 Marcador de contenido" descr="HIELOV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357562"/>
            <a:ext cx="3357586" cy="313373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1472" y="1285860"/>
            <a:ext cx="4357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es-ES_tradnl" altLang="es-ES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s-ES_tradnl" altLang="es-ES" sz="2400" u="sng" dirty="0" smtClean="0">
                <a:solidFill>
                  <a:schemeClr val="accent1"/>
                </a:solidFill>
                <a:latin typeface="Arial" charset="0"/>
              </a:rPr>
              <a:t> EXTREMIDADES</a:t>
            </a:r>
          </a:p>
          <a:p>
            <a:pPr>
              <a:buFont typeface="Wingdings" pitchFamily="2" charset="2"/>
              <a:buChar char="q"/>
            </a:pPr>
            <a:endParaRPr lang="es-ES_tradnl" altLang="es-ES" sz="2400" u="sng" dirty="0" smtClean="0">
              <a:solidFill>
                <a:schemeClr val="accent1"/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s-ES_tradnl" altLang="es-ES" sz="2200" b="1" dirty="0" smtClean="0">
                <a:latin typeface="Arial" charset="0"/>
              </a:rPr>
              <a:t>Dolor </a:t>
            </a:r>
            <a:r>
              <a:rPr lang="es-ES_tradnl" altLang="es-ES" sz="2200" dirty="0" smtClean="0">
                <a:latin typeface="Arial" charset="0"/>
              </a:rPr>
              <a:t>que aumenta con la movilidad.</a:t>
            </a:r>
          </a:p>
          <a:p>
            <a:pPr>
              <a:buFont typeface="Wingdings" pitchFamily="2" charset="2"/>
              <a:buChar char="q"/>
            </a:pPr>
            <a:r>
              <a:rPr lang="es-ES_tradnl" altLang="es-ES" sz="2200" dirty="0" smtClean="0">
                <a:latin typeface="Arial" charset="0"/>
              </a:rPr>
              <a:t>  </a:t>
            </a:r>
            <a:r>
              <a:rPr lang="es-ES_tradnl" altLang="es-ES" sz="2200" b="1" dirty="0" smtClean="0">
                <a:latin typeface="Arial" charset="0"/>
              </a:rPr>
              <a:t>Impotencia funcional</a:t>
            </a:r>
            <a:r>
              <a:rPr lang="es-ES_tradnl" altLang="es-ES" sz="2200" dirty="0" smtClean="0">
                <a:latin typeface="Arial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ES_tradnl" altLang="es-ES" sz="2200" dirty="0" smtClean="0">
                <a:latin typeface="Arial" charset="0"/>
              </a:rPr>
              <a:t>  </a:t>
            </a:r>
            <a:r>
              <a:rPr lang="es-ES_tradnl" altLang="es-ES" sz="2200" b="1" dirty="0" smtClean="0">
                <a:latin typeface="Arial" charset="0"/>
              </a:rPr>
              <a:t>Edema, hinchazón, rubor</a:t>
            </a:r>
            <a:r>
              <a:rPr lang="es-ES_tradnl" altLang="es-ES" sz="2200" dirty="0" smtClean="0">
                <a:latin typeface="Arial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ES_tradnl" altLang="es-ES" sz="2200" dirty="0" smtClean="0">
                <a:latin typeface="Arial" charset="0"/>
              </a:rPr>
              <a:t> </a:t>
            </a:r>
            <a:r>
              <a:rPr lang="es-ES_tradnl" altLang="es-ES" sz="2200" b="1" dirty="0" smtClean="0">
                <a:latin typeface="Arial" charset="0"/>
              </a:rPr>
              <a:t>Rotación/acortamiento</a:t>
            </a:r>
            <a:r>
              <a:rPr lang="es-ES_tradnl" altLang="es-ES" sz="2200" dirty="0" smtClean="0">
                <a:latin typeface="Arial" charset="0"/>
              </a:rPr>
              <a:t>.</a:t>
            </a:r>
            <a:endParaRPr lang="es-ES_tradnl" altLang="es-ES" sz="2400" dirty="0" smtClean="0">
              <a:latin typeface="Arial" charset="0"/>
            </a:endParaRPr>
          </a:p>
          <a:p>
            <a:pPr algn="ctr"/>
            <a:r>
              <a:rPr lang="es-ES_tradnl" altLang="es-ES" sz="2400" u="sng" dirty="0" smtClean="0">
                <a:latin typeface="Arial" charset="0"/>
              </a:rPr>
              <a:t>“Ante la duda, pensar que pueda estar fracturado”</a:t>
            </a:r>
          </a:p>
          <a:p>
            <a:pPr algn="ctr"/>
            <a:endParaRPr lang="es-ES_tradnl" altLang="es-ES" sz="2400" u="sng" dirty="0" smtClean="0">
              <a:latin typeface="Arial" charset="0"/>
            </a:endParaRPr>
          </a:p>
          <a:p>
            <a:pPr algn="ctr"/>
            <a:endParaRPr lang="es-ES_tradnl" altLang="es-ES" sz="2400" u="sng" dirty="0" smtClean="0">
              <a:latin typeface="Arial" charset="0"/>
            </a:endParaRPr>
          </a:p>
          <a:p>
            <a:pPr algn="ctr"/>
            <a:endParaRPr lang="es-ES_tradnl" altLang="es-ES" sz="2400" u="sng" dirty="0" smtClean="0">
              <a:latin typeface="Arial" charset="0"/>
            </a:endParaRPr>
          </a:p>
          <a:p>
            <a:pPr algn="ctr"/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14300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RAZONES PARA LA INMOVILIZACIÓN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14282" y="1714488"/>
            <a:ext cx="5357850" cy="45720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s-ES_tradnl" b="1" kern="0" dirty="0" smtClean="0"/>
              <a:t>Evitar el dolor</a:t>
            </a:r>
            <a:r>
              <a:rPr lang="es-ES_tradnl" kern="0" dirty="0" smtClean="0"/>
              <a:t>.</a:t>
            </a:r>
          </a:p>
          <a:p>
            <a:pPr>
              <a:lnSpc>
                <a:spcPct val="90000"/>
              </a:lnSpc>
              <a:buNone/>
              <a:defRPr/>
            </a:pPr>
            <a:endParaRPr lang="es-ES_tradnl" kern="0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s-ES_tradnl" b="1" kern="0" dirty="0" smtClean="0"/>
              <a:t>Prevenir o minimizar complicaciones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s-ES_tradnl" kern="0" dirty="0" smtClean="0"/>
              <a:t>	-Daño de músculos.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s-ES_tradnl" kern="0" dirty="0" smtClean="0"/>
              <a:t>	-Laceración de piel.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s-ES_tradnl" kern="0" dirty="0" smtClean="0"/>
              <a:t> 	-Restricción del flujo       sanguíneo.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s-ES_tradnl" kern="0" dirty="0" smtClean="0"/>
              <a:t>	-Sangrado excesivo.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s-ES_tradnl" kern="0" dirty="0" smtClean="0"/>
              <a:t>	-Parálisis de la extremidad.</a:t>
            </a:r>
            <a:endParaRPr lang="es-ES" kern="0" dirty="0" smtClean="0"/>
          </a:p>
          <a:p>
            <a:endParaRPr lang="es-E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928802"/>
            <a:ext cx="27479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416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DSC_0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642918"/>
            <a:ext cx="301148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DSC_02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000240"/>
            <a:ext cx="27543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INMOVILIZACIONES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6286520"/>
            <a:ext cx="8183880" cy="57148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65" t="62999" r="51854" b="26172"/>
          <a:stretch>
            <a:fillRect/>
          </a:stretch>
        </p:blipFill>
        <p:spPr bwMode="auto">
          <a:xfrm>
            <a:off x="500034" y="428604"/>
            <a:ext cx="47149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iman-p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335758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28596" y="1643050"/>
            <a:ext cx="4857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200" b="1" dirty="0" smtClean="0">
                <a:effectLst/>
                <a:latin typeface="Arial" charset="0"/>
              </a:rPr>
              <a:t> GRITAR PIDIENDO AYUDA SI NOS ENCONTRAMOS SÓLOS.</a:t>
            </a:r>
          </a:p>
          <a:p>
            <a:endParaRPr lang="es-ES_tradnl" altLang="es-ES" sz="2200" b="1" dirty="0" smtClean="0">
              <a:effectLst/>
              <a:latin typeface="Arial" charset="0"/>
            </a:endParaRPr>
          </a:p>
          <a:p>
            <a:r>
              <a:rPr lang="es-ES_tradnl" altLang="es-ES" sz="2200" b="1" dirty="0" smtClean="0">
                <a:latin typeface="Arial" charset="0"/>
              </a:rPr>
              <a:t>ACTIVAR 112:</a:t>
            </a:r>
            <a:r>
              <a:rPr lang="es-ES_tradnl" altLang="es-ES" sz="2200" b="1" dirty="0" smtClean="0">
                <a:effectLst/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es-ES_tradnl" altLang="es-ES" sz="2200" b="1" dirty="0" smtClean="0">
                <a:effectLst/>
                <a:latin typeface="Arial" charset="0"/>
              </a:rPr>
              <a:t>Localización exacta de los hechos.</a:t>
            </a:r>
          </a:p>
          <a:p>
            <a:pPr>
              <a:buFontTx/>
              <a:buChar char="•"/>
            </a:pPr>
            <a:r>
              <a:rPr lang="es-ES_tradnl" altLang="es-ES" sz="2200" b="1" dirty="0" smtClean="0">
                <a:effectLst/>
                <a:latin typeface="Arial" charset="0"/>
              </a:rPr>
              <a:t>Tipo de accidentes y nº de personas involucradas.</a:t>
            </a:r>
          </a:p>
          <a:p>
            <a:pPr>
              <a:buFontTx/>
              <a:buChar char="•"/>
            </a:pPr>
            <a:r>
              <a:rPr lang="es-ES_tradnl" altLang="es-ES" sz="2200" b="1" dirty="0" smtClean="0">
                <a:effectLst/>
                <a:latin typeface="Arial" charset="0"/>
              </a:rPr>
              <a:t>Tipo de lesiones en el niño, si las conocemos.</a:t>
            </a:r>
          </a:p>
          <a:p>
            <a:pPr>
              <a:buFontTx/>
              <a:buChar char="•"/>
            </a:pPr>
            <a:r>
              <a:rPr lang="es-ES_tradnl" altLang="es-ES" sz="2200" b="1" dirty="0" smtClean="0">
                <a:effectLst/>
                <a:latin typeface="Arial" charset="0"/>
              </a:rPr>
              <a:t>Escuchar y contestar lo que nos preguntan.</a:t>
            </a:r>
          </a:p>
          <a:p>
            <a:pPr>
              <a:buFontTx/>
              <a:buChar char="•"/>
            </a:pPr>
            <a:r>
              <a:rPr lang="es-ES_tradnl" altLang="es-ES" sz="2200" b="1" u="sng" dirty="0" smtClean="0">
                <a:effectLst/>
                <a:latin typeface="Arial" charset="0"/>
              </a:rPr>
              <a:t>No colgar el teléfono hasta que nos lo digan.</a:t>
            </a:r>
            <a:endParaRPr lang="es-ES_tradnl" altLang="es-ES" sz="2200" b="1" u="sng" dirty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600" dirty="0" smtClean="0"/>
              <a:t>URGENCIAS SECUNDARIAS</a:t>
            </a:r>
            <a:endParaRPr lang="es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14348" y="649778"/>
            <a:ext cx="6143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60000"/>
              </a:lnSpc>
              <a:buFont typeface="Arial" charset="0"/>
              <a:buAutoNum type="arabicPeriod"/>
            </a:pPr>
            <a:r>
              <a:rPr lang="es-ES_tradnl" altLang="es-ES" sz="2000" dirty="0" smtClean="0">
                <a:latin typeface="Arial" charset="0"/>
              </a:rPr>
              <a:t>Intoxicaciones.</a:t>
            </a:r>
          </a:p>
          <a:p>
            <a:pPr marL="457200" indent="-457200">
              <a:lnSpc>
                <a:spcPct val="160000"/>
              </a:lnSpc>
              <a:buFont typeface="Arial" charset="0"/>
              <a:buAutoNum type="arabicPeriod"/>
            </a:pPr>
            <a:r>
              <a:rPr lang="es-ES_tradnl" altLang="es-ES" sz="2000" dirty="0" smtClean="0">
                <a:latin typeface="Arial" charset="0"/>
              </a:rPr>
              <a:t>Urgencias pediátricas más frecuentes</a:t>
            </a:r>
          </a:p>
          <a:p>
            <a:pPr marL="1093788" lvl="1" indent="-457200">
              <a:lnSpc>
                <a:spcPct val="160000"/>
              </a:lnSpc>
            </a:pPr>
            <a:r>
              <a:rPr lang="es-ES_tradnl" altLang="es-ES" sz="2000" dirty="0" smtClean="0">
                <a:latin typeface="Arial" charset="0"/>
              </a:rPr>
              <a:t>Situaciones de dificultad respiratoria</a:t>
            </a:r>
          </a:p>
          <a:p>
            <a:pPr marL="1093788" lvl="1" indent="-457200">
              <a:lnSpc>
                <a:spcPct val="160000"/>
              </a:lnSpc>
            </a:pPr>
            <a:r>
              <a:rPr lang="es-ES_tradnl" altLang="es-ES" sz="2000" dirty="0" smtClean="0">
                <a:latin typeface="Arial" charset="0"/>
              </a:rPr>
              <a:t> Deshidratación</a:t>
            </a:r>
          </a:p>
          <a:p>
            <a:pPr marL="1093788" lvl="1" indent="-457200">
              <a:lnSpc>
                <a:spcPct val="160000"/>
              </a:lnSpc>
            </a:pPr>
            <a:r>
              <a:rPr lang="es-ES_tradnl" altLang="es-ES" sz="2000" dirty="0" smtClean="0">
                <a:latin typeface="Arial" charset="0"/>
              </a:rPr>
              <a:t>Enfriamiento (hipotermia)</a:t>
            </a:r>
          </a:p>
          <a:p>
            <a:pPr marL="1093788" lvl="1" indent="-457200">
              <a:lnSpc>
                <a:spcPct val="160000"/>
              </a:lnSpc>
            </a:pPr>
            <a:r>
              <a:rPr lang="es-ES_tradnl" altLang="es-ES" sz="2000" dirty="0" smtClean="0">
                <a:latin typeface="Arial" charset="0"/>
              </a:rPr>
              <a:t>Fiebre (hipertermia)</a:t>
            </a:r>
          </a:p>
          <a:p>
            <a:pPr marL="1093788" lvl="1" indent="-457200">
              <a:lnSpc>
                <a:spcPct val="160000"/>
              </a:lnSpc>
            </a:pPr>
            <a:r>
              <a:rPr lang="es-ES_tradnl" altLang="es-ES" sz="2000" dirty="0" smtClean="0">
                <a:latin typeface="Arial" charset="0"/>
              </a:rPr>
              <a:t>Convulsiones febriles</a:t>
            </a:r>
          </a:p>
          <a:p>
            <a:pPr marL="1093788" lvl="1" indent="-457200">
              <a:lnSpc>
                <a:spcPct val="160000"/>
              </a:lnSpc>
            </a:pPr>
            <a:r>
              <a:rPr lang="es-ES_tradnl" altLang="es-ES" sz="2000" dirty="0" smtClean="0">
                <a:latin typeface="Arial" charset="0"/>
              </a:rPr>
              <a:t>Convulsiones no relacionadas con fiebre</a:t>
            </a:r>
          </a:p>
          <a:p>
            <a:pPr marL="1093788" lvl="1" indent="-457200">
              <a:lnSpc>
                <a:spcPct val="160000"/>
              </a:lnSpc>
            </a:pPr>
            <a:r>
              <a:rPr lang="es-ES_tradnl" altLang="es-ES" sz="2000" dirty="0" smtClean="0">
                <a:latin typeface="Arial" charset="0"/>
              </a:rPr>
              <a:t>Reacciones alérgicas</a:t>
            </a:r>
          </a:p>
          <a:p>
            <a:pPr marL="457200" indent="-457200">
              <a:lnSpc>
                <a:spcPct val="160000"/>
              </a:lnSpc>
              <a:buFont typeface="Arial" charset="0"/>
              <a:buAutoNum type="arabicPeriod"/>
            </a:pPr>
            <a:r>
              <a:rPr lang="es-ES_tradnl" altLang="es-ES" sz="2000" dirty="0" smtClean="0">
                <a:latin typeface="Arial" charset="0"/>
              </a:rPr>
              <a:t>Botiquín</a:t>
            </a:r>
            <a:endParaRPr lang="es-ES_tradnl" altLang="es-E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INTOXICACIONES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714356"/>
            <a:ext cx="4071966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es-ES_tradnl" altLang="es-ES" dirty="0" smtClean="0">
                <a:latin typeface="Arial" charset="0"/>
              </a:rPr>
              <a:t>Llamamos </a:t>
            </a:r>
            <a:r>
              <a:rPr lang="es-ES_tradnl" altLang="es-ES" b="1" dirty="0" smtClean="0">
                <a:latin typeface="Arial" charset="0"/>
              </a:rPr>
              <a:t>“</a:t>
            </a:r>
            <a:r>
              <a:rPr lang="es-ES_tradnl" altLang="es-ES" b="1" u="sng" dirty="0" smtClean="0">
                <a:latin typeface="Arial" charset="0"/>
              </a:rPr>
              <a:t>TÓXICO</a:t>
            </a:r>
            <a:r>
              <a:rPr lang="es-ES_tradnl" altLang="es-ES" b="1" dirty="0" smtClean="0">
                <a:latin typeface="Arial" charset="0"/>
              </a:rPr>
              <a:t> a cualquier     </a:t>
            </a:r>
          </a:p>
          <a:p>
            <a:pPr>
              <a:lnSpc>
                <a:spcPct val="170000"/>
              </a:lnSpc>
              <a:defRPr/>
            </a:pPr>
            <a:r>
              <a:rPr lang="es-ES_tradnl" altLang="es-ES" b="1" dirty="0" smtClean="0">
                <a:latin typeface="Arial" charset="0"/>
              </a:rPr>
              <a:t>Sustancia que, una vez introducida en el organismo, es capaz de lesionarlo, ya sea a largo plazo, o bien de manera inmediata</a:t>
            </a:r>
            <a:r>
              <a:rPr lang="es-ES_tradnl" altLang="es-ES" dirty="0" smtClean="0">
                <a:latin typeface="Arial" charset="0"/>
              </a:rPr>
              <a:t>”.</a:t>
            </a:r>
          </a:p>
          <a:p>
            <a:pPr>
              <a:lnSpc>
                <a:spcPct val="170000"/>
              </a:lnSpc>
              <a:defRPr/>
            </a:pPr>
            <a:r>
              <a:rPr lang="es-ES_tradnl" altLang="es-E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altLang="es-ES" dirty="0" smtClean="0">
                <a:latin typeface="Arial" charset="0"/>
              </a:rPr>
              <a:t>Los síntomas dependerán del tipo de tóxico, influyendo la cantidad, la vía de entrada, el tiempo de exposición, etc.</a:t>
            </a:r>
          </a:p>
          <a:p>
            <a:pPr>
              <a:lnSpc>
                <a:spcPct val="170000"/>
              </a:lnSpc>
              <a:defRPr/>
            </a:pPr>
            <a:endParaRPr lang="es-ES_tradnl" altLang="es-ES" dirty="0" smtClean="0">
              <a:latin typeface="Arial" charset="0"/>
            </a:endParaRPr>
          </a:p>
          <a:p>
            <a:pPr>
              <a:lnSpc>
                <a:spcPct val="170000"/>
              </a:lnSpc>
              <a:defRPr/>
            </a:pPr>
            <a:endParaRPr lang="es-ES_tradnl" altLang="es-ES" dirty="0" smtClean="0">
              <a:latin typeface="Arial" charset="0"/>
            </a:endParaRPr>
          </a:p>
          <a:p>
            <a:pPr>
              <a:lnSpc>
                <a:spcPct val="170000"/>
              </a:lnSpc>
              <a:defRPr/>
            </a:pPr>
            <a:endParaRPr lang="es-ES_tradnl" altLang="es-ES" dirty="0" smtClean="0"/>
          </a:p>
        </p:txBody>
      </p:sp>
      <p:pic>
        <p:nvPicPr>
          <p:cNvPr id="4" name="Picture 9" descr="bebe-medicamen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850" y="4143380"/>
            <a:ext cx="1962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500562" y="428604"/>
            <a:ext cx="464343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altLang="es-ES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SÍNTOMAS: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s-ES_tradnl" altLang="es-ES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Dolor o molestias abdominales. Vómitos, náuseas y diarreas (pueden ser de aparición tardía)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s-ES_tradnl" altLang="es-ES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Aumento de la temperatura corporal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s-ES_tradnl" altLang="es-ES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Afectación del estado general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s-ES_tradnl" altLang="es-ES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Erupción cutánea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s-ES_tradnl" altLang="es-ES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Sudoración importante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s-ES_tradnl" altLang="es-ES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Alteración de la conciencia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s-ES_tradnl" altLang="es-ES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Visión nublada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s-ES_tradnl" altLang="es-ES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Convulsiones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VÍAS DE INTOXICACIÓN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00034" y="428604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•"/>
              <a:defRPr/>
            </a:pPr>
            <a:r>
              <a:rPr lang="es-ES_tradnl" altLang="es-ES" sz="2000" b="1" dirty="0" smtClean="0">
                <a:latin typeface="Arial" charset="0"/>
              </a:rPr>
              <a:t>Vía digestiva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Medicamentos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Venenos (pesticidas, raticidas)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Algunos alimentos como setas, plantas…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Productos de limpieza de uso doméstico</a:t>
            </a:r>
          </a:p>
          <a:p>
            <a:pPr lvl="1">
              <a:buFontTx/>
              <a:buChar char="•"/>
              <a:defRPr/>
            </a:pPr>
            <a:r>
              <a:rPr lang="es-ES_tradnl" altLang="es-ES" sz="2000" b="1" dirty="0" smtClean="0">
                <a:latin typeface="Arial" charset="0"/>
              </a:rPr>
              <a:t>Vía respiratoria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Humos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Gases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Aerosoles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vapores</a:t>
            </a:r>
            <a:endParaRPr lang="es-ES_tradnl" altLang="es-ES" sz="2800" dirty="0" smtClean="0">
              <a:latin typeface="Arial" charset="0"/>
            </a:endParaRPr>
          </a:p>
          <a:p>
            <a:pPr lvl="1">
              <a:buFontTx/>
              <a:buChar char="•"/>
              <a:defRPr/>
            </a:pPr>
            <a:r>
              <a:rPr lang="es-ES_tradnl" altLang="es-ES" sz="2000" b="1" dirty="0" smtClean="0">
                <a:latin typeface="Arial" charset="0"/>
              </a:rPr>
              <a:t>Vía cutánea o mucosa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Insecticidas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Desengrasadores industriales, productos químicos</a:t>
            </a:r>
          </a:p>
          <a:p>
            <a:pPr lvl="2">
              <a:buFontTx/>
              <a:buChar char="•"/>
              <a:defRPr/>
            </a:pPr>
            <a:r>
              <a:rPr lang="es-ES_tradnl" altLang="es-ES" dirty="0" smtClean="0">
                <a:latin typeface="Arial" charset="0"/>
              </a:rPr>
              <a:t>Picaduras de animales</a:t>
            </a:r>
          </a:p>
        </p:txBody>
      </p:sp>
      <p:pic>
        <p:nvPicPr>
          <p:cNvPr id="4" name="Picture 7" descr="accidente_art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33375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Intoxicacion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330358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TRATAMIENTO INTOXICACIONES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0" y="351235"/>
            <a:ext cx="542925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800" b="1" dirty="0" smtClean="0">
                <a:latin typeface="Arial" charset="0"/>
              </a:rPr>
              <a:t>    </a:t>
            </a:r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DEBEMOS HACER?</a:t>
            </a:r>
          </a:p>
          <a:p>
            <a:endParaRPr lang="es-ES_tradnl" altLang="es-ES" sz="2000" b="1" dirty="0" smtClean="0">
              <a:latin typeface="Arial" charset="0"/>
            </a:endParaRPr>
          </a:p>
          <a:p>
            <a:pPr marL="742950" lvl="1" indent="-285750">
              <a:buFontTx/>
              <a:buChar char="•"/>
            </a:pPr>
            <a:r>
              <a:rPr lang="es-ES_tradnl" altLang="es-ES" sz="2200" b="1" dirty="0" smtClean="0">
                <a:latin typeface="Arial" charset="0"/>
              </a:rPr>
              <a:t>PROTEGERNOS</a:t>
            </a:r>
            <a:r>
              <a:rPr lang="es-ES_tradnl" altLang="es-ES" sz="2200" dirty="0" smtClean="0">
                <a:latin typeface="Arial" charset="0"/>
              </a:rPr>
              <a:t> para evitar la </a:t>
            </a:r>
            <a:r>
              <a:rPr lang="es-ES_tradnl" altLang="es-ES" sz="2200" b="1" dirty="0" smtClean="0">
                <a:latin typeface="Arial" charset="0"/>
              </a:rPr>
              <a:t>auto intoxicación</a:t>
            </a:r>
            <a:r>
              <a:rPr lang="es-ES_tradnl" altLang="es-ES" sz="2200" dirty="0" smtClean="0">
                <a:latin typeface="Arial" charset="0"/>
              </a:rPr>
              <a:t>. Por ejemplo, usar guantes. </a:t>
            </a:r>
          </a:p>
          <a:p>
            <a:pPr marL="742950" lvl="1" indent="-285750"/>
            <a:endParaRPr lang="es-ES_tradnl" altLang="es-ES" sz="2200" dirty="0" smtClean="0">
              <a:latin typeface="Arial" charset="0"/>
            </a:endParaRPr>
          </a:p>
          <a:p>
            <a:pPr marL="742950" lvl="1" indent="-285750">
              <a:buFontTx/>
              <a:buChar char="•"/>
            </a:pPr>
            <a:r>
              <a:rPr lang="es-ES_tradnl" altLang="es-ES" sz="2200" b="1" dirty="0" smtClean="0">
                <a:latin typeface="Arial" charset="0"/>
              </a:rPr>
              <a:t>ELIMINAR EL RIESGO O ALEJAR AL NIÑO DE DICHO RIESGO.</a:t>
            </a:r>
            <a:r>
              <a:rPr lang="es-ES_tradnl" altLang="es-ES" sz="2200" dirty="0" smtClean="0">
                <a:latin typeface="Arial" charset="0"/>
              </a:rPr>
              <a:t> Por ejemplo, quitarle la ropa, irrigar abundantemente con agua corriente</a:t>
            </a:r>
          </a:p>
          <a:p>
            <a:pPr marL="742950" lvl="1" indent="-285750"/>
            <a:endParaRPr lang="es-ES_tradnl" altLang="es-ES" sz="2200" dirty="0" smtClean="0">
              <a:latin typeface="Arial" charset="0"/>
            </a:endParaRPr>
          </a:p>
          <a:p>
            <a:pPr marL="742950" lvl="1" indent="-285750">
              <a:buFontTx/>
              <a:buChar char="•"/>
            </a:pPr>
            <a:r>
              <a:rPr lang="es-ES_tradnl" altLang="es-ES" sz="2200" b="1" dirty="0" smtClean="0">
                <a:latin typeface="Arial" charset="0"/>
              </a:rPr>
              <a:t>CONTROL DE LA APARIENCIA DEL LACTANTE O NIÑO, LA RESPIRACIÓN Y EL ASPECTO DE LA PIEL.</a:t>
            </a:r>
            <a:endParaRPr lang="es-ES_tradnl" altLang="es-ES" sz="2200" b="1" dirty="0">
              <a:latin typeface="Arial" charset="0"/>
            </a:endParaRPr>
          </a:p>
        </p:txBody>
      </p:sp>
      <p:pic>
        <p:nvPicPr>
          <p:cNvPr id="7" name="6 Imagen" descr="foto lavar her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3024182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0" y="500042"/>
            <a:ext cx="9429784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buFontTx/>
              <a:buChar char="•"/>
              <a:defRPr/>
            </a:pPr>
            <a:r>
              <a:rPr lang="es-ES_tradnl" altLang="es-ES" sz="2200" dirty="0" smtClean="0">
                <a:latin typeface="Arial" charset="0"/>
              </a:rPr>
              <a:t>Asegurar la </a:t>
            </a:r>
            <a:r>
              <a:rPr lang="es-ES_tradnl" altLang="es-ES" sz="2200" b="1" dirty="0" smtClean="0">
                <a:latin typeface="Arial" charset="0"/>
              </a:rPr>
              <a:t>PERMEABILIDAD DE LA VÍA AÉREA.</a:t>
            </a:r>
          </a:p>
          <a:p>
            <a:pPr lvl="1">
              <a:lnSpc>
                <a:spcPct val="110000"/>
              </a:lnSpc>
              <a:buFontTx/>
              <a:buChar char="•"/>
              <a:defRPr/>
            </a:pPr>
            <a:r>
              <a:rPr lang="es-ES_tradnl" altLang="es-ES" sz="2200" b="1" dirty="0" smtClean="0">
                <a:latin typeface="Arial" charset="0"/>
              </a:rPr>
              <a:t>IDENTIFICAR EL TÓXICO, LA CANTIDAD Y EL TIEMPO</a:t>
            </a:r>
            <a:r>
              <a:rPr lang="es-ES_tradnl" altLang="es-ES" sz="2200" dirty="0" smtClean="0">
                <a:latin typeface="Arial" charset="0"/>
              </a:rPr>
              <a:t> desde</a:t>
            </a:r>
          </a:p>
          <a:p>
            <a:pPr lvl="1">
              <a:lnSpc>
                <a:spcPct val="110000"/>
              </a:lnSpc>
              <a:defRPr/>
            </a:pPr>
            <a:r>
              <a:rPr lang="es-ES_tradnl" altLang="es-ES" sz="2200" dirty="0" smtClean="0">
                <a:latin typeface="Arial" charset="0"/>
              </a:rPr>
              <a:t> la exposición.</a:t>
            </a:r>
          </a:p>
          <a:p>
            <a:pPr lvl="1">
              <a:lnSpc>
                <a:spcPct val="110000"/>
              </a:lnSpc>
              <a:buFontTx/>
              <a:buChar char="•"/>
              <a:defRPr/>
            </a:pPr>
            <a:r>
              <a:rPr lang="es-ES_tradnl" altLang="es-ES" sz="2200" b="1" dirty="0" smtClean="0">
                <a:latin typeface="Arial" charset="0"/>
              </a:rPr>
              <a:t>RECOGER UNA MUESTRA DEL TÓXICO</a:t>
            </a:r>
            <a:r>
              <a:rPr lang="es-ES_tradnl" altLang="es-ES" sz="2200" dirty="0" smtClean="0">
                <a:latin typeface="Arial" charset="0"/>
              </a:rPr>
              <a:t>, si es posible.</a:t>
            </a:r>
          </a:p>
          <a:p>
            <a:pPr lvl="1">
              <a:lnSpc>
                <a:spcPct val="110000"/>
              </a:lnSpc>
              <a:buFontTx/>
              <a:buChar char="•"/>
              <a:defRPr/>
            </a:pPr>
            <a:r>
              <a:rPr lang="es-ES_tradnl" altLang="es-ES" sz="2200" b="1" dirty="0" smtClean="0">
                <a:latin typeface="Arial" charset="0"/>
              </a:rPr>
              <a:t>AIREAR LA ESTANCIA</a:t>
            </a:r>
            <a:r>
              <a:rPr lang="es-ES_tradnl" altLang="es-ES" sz="2200" dirty="0" smtClean="0">
                <a:latin typeface="Arial" charset="0"/>
              </a:rPr>
              <a:t> en caso de disolventes o hidrocarburos.</a:t>
            </a:r>
          </a:p>
          <a:p>
            <a:pPr lvl="1">
              <a:lnSpc>
                <a:spcPct val="110000"/>
              </a:lnSpc>
              <a:buFontTx/>
              <a:buChar char="•"/>
              <a:defRPr/>
            </a:pPr>
            <a:r>
              <a:rPr lang="es-ES_tradnl" altLang="es-ES" sz="2200" dirty="0" smtClean="0">
                <a:latin typeface="Arial" charset="0"/>
              </a:rPr>
              <a:t>Estar </a:t>
            </a:r>
            <a:r>
              <a:rPr lang="es-ES_tradnl" altLang="es-ES" sz="2200" b="1" dirty="0" smtClean="0">
                <a:latin typeface="Arial" charset="0"/>
              </a:rPr>
              <a:t>PREPARADO PARA INICIAR LA RCP</a:t>
            </a:r>
            <a:r>
              <a:rPr lang="es-ES_tradnl" altLang="es-ES" sz="2200" dirty="0" smtClean="0">
                <a:latin typeface="Arial" charset="0"/>
              </a:rPr>
              <a:t>.</a:t>
            </a:r>
          </a:p>
          <a:p>
            <a:pPr lvl="1">
              <a:lnSpc>
                <a:spcPct val="110000"/>
              </a:lnSpc>
              <a:buFontTx/>
              <a:buChar char="•"/>
              <a:defRPr/>
            </a:pPr>
            <a:r>
              <a:rPr lang="es-ES_tradnl" altLang="es-ES" sz="2200" dirty="0" smtClean="0">
                <a:latin typeface="Arial" charset="0"/>
              </a:rPr>
              <a:t>Llamar al </a:t>
            </a:r>
            <a:r>
              <a:rPr lang="es-ES_tradnl" altLang="es-ES" sz="2200" b="1" dirty="0" smtClean="0">
                <a:latin typeface="Arial" charset="0"/>
              </a:rPr>
              <a:t>112 </a:t>
            </a:r>
            <a:r>
              <a:rPr lang="es-ES_tradnl" altLang="es-ES" sz="2200" dirty="0" smtClean="0">
                <a:latin typeface="Arial" charset="0"/>
              </a:rPr>
              <a:t>o al TELÉFONO DE TOXICOLOGÍA </a:t>
            </a:r>
            <a:r>
              <a:rPr lang="es-ES_tradnl" altLang="es-ES" sz="2200" b="1" dirty="0" smtClean="0">
                <a:latin typeface="Arial" charset="0"/>
              </a:rPr>
              <a:t>(915620420)</a:t>
            </a:r>
            <a:r>
              <a:rPr lang="es-ES_tradnl" altLang="es-ES" sz="2200" dirty="0" smtClean="0">
                <a:latin typeface="Arial" charset="0"/>
              </a:rPr>
              <a:t> </a:t>
            </a:r>
          </a:p>
          <a:p>
            <a:pPr lvl="1">
              <a:lnSpc>
                <a:spcPct val="110000"/>
              </a:lnSpc>
              <a:defRPr/>
            </a:pPr>
            <a:r>
              <a:rPr lang="es-ES_tradnl" altLang="es-ES" sz="2200" dirty="0" smtClean="0">
                <a:latin typeface="Arial" charset="0"/>
              </a:rPr>
              <a:t>para obtener información y/o alertar a los servicios de emergencias</a:t>
            </a:r>
          </a:p>
        </p:txBody>
      </p:sp>
      <p:pic>
        <p:nvPicPr>
          <p:cNvPr id="4" name="Picture 10" descr="Bebes-borrachos"/>
          <p:cNvPicPr>
            <a:picLocks noChangeAspect="1" noChangeArrowheads="1"/>
          </p:cNvPicPr>
          <p:nvPr/>
        </p:nvPicPr>
        <p:blipFill>
          <a:blip r:embed="rId2" cstate="print"/>
          <a:srcRect b="16483"/>
          <a:stretch>
            <a:fillRect/>
          </a:stretch>
        </p:blipFill>
        <p:spPr bwMode="auto">
          <a:xfrm>
            <a:off x="1000100" y="4286256"/>
            <a:ext cx="7072362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TRATAMIENTO DE INTOXICACIONES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714356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NO DEBEMOS HACER?</a:t>
            </a:r>
          </a:p>
          <a:p>
            <a:pPr>
              <a:defRPr/>
            </a:pPr>
            <a:endParaRPr lang="es-ES_tradnl" altLang="es-ES" b="1" dirty="0" smtClean="0">
              <a:latin typeface="Arial" charset="0"/>
            </a:endParaRPr>
          </a:p>
          <a:p>
            <a:pPr lvl="1">
              <a:buFontTx/>
              <a:buChar char="•"/>
              <a:defRPr/>
            </a:pPr>
            <a:r>
              <a:rPr lang="es-ES_tradnl" altLang="es-ES" sz="2200" dirty="0" smtClean="0">
                <a:latin typeface="Arial" charset="0"/>
              </a:rPr>
              <a:t>Administrar remedios caseros para </a:t>
            </a:r>
            <a:r>
              <a:rPr lang="es-ES_tradnl" altLang="es-ES" sz="2200" b="1" dirty="0" smtClean="0">
                <a:latin typeface="Arial" charset="0"/>
              </a:rPr>
              <a:t>“diluir o desactivar el tóxico”</a:t>
            </a:r>
            <a:r>
              <a:rPr lang="es-ES_tradnl" altLang="es-ES" sz="2200" dirty="0" smtClean="0">
                <a:latin typeface="Arial" charset="0"/>
              </a:rPr>
              <a:t> (leche, clara de huevo…) sin previo consejo médico</a:t>
            </a:r>
          </a:p>
          <a:p>
            <a:pPr lvl="1">
              <a:defRPr/>
            </a:pPr>
            <a:endParaRPr lang="es-ES_tradnl" altLang="es-ES" sz="2200" dirty="0" smtClean="0">
              <a:latin typeface="Arial" charset="0"/>
            </a:endParaRPr>
          </a:p>
          <a:p>
            <a:pPr lvl="1">
              <a:buFontTx/>
              <a:buChar char="•"/>
              <a:defRPr/>
            </a:pPr>
            <a:r>
              <a:rPr lang="es-ES_tradnl" altLang="es-ES" sz="2200" dirty="0" smtClean="0">
                <a:latin typeface="Arial" charset="0"/>
              </a:rPr>
              <a:t>Provocar el </a:t>
            </a:r>
            <a:r>
              <a:rPr lang="es-ES_tradnl" altLang="es-ES" sz="2200" b="1" dirty="0" smtClean="0">
                <a:latin typeface="Arial" charset="0"/>
              </a:rPr>
              <a:t>vómito</a:t>
            </a:r>
            <a:r>
              <a:rPr lang="es-ES_tradnl" altLang="es-ES" sz="2200" dirty="0" smtClean="0">
                <a:latin typeface="Arial" charset="0"/>
              </a:rPr>
              <a:t>, si no nos lo han recomendado</a:t>
            </a:r>
            <a:endParaRPr lang="es-ES" dirty="0"/>
          </a:p>
        </p:txBody>
      </p:sp>
      <p:pic>
        <p:nvPicPr>
          <p:cNvPr id="4" name="3 Imagen" descr="CUIDADO DETERGEN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928670"/>
            <a:ext cx="350046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URGENCIAS RESPIRATORIAS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428604"/>
            <a:ext cx="6429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dirty="0" smtClean="0">
                <a:latin typeface="Arial" charset="0"/>
              </a:rPr>
              <a:t>Algunas generan dificultades como el aumento del trabajo     respiratorio (costillas marcadas, aleteo, ruidos). En estos casos siempre hay que consultar al pediatra.</a:t>
            </a:r>
          </a:p>
          <a:p>
            <a:pPr algn="ctr"/>
            <a:endParaRPr lang="es-ES_tradnl" altLang="es-ES" dirty="0" smtClean="0">
              <a:latin typeface="Arial" charset="0"/>
            </a:endParaRPr>
          </a:p>
          <a:p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TIPOS:</a:t>
            </a:r>
          </a:p>
          <a:p>
            <a:endParaRPr lang="es-ES_tradnl" altLang="es-ES" sz="2000" dirty="0" smtClean="0">
              <a:latin typeface="Arial" charset="0"/>
            </a:endParaRPr>
          </a:p>
          <a:p>
            <a:pPr marL="285750" indent="-285750">
              <a:lnSpc>
                <a:spcPct val="120000"/>
              </a:lnSpc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LARINGITIS AGUDA o inflamación repentina de la glotis(edema de glotis, crup laríngeo, estridor laríngeo)</a:t>
            </a:r>
          </a:p>
          <a:p>
            <a:pPr marL="285750" indent="-285750">
              <a:lnSpc>
                <a:spcPct val="120000"/>
              </a:lnSpc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Infección severa de la zona supraglótica o EPIGLOTITIS</a:t>
            </a:r>
          </a:p>
          <a:p>
            <a:pPr marL="285750" indent="-285750">
              <a:lnSpc>
                <a:spcPct val="120000"/>
              </a:lnSpc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BRONQUITIS o infección del bronquio.</a:t>
            </a:r>
          </a:p>
          <a:p>
            <a:pPr marL="285750" indent="-285750">
              <a:lnSpc>
                <a:spcPct val="120000"/>
              </a:lnSpc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CRISIS ASMÁTICA, estrechamiento del bronquio por inflamación.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_tradnl" altLang="es-ES" sz="2000" dirty="0" smtClean="0">
                <a:latin typeface="Arial" charset="0"/>
              </a:rPr>
              <a:t>   CUERPO EXTRAÑO</a:t>
            </a:r>
            <a:endParaRPr lang="es-ES_tradnl" altLang="es-ES" sz="3200" b="1" dirty="0">
              <a:latin typeface="Arial" charset="0"/>
            </a:endParaRPr>
          </a:p>
        </p:txBody>
      </p:sp>
      <p:pic>
        <p:nvPicPr>
          <p:cNvPr id="4" name="Picture 11" descr="lar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000108"/>
            <a:ext cx="17335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428604"/>
            <a:ext cx="86439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000" b="1" dirty="0" smtClean="0">
                <a:latin typeface="Arial" charset="0"/>
              </a:rPr>
              <a:t>       </a:t>
            </a:r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QUÉ DEBEMOS HACER?</a:t>
            </a:r>
          </a:p>
          <a:p>
            <a:endParaRPr lang="es-ES_tradnl" altLang="es-ES" sz="2000" b="1" dirty="0" smtClean="0">
              <a:latin typeface="Arial" charset="0"/>
            </a:endParaRPr>
          </a:p>
          <a:p>
            <a:pPr marL="742950" lvl="1" indent="-285750"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Alertar al 112 o trasladar al enfermo de manera urgente a un centro sanitario.</a:t>
            </a:r>
          </a:p>
          <a:p>
            <a:pPr marL="742950" lvl="1" indent="-285750">
              <a:buFontTx/>
              <a:buChar char="•"/>
            </a:pPr>
            <a:r>
              <a:rPr lang="es-ES_tradnl" altLang="es-ES" sz="2000" b="1" dirty="0" smtClean="0">
                <a:latin typeface="Arial" charset="0"/>
              </a:rPr>
              <a:t>Apertura de la vía respiratoria</a:t>
            </a:r>
            <a:r>
              <a:rPr lang="es-ES_tradnl" altLang="es-ES" sz="2000" dirty="0" smtClean="0">
                <a:latin typeface="Arial" charset="0"/>
              </a:rPr>
              <a:t> y limpiaremos, sin forzar ni manipular, la cavidad bucal de secreciones.</a:t>
            </a:r>
          </a:p>
          <a:p>
            <a:pPr marL="742950" lvl="1" indent="-285750">
              <a:buFontTx/>
              <a:buChar char="•"/>
            </a:pPr>
            <a:r>
              <a:rPr lang="es-ES_tradnl" altLang="es-ES" sz="2000" b="1" dirty="0" smtClean="0">
                <a:latin typeface="Arial" charset="0"/>
              </a:rPr>
              <a:t>Tratar la fiebre</a:t>
            </a:r>
          </a:p>
          <a:p>
            <a:pPr marL="742950" lvl="1" indent="-285750"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Siempre dejaremos al niño </a:t>
            </a:r>
            <a:r>
              <a:rPr lang="es-ES_tradnl" altLang="es-ES" sz="2000" b="1" dirty="0" smtClean="0">
                <a:latin typeface="Arial" charset="0"/>
              </a:rPr>
              <a:t>sentado</a:t>
            </a:r>
            <a:r>
              <a:rPr lang="es-ES_tradnl" altLang="es-ES" sz="2000" dirty="0" smtClean="0">
                <a:latin typeface="Arial" charset="0"/>
              </a:rPr>
              <a:t>, lo que le permitirá respirar.</a:t>
            </a:r>
          </a:p>
          <a:p>
            <a:pPr marL="742950" lvl="1" indent="-285750"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Controle en todo memento la </a:t>
            </a:r>
            <a:r>
              <a:rPr lang="es-ES_tradnl" altLang="es-ES" sz="2000" b="1" dirty="0" smtClean="0">
                <a:latin typeface="Arial" charset="0"/>
              </a:rPr>
              <a:t>apariencia, el aspecto de la piel y la respiración del lactante o niño.</a:t>
            </a:r>
            <a:endParaRPr lang="es-ES_tradnl" altLang="es-ES" sz="2000" b="1" dirty="0">
              <a:latin typeface="Arial" charset="0"/>
            </a:endParaRPr>
          </a:p>
        </p:txBody>
      </p:sp>
      <p:pic>
        <p:nvPicPr>
          <p:cNvPr id="4" name="Picture 10" descr="Crup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14818"/>
            <a:ext cx="5000660" cy="237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32002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75" t="56097" r="60713" b="33073"/>
          <a:stretch>
            <a:fillRect/>
          </a:stretch>
        </p:blipFill>
        <p:spPr bwMode="auto">
          <a:xfrm>
            <a:off x="500034" y="500042"/>
            <a:ext cx="50006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iman-p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00042"/>
            <a:ext cx="317817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00034" y="1714488"/>
            <a:ext cx="49292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ES_tradnl" altLang="es-ES" sz="2400" b="1" dirty="0" smtClean="0">
                <a:effectLst/>
                <a:latin typeface="Arial" charset="0"/>
              </a:rPr>
              <a:t>Evaluar el estado del niño.</a:t>
            </a:r>
          </a:p>
          <a:p>
            <a:endParaRPr lang="es-ES_tradnl" altLang="es-ES" sz="2400" b="1" dirty="0" smtClean="0">
              <a:effectLst/>
              <a:latin typeface="Arial" charset="0"/>
            </a:endParaRPr>
          </a:p>
          <a:p>
            <a:pPr>
              <a:buFontTx/>
              <a:buChar char="•"/>
            </a:pPr>
            <a:r>
              <a:rPr lang="es-ES_tradnl" altLang="es-ES" sz="2400" b="1" dirty="0" smtClean="0">
                <a:latin typeface="Arial" charset="0"/>
              </a:rPr>
              <a:t>Sólo movilizar</a:t>
            </a:r>
            <a:r>
              <a:rPr lang="es-ES_tradnl" altLang="es-ES" sz="2400" b="1" dirty="0" smtClean="0">
                <a:effectLst/>
                <a:latin typeface="Arial" charset="0"/>
              </a:rPr>
              <a:t> al niño si se encuentra en lugar peligroso o la posición no es adecuada para RCP. </a:t>
            </a:r>
          </a:p>
          <a:p>
            <a:endParaRPr lang="es-ES_tradnl" altLang="es-ES" sz="2400" b="1" dirty="0" smtClean="0">
              <a:effectLst/>
              <a:latin typeface="Arial" charset="0"/>
            </a:endParaRPr>
          </a:p>
          <a:p>
            <a:pPr>
              <a:buFontTx/>
              <a:buChar char="•"/>
            </a:pPr>
            <a:r>
              <a:rPr lang="es-ES_tradnl" altLang="es-ES" sz="2400" b="1" dirty="0" smtClean="0">
                <a:effectLst/>
                <a:latin typeface="Arial" charset="0"/>
              </a:rPr>
              <a:t>Realice las pautas básicas de Primeros Auxilios.</a:t>
            </a:r>
            <a:endParaRPr lang="es-ES_tradnl" altLang="es-ES" sz="2400" b="1" u="sng" dirty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URGENCIAS RESPIRATORIAS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00034" y="500043"/>
            <a:ext cx="6786610" cy="277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NO DEBEMOS HACER?</a:t>
            </a:r>
            <a:endParaRPr lang="es-ES" altLang="es-ES" sz="3600" b="1" dirty="0" smtClean="0">
              <a:latin typeface="Arial" charset="0"/>
            </a:endParaRP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s-ES" altLang="es-ES" sz="2800" b="1" dirty="0" smtClean="0">
                <a:latin typeface="Arial" charset="0"/>
              </a:rPr>
              <a:t> </a:t>
            </a:r>
            <a:r>
              <a:rPr lang="es-ES" altLang="es-ES" sz="2800" dirty="0" smtClean="0">
                <a:latin typeface="Arial" charset="0"/>
              </a:rPr>
              <a:t>Prepararle vahos o inhalaciones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s-ES" altLang="es-ES" sz="2800" dirty="0" smtClean="0">
                <a:latin typeface="Arial" charset="0"/>
              </a:rPr>
              <a:t>(eucaliptos…) muy calientes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s-ES" altLang="es-ES" sz="2800" dirty="0" smtClean="0">
                <a:latin typeface="Arial" charset="0"/>
              </a:rPr>
              <a:t> Desabrigar al niño, exponerlo al frío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s-ES" altLang="es-ES" sz="2800" dirty="0" smtClean="0">
                <a:latin typeface="Arial" charset="0"/>
              </a:rPr>
              <a:t> Darle medicación por nuestra cuenta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endParaRPr lang="es-ES" altLang="es-ES" sz="3200" dirty="0">
              <a:latin typeface="Arial" charset="0"/>
            </a:endParaRPr>
          </a:p>
        </p:txBody>
      </p:sp>
      <p:pic>
        <p:nvPicPr>
          <p:cNvPr id="4" name="3 Imagen" descr="MEDIC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42900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CRISIS ASMÁTICA</a:t>
            </a:r>
            <a:endParaRPr lang="es-ES" dirty="0"/>
          </a:p>
        </p:txBody>
      </p:sp>
      <p:pic>
        <p:nvPicPr>
          <p:cNvPr id="3" name="2 Imagen" descr="factores asma.png"/>
          <p:cNvPicPr>
            <a:picLocks noChangeAspect="1"/>
          </p:cNvPicPr>
          <p:nvPr/>
        </p:nvPicPr>
        <p:blipFill>
          <a:blip r:embed="rId2" cstate="print"/>
          <a:srcRect b="9999"/>
          <a:stretch>
            <a:fillRect/>
          </a:stretch>
        </p:blipFill>
        <p:spPr>
          <a:xfrm>
            <a:off x="785786" y="571480"/>
            <a:ext cx="4105275" cy="4286280"/>
          </a:xfrm>
          <a:prstGeom prst="rect">
            <a:avLst/>
          </a:prstGeom>
        </p:spPr>
      </p:pic>
      <p:pic>
        <p:nvPicPr>
          <p:cNvPr id="4" name="3 Imagen" descr="AS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785794"/>
            <a:ext cx="3143272" cy="3071834"/>
          </a:xfrm>
          <a:prstGeom prst="rect">
            <a:avLst/>
          </a:prstGeom>
        </p:spPr>
      </p:pic>
      <p:pic>
        <p:nvPicPr>
          <p:cNvPr id="6" name="5 Imagen" descr="IN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071942"/>
            <a:ext cx="30289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57158" y="500042"/>
            <a:ext cx="650084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3200" b="1" dirty="0" smtClean="0">
                <a:solidFill>
                  <a:schemeClr val="folHlink"/>
                </a:solidFill>
                <a:latin typeface="Arial" charset="0"/>
              </a:rPr>
              <a:t>DESHIDRATACIÓN AGUDA</a:t>
            </a:r>
          </a:p>
          <a:p>
            <a:endParaRPr lang="es-ES_tradnl" altLang="es-ES" sz="3200" b="1" dirty="0" smtClean="0">
              <a:solidFill>
                <a:schemeClr val="folHlink"/>
              </a:solidFill>
              <a:latin typeface="Arial" charset="0"/>
            </a:endParaRPr>
          </a:p>
          <a:p>
            <a:endParaRPr lang="es-ES_tradnl" altLang="es-ES" sz="800" b="1" dirty="0" smtClean="0">
              <a:solidFill>
                <a:schemeClr val="folHlink"/>
              </a:solidFill>
              <a:latin typeface="Arial" charset="0"/>
            </a:endParaRPr>
          </a:p>
          <a:p>
            <a:r>
              <a:rPr lang="es-ES_tradnl" altLang="es-ES" dirty="0" smtClean="0">
                <a:latin typeface="Arial" charset="0"/>
              </a:rPr>
              <a:t>La deshidratación es la pérdida de agua </a:t>
            </a:r>
          </a:p>
          <a:p>
            <a:r>
              <a:rPr lang="es-ES_tradnl" altLang="es-ES" dirty="0" smtClean="0">
                <a:latin typeface="Arial" charset="0"/>
              </a:rPr>
              <a:t>del organismo. El lactante y el niño pequeño, </a:t>
            </a:r>
          </a:p>
          <a:p>
            <a:r>
              <a:rPr lang="es-ES_tradnl" altLang="es-ES" dirty="0" smtClean="0">
                <a:latin typeface="Arial" charset="0"/>
              </a:rPr>
              <a:t>por sus características físicas, pueden</a:t>
            </a:r>
          </a:p>
          <a:p>
            <a:r>
              <a:rPr lang="es-ES_tradnl" altLang="es-ES" dirty="0" smtClean="0">
                <a:latin typeface="Arial" charset="0"/>
              </a:rPr>
              <a:t> perder agua con más rapidez</a:t>
            </a:r>
          </a:p>
          <a:p>
            <a:endParaRPr lang="es-ES_tradnl" altLang="es-ES" dirty="0" smtClean="0">
              <a:latin typeface="Arial" charset="0"/>
            </a:endParaRPr>
          </a:p>
          <a:p>
            <a:endParaRPr lang="es-ES_tradnl" altLang="es-ES" dirty="0" smtClean="0">
              <a:latin typeface="Arial" charset="0"/>
            </a:endParaRPr>
          </a:p>
          <a:p>
            <a:endParaRPr lang="es-ES_tradnl" altLang="es-ES" dirty="0" smtClean="0">
              <a:latin typeface="Arial" charset="0"/>
            </a:endParaRPr>
          </a:p>
          <a:p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CAUSAS</a:t>
            </a:r>
          </a:p>
          <a:p>
            <a:endParaRPr lang="es-ES_tradnl" altLang="es-ES" sz="1000" b="1" dirty="0" smtClean="0">
              <a:latin typeface="Arial" charset="0"/>
            </a:endParaRPr>
          </a:p>
          <a:p>
            <a:pPr marL="285750" indent="-285750"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Gastroenteritis aguda. </a:t>
            </a:r>
          </a:p>
          <a:p>
            <a:pPr marL="285750" indent="-285750"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Mala preparación de los biberones por </a:t>
            </a:r>
          </a:p>
          <a:p>
            <a:pPr marL="285750" indent="-285750"/>
            <a:r>
              <a:rPr lang="es-ES_tradnl" altLang="es-ES" sz="2000" dirty="0" smtClean="0">
                <a:latin typeface="Arial" charset="0"/>
              </a:rPr>
              <a:t>    falta de higiene o por dosis mal preparadas</a:t>
            </a:r>
          </a:p>
          <a:p>
            <a:pPr marL="285750" indent="-285750"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Exposición a temperaturas muy altas o exceso de sol</a:t>
            </a:r>
          </a:p>
          <a:p>
            <a:pPr marL="285750" indent="-285750">
              <a:buFontTx/>
              <a:buChar char="•"/>
            </a:pPr>
            <a:r>
              <a:rPr lang="es-ES_tradnl" altLang="es-ES" sz="2000" dirty="0" smtClean="0">
                <a:latin typeface="Arial" charset="0"/>
              </a:rPr>
              <a:t>Trastornos médicos específicos (problemas renales, hormonales y metabólicos)</a:t>
            </a:r>
            <a:endParaRPr lang="es-ES_tradnl" altLang="es-ES" sz="2000" dirty="0">
              <a:latin typeface="Arial" charset="0"/>
            </a:endParaRPr>
          </a:p>
        </p:txBody>
      </p:sp>
      <p:pic>
        <p:nvPicPr>
          <p:cNvPr id="4" name="Picture 11" descr="20071115_mgb_deshidratacion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50"/>
            <a:ext cx="3174994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DESHIDRATACIÓN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428604"/>
            <a:ext cx="6429404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SÍNTOMAS Y SIGNOS</a:t>
            </a:r>
          </a:p>
          <a:p>
            <a:endParaRPr lang="es-ES_tradnl" altLang="es-ES" b="1" dirty="0" smtClean="0">
              <a:latin typeface="Arial" charset="0"/>
            </a:endParaRP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Niño o lactante irritable en el primer momento; a medida que pasa el tiempo está más </a:t>
            </a:r>
            <a:r>
              <a:rPr lang="es-ES_tradnl" altLang="es-ES" b="1" dirty="0" smtClean="0">
                <a:latin typeface="Arial" charset="0"/>
              </a:rPr>
              <a:t>decaído y somnoliento</a:t>
            </a:r>
            <a:r>
              <a:rPr lang="es-ES_tradnl" altLang="es-ES" dirty="0" smtClean="0">
                <a:latin typeface="Arial" charset="0"/>
              </a:rPr>
              <a:t>. 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s-ES_tradnl" altLang="es-ES" b="1" dirty="0" smtClean="0">
                <a:latin typeface="Arial" charset="0"/>
              </a:rPr>
              <a:t>Signo del pliegue:</a:t>
            </a:r>
            <a:r>
              <a:rPr lang="es-ES_tradnl" altLang="es-ES" dirty="0" smtClean="0">
                <a:latin typeface="Arial" charset="0"/>
              </a:rPr>
              <a:t> la piel, al pellizcarla, mantiene el pliegue. El mejor sitio para hacerlo es el abdomen.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Las mucosas, la lengua y los labios estarán </a:t>
            </a:r>
            <a:r>
              <a:rPr lang="es-ES_tradnl" altLang="es-ES" b="1" dirty="0" smtClean="0">
                <a:latin typeface="Arial" charset="0"/>
              </a:rPr>
              <a:t>secos</a:t>
            </a:r>
            <a:r>
              <a:rPr lang="es-ES_tradnl" altLang="es-ES" dirty="0" smtClean="0">
                <a:latin typeface="Arial" charset="0"/>
              </a:rPr>
              <a:t> o muy pastosos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Ocasionalmente fiebre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Poca </a:t>
            </a:r>
            <a:r>
              <a:rPr lang="es-ES_tradnl" altLang="es-ES" b="1" dirty="0" smtClean="0">
                <a:latin typeface="Arial" charset="0"/>
              </a:rPr>
              <a:t>emisión de orina</a:t>
            </a:r>
            <a:endParaRPr lang="es-ES_tradnl" altLang="es-E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DESHIDRATACIÓN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57158" y="500043"/>
            <a:ext cx="4214842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DEBEMOS HACER?</a:t>
            </a:r>
            <a:endParaRPr lang="es-ES_tradnl" altLang="es-ES" sz="2200" b="1" dirty="0" smtClean="0">
              <a:latin typeface="Arial" charset="0"/>
            </a:endParaRPr>
          </a:p>
          <a:p>
            <a:endParaRPr lang="es-ES_tradnl" altLang="es-ES" b="1" dirty="0" smtClean="0">
              <a:latin typeface="Arial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Sólo si el niño está consciente, podemos intentar una </a:t>
            </a:r>
            <a:r>
              <a:rPr lang="es-ES_tradnl" altLang="es-ES" b="1" dirty="0" smtClean="0">
                <a:latin typeface="Arial" charset="0"/>
              </a:rPr>
              <a:t>hidratación oral</a:t>
            </a:r>
            <a:r>
              <a:rPr lang="es-ES_tradnl" altLang="es-ES" dirty="0" smtClean="0">
                <a:latin typeface="Arial" charset="0"/>
              </a:rPr>
              <a:t> (ej.: </a:t>
            </a:r>
            <a:r>
              <a:rPr lang="es-ES_tradnl" altLang="es-ES" dirty="0" err="1" smtClean="0">
                <a:latin typeface="Arial" charset="0"/>
              </a:rPr>
              <a:t>sueroral</a:t>
            </a:r>
            <a:r>
              <a:rPr lang="es-ES_tradnl" altLang="es-ES" dirty="0" smtClean="0">
                <a:latin typeface="Arial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Si no está consciente, alerte al 112.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Si es posible, cuantifique la orina y las defecaciones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Coloque al niño en </a:t>
            </a:r>
            <a:r>
              <a:rPr lang="es-ES_tradnl" altLang="es-ES" b="1" dirty="0" smtClean="0">
                <a:latin typeface="Arial" charset="0"/>
              </a:rPr>
              <a:t>posición lateral</a:t>
            </a:r>
            <a:r>
              <a:rPr lang="es-ES_tradnl" altLang="es-ES" dirty="0" smtClean="0">
                <a:latin typeface="Arial" charset="0"/>
              </a:rPr>
              <a:t>. Controle en todo momento la apariencia, el aspecto de la piel y la respiración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Alerte al 112.</a:t>
            </a:r>
          </a:p>
          <a:p>
            <a:pPr marL="742950" lvl="1" indent="-285750"/>
            <a:endParaRPr lang="es-ES_tradnl" altLang="es-ES" dirty="0">
              <a:latin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43438" y="642918"/>
            <a:ext cx="4071934" cy="323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60000"/>
              </a:spcBef>
            </a:pPr>
            <a:r>
              <a:rPr lang="es-ES" altLang="es-ES" sz="2400" b="1" dirty="0" smtClean="0">
                <a:latin typeface="Arial" charset="0"/>
              </a:rPr>
              <a:t> </a:t>
            </a:r>
            <a:r>
              <a:rPr lang="es-ES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NO DEBEMOS HACER?</a:t>
            </a:r>
            <a:endParaRPr lang="es-ES" altLang="es-ES" sz="24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>
              <a:lnSpc>
                <a:spcPct val="70000"/>
              </a:lnSpc>
              <a:spcBef>
                <a:spcPct val="60000"/>
              </a:spcBef>
            </a:pPr>
            <a:endParaRPr lang="es-ES" altLang="es-ES" b="1" dirty="0" smtClean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60000"/>
              </a:spcBef>
              <a:buFontTx/>
              <a:buChar char="•"/>
            </a:pPr>
            <a:endParaRPr lang="es-ES" altLang="es-ES" b="1" dirty="0" smtClean="0"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60000"/>
              </a:spcBef>
              <a:buFontTx/>
              <a:buChar char="•"/>
            </a:pPr>
            <a:r>
              <a:rPr lang="es-ES" altLang="es-ES" b="1" dirty="0" smtClean="0">
                <a:latin typeface="Arial" charset="0"/>
              </a:rPr>
              <a:t> </a:t>
            </a:r>
            <a:r>
              <a:rPr lang="es-ES" altLang="es-ES" sz="2000" dirty="0" smtClean="0">
                <a:latin typeface="Arial" charset="0"/>
              </a:rPr>
              <a:t>Mantener al niño expuesto a focos de calor.</a:t>
            </a:r>
          </a:p>
          <a:p>
            <a:pPr>
              <a:lnSpc>
                <a:spcPct val="60000"/>
              </a:lnSpc>
              <a:spcBef>
                <a:spcPct val="60000"/>
              </a:spcBef>
              <a:buFontTx/>
              <a:buChar char="•"/>
            </a:pPr>
            <a:r>
              <a:rPr lang="es-ES" altLang="es-ES" sz="2000" dirty="0" smtClean="0">
                <a:latin typeface="Arial" charset="0"/>
              </a:rPr>
              <a:t>Darle grandes cantidades de líquidos de una vez porque facilita el vómito.</a:t>
            </a:r>
          </a:p>
          <a:p>
            <a:pPr>
              <a:lnSpc>
                <a:spcPct val="60000"/>
              </a:lnSpc>
              <a:spcBef>
                <a:spcPct val="60000"/>
              </a:spcBef>
              <a:buFontTx/>
              <a:buChar char="•"/>
            </a:pPr>
            <a:r>
              <a:rPr lang="es-ES" altLang="es-ES" sz="2000" dirty="0" smtClean="0">
                <a:latin typeface="Arial" charset="0"/>
              </a:rPr>
              <a:t>Darle medicamentos por nuestra cuenta.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357166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ENFRIAMIENTO (HIPOTERMIA)</a:t>
            </a:r>
          </a:p>
          <a:p>
            <a:endParaRPr lang="es-ES_tradnl" altLang="es-ES" b="1" dirty="0" smtClean="0">
              <a:latin typeface="Arial" charset="0"/>
            </a:endParaRPr>
          </a:p>
          <a:p>
            <a:r>
              <a:rPr lang="es-ES_tradnl" altLang="es-ES" dirty="0" smtClean="0">
                <a:latin typeface="Arial" charset="0"/>
              </a:rPr>
              <a:t>Los sistemas de regulación de la temperatura en el lactante y en niños pequeños no están aún lo suficientemente desarrollados. </a:t>
            </a:r>
          </a:p>
          <a:p>
            <a:endParaRPr lang="es-ES_tradnl" altLang="es-ES" sz="800" b="1" dirty="0" smtClean="0">
              <a:latin typeface="Arial" charset="0"/>
            </a:endParaRPr>
          </a:p>
          <a:p>
            <a:r>
              <a:rPr lang="es-ES_tradnl" altLang="es-ES" sz="2800" b="1" dirty="0" smtClean="0">
                <a:latin typeface="Arial" charset="0"/>
              </a:rPr>
              <a:t>SIGNOS Y SÍNTOMAS</a:t>
            </a:r>
          </a:p>
          <a:p>
            <a:endParaRPr lang="es-ES_tradnl" altLang="es-ES" sz="2800" b="1" dirty="0" smtClean="0">
              <a:latin typeface="Arial" charset="0"/>
            </a:endParaRP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Piel fría al tacto, puede tener un aspecto pálido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Niño poco activo, inusualmente tranquilo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Temblores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Respiración lenta y poco profunda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Falta de apetito</a:t>
            </a:r>
          </a:p>
        </p:txBody>
      </p:sp>
      <p:pic>
        <p:nvPicPr>
          <p:cNvPr id="4" name="Picture 14" descr="termomet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000504"/>
            <a:ext cx="36830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HIPOTERMIA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71472" y="500042"/>
            <a:ext cx="6000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DEBEMOS HACER?</a:t>
            </a:r>
          </a:p>
          <a:p>
            <a:endParaRPr lang="es-ES_tradnl" altLang="es-ES" sz="2400" b="1" dirty="0" smtClean="0">
              <a:latin typeface="Arial" charset="0"/>
            </a:endParaRP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 Retire prendas mojadas y cambie pañales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 cubra la cabeza con un gorrito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 envuélvalo en una manta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 caliente la habitación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Si el estado de conciencia es bueno, ofrecer bebidas calientes</a:t>
            </a:r>
          </a:p>
          <a:p>
            <a:pPr marL="742950" lvl="1" indent="-285750"/>
            <a:endParaRPr lang="es-ES_tradnl" altLang="es-ES" dirty="0" smtClean="0">
              <a:latin typeface="Arial" charset="0"/>
            </a:endParaRPr>
          </a:p>
          <a:p>
            <a:r>
              <a:rPr lang="es-ES_tradnl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NO DEBEMOS HACER?</a:t>
            </a:r>
          </a:p>
          <a:p>
            <a:endParaRPr lang="es-ES_tradnl" altLang="es-ES" sz="2400" b="1" dirty="0" smtClean="0">
              <a:latin typeface="Arial" charset="0"/>
            </a:endParaRP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Bañarlo con agua caliente (atención a los cambios bruscos de temperatura)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Darle friegas enérgicas</a:t>
            </a:r>
          </a:p>
          <a:p>
            <a:pPr marL="742950" lvl="1" indent="-285750"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Tenerlo expuesto a corrientes de aire y humedad ambiental</a:t>
            </a:r>
            <a:endParaRPr lang="es-ES_tradnl" altLang="es-E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588222"/>
            <a:ext cx="8715404" cy="580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3200" b="1" dirty="0" smtClean="0">
                <a:solidFill>
                  <a:schemeClr val="folHlink"/>
                </a:solidFill>
                <a:latin typeface="Arial" charset="0"/>
              </a:rPr>
              <a:t>FIEBRE (HIPERTERMIA)</a:t>
            </a:r>
          </a:p>
          <a:p>
            <a:pPr algn="ctr"/>
            <a:r>
              <a:rPr lang="es-ES_tradnl" altLang="es-ES" sz="2000" dirty="0" smtClean="0">
                <a:latin typeface="Arial" charset="0"/>
              </a:rPr>
              <a:t>Se considera fiebre a la temperatura corporal superior a los 38º C. </a:t>
            </a:r>
          </a:p>
          <a:p>
            <a:pPr algn="ctr"/>
            <a:r>
              <a:rPr lang="es-ES_tradnl" altLang="es-ES" sz="2000" dirty="0" smtClean="0">
                <a:latin typeface="Arial" charset="0"/>
              </a:rPr>
              <a:t>No es una enfermedad en sí misma, sino un síntoma</a:t>
            </a:r>
            <a:endParaRPr lang="es-ES_tradnl" altLang="es-ES" sz="2000" b="1" dirty="0" smtClean="0">
              <a:latin typeface="Arial" charset="0"/>
            </a:endParaRPr>
          </a:p>
          <a:p>
            <a:endParaRPr lang="es-ES_tradnl" altLang="es-ES" sz="1600" b="1" dirty="0" smtClean="0">
              <a:latin typeface="Arial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s-ES_tradnl" altLang="es-ES" b="1" dirty="0" smtClean="0">
                <a:latin typeface="Arial" charset="0"/>
              </a:rPr>
              <a:t> </a:t>
            </a:r>
            <a:r>
              <a:rPr lang="es-ES_tradnl" altLang="es-ES" dirty="0" smtClean="0">
                <a:latin typeface="Arial" charset="0"/>
              </a:rPr>
              <a:t>Asegúrese de que </a:t>
            </a:r>
            <a:r>
              <a:rPr lang="es-ES_tradnl" altLang="es-ES" b="1" dirty="0" smtClean="0">
                <a:latin typeface="Arial" charset="0"/>
              </a:rPr>
              <a:t>toma la temperatura</a:t>
            </a:r>
            <a:r>
              <a:rPr lang="es-ES_tradnl" altLang="es-ES" dirty="0" smtClean="0">
                <a:latin typeface="Arial" charset="0"/>
              </a:rPr>
              <a:t> de forma correcta.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Si está preocupado acuda al </a:t>
            </a:r>
            <a:r>
              <a:rPr lang="es-ES_tradnl" altLang="es-ES" b="1" dirty="0" smtClean="0">
                <a:latin typeface="Arial" charset="0"/>
              </a:rPr>
              <a:t>centro de salud o al pediatra</a:t>
            </a:r>
            <a:r>
              <a:rPr lang="es-ES_tradnl" altLang="es-ES" dirty="0" smtClean="0">
                <a:latin typeface="Arial" charset="0"/>
              </a:rPr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No se angustie: </a:t>
            </a:r>
            <a:r>
              <a:rPr lang="es-ES_tradnl" altLang="es-ES" b="1" dirty="0" smtClean="0">
                <a:latin typeface="Arial" charset="0"/>
              </a:rPr>
              <a:t>intente controlar la temperatura con los medicamentos habituales o por métodos físicos</a:t>
            </a:r>
            <a:r>
              <a:rPr lang="es-ES_tradnl" altLang="es-ES" dirty="0" smtClean="0">
                <a:latin typeface="Arial" charset="0"/>
              </a:rPr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Fiebre </a:t>
            </a:r>
            <a:r>
              <a:rPr lang="es-ES_tradnl" altLang="es-ES" b="1" dirty="0" smtClean="0">
                <a:latin typeface="Arial" charset="0"/>
              </a:rPr>
              <a:t>no es igual a gravedad</a:t>
            </a:r>
            <a:r>
              <a:rPr lang="es-ES_tradnl" altLang="es-ES" dirty="0" smtClean="0">
                <a:latin typeface="Arial" charset="0"/>
              </a:rPr>
              <a:t>.</a:t>
            </a:r>
            <a:r>
              <a:rPr lang="es-ES_tradnl" altLang="es-ES" sz="1600" dirty="0" smtClean="0">
                <a:latin typeface="Arial" charset="0"/>
              </a:rPr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es-ES_tradnl" altLang="es-ES" sz="1600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s-ES_tradnl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NO DEBEMOS HACER?</a:t>
            </a:r>
            <a:r>
              <a:rPr lang="es-ES_tradnl" altLang="es-ES" sz="1600" dirty="0" smtClean="0">
                <a:latin typeface="Arial" charset="0"/>
              </a:rPr>
              <a:t/>
            </a:r>
            <a:br>
              <a:rPr lang="es-ES_tradnl" altLang="es-ES" sz="1600" dirty="0" smtClean="0">
                <a:latin typeface="Arial" charset="0"/>
              </a:rPr>
            </a:br>
            <a:r>
              <a:rPr lang="es-ES_tradnl" altLang="es-ES" sz="1600" dirty="0" smtClean="0">
                <a:latin typeface="Arial" charset="0"/>
              </a:rPr>
              <a:t/>
            </a:r>
            <a:br>
              <a:rPr lang="es-ES_tradnl" altLang="es-ES" sz="1600" dirty="0" smtClean="0">
                <a:latin typeface="Arial" charset="0"/>
              </a:rPr>
            </a:br>
            <a:r>
              <a:rPr lang="es-ES_tradnl" altLang="es-ES" b="1" dirty="0" smtClean="0">
                <a:latin typeface="Arial" charset="0"/>
              </a:rPr>
              <a:t>Abrigar y tapar al niño “para que sude”</a:t>
            </a:r>
            <a:br>
              <a:rPr lang="es-ES_tradnl" altLang="es-ES" b="1" dirty="0" smtClean="0">
                <a:latin typeface="Arial" charset="0"/>
              </a:rPr>
            </a:br>
            <a:r>
              <a:rPr lang="es-ES_tradnl" altLang="es-ES" b="1" dirty="0" smtClean="0">
                <a:latin typeface="Arial" charset="0"/>
              </a:rPr>
              <a:t>Darle bebidas calientes</a:t>
            </a:r>
            <a:br>
              <a:rPr lang="es-ES_tradnl" altLang="es-ES" b="1" dirty="0" smtClean="0">
                <a:latin typeface="Arial" charset="0"/>
              </a:rPr>
            </a:br>
            <a:r>
              <a:rPr lang="es-ES_tradnl" altLang="es-ES" b="1" dirty="0" smtClean="0">
                <a:latin typeface="Arial" charset="0"/>
              </a:rPr>
              <a:t>Bañarlo en agua fría.</a:t>
            </a:r>
            <a:br>
              <a:rPr lang="es-ES_tradnl" altLang="es-ES" b="1" dirty="0" smtClean="0">
                <a:latin typeface="Arial" charset="0"/>
              </a:rPr>
            </a:br>
            <a:r>
              <a:rPr lang="es-ES_tradnl" altLang="es-ES" b="1" dirty="0" smtClean="0">
                <a:latin typeface="Arial" charset="0"/>
              </a:rPr>
              <a:t>Darle antibióticos </a:t>
            </a:r>
            <a:endParaRPr lang="es-ES_tradnl" altLang="es-ES" b="1" dirty="0">
              <a:latin typeface="Arial" charset="0"/>
            </a:endParaRPr>
          </a:p>
        </p:txBody>
      </p:sp>
      <p:pic>
        <p:nvPicPr>
          <p:cNvPr id="4" name="Picture 14" descr="termomet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14753"/>
            <a:ext cx="357186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357166"/>
            <a:ext cx="6572264" cy="567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800" b="1" dirty="0" smtClean="0">
                <a:latin typeface="Arial" charset="0"/>
              </a:rPr>
              <a:t>      </a:t>
            </a:r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DEBEMOS HACER?</a:t>
            </a:r>
          </a:p>
          <a:p>
            <a:endParaRPr lang="es-ES_tradnl" altLang="es-ES" b="1" dirty="0" smtClean="0">
              <a:solidFill>
                <a:schemeClr val="bg1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buFontTx/>
              <a:buChar char="•"/>
            </a:pPr>
            <a:r>
              <a:rPr lang="es-ES_tradnl" altLang="es-ES" b="1" dirty="0" smtClean="0">
                <a:latin typeface="Arial" charset="0"/>
              </a:rPr>
              <a:t>MANTENGA AL NIÑO FRESCO Y CÓMODO</a:t>
            </a:r>
            <a:r>
              <a:rPr lang="es-ES_tradnl" altLang="es-ES" dirty="0" smtClean="0">
                <a:latin typeface="Arial" charset="0"/>
              </a:rPr>
              <a:t>, poco abrigado</a:t>
            </a:r>
          </a:p>
          <a:p>
            <a:pPr marL="742950" lvl="1" indent="-285750">
              <a:lnSpc>
                <a:spcPct val="120000"/>
              </a:lnSpc>
              <a:buFontTx/>
              <a:buChar char="•"/>
            </a:pPr>
            <a:r>
              <a:rPr lang="es-ES_tradnl" altLang="es-ES" sz="2000" b="1" dirty="0" smtClean="0">
                <a:latin typeface="Arial" charset="0"/>
              </a:rPr>
              <a:t>Bebidas frescas y ligeras</a:t>
            </a:r>
          </a:p>
          <a:p>
            <a:pPr marL="742950" lvl="1" indent="-285750">
              <a:lnSpc>
                <a:spcPct val="120000"/>
              </a:lnSpc>
              <a:buFontTx/>
              <a:buChar char="•"/>
            </a:pPr>
            <a:r>
              <a:rPr lang="es-ES_tradnl" altLang="es-ES" sz="2000" b="1" dirty="0" smtClean="0">
                <a:latin typeface="Arial" charset="0"/>
              </a:rPr>
              <a:t>Refresque</a:t>
            </a:r>
            <a:r>
              <a:rPr lang="es-ES_tradnl" altLang="es-ES" sz="2000" dirty="0" smtClean="0">
                <a:latin typeface="Arial" charset="0"/>
              </a:rPr>
              <a:t> al niño con </a:t>
            </a:r>
            <a:r>
              <a:rPr lang="es-ES_tradnl" altLang="es-ES" sz="2000" b="1" dirty="0" smtClean="0">
                <a:latin typeface="Arial" charset="0"/>
              </a:rPr>
              <a:t>agua tibia</a:t>
            </a:r>
            <a:r>
              <a:rPr lang="es-ES_tradnl" altLang="es-ES" dirty="0" smtClean="0">
                <a:latin typeface="Arial" charset="0"/>
              </a:rPr>
              <a:t> por medio de compresas o en la bañera, si mantiene un buen estado de conciencia</a:t>
            </a:r>
          </a:p>
          <a:p>
            <a:pPr marL="742950" lvl="1" indent="-285750">
              <a:lnSpc>
                <a:spcPct val="12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Siga la </a:t>
            </a:r>
            <a:r>
              <a:rPr lang="es-ES_tradnl" altLang="es-ES" sz="2000" b="1" dirty="0" smtClean="0">
                <a:latin typeface="Arial" charset="0"/>
              </a:rPr>
              <a:t>pauta de medicación</a:t>
            </a:r>
            <a:r>
              <a:rPr lang="es-ES_tradnl" altLang="es-ES" sz="2000" dirty="0" smtClean="0">
                <a:latin typeface="Arial" charset="0"/>
              </a:rPr>
              <a:t> </a:t>
            </a:r>
            <a:r>
              <a:rPr lang="es-ES_tradnl" altLang="es-ES" dirty="0" smtClean="0">
                <a:latin typeface="Arial" charset="0"/>
              </a:rPr>
              <a:t>(antitérmicos) recomendada por su pediatra</a:t>
            </a:r>
          </a:p>
          <a:p>
            <a:pPr marL="742950" lvl="1" indent="-285750">
              <a:lnSpc>
                <a:spcPct val="120000"/>
              </a:lnSpc>
            </a:pPr>
            <a:r>
              <a:rPr lang="es-ES_tradnl" altLang="es-ES" sz="2400" dirty="0" smtClean="0">
                <a:latin typeface="Arial" charset="0"/>
              </a:rPr>
              <a:t> </a:t>
            </a:r>
            <a:r>
              <a:rPr lang="es-ES_tradnl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ACUDIR AL MÉDICO O LLAMAR AL 112</a:t>
            </a:r>
          </a:p>
          <a:p>
            <a:pPr marL="742950" lvl="1" indent="-285750">
              <a:lnSpc>
                <a:spcPct val="12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Temperatura </a:t>
            </a:r>
            <a:r>
              <a:rPr lang="es-ES_tradnl" altLang="es-ES" b="1" dirty="0" smtClean="0">
                <a:latin typeface="Arial" charset="0"/>
              </a:rPr>
              <a:t>superior a 40 º C</a:t>
            </a:r>
            <a:r>
              <a:rPr lang="es-ES_tradnl" altLang="es-ES" dirty="0" smtClean="0">
                <a:latin typeface="Arial" charset="0"/>
              </a:rPr>
              <a:t>.</a:t>
            </a:r>
          </a:p>
          <a:p>
            <a:pPr marL="742950" lvl="1" indent="-285750">
              <a:lnSpc>
                <a:spcPct val="12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Lactantes </a:t>
            </a:r>
            <a:r>
              <a:rPr lang="es-ES_tradnl" altLang="es-ES" b="1" dirty="0" smtClean="0">
                <a:latin typeface="Arial" charset="0"/>
              </a:rPr>
              <a:t>menores de 3 meses.</a:t>
            </a:r>
          </a:p>
          <a:p>
            <a:pPr marL="742950" lvl="1" indent="-285750">
              <a:lnSpc>
                <a:spcPct val="12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Presencia de </a:t>
            </a:r>
            <a:r>
              <a:rPr lang="es-ES_tradnl" altLang="es-ES" b="1" dirty="0" smtClean="0">
                <a:latin typeface="Arial" charset="0"/>
              </a:rPr>
              <a:t>espasmos, rigidez o convulsiones.</a:t>
            </a:r>
          </a:p>
          <a:p>
            <a:pPr marL="742950" lvl="1" indent="-285750">
              <a:lnSpc>
                <a:spcPct val="12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Alteración del triángulo de evaluación pediátrico</a:t>
            </a:r>
          </a:p>
          <a:p>
            <a:pPr marL="742950" lvl="1" indent="-285750">
              <a:lnSpc>
                <a:spcPct val="120000"/>
              </a:lnSpc>
              <a:buFontTx/>
              <a:buChar char="•"/>
            </a:pPr>
            <a:r>
              <a:rPr lang="es-ES_tradnl" altLang="es-ES" dirty="0" smtClean="0">
                <a:latin typeface="Arial" charset="0"/>
              </a:rPr>
              <a:t>Aparición de </a:t>
            </a:r>
            <a:r>
              <a:rPr lang="es-ES_tradnl" altLang="es-ES" b="1" dirty="0" smtClean="0">
                <a:latin typeface="Arial" charset="0"/>
              </a:rPr>
              <a:t>erupciones o manchas.</a:t>
            </a:r>
            <a:endParaRPr lang="es-ES_tradnl" altLang="es-ES" b="1" dirty="0">
              <a:latin typeface="Arial" charset="0"/>
            </a:endParaRPr>
          </a:p>
        </p:txBody>
      </p:sp>
      <p:pic>
        <p:nvPicPr>
          <p:cNvPr id="4" name="Picture 9" descr="Muerte-s%C3%BAbita-en-los-beb%C3%A9s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765174"/>
            <a:ext cx="2214578" cy="416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28596" y="500043"/>
            <a:ext cx="8286808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562600" algn="l"/>
                <a:tab pos="6642100" algn="l"/>
              </a:tabLst>
            </a:pPr>
            <a:r>
              <a:rPr lang="es-ES_tradnl" altLang="es-ES" sz="3200" b="1" dirty="0" smtClean="0">
                <a:solidFill>
                  <a:schemeClr val="folHlink"/>
                </a:solidFill>
                <a:latin typeface="Arial" charset="0"/>
              </a:rPr>
              <a:t>CONVULSIONES FEBRILES</a:t>
            </a:r>
          </a:p>
          <a:p>
            <a:pPr>
              <a:lnSpc>
                <a:spcPct val="120000"/>
              </a:lnSpc>
              <a:tabLst>
                <a:tab pos="5562600" algn="l"/>
                <a:tab pos="6642100" algn="l"/>
              </a:tabLst>
            </a:pPr>
            <a:endParaRPr lang="es-ES_tradnl" altLang="es-ES" b="1" dirty="0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120000"/>
              </a:lnSpc>
              <a:tabLst>
                <a:tab pos="5562600" algn="l"/>
                <a:tab pos="6642100" algn="l"/>
              </a:tabLst>
            </a:pPr>
            <a:r>
              <a:rPr lang="es-ES_tradnl" altLang="es-ES" b="1" dirty="0" smtClean="0">
                <a:latin typeface="Arial" charset="0"/>
              </a:rPr>
              <a:t>Es una de las causas más frecuentes de urgencias en los lactantes y niños. Generalmente, suelen ser consecuencia de un aumento de la temperatura (fiebre) rápido, aunque pueden deberse a fiebre alta mantenida.</a:t>
            </a:r>
          </a:p>
          <a:p>
            <a:pPr>
              <a:lnSpc>
                <a:spcPct val="120000"/>
              </a:lnSpc>
              <a:tabLst>
                <a:tab pos="5562600" algn="l"/>
                <a:tab pos="6642100" algn="l"/>
              </a:tabLst>
            </a:pPr>
            <a:endParaRPr lang="es-ES_tradnl" altLang="es-ES" b="1" dirty="0" smtClean="0">
              <a:latin typeface="Arial" charset="0"/>
            </a:endParaRPr>
          </a:p>
          <a:p>
            <a:pPr>
              <a:lnSpc>
                <a:spcPct val="120000"/>
              </a:lnSpc>
              <a:tabLst>
                <a:tab pos="5562600" algn="l"/>
                <a:tab pos="6642100" algn="l"/>
              </a:tabLst>
            </a:pPr>
            <a:endParaRPr lang="es-ES_tradnl" altLang="es-ES" b="1" dirty="0">
              <a:latin typeface="Arial" charset="0"/>
            </a:endParaRPr>
          </a:p>
        </p:txBody>
      </p:sp>
      <p:pic>
        <p:nvPicPr>
          <p:cNvPr id="6" name="Picture 9" descr="tn_convul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3810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es-ES" sz="4000" b="1" dirty="0" smtClean="0">
                <a:solidFill>
                  <a:srgbClr val="181412"/>
                </a:solidFill>
                <a:latin typeface="Arial" charset="0"/>
              </a:rPr>
              <a:t>RECUERDE:</a:t>
            </a:r>
          </a:p>
          <a:p>
            <a:pPr>
              <a:buNone/>
            </a:pPr>
            <a:endParaRPr lang="es-ES_tradnl" altLang="es-ES" b="1" dirty="0" smtClean="0">
              <a:solidFill>
                <a:srgbClr val="181412"/>
              </a:solidFill>
              <a:latin typeface="Arial" charset="0"/>
            </a:endParaRPr>
          </a:p>
          <a:p>
            <a:r>
              <a:rPr lang="es-ES_tradnl" altLang="es-ES" sz="3200" dirty="0" smtClean="0">
                <a:solidFill>
                  <a:schemeClr val="accent1"/>
                </a:solidFill>
                <a:latin typeface="Arial" charset="0"/>
              </a:rPr>
              <a:t>Establezca medidas de autoprotección y prevención de nuevos accidentes.</a:t>
            </a:r>
          </a:p>
          <a:p>
            <a:pPr>
              <a:buNone/>
            </a:pPr>
            <a:endParaRPr lang="es-ES_tradnl" altLang="es-ES" sz="32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s-ES_tradnl" altLang="es-ES" u="sng" dirty="0" smtClean="0">
                <a:latin typeface="Arial" charset="0"/>
              </a:rPr>
              <a:t>ALERTAR al 112</a:t>
            </a:r>
            <a:r>
              <a:rPr lang="es-ES_tradnl" altLang="es-ES" dirty="0" smtClean="0">
                <a:solidFill>
                  <a:schemeClr val="accent1"/>
                </a:solidFill>
                <a:latin typeface="Arial" charset="0"/>
              </a:rPr>
              <a:t>. Si no está solo, puede dar alerta otra persona. Asegúrese de que sabe qué datos tienes que dar.</a:t>
            </a:r>
            <a:r>
              <a:rPr lang="es-ES_tradnl" altLang="es-ES" sz="3200" dirty="0" smtClean="0">
                <a:solidFill>
                  <a:schemeClr val="accent1"/>
                </a:solidFill>
                <a:latin typeface="Arial" charset="0"/>
              </a:rPr>
              <a:t> </a:t>
            </a:r>
          </a:p>
          <a:p>
            <a:endParaRPr lang="es-E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5143512"/>
            <a:ext cx="8785225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80000"/>
              </a:lnSpc>
            </a:pPr>
            <a:r>
              <a:rPr lang="es-ES_tradnl" altLang="es-ES" sz="2500" dirty="0">
                <a:solidFill>
                  <a:schemeClr val="bg1"/>
                </a:solidFill>
                <a:effectLst/>
                <a:latin typeface="Arial" charset="0"/>
              </a:rPr>
              <a:t>No desplace ni mueva a la víctima si no existe riesgo vital.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CONVULSIONES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42910" y="428604"/>
            <a:ext cx="70009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562600" algn="l"/>
                <a:tab pos="6642100" algn="l"/>
              </a:tabLst>
            </a:pPr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SIGNOS Y SÍNTOMAS CONVULSIONES</a:t>
            </a:r>
          </a:p>
          <a:p>
            <a:pPr>
              <a:lnSpc>
                <a:spcPct val="120000"/>
              </a:lnSpc>
              <a:tabLst>
                <a:tab pos="5562600" algn="l"/>
                <a:tab pos="6642100" algn="l"/>
              </a:tabLst>
            </a:pPr>
            <a:endParaRPr lang="es-ES_tradnl" altLang="es-ES" b="1" dirty="0" smtClean="0">
              <a:latin typeface="Arial" charset="0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5562600" algn="l"/>
                <a:tab pos="6642100" algn="l"/>
              </a:tabLst>
            </a:pPr>
            <a:r>
              <a:rPr lang="es-ES_tradnl" altLang="es-ES" b="1" dirty="0" smtClean="0">
                <a:latin typeface="Arial" charset="0"/>
              </a:rPr>
              <a:t> </a:t>
            </a:r>
            <a:r>
              <a:rPr lang="es-ES_tradnl" altLang="es-ES" sz="2000" b="1" dirty="0" smtClean="0">
                <a:latin typeface="Arial" charset="0"/>
              </a:rPr>
              <a:t>PÉRDIDA DE CONCIENCIA</a:t>
            </a:r>
            <a:r>
              <a:rPr lang="es-ES_tradnl" altLang="es-ES" dirty="0" smtClean="0">
                <a:latin typeface="Arial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5562600" algn="l"/>
                <a:tab pos="6642100" algn="l"/>
              </a:tabLst>
            </a:pPr>
            <a:r>
              <a:rPr lang="es-ES_tradnl" altLang="es-ES" dirty="0" smtClean="0">
                <a:latin typeface="Arial" charset="0"/>
              </a:rPr>
              <a:t> Las convulsiones  son crisis que afectan a todo el cuerpo. Suelen ser de </a:t>
            </a:r>
            <a:r>
              <a:rPr lang="es-ES_tradnl" altLang="es-ES" b="1" dirty="0" smtClean="0">
                <a:latin typeface="Arial" charset="0"/>
              </a:rPr>
              <a:t>contracción-relajación</a:t>
            </a:r>
            <a:r>
              <a:rPr lang="es-ES_tradnl" altLang="es-ES" dirty="0" smtClean="0">
                <a:latin typeface="Arial" charset="0"/>
              </a:rPr>
              <a:t>, pero también podemos encontrarlas en un cuerpo flácido o sólo rígido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5562600" algn="l"/>
                <a:tab pos="6642100" algn="l"/>
              </a:tabLst>
            </a:pPr>
            <a:r>
              <a:rPr lang="es-ES_tradnl" altLang="es-ES" dirty="0" smtClean="0">
                <a:latin typeface="Arial" charset="0"/>
              </a:rPr>
              <a:t>Las convulsiones suelen durar entre 1 y 10 minutos y no suelen superar los 15 minutos, aunque pueden repetirse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5562600" algn="l"/>
                <a:tab pos="6642100" algn="l"/>
              </a:tabLst>
            </a:pPr>
            <a:r>
              <a:rPr lang="es-ES_tradnl" altLang="es-ES" dirty="0" smtClean="0">
                <a:latin typeface="Arial" charset="0"/>
              </a:rPr>
              <a:t>Posteriormente el bebé o niño se queda </a:t>
            </a:r>
            <a:r>
              <a:rPr lang="es-ES_tradnl" altLang="es-ES" b="1" dirty="0" smtClean="0">
                <a:latin typeface="Arial" charset="0"/>
              </a:rPr>
              <a:t>somnoliento.</a:t>
            </a:r>
            <a:endParaRPr lang="es-ES_tradnl" altLang="es-ES" dirty="0">
              <a:latin typeface="Arial" charset="0"/>
            </a:endParaRPr>
          </a:p>
        </p:txBody>
      </p:sp>
      <p:pic>
        <p:nvPicPr>
          <p:cNvPr id="4" name="Picture 11" descr="recognize-petit-mal-seizure-800x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32464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CONVULSIONES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8596" y="500042"/>
            <a:ext cx="4500594" cy="481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¿QUÉ DEBEMOS HACER?</a:t>
            </a:r>
          </a:p>
          <a:p>
            <a:endParaRPr lang="es-ES_tradnl" altLang="es-ES" sz="1400" b="1" dirty="0" smtClean="0">
              <a:latin typeface="Arial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s-ES_tradnl" altLang="es-ES" b="1" dirty="0" smtClean="0">
                <a:latin typeface="Arial" charset="0"/>
              </a:rPr>
              <a:t>  ASEGURAR LA APERTURA DE LA VÍA AÉREA. </a:t>
            </a:r>
            <a:endParaRPr lang="es-ES_tradnl" altLang="es-ES" dirty="0" smtClean="0">
              <a:latin typeface="Arial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 </a:t>
            </a:r>
            <a:r>
              <a:rPr lang="es-ES_tradnl" altLang="es-ES" b="1" dirty="0" smtClean="0">
                <a:latin typeface="Arial" charset="0"/>
              </a:rPr>
              <a:t>EVITAR QUE EL NIÑO SE DÉ GOLPES Y PUEDA AUTOLESIONARSE.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 </a:t>
            </a:r>
            <a:r>
              <a:rPr lang="es-ES_tradnl" altLang="es-ES" sz="2000" b="1" dirty="0" smtClean="0">
                <a:latin typeface="Arial" charset="0"/>
              </a:rPr>
              <a:t>PLS después de la crisis.</a:t>
            </a:r>
            <a:endParaRPr lang="es-ES_tradnl" altLang="es-ES" b="1" dirty="0" smtClean="0">
              <a:latin typeface="Arial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s-ES_tradnl" altLang="es-ES" b="1" dirty="0" smtClean="0">
                <a:latin typeface="Arial" charset="0"/>
              </a:rPr>
              <a:t>  Siempre tiene que ser visto por un pediatra.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s-ES_tradnl" altLang="es-ES" dirty="0" smtClean="0">
                <a:latin typeface="Arial" charset="0"/>
              </a:rPr>
              <a:t>  Controle en todo momento la apariencia del niño, el aspecto de la piel y la respiración.</a:t>
            </a:r>
            <a:endParaRPr lang="es-ES_tradnl" altLang="es-ES" dirty="0">
              <a:latin typeface="Arial" charset="0"/>
            </a:endParaRPr>
          </a:p>
        </p:txBody>
      </p:sp>
      <p:pic>
        <p:nvPicPr>
          <p:cNvPr id="5" name="Picture 9" descr="convuls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12875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CONVULSIONES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0" y="571480"/>
            <a:ext cx="82153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¿QUÉ NO DEBEMOS HACER?</a:t>
            </a:r>
          </a:p>
          <a:p>
            <a:endParaRPr lang="es-ES_tradnl" altLang="es-ES" sz="2000" b="1" dirty="0" smtClean="0">
              <a:latin typeface="Arial" charset="0"/>
            </a:endParaRPr>
          </a:p>
          <a:p>
            <a:pPr marL="742950" lvl="1" indent="-285750">
              <a:lnSpc>
                <a:spcPct val="110000"/>
              </a:lnSpc>
              <a:buFont typeface="Wingdings" pitchFamily="2" charset="2"/>
              <a:buChar char="q"/>
            </a:pPr>
            <a:r>
              <a:rPr lang="es-ES_tradnl" altLang="es-ES" sz="2000" b="1" dirty="0" smtClean="0">
                <a:latin typeface="Arial" charset="0"/>
              </a:rPr>
              <a:t>Bañarlo en agua fría</a:t>
            </a:r>
            <a:r>
              <a:rPr lang="es-ES_tradnl" altLang="es-ES" dirty="0" smtClean="0">
                <a:latin typeface="Arial" charset="0"/>
              </a:rPr>
              <a:t>, puede empeorar la situación</a:t>
            </a:r>
          </a:p>
          <a:p>
            <a:pPr marL="742950" lvl="1" indent="-285750">
              <a:lnSpc>
                <a:spcPct val="110000"/>
              </a:lnSpc>
              <a:buFont typeface="Wingdings" pitchFamily="2" charset="2"/>
              <a:buChar char="q"/>
            </a:pPr>
            <a:r>
              <a:rPr lang="es-ES_tradnl" altLang="es-ES" sz="2000" b="1" dirty="0" smtClean="0">
                <a:latin typeface="Arial" charset="0"/>
              </a:rPr>
              <a:t>Poner los dedos en su boca para que no se trague la lengua</a:t>
            </a:r>
          </a:p>
          <a:p>
            <a:pPr marL="742950" lvl="1" indent="-285750">
              <a:lnSpc>
                <a:spcPct val="110000"/>
              </a:lnSpc>
              <a:buFont typeface="Wingdings" pitchFamily="2" charset="2"/>
              <a:buChar char="q"/>
            </a:pPr>
            <a:r>
              <a:rPr lang="es-ES_tradnl" altLang="es-ES" sz="2000" b="1" dirty="0" smtClean="0">
                <a:latin typeface="Arial" charset="0"/>
              </a:rPr>
              <a:t>Poner objetos en su boca para que no se muerda la lengua</a:t>
            </a:r>
          </a:p>
          <a:p>
            <a:pPr marL="742950" lvl="1" indent="-285750">
              <a:lnSpc>
                <a:spcPct val="110000"/>
              </a:lnSpc>
              <a:buFont typeface="Wingdings" pitchFamily="2" charset="2"/>
              <a:buChar char="q"/>
            </a:pPr>
            <a:r>
              <a:rPr lang="es-ES_tradnl" altLang="es-ES" sz="2000" b="1" dirty="0" smtClean="0">
                <a:latin typeface="Arial" charset="0"/>
              </a:rPr>
              <a:t>Sujetarlo fuertemente para evitar que se mueva</a:t>
            </a:r>
          </a:p>
          <a:p>
            <a:pPr marL="742950" lvl="1" indent="-285750">
              <a:lnSpc>
                <a:spcPct val="110000"/>
              </a:lnSpc>
              <a:buFont typeface="Wingdings" pitchFamily="2" charset="2"/>
              <a:buChar char="q"/>
            </a:pPr>
            <a:r>
              <a:rPr lang="es-ES_tradnl" altLang="es-ES" sz="2000" b="1" dirty="0" smtClean="0">
                <a:latin typeface="Arial" charset="0"/>
              </a:rPr>
              <a:t>Trasladarlo durante la crisis</a:t>
            </a:r>
            <a:endParaRPr lang="es-ES" sz="2000" b="1" dirty="0"/>
          </a:p>
        </p:txBody>
      </p:sp>
      <p:pic>
        <p:nvPicPr>
          <p:cNvPr id="4" name="Picture 10" descr="1401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143248"/>
            <a:ext cx="302418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REACCIONES ALÉRGICAS</a:t>
            </a:r>
            <a:endParaRPr lang="es-ES" dirty="0"/>
          </a:p>
        </p:txBody>
      </p:sp>
      <p:pic>
        <p:nvPicPr>
          <p:cNvPr id="3" name="2 Imagen" descr="ALERGI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800082"/>
            <a:ext cx="7286676" cy="415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REACCIÓN ANAFILÁCTICA</a:t>
            </a:r>
            <a:endParaRPr lang="es-ES" dirty="0"/>
          </a:p>
        </p:txBody>
      </p:sp>
      <p:pic>
        <p:nvPicPr>
          <p:cNvPr id="5" name="4 Imagen" descr="ANAFILAX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800082"/>
            <a:ext cx="6286544" cy="415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4854898" cy="15866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¿QUÉ DEBEMOS HACER?</a:t>
            </a:r>
            <a:endParaRPr lang="es-ES" dirty="0"/>
          </a:p>
        </p:txBody>
      </p:sp>
      <p:pic>
        <p:nvPicPr>
          <p:cNvPr id="3" name="2 Imagen" descr="TRATAMIENTO ALERGIA.png"/>
          <p:cNvPicPr>
            <a:picLocks noChangeAspect="1"/>
          </p:cNvPicPr>
          <p:nvPr/>
        </p:nvPicPr>
        <p:blipFill>
          <a:blip r:embed="rId2" cstate="print"/>
          <a:srcRect b="11429"/>
          <a:stretch>
            <a:fillRect/>
          </a:stretch>
        </p:blipFill>
        <p:spPr>
          <a:xfrm>
            <a:off x="357158" y="214290"/>
            <a:ext cx="8501122" cy="4429155"/>
          </a:xfrm>
          <a:prstGeom prst="rect">
            <a:avLst/>
          </a:prstGeom>
        </p:spPr>
      </p:pic>
      <p:pic>
        <p:nvPicPr>
          <p:cNvPr id="5" name="4 Imagen" descr="adrena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572008"/>
            <a:ext cx="3835093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PICADURAS DE SERPIENTE</a:t>
            </a:r>
            <a:endParaRPr lang="es-ES" dirty="0"/>
          </a:p>
        </p:txBody>
      </p:sp>
      <p:pic>
        <p:nvPicPr>
          <p:cNvPr id="5" name="4 Imagen" descr="PICADURASE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097671" cy="4357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PARTO DE URGENCIA</a:t>
            </a:r>
            <a:endParaRPr lang="es-ES" dirty="0"/>
          </a:p>
        </p:txBody>
      </p:sp>
      <p:pic>
        <p:nvPicPr>
          <p:cNvPr id="4" name="3 Imagen" descr="PARTO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5715040" cy="4572032"/>
          </a:xfrm>
          <a:prstGeom prst="rect">
            <a:avLst/>
          </a:prstGeom>
        </p:spPr>
      </p:pic>
      <p:pic>
        <p:nvPicPr>
          <p:cNvPr id="5" name="4 Imagen" descr="ATARCORDÓN.jpg"/>
          <p:cNvPicPr>
            <a:picLocks noChangeAspect="1"/>
          </p:cNvPicPr>
          <p:nvPr/>
        </p:nvPicPr>
        <p:blipFill>
          <a:blip r:embed="rId3" cstate="print"/>
          <a:srcRect l="15686" t="7478" r="17648" b="7278"/>
          <a:stretch>
            <a:fillRect/>
          </a:stretch>
        </p:blipFill>
        <p:spPr>
          <a:xfrm>
            <a:off x="6215074" y="357166"/>
            <a:ext cx="2928926" cy="5696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5214974" cy="571504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ES" altLang="es-ES" sz="8000" dirty="0" smtClean="0">
                <a:latin typeface="Arial" charset="0"/>
              </a:rPr>
              <a:t>OVACE</a:t>
            </a:r>
          </a:p>
          <a:p>
            <a:pPr>
              <a:buNone/>
            </a:pPr>
            <a:endParaRPr lang="es-ES" altLang="es-ES" sz="5400" dirty="0" smtClean="0">
              <a:latin typeface="Arial" charset="0"/>
            </a:endParaRPr>
          </a:p>
          <a:p>
            <a:pPr algn="ctr">
              <a:buNone/>
            </a:pPr>
            <a:r>
              <a:rPr lang="es-ES" altLang="es-ES" sz="5400" dirty="0" smtClean="0">
                <a:latin typeface="Arial" charset="0"/>
              </a:rPr>
              <a:t>OBSTRUCCIÓN DE VÍA AÉREA POR CUERPO EXTRAÑO</a:t>
            </a:r>
          </a:p>
        </p:txBody>
      </p:sp>
      <p:pic>
        <p:nvPicPr>
          <p:cNvPr id="4" name="Picture 8" descr="ppaacolectivos_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04"/>
            <a:ext cx="292895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Picture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Picture 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Picture 1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29905</TotalTime>
  <Words>2989</Words>
  <Application>Microsoft Office PowerPoint</Application>
  <PresentationFormat>Presentación en pantalla (4:3)</PresentationFormat>
  <Paragraphs>540</Paragraphs>
  <Slides>88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89" baseType="lpstr">
      <vt:lpstr>Aspecto</vt:lpstr>
      <vt:lpstr>PRIMEROS AUXILIOS EN  AMBITO ESCOLAR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PCR PARADA CARDIORRESPIRATORIA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GRACIAS</vt:lpstr>
      <vt:lpstr>URGENCIAS TRAUMÁTICAS</vt:lpstr>
      <vt:lpstr>Diapositiva 40</vt:lpstr>
      <vt:lpstr>Diapositiva 41</vt:lpstr>
      <vt:lpstr>Diapositiva 42</vt:lpstr>
      <vt:lpstr>Diapositiva 43</vt:lpstr>
      <vt:lpstr>Diapositiva 44</vt:lpstr>
      <vt:lpstr>TIPOS DE HERIDAS</vt:lpstr>
      <vt:lpstr>HERIDAS GRAVES</vt:lpstr>
      <vt:lpstr>TRATAMIENTO HERIDAS</vt:lpstr>
      <vt:lpstr>CONTROL EN HERIDAS GRAVES</vt:lpstr>
      <vt:lpstr>CLASIFICACIÓN POR PROFUNDIDAD</vt:lpstr>
      <vt:lpstr>CLASIFICACIÓN DE QUEMADURAS POR EXTENSIÓN</vt:lpstr>
      <vt:lpstr>TRATAMIENTO QUEMADURAS</vt:lpstr>
      <vt:lpstr>Diapositiva 52</vt:lpstr>
      <vt:lpstr>ESGUINCES, LUXACIONES Y FRACTURAS</vt:lpstr>
      <vt:lpstr>ESGUINCES Y CONTUSIONES</vt:lpstr>
      <vt:lpstr>Diapositiva 55</vt:lpstr>
      <vt:lpstr>LUXACIONES</vt:lpstr>
      <vt:lpstr>FRACTURAS</vt:lpstr>
      <vt:lpstr>RAZONES PARA LA INMOVILIZACIÓN</vt:lpstr>
      <vt:lpstr>INMOVILIZACIONES</vt:lpstr>
      <vt:lpstr>GRACIAS</vt:lpstr>
      <vt:lpstr>URGENCIAS SECUNDARIAS</vt:lpstr>
      <vt:lpstr>Diapositiva 62</vt:lpstr>
      <vt:lpstr>INTOXICACIONES</vt:lpstr>
      <vt:lpstr>VÍAS DE INTOXICACIÓN</vt:lpstr>
      <vt:lpstr>TRATAMIENTO INTOXICACIONES</vt:lpstr>
      <vt:lpstr>Diapositiva 66</vt:lpstr>
      <vt:lpstr>TRATAMIENTO DE INTOXICACIONES</vt:lpstr>
      <vt:lpstr>URGENCIAS RESPIRATORIAS</vt:lpstr>
      <vt:lpstr>Diapositiva 69</vt:lpstr>
      <vt:lpstr>URGENCIAS RESPIRATORIAS</vt:lpstr>
      <vt:lpstr>CRISIS ASMÁTICA</vt:lpstr>
      <vt:lpstr>Diapositiva 72</vt:lpstr>
      <vt:lpstr>DESHIDRATACIÓN</vt:lpstr>
      <vt:lpstr>DESHIDRATACIÓN</vt:lpstr>
      <vt:lpstr>Diapositiva 75</vt:lpstr>
      <vt:lpstr>HIPOTERMIA</vt:lpstr>
      <vt:lpstr>Diapositiva 77</vt:lpstr>
      <vt:lpstr>Diapositiva 78</vt:lpstr>
      <vt:lpstr>Diapositiva 79</vt:lpstr>
      <vt:lpstr>CONVULSIONES</vt:lpstr>
      <vt:lpstr>CONVULSIONES</vt:lpstr>
      <vt:lpstr>CONVULSIONES</vt:lpstr>
      <vt:lpstr>REACCIONES ALÉRGICAS</vt:lpstr>
      <vt:lpstr>REACCIÓN ANAFILÁCTICA</vt:lpstr>
      <vt:lpstr>  ¿QUÉ DEBEMOS HACER?</vt:lpstr>
      <vt:lpstr>GRACIAS</vt:lpstr>
      <vt:lpstr>PICADURAS DE SERPIENTE</vt:lpstr>
      <vt:lpstr>PARTO DE URGENCIA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PRIMEROS AUXILIOS EN  AMBITO ESCOLAR</dc:title>
  <dc:creator>alberto arribas martin</dc:creator>
  <cp:lastModifiedBy>equipo2</cp:lastModifiedBy>
  <cp:revision>13</cp:revision>
  <dcterms:created xsi:type="dcterms:W3CDTF">2017-02-14T22:21:44Z</dcterms:created>
  <dcterms:modified xsi:type="dcterms:W3CDTF">2018-11-14T19:12:40Z</dcterms:modified>
</cp:coreProperties>
</file>