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8" r:id="rId3"/>
    <p:sldId id="260" r:id="rId4"/>
    <p:sldId id="269" r:id="rId5"/>
    <p:sldId id="261" r:id="rId6"/>
    <p:sldId id="262" r:id="rId7"/>
    <p:sldId id="270" r:id="rId8"/>
    <p:sldId id="263" r:id="rId9"/>
    <p:sldId id="275" r:id="rId10"/>
    <p:sldId id="276" r:id="rId11"/>
    <p:sldId id="277" r:id="rId12"/>
    <p:sldId id="278" r:id="rId13"/>
    <p:sldId id="266" r:id="rId14"/>
    <p:sldId id="271" r:id="rId15"/>
    <p:sldId id="282" r:id="rId16"/>
    <p:sldId id="267" r:id="rId17"/>
    <p:sldId id="283" r:id="rId18"/>
    <p:sldId id="285" r:id="rId19"/>
    <p:sldId id="264" r:id="rId20"/>
    <p:sldId id="272" r:id="rId21"/>
    <p:sldId id="280" r:id="rId22"/>
    <p:sldId id="273" r:id="rId23"/>
    <p:sldId id="274" r:id="rId24"/>
    <p:sldId id="279" r:id="rId25"/>
    <p:sldId id="288" r:id="rId2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8B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2D3C0A-47DA-EB4E-9599-A6D5DF73A182}" v="75" dt="2020-05-14T11:04:08.2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53"/>
    <p:restoredTop sz="94694"/>
  </p:normalViewPr>
  <p:slideViewPr>
    <p:cSldViewPr snapToGrid="0">
      <p:cViewPr varScale="1">
        <p:scale>
          <a:sx n="142" d="100"/>
          <a:sy n="142" d="100"/>
        </p:scale>
        <p:origin x="140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40771E8B-6CA5-40B2-8038-0E112F3DAC1C}" type="datetimeFigureOut">
              <a:rPr lang="es-ES" smtClean="0"/>
              <a:t>14/5/20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288191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0771E8B-6CA5-40B2-8038-0E112F3DAC1C}" type="datetimeFigureOut">
              <a:rPr lang="es-ES" smtClean="0"/>
              <a:t>14/5/20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541863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0771E8B-6CA5-40B2-8038-0E112F3DAC1C}" type="datetimeFigureOut">
              <a:rPr lang="es-ES" smtClean="0"/>
              <a:t>14/5/20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215096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0771E8B-6CA5-40B2-8038-0E112F3DAC1C}" type="datetimeFigureOut">
              <a:rPr lang="es-ES" smtClean="0"/>
              <a:t>14/5/20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398174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40771E8B-6CA5-40B2-8038-0E112F3DAC1C}" type="datetimeFigureOut">
              <a:rPr lang="es-ES" smtClean="0"/>
              <a:t>14/5/20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339700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40771E8B-6CA5-40B2-8038-0E112F3DAC1C}" type="datetimeFigureOut">
              <a:rPr lang="es-ES" smtClean="0"/>
              <a:t>14/5/20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979029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40771E8B-6CA5-40B2-8038-0E112F3DAC1C}" type="datetimeFigureOut">
              <a:rPr lang="es-ES" smtClean="0"/>
              <a:t>14/5/20</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1752394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40771E8B-6CA5-40B2-8038-0E112F3DAC1C}" type="datetimeFigureOut">
              <a:rPr lang="es-ES" smtClean="0"/>
              <a:t>14/5/20</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630658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0771E8B-6CA5-40B2-8038-0E112F3DAC1C}" type="datetimeFigureOut">
              <a:rPr lang="es-ES" smtClean="0"/>
              <a:t>14/5/20</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682375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0771E8B-6CA5-40B2-8038-0E112F3DAC1C}" type="datetimeFigureOut">
              <a:rPr lang="es-ES" smtClean="0"/>
              <a:t>14/5/20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1360449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0771E8B-6CA5-40B2-8038-0E112F3DAC1C}" type="datetimeFigureOut">
              <a:rPr lang="es-ES" smtClean="0"/>
              <a:t>14/5/20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83603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771E8B-6CA5-40B2-8038-0E112F3DAC1C}" type="datetimeFigureOut">
              <a:rPr lang="es-ES" smtClean="0"/>
              <a:t>14/5/20</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1556C4-DFC3-4611-A7CC-780699185E26}" type="slidenum">
              <a:rPr lang="es-ES" smtClean="0"/>
              <a:t>‹Nº›</a:t>
            </a:fld>
            <a:endParaRPr lang="es-ES"/>
          </a:p>
        </p:txBody>
      </p:sp>
    </p:spTree>
    <p:extLst>
      <p:ext uri="{BB962C8B-B14F-4D97-AF65-F5344CB8AC3E}">
        <p14:creationId xmlns:p14="http://schemas.microsoft.com/office/powerpoint/2010/main" val="2933118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jpe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educajcyl-my.sharepoint.com/:w:/g/personal/mmar_arrmar_educa_jcyl_es/EX0G7967ttpDm-NmdAXz7fsB1i34ij49IL_0IdGEnfuXdQ?e=3BIVLH" TargetMode="External"/><Relationship Id="rId2" Type="http://schemas.openxmlformats.org/officeDocument/2006/relationships/image" Target="../media/image33.jpg"/><Relationship Id="rId1" Type="http://schemas.openxmlformats.org/officeDocument/2006/relationships/slideLayout" Target="../slideLayouts/slideLayout4.xml"/><Relationship Id="rId6" Type="http://schemas.openxmlformats.org/officeDocument/2006/relationships/hyperlink" Target="https://educajcyl-my.sharepoint.com/:w:/g/personal/mmar_arrmar_educa_jcyl_es/EdzkaJg-TLxBkLvF7bR8o8QBLZ66kGRI50tkgIVMEWAs8g?e=Vk" TargetMode="External"/><Relationship Id="rId5" Type="http://schemas.openxmlformats.org/officeDocument/2006/relationships/hyperlink" Target="https://educajcyl-my.sharepoint.com/:w:/g/personal/mmar_arrmar_educa_jcyl_es/EeyM4ODV-19KuK2371AiFfoBtrbihm48QEAs6Oq1r1IgaA?e=ZUzZwr" TargetMode="External"/><Relationship Id="rId4" Type="http://schemas.openxmlformats.org/officeDocument/2006/relationships/hyperlink" Target="https://educajcylmy.sharepoint.com/:w:/g/personal/mmar_arrmar_educa_jcyl_es/EXDytRPiYvNAuk0p72"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yqVAuJ6OmY0" TargetMode="External"/><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hyperlink" Target="https://www.youtube.com/watch?v=de00H43bMjs&amp;t=981s" TargetMode="External"/><Relationship Id="rId4" Type="http://schemas.openxmlformats.org/officeDocument/2006/relationships/hyperlink" Target="https://www.youtube.com/watch?v=2ViKMx1w1MM"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educajcyl-my.sharepoint.com/:u:/g/personal/mpdelgado_educa_jcyl_es/Ebr-P4ZSyI5Oi2J3RVT0GpQBtu06rKqdygrp3u3ploQ3BA?e=wgokIQ" TargetMode="External"/><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EB270761-CC40-4F3F-A916-7E3BC3989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2820855C-9FA4-417A-BE67-63C022F81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2">
            <a:extLst>
              <a:ext uri="{FF2B5EF4-FFF2-40B4-BE49-F238E27FC236}">
                <a16:creationId xmlns:a16="http://schemas.microsoft.com/office/drawing/2014/main" id="{D7E6A49B-1B06-403E-8CC5-ACB38A6BD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ctrTitle"/>
          </p:nvPr>
        </p:nvSpPr>
        <p:spPr>
          <a:xfrm>
            <a:off x="1366160" y="1660121"/>
            <a:ext cx="9623404" cy="3305493"/>
          </a:xfrm>
        </p:spPr>
        <p:txBody>
          <a:bodyPr>
            <a:normAutofit/>
          </a:bodyPr>
          <a:lstStyle/>
          <a:p>
            <a:pPr algn="l"/>
            <a:r>
              <a:rPr lang="es-ES" sz="8800" dirty="0">
                <a:solidFill>
                  <a:srgbClr val="098BE8"/>
                </a:solidFill>
                <a:latin typeface="Century Gothic"/>
                <a:cs typeface="Calibri Light"/>
              </a:rPr>
              <a:t>La Catedral de Burgos</a:t>
            </a:r>
          </a:p>
        </p:txBody>
      </p:sp>
      <p:sp>
        <p:nvSpPr>
          <p:cNvPr id="3" name="Subtítulo 2"/>
          <p:cNvSpPr>
            <a:spLocks noGrp="1"/>
          </p:cNvSpPr>
          <p:nvPr>
            <p:ph type="subTitle" idx="1"/>
          </p:nvPr>
        </p:nvSpPr>
        <p:spPr>
          <a:xfrm>
            <a:off x="1366159" y="4965614"/>
            <a:ext cx="9623404" cy="834454"/>
          </a:xfrm>
        </p:spPr>
        <p:txBody>
          <a:bodyPr vert="horz" lIns="91440" tIns="45720" rIns="91440" bIns="45720" rtlCol="0" anchor="t">
            <a:normAutofit/>
          </a:bodyPr>
          <a:lstStyle/>
          <a:p>
            <a:pPr algn="l"/>
            <a:endParaRPr lang="es-ES">
              <a:cs typeface="Calibri"/>
            </a:endParaRPr>
          </a:p>
        </p:txBody>
      </p:sp>
      <p:pic>
        <p:nvPicPr>
          <p:cNvPr id="9" name="Imagen 9" descr="Imagen que contiene edificio, ventana, negro, reloj&#10;&#10;Descripción generada con confianza muy alta">
            <a:extLst>
              <a:ext uri="{FF2B5EF4-FFF2-40B4-BE49-F238E27FC236}">
                <a16:creationId xmlns:a16="http://schemas.microsoft.com/office/drawing/2014/main" id="{DF5930FE-27BF-4472-8C28-55A816BC2F51}"/>
              </a:ext>
            </a:extLst>
          </p:cNvPr>
          <p:cNvPicPr>
            <a:picLocks noChangeAspect="1"/>
          </p:cNvPicPr>
          <p:nvPr/>
        </p:nvPicPr>
        <p:blipFill>
          <a:blip r:embed="rId2"/>
          <a:stretch>
            <a:fillRect/>
          </a:stretch>
        </p:blipFill>
        <p:spPr>
          <a:xfrm>
            <a:off x="6173821" y="3859199"/>
            <a:ext cx="1172498" cy="1815653"/>
          </a:xfrm>
          <a:prstGeom prst="rect">
            <a:avLst/>
          </a:prstGeom>
        </p:spPr>
      </p:pic>
    </p:spTree>
    <p:extLst>
      <p:ext uri="{BB962C8B-B14F-4D97-AF65-F5344CB8AC3E}">
        <p14:creationId xmlns:p14="http://schemas.microsoft.com/office/powerpoint/2010/main" val="1226190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61">
            <a:extLst>
              <a:ext uri="{FF2B5EF4-FFF2-40B4-BE49-F238E27FC236}">
                <a16:creationId xmlns:a16="http://schemas.microsoft.com/office/drawing/2014/main" id="{63AB00AE-4340-440F-82E1-9F69D1D55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5" descr="Imagen que contiene grande, foto, comida, grupo&#10;&#10;Descripción generada con confianza muy alta">
            <a:extLst>
              <a:ext uri="{FF2B5EF4-FFF2-40B4-BE49-F238E27FC236}">
                <a16:creationId xmlns:a16="http://schemas.microsoft.com/office/drawing/2014/main" id="{5E9ACDC5-B62A-4230-B021-CA6FC9A272D5}"/>
              </a:ext>
            </a:extLst>
          </p:cNvPr>
          <p:cNvPicPr>
            <a:picLocks noChangeAspect="1"/>
          </p:cNvPicPr>
          <p:nvPr/>
        </p:nvPicPr>
        <p:blipFill rotWithShape="1">
          <a:blip r:embed="rId2">
            <a:alphaModFix/>
          </a:blip>
          <a:srcRect r="-2" b="11853"/>
          <a:stretch/>
        </p:blipFill>
        <p:spPr>
          <a:xfrm>
            <a:off x="6083786" y="-168316"/>
            <a:ext cx="6261330" cy="3932313"/>
          </a:xfrm>
          <a:prstGeom prst="rect">
            <a:avLst/>
          </a:prstGeom>
          <a:effectLst>
            <a:softEdge rad="533400"/>
          </a:effectLst>
        </p:spPr>
      </p:pic>
      <p:pic>
        <p:nvPicPr>
          <p:cNvPr id="2" name="Imagen 3" descr="Imagen que contiene interior, chimenea, edificio, cuarto&#10;&#10;Descripción generada con confianza muy alta">
            <a:extLst>
              <a:ext uri="{FF2B5EF4-FFF2-40B4-BE49-F238E27FC236}">
                <a16:creationId xmlns:a16="http://schemas.microsoft.com/office/drawing/2014/main" id="{A5634AD9-E17C-4998-8382-B693012EC4CC}"/>
              </a:ext>
            </a:extLst>
          </p:cNvPr>
          <p:cNvPicPr>
            <a:picLocks noChangeAspect="1"/>
          </p:cNvPicPr>
          <p:nvPr/>
        </p:nvPicPr>
        <p:blipFill rotWithShape="1">
          <a:blip r:embed="rId3"/>
          <a:srcRect r="1121"/>
          <a:stretch/>
        </p:blipFill>
        <p:spPr>
          <a:xfrm>
            <a:off x="6089904" y="2487166"/>
            <a:ext cx="6263640" cy="4215384"/>
          </a:xfrm>
          <a:prstGeom prst="rect">
            <a:avLst/>
          </a:prstGeom>
          <a:effectLst>
            <a:softEdge rad="533400"/>
          </a:effectLst>
        </p:spPr>
      </p:pic>
      <p:pic>
        <p:nvPicPr>
          <p:cNvPr id="64" name="Picture 63">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Marcador de contenido 2">
            <a:extLst>
              <a:ext uri="{FF2B5EF4-FFF2-40B4-BE49-F238E27FC236}">
                <a16:creationId xmlns:a16="http://schemas.microsoft.com/office/drawing/2014/main" id="{204BD95B-C4E9-485F-8582-3445EE64997F}"/>
              </a:ext>
            </a:extLst>
          </p:cNvPr>
          <p:cNvSpPr>
            <a:spLocks noGrp="1"/>
          </p:cNvSpPr>
          <p:nvPr>
            <p:ph idx="1"/>
          </p:nvPr>
        </p:nvSpPr>
        <p:spPr>
          <a:xfrm>
            <a:off x="804997" y="86785"/>
            <a:ext cx="5996957" cy="6463018"/>
          </a:xfrm>
        </p:spPr>
        <p:txBody>
          <a:bodyPr vert="horz" lIns="91440" tIns="45720" rIns="91440" bIns="45720" rtlCol="0" anchor="ctr">
            <a:normAutofit fontScale="47500" lnSpcReduction="20000"/>
          </a:bodyPr>
          <a:lstStyle/>
          <a:p>
            <a:pPr lvl="1" algn="ctr">
              <a:lnSpc>
                <a:spcPct val="170000"/>
              </a:lnSpc>
            </a:pPr>
            <a:endParaRPr lang="es-ES" sz="1100" b="1">
              <a:solidFill>
                <a:srgbClr val="000000"/>
              </a:solidFill>
              <a:latin typeface="Century Gothic"/>
              <a:ea typeface="+mn-lt"/>
              <a:cs typeface="+mn-lt"/>
            </a:endParaRPr>
          </a:p>
          <a:p>
            <a:pPr marL="457200" lvl="1" indent="0" algn="ctr">
              <a:lnSpc>
                <a:spcPct val="170000"/>
              </a:lnSpc>
              <a:buNone/>
            </a:pPr>
            <a:r>
              <a:rPr lang="es-ES" sz="1800" b="1" i="1">
                <a:solidFill>
                  <a:srgbClr val="000000"/>
                </a:solidFill>
                <a:latin typeface="Cavolini"/>
                <a:ea typeface="+mn-lt"/>
                <a:cs typeface="+mn-lt"/>
              </a:rPr>
              <a:t>-A menos de 100 días, ya tenemos que empezar a preparar  el gran evento de la Catedral.</a:t>
            </a:r>
          </a:p>
          <a:p>
            <a:pPr marL="457200" lvl="1" indent="0" algn="ctr">
              <a:lnSpc>
                <a:spcPct val="170000"/>
              </a:lnSpc>
              <a:buNone/>
            </a:pPr>
            <a:r>
              <a:rPr lang="es-ES" sz="1800" b="1">
                <a:solidFill>
                  <a:srgbClr val="000000"/>
                </a:solidFill>
                <a:latin typeface="Cavolini"/>
                <a:ea typeface="+mn-lt"/>
                <a:cs typeface="+mn-lt"/>
              </a:rPr>
              <a:t>Hay que escoltar a su Majestad.</a:t>
            </a:r>
          </a:p>
          <a:p>
            <a:pPr marL="457200" lvl="1" indent="0" algn="ctr">
              <a:lnSpc>
                <a:spcPct val="170000"/>
              </a:lnSpc>
              <a:buNone/>
            </a:pPr>
            <a:r>
              <a:rPr lang="es-ES" sz="1800" b="1">
                <a:solidFill>
                  <a:srgbClr val="000000"/>
                </a:solidFill>
                <a:latin typeface="Cavolini"/>
                <a:ea typeface="+mn-lt"/>
                <a:cs typeface="+mn-lt"/>
              </a:rPr>
              <a:t>Un grupo de ángeles se prepara para una semana muy ajetreada.</a:t>
            </a:r>
          </a:p>
          <a:p>
            <a:pPr marL="457200" lvl="1" indent="0" algn="ctr">
              <a:lnSpc>
                <a:spcPct val="170000"/>
              </a:lnSpc>
              <a:buNone/>
            </a:pPr>
            <a:r>
              <a:rPr lang="es-ES" sz="1800" b="1">
                <a:solidFill>
                  <a:srgbClr val="000000"/>
                </a:solidFill>
                <a:latin typeface="Cavolini"/>
                <a:ea typeface="+mn-lt"/>
                <a:cs typeface="+mn-lt"/>
              </a:rPr>
              <a:t>Será el Obispo D. Mauricio quien presida el oficio…</a:t>
            </a:r>
          </a:p>
          <a:p>
            <a:pPr marL="457200" lvl="1" indent="0" algn="ctr">
              <a:lnSpc>
                <a:spcPct val="170000"/>
              </a:lnSpc>
              <a:buNone/>
            </a:pPr>
            <a:r>
              <a:rPr lang="es-ES" sz="1800" b="1">
                <a:solidFill>
                  <a:srgbClr val="000000"/>
                </a:solidFill>
                <a:latin typeface="Cavolini"/>
                <a:ea typeface="+mn-lt"/>
                <a:cs typeface="+mn-lt"/>
              </a:rPr>
              <a:t>Cuando María se quiso dar cuenta, todos sus compis se habían dado media vuelta.</a:t>
            </a:r>
          </a:p>
          <a:p>
            <a:pPr marL="457200" lvl="1" indent="0" algn="ctr">
              <a:lnSpc>
                <a:spcPct val="170000"/>
              </a:lnSpc>
              <a:buNone/>
            </a:pPr>
            <a:r>
              <a:rPr lang="es-ES" sz="1800" b="1">
                <a:solidFill>
                  <a:srgbClr val="000000"/>
                </a:solidFill>
                <a:latin typeface="Cavolini"/>
                <a:ea typeface="+mn-lt"/>
                <a:cs typeface="+mn-lt"/>
              </a:rPr>
              <a:t>Suena la campana del reloj. El </a:t>
            </a:r>
            <a:r>
              <a:rPr lang="es-ES" sz="1800" b="1" err="1">
                <a:solidFill>
                  <a:srgbClr val="000000"/>
                </a:solidFill>
                <a:latin typeface="Cavolini"/>
                <a:ea typeface="+mn-lt"/>
                <a:cs typeface="+mn-lt"/>
              </a:rPr>
              <a:t>martinillo</a:t>
            </a:r>
            <a:r>
              <a:rPr lang="es-ES" sz="1800" b="1">
                <a:solidFill>
                  <a:srgbClr val="000000"/>
                </a:solidFill>
                <a:latin typeface="Cavolini"/>
                <a:ea typeface="+mn-lt"/>
                <a:cs typeface="+mn-lt"/>
              </a:rPr>
              <a:t> salió. ¡Qué ruido por favor!   </a:t>
            </a:r>
          </a:p>
          <a:p>
            <a:pPr marL="457200" lvl="1" indent="0" algn="ctr">
              <a:lnSpc>
                <a:spcPct val="170000"/>
              </a:lnSpc>
              <a:buNone/>
            </a:pPr>
            <a:r>
              <a:rPr lang="es-ES" sz="1800" b="1">
                <a:solidFill>
                  <a:srgbClr val="000000"/>
                </a:solidFill>
                <a:latin typeface="Cavolini"/>
                <a:ea typeface="+mn-lt"/>
                <a:cs typeface="+mn-lt"/>
              </a:rPr>
              <a:t>-¿Ahora qué hago yo?</a:t>
            </a:r>
          </a:p>
          <a:p>
            <a:pPr marL="457200" lvl="1" indent="0" algn="ctr">
              <a:lnSpc>
                <a:spcPct val="170000"/>
              </a:lnSpc>
              <a:buNone/>
            </a:pPr>
            <a:r>
              <a:rPr lang="es-ES" sz="1800" b="1">
                <a:solidFill>
                  <a:srgbClr val="000000"/>
                </a:solidFill>
                <a:latin typeface="Cavolini"/>
                <a:ea typeface="+mn-lt"/>
                <a:cs typeface="+mn-lt"/>
              </a:rPr>
              <a:t>-</a:t>
            </a:r>
            <a:r>
              <a:rPr lang="es-ES" sz="1800" b="1" err="1">
                <a:solidFill>
                  <a:srgbClr val="000000"/>
                </a:solidFill>
                <a:latin typeface="Cavolini"/>
                <a:ea typeface="+mn-lt"/>
                <a:cs typeface="+mn-lt"/>
              </a:rPr>
              <a:t>Psssss</a:t>
            </a:r>
            <a:r>
              <a:rPr lang="es-ES" sz="1800" b="1">
                <a:solidFill>
                  <a:srgbClr val="000000"/>
                </a:solidFill>
                <a:latin typeface="Cavolini"/>
                <a:ea typeface="+mn-lt"/>
                <a:cs typeface="+mn-lt"/>
              </a:rPr>
              <a:t> </a:t>
            </a:r>
            <a:r>
              <a:rPr lang="es-ES" sz="1800" b="1" err="1">
                <a:solidFill>
                  <a:srgbClr val="000000"/>
                </a:solidFill>
                <a:latin typeface="Cavolini"/>
                <a:ea typeface="+mn-lt"/>
                <a:cs typeface="+mn-lt"/>
              </a:rPr>
              <a:t>Pssssssss</a:t>
            </a:r>
            <a:r>
              <a:rPr lang="es-ES" sz="1800" b="1">
                <a:solidFill>
                  <a:srgbClr val="000000"/>
                </a:solidFill>
                <a:latin typeface="Cavolini"/>
                <a:ea typeface="+mn-lt"/>
                <a:cs typeface="+mn-lt"/>
              </a:rPr>
              <a:t>, oye, si </a:t>
            </a:r>
            <a:r>
              <a:rPr lang="es-ES" sz="1800" b="1" err="1">
                <a:solidFill>
                  <a:srgbClr val="000000"/>
                </a:solidFill>
                <a:latin typeface="Cavolini"/>
                <a:ea typeface="+mn-lt"/>
                <a:cs typeface="+mn-lt"/>
              </a:rPr>
              <a:t>si</a:t>
            </a:r>
            <a:r>
              <a:rPr lang="es-ES" sz="1800" b="1">
                <a:solidFill>
                  <a:srgbClr val="000000"/>
                </a:solidFill>
                <a:latin typeface="Cavolini"/>
                <a:ea typeface="+mn-lt"/>
                <a:cs typeface="+mn-lt"/>
              </a:rPr>
              <a:t> soy yo. Me llamo Miguel y el ojo te guiñé.</a:t>
            </a:r>
          </a:p>
          <a:p>
            <a:pPr marL="457200" lvl="1" indent="0" algn="ctr">
              <a:lnSpc>
                <a:spcPct val="170000"/>
              </a:lnSpc>
              <a:buNone/>
            </a:pPr>
            <a:r>
              <a:rPr lang="es-ES" sz="1800" b="1">
                <a:solidFill>
                  <a:srgbClr val="000000"/>
                </a:solidFill>
                <a:latin typeface="Cavolini"/>
                <a:ea typeface="+mn-lt"/>
                <a:cs typeface="+mn-lt"/>
              </a:rPr>
              <a:t>-¡Pues vaya gracia!, ahora no sé que hacer.</a:t>
            </a:r>
          </a:p>
          <a:p>
            <a:pPr marL="457200" lvl="1" indent="0" algn="ctr">
              <a:lnSpc>
                <a:spcPct val="170000"/>
              </a:lnSpc>
              <a:buNone/>
            </a:pPr>
            <a:r>
              <a:rPr lang="es-ES" sz="1800" b="1">
                <a:solidFill>
                  <a:srgbClr val="000000"/>
                </a:solidFill>
                <a:latin typeface="Cavolini"/>
                <a:ea typeface="+mn-lt"/>
                <a:cs typeface="+mn-lt"/>
              </a:rPr>
              <a:t>- Ven </a:t>
            </a:r>
            <a:r>
              <a:rPr lang="es-ES" sz="1800" b="1" err="1">
                <a:solidFill>
                  <a:srgbClr val="000000"/>
                </a:solidFill>
                <a:latin typeface="Cavolini"/>
                <a:ea typeface="+mn-lt"/>
                <a:cs typeface="+mn-lt"/>
              </a:rPr>
              <a:t>acompañame</a:t>
            </a:r>
            <a:r>
              <a:rPr lang="es-ES" sz="1800" b="1">
                <a:solidFill>
                  <a:srgbClr val="000000"/>
                </a:solidFill>
                <a:latin typeface="Cavolini"/>
                <a:ea typeface="+mn-lt"/>
                <a:cs typeface="+mn-lt"/>
              </a:rPr>
              <a:t>. Yo te guiaré</a:t>
            </a:r>
          </a:p>
          <a:p>
            <a:pPr marL="457200" lvl="1" indent="0" algn="ctr">
              <a:lnSpc>
                <a:spcPct val="170000"/>
              </a:lnSpc>
              <a:buNone/>
            </a:pPr>
            <a:r>
              <a:rPr lang="es-ES" sz="1800" b="1">
                <a:solidFill>
                  <a:srgbClr val="000000"/>
                </a:solidFill>
                <a:latin typeface="Cavolini"/>
                <a:ea typeface="+mn-lt"/>
                <a:cs typeface="+mn-lt"/>
              </a:rPr>
              <a:t>¡Cuidado por dónde pisas! A veces se oyen risas. </a:t>
            </a:r>
            <a:r>
              <a:rPr lang="es-ES" sz="1800" b="1" err="1">
                <a:solidFill>
                  <a:srgbClr val="000000"/>
                </a:solidFill>
                <a:latin typeface="Cavolini"/>
                <a:ea typeface="+mn-lt"/>
                <a:cs typeface="+mn-lt"/>
              </a:rPr>
              <a:t>Jaaa</a:t>
            </a:r>
            <a:r>
              <a:rPr lang="es-ES" sz="1800" b="1">
                <a:solidFill>
                  <a:srgbClr val="000000"/>
                </a:solidFill>
                <a:latin typeface="Cavolini"/>
                <a:ea typeface="+mn-lt"/>
                <a:cs typeface="+mn-lt"/>
              </a:rPr>
              <a:t> </a:t>
            </a:r>
            <a:r>
              <a:rPr lang="es-ES" sz="1800" b="1" err="1">
                <a:solidFill>
                  <a:srgbClr val="000000"/>
                </a:solidFill>
                <a:latin typeface="Cavolini"/>
                <a:ea typeface="+mn-lt"/>
                <a:cs typeface="+mn-lt"/>
              </a:rPr>
              <a:t>Jaaa</a:t>
            </a:r>
            <a:r>
              <a:rPr lang="es-ES" sz="1800" b="1">
                <a:solidFill>
                  <a:srgbClr val="000000"/>
                </a:solidFill>
                <a:latin typeface="Cavolini"/>
                <a:ea typeface="+mn-lt"/>
                <a:cs typeface="+mn-lt"/>
              </a:rPr>
              <a:t> . Aquí, a tus píes está D. Rodrigo, con su esposa </a:t>
            </a:r>
            <a:r>
              <a:rPr lang="es-ES" sz="1800" b="1" err="1">
                <a:solidFill>
                  <a:srgbClr val="000000"/>
                </a:solidFill>
                <a:latin typeface="Cavolini"/>
                <a:ea typeface="+mn-lt"/>
                <a:cs typeface="+mn-lt"/>
              </a:rPr>
              <a:t>Dña</a:t>
            </a:r>
            <a:r>
              <a:rPr lang="es-ES" sz="1800" b="1">
                <a:solidFill>
                  <a:srgbClr val="000000"/>
                </a:solidFill>
                <a:latin typeface="Cavolini"/>
                <a:ea typeface="+mn-lt"/>
                <a:cs typeface="+mn-lt"/>
              </a:rPr>
              <a:t> Jimena. ¡Qué no te dé pena! Porque con esa linterna tan gigante la luz siempre les llega.</a:t>
            </a:r>
          </a:p>
          <a:p>
            <a:pPr marL="457200" lvl="1" indent="0" algn="ctr">
              <a:lnSpc>
                <a:spcPct val="170000"/>
              </a:lnSpc>
              <a:buNone/>
            </a:pPr>
            <a:r>
              <a:rPr lang="es-ES" sz="1800" b="1">
                <a:solidFill>
                  <a:srgbClr val="000000"/>
                </a:solidFill>
                <a:latin typeface="Cavolini"/>
                <a:ea typeface="+mn-lt"/>
                <a:cs typeface="+mn-lt"/>
              </a:rPr>
              <a:t>(Imagen del Cimborrio)</a:t>
            </a:r>
          </a:p>
          <a:p>
            <a:pPr marL="457200" lvl="1" indent="0" algn="ctr">
              <a:lnSpc>
                <a:spcPct val="170000"/>
              </a:lnSpc>
              <a:buNone/>
            </a:pPr>
            <a:r>
              <a:rPr lang="es-ES" sz="1800" b="1">
                <a:solidFill>
                  <a:srgbClr val="000000"/>
                </a:solidFill>
                <a:latin typeface="Cavolini"/>
                <a:ea typeface="+mn-lt"/>
                <a:cs typeface="+mn-lt"/>
              </a:rPr>
              <a:t>-¿A dónde me llevas? </a:t>
            </a:r>
          </a:p>
          <a:p>
            <a:pPr marL="457200" lvl="1" indent="0" algn="ctr">
              <a:lnSpc>
                <a:spcPct val="170000"/>
              </a:lnSpc>
              <a:buNone/>
            </a:pPr>
            <a:r>
              <a:rPr lang="es-ES" sz="1800" b="1">
                <a:solidFill>
                  <a:srgbClr val="000000"/>
                </a:solidFill>
                <a:latin typeface="Cavolini"/>
                <a:ea typeface="+mn-lt"/>
                <a:cs typeface="+mn-lt"/>
              </a:rPr>
              <a:t>A ver lo que quieras.</a:t>
            </a:r>
          </a:p>
          <a:p>
            <a:pPr marL="457200" lvl="1" indent="0" algn="ctr">
              <a:lnSpc>
                <a:spcPct val="170000"/>
              </a:lnSpc>
              <a:buNone/>
            </a:pPr>
            <a:r>
              <a:rPr lang="es-ES" sz="1800" b="1">
                <a:solidFill>
                  <a:srgbClr val="000000"/>
                </a:solidFill>
                <a:latin typeface="Cavolini"/>
                <a:ea typeface="+mn-lt"/>
                <a:cs typeface="+mn-lt"/>
              </a:rPr>
              <a:t>¡Puestos así!, necesito unas pistas para resolver un enigma.</a:t>
            </a:r>
          </a:p>
          <a:p>
            <a:pPr marL="0" indent="0">
              <a:buNone/>
            </a:pPr>
            <a:endParaRPr lang="es-ES" sz="500">
              <a:solidFill>
                <a:srgbClr val="000000"/>
              </a:solidFill>
              <a:latin typeface="Century Gothic"/>
              <a:ea typeface="+mn-lt"/>
              <a:cs typeface="+mn-lt"/>
            </a:endParaRPr>
          </a:p>
          <a:p>
            <a:pPr marL="0" indent="0">
              <a:buNone/>
            </a:pPr>
            <a:endParaRPr lang="es-ES" sz="500">
              <a:solidFill>
                <a:srgbClr val="000000"/>
              </a:solidFill>
              <a:latin typeface="Century Gothic"/>
              <a:ea typeface="+mn-lt"/>
              <a:cs typeface="+mn-lt"/>
            </a:endParaRPr>
          </a:p>
          <a:p>
            <a:pPr marL="0" indent="0">
              <a:buNone/>
            </a:pPr>
            <a:endParaRPr lang="es-ES" sz="500">
              <a:solidFill>
                <a:srgbClr val="000000"/>
              </a:solidFill>
              <a:latin typeface="Century Gothic"/>
              <a:ea typeface="+mn-lt"/>
              <a:cs typeface="+mn-lt"/>
            </a:endParaRPr>
          </a:p>
          <a:p>
            <a:endParaRPr lang="es-ES" sz="500">
              <a:solidFill>
                <a:srgbClr val="000000"/>
              </a:solidFill>
              <a:latin typeface="Century Gothic"/>
              <a:ea typeface="+mn-lt"/>
              <a:cs typeface="+mn-lt"/>
            </a:endParaRPr>
          </a:p>
          <a:p>
            <a:endParaRPr lang="es-ES" sz="500">
              <a:solidFill>
                <a:srgbClr val="000000"/>
              </a:solidFill>
              <a:ea typeface="+mn-lt"/>
              <a:cs typeface="+mn-lt"/>
            </a:endParaRPr>
          </a:p>
          <a:p>
            <a:pPr marL="0" indent="0">
              <a:buNone/>
            </a:pPr>
            <a:r>
              <a:rPr lang="es-ES" sz="500">
                <a:solidFill>
                  <a:srgbClr val="000000"/>
                </a:solidFill>
                <a:ea typeface="+mn-lt"/>
                <a:cs typeface="+mn-lt"/>
              </a:rPr>
              <a:t>                                                                                </a:t>
            </a:r>
          </a:p>
          <a:p>
            <a:endParaRPr lang="es-ES" sz="500">
              <a:solidFill>
                <a:srgbClr val="000000"/>
              </a:solidFill>
              <a:cs typeface="Calibri"/>
            </a:endParaRPr>
          </a:p>
        </p:txBody>
      </p:sp>
    </p:spTree>
    <p:extLst>
      <p:ext uri="{BB962C8B-B14F-4D97-AF65-F5344CB8AC3E}">
        <p14:creationId xmlns:p14="http://schemas.microsoft.com/office/powerpoint/2010/main" val="1451444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3" descr="Imagen que contiene edificio, exterior, viejo, piedra&#10;&#10;Descripción generada con confianza muy alta">
            <a:extLst>
              <a:ext uri="{FF2B5EF4-FFF2-40B4-BE49-F238E27FC236}">
                <a16:creationId xmlns:a16="http://schemas.microsoft.com/office/drawing/2014/main" id="{2E037DF9-02A7-47C7-ACF3-86F6CFE5808E}"/>
              </a:ext>
            </a:extLst>
          </p:cNvPr>
          <p:cNvPicPr>
            <a:picLocks noChangeAspect="1"/>
          </p:cNvPicPr>
          <p:nvPr/>
        </p:nvPicPr>
        <p:blipFill rotWithShape="1">
          <a:blip r:embed="rId2">
            <a:alphaModFix/>
          </a:blip>
          <a:srcRect l="2516" r="4661"/>
          <a:stretch/>
        </p:blipFill>
        <p:spPr>
          <a:xfrm>
            <a:off x="5797543" y="10"/>
            <a:ext cx="6394152" cy="6857990"/>
          </a:xfrm>
          <a:prstGeom prst="rect">
            <a:avLst/>
          </a:prstGeom>
        </p:spPr>
      </p:pic>
      <p:pic>
        <p:nvPicPr>
          <p:cNvPr id="38" name="Picture 4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Marcador de contenido 2">
            <a:extLst>
              <a:ext uri="{FF2B5EF4-FFF2-40B4-BE49-F238E27FC236}">
                <a16:creationId xmlns:a16="http://schemas.microsoft.com/office/drawing/2014/main" id="{204BD95B-C4E9-485F-8582-3445EE64997F}"/>
              </a:ext>
            </a:extLst>
          </p:cNvPr>
          <p:cNvSpPr>
            <a:spLocks noGrp="1"/>
          </p:cNvSpPr>
          <p:nvPr>
            <p:ph idx="1"/>
          </p:nvPr>
        </p:nvSpPr>
        <p:spPr>
          <a:xfrm>
            <a:off x="804997" y="230559"/>
            <a:ext cx="5296274" cy="6578036"/>
          </a:xfrm>
        </p:spPr>
        <p:txBody>
          <a:bodyPr vert="horz" lIns="91440" tIns="45720" rIns="91440" bIns="45720" rtlCol="0" anchor="ctr">
            <a:normAutofit fontScale="92500"/>
          </a:bodyPr>
          <a:lstStyle/>
          <a:p>
            <a:pPr marL="0" indent="0" algn="ctr">
              <a:lnSpc>
                <a:spcPct val="170000"/>
              </a:lnSpc>
              <a:buNone/>
            </a:pPr>
            <a:r>
              <a:rPr lang="es-ES" sz="1000" b="1">
                <a:solidFill>
                  <a:srgbClr val="000000"/>
                </a:solidFill>
                <a:latin typeface="Cavolini"/>
                <a:ea typeface="+mn-lt"/>
                <a:cs typeface="+mn-lt"/>
              </a:rPr>
              <a:t>-Ven y verás. </a:t>
            </a:r>
            <a:endParaRPr lang="en-US" sz="1000" b="1">
              <a:solidFill>
                <a:srgbClr val="000000"/>
              </a:solidFill>
              <a:latin typeface="Cavolini"/>
              <a:ea typeface="+mn-lt"/>
              <a:cs typeface="+mn-lt"/>
            </a:endParaRPr>
          </a:p>
          <a:p>
            <a:pPr marL="0" indent="0" algn="ctr">
              <a:lnSpc>
                <a:spcPct val="170000"/>
              </a:lnSpc>
              <a:buNone/>
            </a:pPr>
            <a:r>
              <a:rPr lang="es-ES" sz="1000" b="1">
                <a:solidFill>
                  <a:srgbClr val="000000"/>
                </a:solidFill>
                <a:latin typeface="Cavolini"/>
                <a:ea typeface="+mn-lt"/>
                <a:cs typeface="+mn-lt"/>
              </a:rPr>
              <a:t>(aparece la puerta del Sarmental).</a:t>
            </a:r>
          </a:p>
          <a:p>
            <a:pPr marL="0" indent="0" algn="ctr">
              <a:lnSpc>
                <a:spcPct val="170000"/>
              </a:lnSpc>
              <a:buNone/>
            </a:pPr>
            <a:r>
              <a:rPr lang="es-ES" sz="1000" b="1">
                <a:solidFill>
                  <a:srgbClr val="000000"/>
                </a:solidFill>
                <a:latin typeface="Cavolini"/>
                <a:ea typeface="+mn-lt"/>
                <a:cs typeface="+mn-lt"/>
              </a:rPr>
              <a:t>-¿Pero dónde están?  Faltan muchas figuras….Quién….., </a:t>
            </a:r>
          </a:p>
          <a:p>
            <a:pPr marL="0" indent="0" algn="ctr">
              <a:lnSpc>
                <a:spcPct val="170000"/>
              </a:lnSpc>
              <a:buNone/>
            </a:pPr>
            <a:r>
              <a:rPr lang="es-ES" sz="1000" b="1">
                <a:solidFill>
                  <a:srgbClr val="000000"/>
                </a:solidFill>
                <a:latin typeface="Cavolini"/>
                <a:ea typeface="+mn-lt"/>
                <a:cs typeface="+mn-lt"/>
              </a:rPr>
              <a:t>-pues tú las acabas de ver, allá junto a la escalera preparando la boda. ¡Qué tarea!</a:t>
            </a:r>
            <a:endParaRPr lang="es-ES">
              <a:latin typeface="Cavolini"/>
            </a:endParaRPr>
          </a:p>
          <a:p>
            <a:pPr marL="0" indent="0" algn="ctr">
              <a:lnSpc>
                <a:spcPct val="170000"/>
              </a:lnSpc>
              <a:buNone/>
            </a:pPr>
            <a:r>
              <a:rPr lang="es-ES" sz="1000" b="1">
                <a:solidFill>
                  <a:srgbClr val="000000"/>
                </a:solidFill>
                <a:latin typeface="Cavolini"/>
                <a:ea typeface="+mn-lt"/>
                <a:cs typeface="+mn-lt"/>
              </a:rPr>
              <a:t>-¿Boda?</a:t>
            </a:r>
            <a:endParaRPr lang="es-ES">
              <a:latin typeface="Cavolini"/>
            </a:endParaRPr>
          </a:p>
          <a:p>
            <a:pPr marL="0" indent="0" algn="ctr">
              <a:lnSpc>
                <a:spcPct val="170000"/>
              </a:lnSpc>
              <a:buNone/>
            </a:pPr>
            <a:r>
              <a:rPr lang="es-ES" sz="1000" b="1">
                <a:solidFill>
                  <a:srgbClr val="000000"/>
                </a:solidFill>
                <a:latin typeface="Cavolini"/>
                <a:ea typeface="+mn-lt"/>
                <a:cs typeface="+mn-lt"/>
              </a:rPr>
              <a:t>-  </a:t>
            </a:r>
            <a:r>
              <a:rPr lang="es-ES" sz="1000" b="1" err="1">
                <a:solidFill>
                  <a:srgbClr val="000000"/>
                </a:solidFill>
                <a:latin typeface="Cavolini"/>
                <a:ea typeface="+mn-lt"/>
                <a:cs typeface="+mn-lt"/>
              </a:rPr>
              <a:t>Siii</a:t>
            </a:r>
            <a:r>
              <a:rPr lang="es-ES" sz="1000" b="1">
                <a:solidFill>
                  <a:srgbClr val="000000"/>
                </a:solidFill>
                <a:latin typeface="Cavolini"/>
                <a:ea typeface="+mn-lt"/>
                <a:cs typeface="+mn-lt"/>
              </a:rPr>
              <a:t> niña y Real. </a:t>
            </a:r>
            <a:r>
              <a:rPr lang="es-ES" sz="1000" b="1" err="1">
                <a:solidFill>
                  <a:srgbClr val="000000"/>
                </a:solidFill>
                <a:latin typeface="Cavolini"/>
                <a:ea typeface="+mn-lt"/>
                <a:cs typeface="+mn-lt"/>
              </a:rPr>
              <a:t>Fijaté</a:t>
            </a:r>
            <a:r>
              <a:rPr lang="es-ES" sz="1000" b="1">
                <a:solidFill>
                  <a:srgbClr val="000000"/>
                </a:solidFill>
                <a:latin typeface="Cavolini"/>
                <a:ea typeface="+mn-lt"/>
                <a:cs typeface="+mn-lt"/>
              </a:rPr>
              <a:t> ese de ahí es Fernando  III…… </a:t>
            </a:r>
            <a:endParaRPr lang="es-ES">
              <a:latin typeface="Cavolini"/>
            </a:endParaRPr>
          </a:p>
          <a:p>
            <a:pPr marL="0" indent="0" algn="ctr">
              <a:lnSpc>
                <a:spcPct val="170000"/>
              </a:lnSpc>
              <a:buNone/>
            </a:pPr>
            <a:r>
              <a:rPr lang="es-ES" sz="1000" b="1">
                <a:solidFill>
                  <a:srgbClr val="000000"/>
                </a:solidFill>
                <a:latin typeface="Cavolini"/>
                <a:ea typeface="+mn-lt"/>
                <a:cs typeface="+mn-lt"/>
              </a:rPr>
              <a:t>-</a:t>
            </a:r>
            <a:r>
              <a:rPr lang="es-ES" sz="1000" b="1" err="1">
                <a:solidFill>
                  <a:srgbClr val="000000"/>
                </a:solidFill>
                <a:latin typeface="Cavolini"/>
                <a:ea typeface="+mn-lt"/>
                <a:cs typeface="+mn-lt"/>
              </a:rPr>
              <a:t>Mirá</a:t>
            </a:r>
            <a:r>
              <a:rPr lang="es-ES" sz="1000" b="1">
                <a:solidFill>
                  <a:srgbClr val="000000"/>
                </a:solidFill>
                <a:latin typeface="Cavolini"/>
                <a:ea typeface="+mn-lt"/>
                <a:cs typeface="+mn-lt"/>
              </a:rPr>
              <a:t> aquí en mi hoja lo pone.</a:t>
            </a:r>
            <a:endParaRPr lang="es-ES">
              <a:latin typeface="Cavolini"/>
            </a:endParaRPr>
          </a:p>
          <a:p>
            <a:pPr marL="0" indent="0" algn="ctr">
              <a:lnSpc>
                <a:spcPct val="170000"/>
              </a:lnSpc>
              <a:buNone/>
            </a:pPr>
            <a:r>
              <a:rPr lang="es-ES" sz="1000" b="1">
                <a:solidFill>
                  <a:srgbClr val="000000"/>
                </a:solidFill>
                <a:latin typeface="Cavolini"/>
                <a:ea typeface="+mn-lt"/>
                <a:cs typeface="+mn-lt"/>
              </a:rPr>
              <a:t>El 20 de junio de 1221 El Rey Fernando III el Santo….</a:t>
            </a:r>
            <a:endParaRPr lang="es-ES">
              <a:latin typeface="Cavolini"/>
            </a:endParaRPr>
          </a:p>
          <a:p>
            <a:pPr marL="0" indent="0" algn="ctr">
              <a:lnSpc>
                <a:spcPct val="170000"/>
              </a:lnSpc>
              <a:buNone/>
            </a:pPr>
            <a:r>
              <a:rPr lang="es-ES" sz="1000" b="1">
                <a:solidFill>
                  <a:srgbClr val="000000"/>
                </a:solidFill>
                <a:latin typeface="Cavolini"/>
                <a:ea typeface="+mn-lt"/>
                <a:cs typeface="+mn-lt"/>
              </a:rPr>
              <a:t>-¡Bien, ya te aclaras!</a:t>
            </a:r>
            <a:endParaRPr lang="es-ES">
              <a:latin typeface="Cavolini"/>
            </a:endParaRPr>
          </a:p>
          <a:p>
            <a:pPr marL="0" indent="0" algn="ctr">
              <a:lnSpc>
                <a:spcPct val="170000"/>
              </a:lnSpc>
              <a:buNone/>
            </a:pPr>
            <a:r>
              <a:rPr lang="es-ES" sz="1000" b="1">
                <a:solidFill>
                  <a:srgbClr val="000000"/>
                </a:solidFill>
                <a:latin typeface="Cavolini"/>
                <a:ea typeface="+mn-lt"/>
                <a:cs typeface="+mn-lt"/>
              </a:rPr>
              <a:t>-Vamos, no te quedes ahí pasmada,  te enseñare… Santa Ana y….</a:t>
            </a:r>
            <a:endParaRPr lang="es-ES">
              <a:latin typeface="Cavolini"/>
            </a:endParaRPr>
          </a:p>
          <a:p>
            <a:pPr marL="0" indent="0" algn="ctr">
              <a:lnSpc>
                <a:spcPct val="170000"/>
              </a:lnSpc>
              <a:buNone/>
            </a:pPr>
            <a:r>
              <a:rPr lang="es-ES" sz="1000" b="1">
                <a:solidFill>
                  <a:srgbClr val="000000"/>
                </a:solidFill>
                <a:latin typeface="Cavolini"/>
                <a:ea typeface="+mn-lt"/>
                <a:cs typeface="+mn-lt"/>
              </a:rPr>
              <a:t>Mira , mira </a:t>
            </a:r>
            <a:r>
              <a:rPr lang="es-ES" sz="1000" b="1" err="1">
                <a:solidFill>
                  <a:srgbClr val="000000"/>
                </a:solidFill>
                <a:latin typeface="Cavolini"/>
                <a:ea typeface="+mn-lt"/>
                <a:cs typeface="+mn-lt"/>
              </a:rPr>
              <a:t>Miguel,allí</a:t>
            </a:r>
            <a:r>
              <a:rPr lang="es-ES" sz="1000" b="1">
                <a:solidFill>
                  <a:srgbClr val="000000"/>
                </a:solidFill>
                <a:latin typeface="Cavolini"/>
                <a:ea typeface="+mn-lt"/>
                <a:cs typeface="+mn-lt"/>
              </a:rPr>
              <a:t>  ¿les ves?,  </a:t>
            </a:r>
            <a:endParaRPr lang="es-ES">
              <a:latin typeface="Cavolini"/>
            </a:endParaRPr>
          </a:p>
          <a:p>
            <a:pPr marL="0" indent="0" algn="ctr">
              <a:lnSpc>
                <a:spcPct val="170000"/>
              </a:lnSpc>
              <a:buNone/>
            </a:pPr>
            <a:r>
              <a:rPr lang="es-ES" sz="1000" b="1">
                <a:solidFill>
                  <a:srgbClr val="000000"/>
                </a:solidFill>
                <a:latin typeface="Cavolini"/>
                <a:ea typeface="+mn-lt"/>
                <a:cs typeface="+mn-lt"/>
              </a:rPr>
              <a:t>-</a:t>
            </a:r>
            <a:r>
              <a:rPr lang="es-ES" sz="1000" b="1" err="1">
                <a:solidFill>
                  <a:srgbClr val="000000"/>
                </a:solidFill>
                <a:latin typeface="Cavolini"/>
                <a:ea typeface="+mn-lt"/>
                <a:cs typeface="+mn-lt"/>
              </a:rPr>
              <a:t>siii</a:t>
            </a:r>
            <a:r>
              <a:rPr lang="es-ES" sz="1000" b="1">
                <a:solidFill>
                  <a:srgbClr val="000000"/>
                </a:solidFill>
                <a:latin typeface="Cavolini"/>
                <a:ea typeface="+mn-lt"/>
                <a:cs typeface="+mn-lt"/>
              </a:rPr>
              <a:t> , pues ve,  no te vuelvas a perder.</a:t>
            </a:r>
            <a:endParaRPr lang="es-ES">
              <a:latin typeface="Cavolini"/>
            </a:endParaRPr>
          </a:p>
          <a:p>
            <a:pPr marL="0" indent="0" algn="ctr">
              <a:lnSpc>
                <a:spcPct val="170000"/>
              </a:lnSpc>
              <a:buNone/>
            </a:pPr>
            <a:r>
              <a:rPr lang="es-ES" sz="1000" b="1">
                <a:solidFill>
                  <a:srgbClr val="000000"/>
                </a:solidFill>
                <a:latin typeface="Cavolini"/>
                <a:ea typeface="+mn-lt"/>
                <a:cs typeface="+mn-lt"/>
              </a:rPr>
              <a:t>-Gracias…. </a:t>
            </a:r>
            <a:endParaRPr lang="es-ES">
              <a:latin typeface="Cavolini"/>
            </a:endParaRPr>
          </a:p>
          <a:p>
            <a:pPr marL="0" indent="0" algn="ctr">
              <a:lnSpc>
                <a:spcPct val="170000"/>
              </a:lnSpc>
              <a:buNone/>
            </a:pPr>
            <a:r>
              <a:rPr lang="es-ES" sz="1000" b="1">
                <a:solidFill>
                  <a:srgbClr val="000000"/>
                </a:solidFill>
                <a:latin typeface="Cavolini"/>
                <a:ea typeface="+mn-lt"/>
                <a:cs typeface="+mn-lt"/>
              </a:rPr>
              <a:t>-De nada. Hasta la próxima vez.</a:t>
            </a:r>
            <a:endParaRPr lang="es-ES">
              <a:latin typeface="Cavolini"/>
            </a:endParaRPr>
          </a:p>
          <a:p>
            <a:pPr marL="0" indent="0" algn="ctr">
              <a:lnSpc>
                <a:spcPct val="170000"/>
              </a:lnSpc>
              <a:buNone/>
            </a:pPr>
            <a:r>
              <a:rPr lang="es-ES" sz="1000" b="1">
                <a:solidFill>
                  <a:srgbClr val="000000"/>
                </a:solidFill>
                <a:latin typeface="Cavolini"/>
                <a:ea typeface="+mn-lt"/>
                <a:cs typeface="+mn-lt"/>
              </a:rPr>
              <a:t>El angelote dice…… Estoy seguro de que ya has visitado alguna vez la Catedral. S i no lo has hecho no tardes en hacerlo, Merece la pena.</a:t>
            </a:r>
            <a:endParaRPr lang="es-ES">
              <a:latin typeface="Cavolini"/>
            </a:endParaRPr>
          </a:p>
          <a:p>
            <a:pPr marL="0" indent="0">
              <a:buNone/>
            </a:pPr>
            <a:endParaRPr lang="es-ES" sz="500">
              <a:solidFill>
                <a:srgbClr val="000000"/>
              </a:solidFill>
              <a:ea typeface="+mn-lt"/>
              <a:cs typeface="+mn-lt"/>
            </a:endParaRPr>
          </a:p>
          <a:p>
            <a:endParaRPr lang="es-ES" sz="500">
              <a:solidFill>
                <a:srgbClr val="000000"/>
              </a:solidFill>
              <a:ea typeface="+mn-lt"/>
              <a:cs typeface="+mn-lt"/>
            </a:endParaRPr>
          </a:p>
          <a:p>
            <a:endParaRPr lang="es-ES" sz="500">
              <a:solidFill>
                <a:srgbClr val="000000"/>
              </a:solidFill>
              <a:ea typeface="+mn-lt"/>
              <a:cs typeface="+mn-lt"/>
            </a:endParaRPr>
          </a:p>
          <a:p>
            <a:pPr marL="0" indent="0">
              <a:buNone/>
            </a:pPr>
            <a:r>
              <a:rPr lang="es-ES" sz="500">
                <a:solidFill>
                  <a:srgbClr val="000000"/>
                </a:solidFill>
                <a:ea typeface="+mn-lt"/>
                <a:cs typeface="+mn-lt"/>
              </a:rPr>
              <a:t>                                                                            </a:t>
            </a:r>
          </a:p>
          <a:p>
            <a:endParaRPr lang="es-ES" sz="500">
              <a:solidFill>
                <a:srgbClr val="000000"/>
              </a:solidFill>
              <a:cs typeface="Calibri"/>
            </a:endParaRPr>
          </a:p>
        </p:txBody>
      </p:sp>
    </p:spTree>
    <p:extLst>
      <p:ext uri="{BB962C8B-B14F-4D97-AF65-F5344CB8AC3E}">
        <p14:creationId xmlns:p14="http://schemas.microsoft.com/office/powerpoint/2010/main" val="3563205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D67C2EE-AFA7-458A-8695-51B546F47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0"/>
            <a:ext cx="1158503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221A507-76C4-489F-9F32-ECC44C5DC4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5" name="Rectangle 64">
              <a:extLst>
                <a:ext uri="{FF2B5EF4-FFF2-40B4-BE49-F238E27FC236}">
                  <a16:creationId xmlns:a16="http://schemas.microsoft.com/office/drawing/2014/main" id="{7DC847D7-5EB9-4FE0-B168-3DE1EB4EF3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F6F873C5-6B08-4AFE-A352-0A7CBBF46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B0DB0814-1ED8-487C-B9C3-0A3D8FCF9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F5F3852A-F720-4D40-A134-9973D3E1F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1B5D5737-4218-40BA-8AF2-1AE5DECD3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B935F463-D65C-49FE-A92B-41F5ECDA68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F6CA73CF-0DFE-4798-BC6E-C387843B4D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98C7D6EA-A5D9-4522-AE62-F469FE68F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B04050F1-B046-473B-B19A-E9E56235E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975EDD96-1800-4F89-BFE1-9B91350FB6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20884670-A662-4E05-AAE8-45BD005263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3FF1EA1E-0B30-4AB3-9D10-CAFB149C8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45623CE9-FC05-43E5-A0BF-7BD5F22B8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E5FDD108-3711-4CC4-AA3A-62731494D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A17CDDB6-3812-4D05-B01E-102B32F6B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D6726100-858D-44CA-B0A8-DC13EA7BFE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C299ED46-3E2E-408F-82A1-FB2A0A2B9C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772859DA-EE4D-4BF7-B000-0718B4A0F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666A5CAC-B220-49E0-A1BC-AD5F16827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6690C2E3-0443-48E4-8F94-E3D9113FF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204BD95B-C4E9-485F-8582-3445EE64997F}"/>
              </a:ext>
            </a:extLst>
          </p:cNvPr>
          <p:cNvSpPr>
            <a:spLocks noGrp="1"/>
          </p:cNvSpPr>
          <p:nvPr>
            <p:ph idx="1"/>
          </p:nvPr>
        </p:nvSpPr>
        <p:spPr>
          <a:xfrm>
            <a:off x="1155763" y="950867"/>
            <a:ext cx="10258733" cy="5354213"/>
          </a:xfrm>
        </p:spPr>
        <p:txBody>
          <a:bodyPr vert="horz" lIns="91440" tIns="45720" rIns="91440" bIns="45720" rtlCol="0" anchor="ctr">
            <a:normAutofit/>
          </a:bodyPr>
          <a:lstStyle/>
          <a:p>
            <a:pPr marL="0" indent="0">
              <a:buNone/>
            </a:pPr>
            <a:r>
              <a:rPr lang="es-ES" sz="1600" dirty="0">
                <a:latin typeface="Century Gothic"/>
                <a:ea typeface="+mn-lt"/>
                <a:cs typeface="+mn-lt"/>
              </a:rPr>
              <a:t>Ahora resuelve el esquema:</a:t>
            </a:r>
          </a:p>
          <a:p>
            <a:r>
              <a:rPr lang="es-ES" sz="1600" dirty="0">
                <a:latin typeface="Century Gothic"/>
                <a:ea typeface="+mn-lt"/>
                <a:cs typeface="+mn-lt"/>
              </a:rPr>
              <a:t>Imagen del plano de la Catedral y localiza en el Plano</a:t>
            </a:r>
          </a:p>
          <a:p>
            <a:r>
              <a:rPr lang="es-ES" sz="1600" dirty="0">
                <a:latin typeface="Century Gothic"/>
                <a:ea typeface="+mn-lt"/>
                <a:cs typeface="+mn-lt"/>
              </a:rPr>
              <a:t>El Papamoscas</a:t>
            </a:r>
          </a:p>
          <a:p>
            <a:r>
              <a:rPr lang="es-ES" sz="1600" dirty="0">
                <a:latin typeface="Century Gothic"/>
                <a:ea typeface="+mn-lt"/>
                <a:cs typeface="+mn-lt"/>
              </a:rPr>
              <a:t>La tumba del Cid</a:t>
            </a:r>
          </a:p>
          <a:p>
            <a:r>
              <a:rPr lang="es-ES" sz="1600" dirty="0">
                <a:latin typeface="Century Gothic"/>
                <a:ea typeface="+mn-lt"/>
                <a:cs typeface="+mn-lt"/>
              </a:rPr>
              <a:t>la Escalera Dorada</a:t>
            </a:r>
          </a:p>
          <a:p>
            <a:r>
              <a:rPr lang="es-ES" sz="1600" dirty="0">
                <a:latin typeface="Century Gothic"/>
                <a:ea typeface="+mn-lt"/>
                <a:cs typeface="+mn-lt"/>
              </a:rPr>
              <a:t>La capilla de los Condestable</a:t>
            </a:r>
          </a:p>
          <a:p>
            <a:r>
              <a:rPr lang="es-ES" sz="1600" dirty="0">
                <a:latin typeface="Century Gothic"/>
                <a:ea typeface="+mn-lt"/>
                <a:cs typeface="+mn-lt"/>
              </a:rPr>
              <a:t>La capilla de Santa Ana</a:t>
            </a:r>
          </a:p>
          <a:p>
            <a:pPr marL="0" indent="0">
              <a:buNone/>
            </a:pPr>
            <a:endParaRPr lang="es-ES" sz="1600" dirty="0">
              <a:latin typeface="Century Gothic"/>
              <a:ea typeface="+mn-lt"/>
              <a:cs typeface="+mn-lt"/>
            </a:endParaRPr>
          </a:p>
          <a:p>
            <a:endParaRPr lang="es-ES" sz="1600" dirty="0">
              <a:latin typeface="Century Gothic"/>
              <a:ea typeface="+mn-lt"/>
              <a:cs typeface="+mn-lt"/>
            </a:endParaRPr>
          </a:p>
          <a:p>
            <a:endParaRPr lang="es-ES" sz="1600" dirty="0">
              <a:ea typeface="+mn-lt"/>
              <a:cs typeface="+mn-lt"/>
            </a:endParaRPr>
          </a:p>
          <a:p>
            <a:endParaRPr lang="es-ES" sz="500" dirty="0">
              <a:ea typeface="+mn-lt"/>
              <a:cs typeface="+mn-lt"/>
            </a:endParaRPr>
          </a:p>
          <a:p>
            <a:endParaRPr lang="es-ES" sz="500" dirty="0">
              <a:ea typeface="+mn-lt"/>
              <a:cs typeface="+mn-lt"/>
            </a:endParaRPr>
          </a:p>
          <a:p>
            <a:pPr marL="0" indent="0">
              <a:buNone/>
            </a:pPr>
            <a:r>
              <a:rPr lang="es-ES" sz="500" dirty="0">
                <a:ea typeface="+mn-lt"/>
                <a:cs typeface="+mn-lt"/>
              </a:rPr>
              <a:t>                                                                            </a:t>
            </a:r>
          </a:p>
          <a:p>
            <a:endParaRPr lang="es-ES" sz="500" dirty="0">
              <a:cs typeface="Calibri"/>
            </a:endParaRPr>
          </a:p>
        </p:txBody>
      </p:sp>
    </p:spTree>
    <p:extLst>
      <p:ext uri="{BB962C8B-B14F-4D97-AF65-F5344CB8AC3E}">
        <p14:creationId xmlns:p14="http://schemas.microsoft.com/office/powerpoint/2010/main" val="2436290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ubtítulo 2">
            <a:extLst>
              <a:ext uri="{FF2B5EF4-FFF2-40B4-BE49-F238E27FC236}">
                <a16:creationId xmlns:a16="http://schemas.microsoft.com/office/drawing/2014/main" id="{3B9E3A3B-D04A-4778-BFB6-FB113067CD36}"/>
              </a:ext>
            </a:extLst>
          </p:cNvPr>
          <p:cNvSpPr txBox="1">
            <a:spLocks/>
          </p:cNvSpPr>
          <p:nvPr/>
        </p:nvSpPr>
        <p:spPr>
          <a:xfrm>
            <a:off x="3848787" y="481091"/>
            <a:ext cx="4576749" cy="6099594"/>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400">
              <a:solidFill>
                <a:srgbClr val="098BE8"/>
              </a:solidFill>
              <a:latin typeface="Century Gothic"/>
              <a:cs typeface="Calibri"/>
            </a:endParaRPr>
          </a:p>
          <a:p>
            <a:pPr indent="-228600" algn="l">
              <a:buFont typeface="Arial" panose="020B0604020202020204" pitchFamily="34" charset="0"/>
              <a:buChar char="•"/>
            </a:pPr>
            <a:endParaRPr lang="en-US" sz="1400">
              <a:latin typeface="Century Gothic"/>
              <a:cs typeface="Calibri"/>
            </a:endParaRPr>
          </a:p>
          <a:p>
            <a:pPr indent="-228600" algn="l">
              <a:buFont typeface="Arial" panose="020B0604020202020204" pitchFamily="34" charset="0"/>
              <a:buChar char="•"/>
            </a:pPr>
            <a:endParaRPr lang="en-US" sz="500"/>
          </a:p>
        </p:txBody>
      </p:sp>
      <p:sp>
        <p:nvSpPr>
          <p:cNvPr id="4" name="CuadroTexto 3">
            <a:extLst>
              <a:ext uri="{FF2B5EF4-FFF2-40B4-BE49-F238E27FC236}">
                <a16:creationId xmlns:a16="http://schemas.microsoft.com/office/drawing/2014/main" id="{60258038-9F8B-4CD7-81CF-903C81727D7A}"/>
              </a:ext>
            </a:extLst>
          </p:cNvPr>
          <p:cNvSpPr txBox="1"/>
          <p:nvPr/>
        </p:nvSpPr>
        <p:spPr>
          <a:xfrm>
            <a:off x="8911524" y="397801"/>
            <a:ext cx="3117272" cy="2242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
              <a:lnSpc>
                <a:spcPct val="90000"/>
              </a:lnSpc>
              <a:spcBef>
                <a:spcPts val="1000"/>
              </a:spcBef>
            </a:pPr>
            <a:r>
              <a:rPr lang="en-US" sz="1600" b="1" err="1">
                <a:solidFill>
                  <a:srgbClr val="098BE8"/>
                </a:solidFill>
                <a:latin typeface="Century Gothic"/>
                <a:cs typeface="Calibri"/>
              </a:rPr>
              <a:t>Investigamos</a:t>
            </a:r>
            <a:endParaRPr lang="en-US" sz="1600" b="1" err="1">
              <a:solidFill>
                <a:srgbClr val="098BE8"/>
              </a:solidFill>
              <a:ea typeface="+mn-lt"/>
              <a:cs typeface="+mn-lt"/>
            </a:endParaRPr>
          </a:p>
          <a:p>
            <a:pPr marL="57150">
              <a:lnSpc>
                <a:spcPct val="150000"/>
              </a:lnSpc>
              <a:spcBef>
                <a:spcPts val="1000"/>
              </a:spcBef>
            </a:pPr>
            <a:r>
              <a:rPr lang="en-US" sz="1600">
                <a:latin typeface="Century Gothic"/>
                <a:cs typeface="Calibri"/>
              </a:rPr>
              <a:t>En el </a:t>
            </a:r>
            <a:r>
              <a:rPr lang="en-US" sz="1600" err="1">
                <a:latin typeface="Century Gothic"/>
                <a:cs typeface="Calibri"/>
              </a:rPr>
              <a:t>recorrido</a:t>
            </a:r>
            <a:r>
              <a:rPr lang="en-US" sz="1600">
                <a:latin typeface="Century Gothic"/>
                <a:cs typeface="Calibri"/>
              </a:rPr>
              <a:t> por el interior de la Catedral </a:t>
            </a:r>
            <a:r>
              <a:rPr lang="en-US" sz="1600" err="1">
                <a:latin typeface="Century Gothic"/>
                <a:cs typeface="Calibri"/>
              </a:rPr>
              <a:t>relaciona</a:t>
            </a:r>
            <a:r>
              <a:rPr lang="en-US" sz="1600">
                <a:latin typeface="Century Gothic"/>
                <a:cs typeface="Calibri"/>
              </a:rPr>
              <a:t> </a:t>
            </a:r>
            <a:r>
              <a:rPr lang="en-US" sz="1600" err="1">
                <a:latin typeface="Century Gothic"/>
                <a:cs typeface="Calibri"/>
              </a:rPr>
              <a:t>estos</a:t>
            </a:r>
            <a:r>
              <a:rPr lang="en-US" sz="1600">
                <a:latin typeface="Century Gothic"/>
                <a:cs typeface="Calibri"/>
              </a:rPr>
              <a:t> </a:t>
            </a:r>
            <a:r>
              <a:rPr lang="en-US" sz="1600" err="1">
                <a:latin typeface="Century Gothic"/>
                <a:cs typeface="Calibri"/>
              </a:rPr>
              <a:t>personajes</a:t>
            </a:r>
            <a:r>
              <a:rPr lang="en-US" sz="1600">
                <a:latin typeface="Century Gothic"/>
                <a:cs typeface="Calibri"/>
              </a:rPr>
              <a:t> con los </a:t>
            </a:r>
            <a:r>
              <a:rPr lang="en-US" sz="1600" err="1">
                <a:latin typeface="Century Gothic"/>
                <a:cs typeface="Calibri"/>
              </a:rPr>
              <a:t>espacios</a:t>
            </a:r>
            <a:r>
              <a:rPr lang="en-US" sz="1600">
                <a:latin typeface="Century Gothic"/>
                <a:cs typeface="Calibri"/>
              </a:rPr>
              <a:t> en los que </a:t>
            </a:r>
            <a:r>
              <a:rPr lang="en-US" sz="1600" err="1">
                <a:latin typeface="Century Gothic"/>
                <a:cs typeface="Calibri"/>
              </a:rPr>
              <a:t>han</a:t>
            </a:r>
            <a:r>
              <a:rPr lang="en-US" sz="1600">
                <a:latin typeface="Century Gothic"/>
                <a:cs typeface="Calibri"/>
              </a:rPr>
              <a:t> </a:t>
            </a:r>
            <a:r>
              <a:rPr lang="en-US" sz="1600" err="1">
                <a:latin typeface="Century Gothic"/>
                <a:cs typeface="Calibri"/>
              </a:rPr>
              <a:t>participado</a:t>
            </a:r>
            <a:r>
              <a:rPr lang="en-US" sz="1600">
                <a:latin typeface="Century Gothic"/>
                <a:cs typeface="Calibri"/>
              </a:rPr>
              <a:t> </a:t>
            </a:r>
            <a:r>
              <a:rPr lang="en-US" sz="1600" err="1">
                <a:latin typeface="Century Gothic"/>
                <a:cs typeface="Calibri"/>
              </a:rPr>
              <a:t>como</a:t>
            </a:r>
            <a:r>
              <a:rPr lang="en-US" sz="1600">
                <a:latin typeface="Century Gothic"/>
                <a:cs typeface="Calibri"/>
              </a:rPr>
              <a:t> </a:t>
            </a:r>
            <a:r>
              <a:rPr lang="en-US" sz="1600" err="1">
                <a:latin typeface="Century Gothic"/>
                <a:cs typeface="Calibri"/>
              </a:rPr>
              <a:t>autores</a:t>
            </a:r>
            <a:r>
              <a:rPr lang="en-US" sz="1600">
                <a:latin typeface="Century Gothic"/>
                <a:cs typeface="Calibri"/>
              </a:rPr>
              <a:t>. </a:t>
            </a:r>
          </a:p>
        </p:txBody>
      </p:sp>
      <p:pic>
        <p:nvPicPr>
          <p:cNvPr id="5" name="Imagen 5" descr="Imagen que contiene edificio, interior, iglesia, reloj&#10;&#10;Descripción generada con confianza muy alta">
            <a:extLst>
              <a:ext uri="{FF2B5EF4-FFF2-40B4-BE49-F238E27FC236}">
                <a16:creationId xmlns:a16="http://schemas.microsoft.com/office/drawing/2014/main" id="{26219A1D-EAF8-42E6-BA9D-02EF4C046ADA}"/>
              </a:ext>
            </a:extLst>
          </p:cNvPr>
          <p:cNvPicPr>
            <a:picLocks noChangeAspect="1"/>
          </p:cNvPicPr>
          <p:nvPr/>
        </p:nvPicPr>
        <p:blipFill>
          <a:blip r:embed="rId2"/>
          <a:stretch>
            <a:fillRect/>
          </a:stretch>
        </p:blipFill>
        <p:spPr>
          <a:xfrm>
            <a:off x="209909" y="2227772"/>
            <a:ext cx="1823050" cy="1367288"/>
          </a:xfrm>
          <a:prstGeom prst="rect">
            <a:avLst/>
          </a:prstGeom>
        </p:spPr>
      </p:pic>
      <p:pic>
        <p:nvPicPr>
          <p:cNvPr id="10" name="Imagen 9" descr="Una iglesia antigua&#10;&#10;Descripción generada con confianza alta">
            <a:extLst>
              <a:ext uri="{FF2B5EF4-FFF2-40B4-BE49-F238E27FC236}">
                <a16:creationId xmlns:a16="http://schemas.microsoft.com/office/drawing/2014/main" id="{5EED1CF9-F268-444E-9532-0C2F23EB118C}"/>
              </a:ext>
            </a:extLst>
          </p:cNvPr>
          <p:cNvPicPr>
            <a:picLocks noChangeAspect="1"/>
          </p:cNvPicPr>
          <p:nvPr/>
        </p:nvPicPr>
        <p:blipFill rotWithShape="1">
          <a:blip r:embed="rId3"/>
          <a:srcRect t="11305" r="-1" b="17380"/>
          <a:stretch/>
        </p:blipFill>
        <p:spPr>
          <a:xfrm>
            <a:off x="215257" y="169038"/>
            <a:ext cx="1813587" cy="1971003"/>
          </a:xfrm>
          <a:prstGeom prst="rect">
            <a:avLst/>
          </a:prstGeom>
        </p:spPr>
      </p:pic>
      <p:pic>
        <p:nvPicPr>
          <p:cNvPr id="13" name="Imagen 13" descr="Imagen que contiene interior, edificio, altar, tabla&#10;&#10;Descripción generada con confianza muy alta">
            <a:extLst>
              <a:ext uri="{FF2B5EF4-FFF2-40B4-BE49-F238E27FC236}">
                <a16:creationId xmlns:a16="http://schemas.microsoft.com/office/drawing/2014/main" id="{8EBE94D6-C5CA-412E-A31B-A321887711FC}"/>
              </a:ext>
            </a:extLst>
          </p:cNvPr>
          <p:cNvPicPr>
            <a:picLocks noChangeAspect="1"/>
          </p:cNvPicPr>
          <p:nvPr/>
        </p:nvPicPr>
        <p:blipFill rotWithShape="1">
          <a:blip r:embed="rId4"/>
          <a:srcRect l="4482" r="15836" b="990"/>
          <a:stretch/>
        </p:blipFill>
        <p:spPr>
          <a:xfrm>
            <a:off x="214954" y="3692448"/>
            <a:ext cx="1819016" cy="1371008"/>
          </a:xfrm>
          <a:prstGeom prst="rect">
            <a:avLst/>
          </a:prstGeom>
        </p:spPr>
      </p:pic>
      <p:pic>
        <p:nvPicPr>
          <p:cNvPr id="15" name="Imagen 15" descr="Imagen que contiene edificio, tabla, grande, luz&#10;&#10;Descripción generada con confianza muy alta">
            <a:extLst>
              <a:ext uri="{FF2B5EF4-FFF2-40B4-BE49-F238E27FC236}">
                <a16:creationId xmlns:a16="http://schemas.microsoft.com/office/drawing/2014/main" id="{D5830112-61A9-46C6-AF53-247902B02EA8}"/>
              </a:ext>
            </a:extLst>
          </p:cNvPr>
          <p:cNvPicPr>
            <a:picLocks noChangeAspect="1"/>
          </p:cNvPicPr>
          <p:nvPr/>
        </p:nvPicPr>
        <p:blipFill>
          <a:blip r:embed="rId5"/>
          <a:stretch>
            <a:fillRect/>
          </a:stretch>
        </p:blipFill>
        <p:spPr>
          <a:xfrm>
            <a:off x="209909" y="5126193"/>
            <a:ext cx="1823050" cy="1580179"/>
          </a:xfrm>
          <a:prstGeom prst="rect">
            <a:avLst/>
          </a:prstGeom>
        </p:spPr>
      </p:pic>
      <p:pic>
        <p:nvPicPr>
          <p:cNvPr id="17" name="Imagen 18" descr="Imagen que contiene edificio, reloj, cara, tabla&#10;&#10;Descripción generada con confianza muy alta">
            <a:extLst>
              <a:ext uri="{FF2B5EF4-FFF2-40B4-BE49-F238E27FC236}">
                <a16:creationId xmlns:a16="http://schemas.microsoft.com/office/drawing/2014/main" id="{2177B826-7D46-4EC6-823A-0801D9E5BDB7}"/>
              </a:ext>
            </a:extLst>
          </p:cNvPr>
          <p:cNvPicPr>
            <a:picLocks noChangeAspect="1"/>
          </p:cNvPicPr>
          <p:nvPr/>
        </p:nvPicPr>
        <p:blipFill>
          <a:blip r:embed="rId6"/>
          <a:stretch>
            <a:fillRect/>
          </a:stretch>
        </p:blipFill>
        <p:spPr>
          <a:xfrm>
            <a:off x="2222740" y="162308"/>
            <a:ext cx="1650521" cy="1961385"/>
          </a:xfrm>
          <a:prstGeom prst="rect">
            <a:avLst/>
          </a:prstGeom>
        </p:spPr>
      </p:pic>
      <p:pic>
        <p:nvPicPr>
          <p:cNvPr id="21" name="Imagen 21" descr="Imagen que contiene interior, edificio, tabla, cuarto&#10;&#10;Descripción generada con confianza muy alta">
            <a:extLst>
              <a:ext uri="{FF2B5EF4-FFF2-40B4-BE49-F238E27FC236}">
                <a16:creationId xmlns:a16="http://schemas.microsoft.com/office/drawing/2014/main" id="{5AD0A7B1-3CC3-4407-884B-6C77B6D15BAE}"/>
              </a:ext>
            </a:extLst>
          </p:cNvPr>
          <p:cNvPicPr>
            <a:picLocks noChangeAspect="1"/>
          </p:cNvPicPr>
          <p:nvPr/>
        </p:nvPicPr>
        <p:blipFill rotWithShape="1">
          <a:blip r:embed="rId7"/>
          <a:srcRect t="275" r="1543" b="30159"/>
          <a:stretch/>
        </p:blipFill>
        <p:spPr>
          <a:xfrm>
            <a:off x="2221574" y="2227324"/>
            <a:ext cx="1627347" cy="1892355"/>
          </a:xfrm>
          <a:prstGeom prst="rect">
            <a:avLst/>
          </a:prstGeom>
        </p:spPr>
      </p:pic>
      <p:pic>
        <p:nvPicPr>
          <p:cNvPr id="23" name="Imagen 23" descr="Imagen que contiene edificio, interior, grande, equipaje&#10;&#10;Descripción generada con confianza muy alta">
            <a:extLst>
              <a:ext uri="{FF2B5EF4-FFF2-40B4-BE49-F238E27FC236}">
                <a16:creationId xmlns:a16="http://schemas.microsoft.com/office/drawing/2014/main" id="{C002EFE5-C3B0-4058-9ADC-4B6C21AA86C3}"/>
              </a:ext>
            </a:extLst>
          </p:cNvPr>
          <p:cNvPicPr>
            <a:picLocks noChangeAspect="1"/>
          </p:cNvPicPr>
          <p:nvPr/>
        </p:nvPicPr>
        <p:blipFill>
          <a:blip r:embed="rId8"/>
          <a:stretch>
            <a:fillRect/>
          </a:stretch>
        </p:blipFill>
        <p:spPr>
          <a:xfrm>
            <a:off x="2222740" y="4202502"/>
            <a:ext cx="1636144" cy="2176733"/>
          </a:xfrm>
          <a:prstGeom prst="rect">
            <a:avLst/>
          </a:prstGeom>
        </p:spPr>
      </p:pic>
      <p:pic>
        <p:nvPicPr>
          <p:cNvPr id="6" name="Imagen 5" descr="Imagen que contiene altar, edificio, foto, pantalla&#10;&#10;Descripción generada con confianza muy alta">
            <a:extLst>
              <a:ext uri="{FF2B5EF4-FFF2-40B4-BE49-F238E27FC236}">
                <a16:creationId xmlns:a16="http://schemas.microsoft.com/office/drawing/2014/main" id="{5BF6144C-DCF5-4715-BB2D-C512C7C70B91}"/>
              </a:ext>
            </a:extLst>
          </p:cNvPr>
          <p:cNvPicPr>
            <a:picLocks noChangeAspect="1"/>
          </p:cNvPicPr>
          <p:nvPr/>
        </p:nvPicPr>
        <p:blipFill>
          <a:blip r:embed="rId9"/>
          <a:stretch>
            <a:fillRect/>
          </a:stretch>
        </p:blipFill>
        <p:spPr>
          <a:xfrm>
            <a:off x="4091796" y="195934"/>
            <a:ext cx="1636144" cy="1103376"/>
          </a:xfrm>
          <a:prstGeom prst="rect">
            <a:avLst/>
          </a:prstGeom>
        </p:spPr>
      </p:pic>
      <p:pic>
        <p:nvPicPr>
          <p:cNvPr id="7" name="Imagen 10" descr="Imagen que contiene hecho de madera, frente, edificio, tabla&#10;&#10;Descripción generada con confianza muy alta">
            <a:extLst>
              <a:ext uri="{FF2B5EF4-FFF2-40B4-BE49-F238E27FC236}">
                <a16:creationId xmlns:a16="http://schemas.microsoft.com/office/drawing/2014/main" id="{1FEA60BF-CF3E-467F-AC32-E01DA71AEF01}"/>
              </a:ext>
            </a:extLst>
          </p:cNvPr>
          <p:cNvPicPr>
            <a:picLocks noChangeAspect="1"/>
          </p:cNvPicPr>
          <p:nvPr/>
        </p:nvPicPr>
        <p:blipFill rotWithShape="1">
          <a:blip r:embed="rId10"/>
          <a:srcRect l="8093" t="4825" r="6316" b="4825"/>
          <a:stretch/>
        </p:blipFill>
        <p:spPr>
          <a:xfrm>
            <a:off x="4097222" y="1421737"/>
            <a:ext cx="1672198" cy="2089039"/>
          </a:xfrm>
          <a:prstGeom prst="rect">
            <a:avLst/>
          </a:prstGeom>
        </p:spPr>
      </p:pic>
      <p:pic>
        <p:nvPicPr>
          <p:cNvPr id="9" name="Imagen 12" descr="Imagen que contiene interior, tabla, edificio, banca&#10;&#10;Descripción generada con confianza muy alta">
            <a:extLst>
              <a:ext uri="{FF2B5EF4-FFF2-40B4-BE49-F238E27FC236}">
                <a16:creationId xmlns:a16="http://schemas.microsoft.com/office/drawing/2014/main" id="{C6A8F00F-9627-407C-8191-67336654B396}"/>
              </a:ext>
            </a:extLst>
          </p:cNvPr>
          <p:cNvPicPr>
            <a:picLocks noChangeAspect="1"/>
          </p:cNvPicPr>
          <p:nvPr/>
        </p:nvPicPr>
        <p:blipFill>
          <a:blip r:embed="rId11"/>
          <a:stretch>
            <a:fillRect/>
          </a:stretch>
        </p:blipFill>
        <p:spPr>
          <a:xfrm>
            <a:off x="4091796" y="3636927"/>
            <a:ext cx="1679276" cy="1108147"/>
          </a:xfrm>
          <a:prstGeom prst="rect">
            <a:avLst/>
          </a:prstGeom>
        </p:spPr>
      </p:pic>
      <p:pic>
        <p:nvPicPr>
          <p:cNvPr id="11" name="Imagen 14" descr="Imagen que contiene edificio, interior, tabla, silla&#10;&#10;Descripción generada con confianza muy alta">
            <a:extLst>
              <a:ext uri="{FF2B5EF4-FFF2-40B4-BE49-F238E27FC236}">
                <a16:creationId xmlns:a16="http://schemas.microsoft.com/office/drawing/2014/main" id="{56B75927-13FC-4279-A320-8C2BCD1BC224}"/>
              </a:ext>
            </a:extLst>
          </p:cNvPr>
          <p:cNvPicPr>
            <a:picLocks noChangeAspect="1"/>
          </p:cNvPicPr>
          <p:nvPr/>
        </p:nvPicPr>
        <p:blipFill>
          <a:blip r:embed="rId12"/>
          <a:stretch>
            <a:fillRect/>
          </a:stretch>
        </p:blipFill>
        <p:spPr>
          <a:xfrm>
            <a:off x="4091796" y="4870701"/>
            <a:ext cx="1679276" cy="1113505"/>
          </a:xfrm>
          <a:prstGeom prst="rect">
            <a:avLst/>
          </a:prstGeom>
        </p:spPr>
      </p:pic>
      <p:sp>
        <p:nvSpPr>
          <p:cNvPr id="3" name="CuadroTexto 2">
            <a:extLst>
              <a:ext uri="{FF2B5EF4-FFF2-40B4-BE49-F238E27FC236}">
                <a16:creationId xmlns:a16="http://schemas.microsoft.com/office/drawing/2014/main" id="{5F5E9C3E-BBD3-4541-AAE6-105893FD03DE}"/>
              </a:ext>
            </a:extLst>
          </p:cNvPr>
          <p:cNvSpPr txBox="1"/>
          <p:nvPr/>
        </p:nvSpPr>
        <p:spPr>
          <a:xfrm>
            <a:off x="6081987" y="301296"/>
            <a:ext cx="2743200"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98BE8"/>
                </a:solidFill>
                <a:latin typeface="Century Gothic"/>
                <a:cs typeface="Arial"/>
              </a:rPr>
              <a:t>PERSONAJES </a:t>
            </a:r>
            <a:br>
              <a:rPr lang="en-US">
                <a:latin typeface="Century Gothic"/>
                <a:cs typeface="Arial"/>
              </a:rPr>
            </a:br>
            <a:r>
              <a:rPr lang="en-US">
                <a:solidFill>
                  <a:srgbClr val="098BE8"/>
                </a:solidFill>
                <a:latin typeface="Century Gothic"/>
                <a:cs typeface="Arial"/>
              </a:rPr>
              <a:t>ILUSTRES</a:t>
            </a:r>
            <a:endParaRPr lang="en-US">
              <a:latin typeface="Century Gothic"/>
              <a:cs typeface="Arial"/>
            </a:endParaRPr>
          </a:p>
          <a:p>
            <a:pPr>
              <a:lnSpc>
                <a:spcPct val="150000"/>
              </a:lnSpc>
              <a:buChar char="•"/>
            </a:pPr>
            <a:r>
              <a:rPr lang="en-US">
                <a:latin typeface="Century Gothic"/>
                <a:cs typeface="Arial"/>
              </a:rPr>
              <a:t>OBISPO MAURICIO​</a:t>
            </a:r>
            <a:endParaRPr lang="en-US">
              <a:cs typeface="Calibri" panose="020F0502020204030204"/>
            </a:endParaRPr>
          </a:p>
          <a:p>
            <a:pPr>
              <a:lnSpc>
                <a:spcPct val="150000"/>
              </a:lnSpc>
              <a:buChar char="•"/>
            </a:pPr>
            <a:r>
              <a:rPr lang="en-US">
                <a:latin typeface="Century Gothic"/>
                <a:cs typeface="Arial"/>
              </a:rPr>
              <a:t>REY FERNANDO III​</a:t>
            </a:r>
          </a:p>
          <a:p>
            <a:pPr>
              <a:lnSpc>
                <a:spcPct val="150000"/>
              </a:lnSpc>
              <a:buChar char="•"/>
            </a:pPr>
            <a:r>
              <a:rPr lang="en-US">
                <a:latin typeface="Century Gothic"/>
                <a:cs typeface="Arial"/>
              </a:rPr>
              <a:t>BEATRIZ DE SUABIA​</a:t>
            </a:r>
          </a:p>
          <a:p>
            <a:pPr>
              <a:lnSpc>
                <a:spcPct val="150000"/>
              </a:lnSpc>
              <a:buChar char="•"/>
            </a:pPr>
            <a:r>
              <a:rPr lang="en-US">
                <a:latin typeface="Century Gothic"/>
                <a:cs typeface="Arial"/>
              </a:rPr>
              <a:t>CONDESTABLES​</a:t>
            </a:r>
          </a:p>
          <a:p>
            <a:pPr>
              <a:lnSpc>
                <a:spcPct val="150000"/>
              </a:lnSpc>
              <a:buChar char="•"/>
            </a:pPr>
            <a:r>
              <a:rPr lang="en-US">
                <a:latin typeface="Century Gothic"/>
                <a:cs typeface="Arial"/>
              </a:rPr>
              <a:t>EL CID​</a:t>
            </a:r>
          </a:p>
          <a:p>
            <a:pPr>
              <a:lnSpc>
                <a:spcPct val="150000"/>
              </a:lnSpc>
              <a:buChar char="•"/>
            </a:pPr>
            <a:r>
              <a:rPr lang="en-US">
                <a:latin typeface="Century Gothic"/>
                <a:cs typeface="Arial"/>
              </a:rPr>
              <a:t>EL PAPAMOSCAS​</a:t>
            </a:r>
          </a:p>
          <a:p>
            <a:pPr>
              <a:lnSpc>
                <a:spcPct val="150000"/>
              </a:lnSpc>
              <a:buChar char="•"/>
            </a:pPr>
            <a:r>
              <a:rPr lang="en-US">
                <a:latin typeface="Century Gothic"/>
                <a:cs typeface="Arial"/>
              </a:rPr>
              <a:t>SIMÓN DE COLONIA​</a:t>
            </a:r>
          </a:p>
          <a:p>
            <a:pPr>
              <a:lnSpc>
                <a:spcPct val="150000"/>
              </a:lnSpc>
              <a:buChar char="•"/>
            </a:pPr>
            <a:r>
              <a:rPr lang="en-US">
                <a:latin typeface="Century Gothic"/>
                <a:cs typeface="Arial"/>
              </a:rPr>
              <a:t>JUAN DE COLONIA​</a:t>
            </a:r>
          </a:p>
          <a:p>
            <a:pPr>
              <a:lnSpc>
                <a:spcPct val="150000"/>
              </a:lnSpc>
              <a:buChar char="•"/>
            </a:pPr>
            <a:r>
              <a:rPr lang="en-US">
                <a:latin typeface="Century Gothic"/>
                <a:cs typeface="Arial"/>
              </a:rPr>
              <a:t>JUAN DE VALLEJO​</a:t>
            </a:r>
          </a:p>
          <a:p>
            <a:pPr>
              <a:lnSpc>
                <a:spcPct val="150000"/>
              </a:lnSpc>
              <a:buChar char="•"/>
            </a:pPr>
            <a:r>
              <a:rPr lang="en-US">
                <a:latin typeface="Century Gothic"/>
                <a:cs typeface="Arial"/>
              </a:rPr>
              <a:t>GIL DE SILOE​</a:t>
            </a:r>
          </a:p>
          <a:p>
            <a:pPr>
              <a:lnSpc>
                <a:spcPct val="150000"/>
              </a:lnSpc>
              <a:buChar char="•"/>
            </a:pPr>
            <a:r>
              <a:rPr lang="en-US">
                <a:latin typeface="Century Gothic"/>
                <a:cs typeface="Arial"/>
              </a:rPr>
              <a:t>DIEGO DE SILOE​</a:t>
            </a:r>
          </a:p>
          <a:p>
            <a:pPr>
              <a:lnSpc>
                <a:spcPct val="150000"/>
              </a:lnSpc>
              <a:buChar char="•"/>
            </a:pPr>
            <a:endParaRPr lang="en-US">
              <a:latin typeface="Century Gothic"/>
              <a:cs typeface="Arial"/>
            </a:endParaRPr>
          </a:p>
          <a:p>
            <a:endParaRPr lang="es-ES"/>
          </a:p>
        </p:txBody>
      </p:sp>
    </p:spTree>
    <p:extLst>
      <p:ext uri="{BB962C8B-B14F-4D97-AF65-F5344CB8AC3E}">
        <p14:creationId xmlns:p14="http://schemas.microsoft.com/office/powerpoint/2010/main" val="2701361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524778" y="301355"/>
            <a:ext cx="2858950" cy="1700123"/>
          </a:xfrm>
        </p:spPr>
        <p:txBody>
          <a:bodyPr vert="horz" lIns="91440" tIns="45720" rIns="91440" bIns="45720" rtlCol="0" anchor="ctr">
            <a:normAutofit/>
          </a:bodyPr>
          <a:lstStyle/>
          <a:p>
            <a:r>
              <a:rPr lang="en-US" sz="2000">
                <a:solidFill>
                  <a:srgbClr val="098BE8"/>
                </a:solidFill>
                <a:latin typeface="Century Gothic"/>
                <a:cs typeface="Calibri Light"/>
              </a:rPr>
              <a:t>PERSONAJES </a:t>
            </a:r>
            <a:br>
              <a:rPr lang="en-US" sz="2000">
                <a:latin typeface="Century Gothic"/>
                <a:cs typeface="Calibri Light"/>
              </a:rPr>
            </a:br>
            <a:r>
              <a:rPr lang="en-US" sz="2000">
                <a:solidFill>
                  <a:srgbClr val="098BE8"/>
                </a:solidFill>
                <a:latin typeface="Century Gothic"/>
                <a:cs typeface="Calibri Light"/>
              </a:rPr>
              <a:t>ILUSTRES</a:t>
            </a:r>
            <a:br>
              <a:rPr lang="en-US" sz="2000">
                <a:solidFill>
                  <a:srgbClr val="098BE8"/>
                </a:solidFill>
                <a:latin typeface="Century Gothic"/>
                <a:cs typeface="Calibri Light"/>
              </a:rPr>
            </a:br>
            <a:br>
              <a:rPr lang="en-US" sz="2000">
                <a:latin typeface="Century Gothic"/>
                <a:cs typeface="Calibri Light"/>
              </a:rPr>
            </a:br>
            <a:r>
              <a:rPr lang="en-US" sz="1600" b="1">
                <a:solidFill>
                  <a:srgbClr val="098BE8"/>
                </a:solidFill>
                <a:latin typeface="Century Gothic"/>
                <a:cs typeface="Calibri Light"/>
              </a:rPr>
              <a:t>¿</a:t>
            </a:r>
            <a:r>
              <a:rPr lang="en-US" sz="1600" b="1" err="1">
                <a:solidFill>
                  <a:srgbClr val="098BE8"/>
                </a:solidFill>
                <a:latin typeface="Century Gothic"/>
                <a:cs typeface="Calibri Light"/>
              </a:rPr>
              <a:t>Quién</a:t>
            </a:r>
            <a:r>
              <a:rPr lang="en-US" sz="1600" b="1">
                <a:solidFill>
                  <a:srgbClr val="098BE8"/>
                </a:solidFill>
                <a:latin typeface="Century Gothic"/>
                <a:cs typeface="Calibri Light"/>
              </a:rPr>
              <a:t> es </a:t>
            </a:r>
            <a:r>
              <a:rPr lang="en-US" sz="1600" b="1" err="1">
                <a:solidFill>
                  <a:srgbClr val="098BE8"/>
                </a:solidFill>
                <a:latin typeface="Century Gothic"/>
                <a:cs typeface="Calibri Light"/>
              </a:rPr>
              <a:t>quién</a:t>
            </a:r>
            <a:r>
              <a:rPr lang="en-US" sz="1600" b="1">
                <a:solidFill>
                  <a:srgbClr val="098BE8"/>
                </a:solidFill>
                <a:latin typeface="Century Gothic"/>
                <a:cs typeface="Calibri Light"/>
              </a:rPr>
              <a:t>?</a:t>
            </a:r>
            <a:endParaRPr lang="es-ES" sz="1600" b="1">
              <a:solidFill>
                <a:srgbClr val="098BE8"/>
              </a:solidFill>
            </a:endParaRPr>
          </a:p>
        </p:txBody>
      </p:sp>
      <p:sp>
        <p:nvSpPr>
          <p:cNvPr id="8" name="Subtítulo 2">
            <a:extLst>
              <a:ext uri="{FF2B5EF4-FFF2-40B4-BE49-F238E27FC236}">
                <a16:creationId xmlns:a16="http://schemas.microsoft.com/office/drawing/2014/main" id="{3B9E3A3B-D04A-4778-BFB6-FB113067CD36}"/>
              </a:ext>
            </a:extLst>
          </p:cNvPr>
          <p:cNvSpPr txBox="1">
            <a:spLocks/>
          </p:cNvSpPr>
          <p:nvPr/>
        </p:nvSpPr>
        <p:spPr>
          <a:xfrm>
            <a:off x="-90609" y="524223"/>
            <a:ext cx="2434523" cy="894991"/>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400">
              <a:solidFill>
                <a:srgbClr val="098BE8"/>
              </a:solidFill>
              <a:latin typeface="Century Gothic"/>
              <a:cs typeface="Calibri"/>
            </a:endParaRPr>
          </a:p>
          <a:p>
            <a:pPr indent="-228600" algn="l">
              <a:buFont typeface="Arial" panose="020B0604020202020204" pitchFamily="34" charset="0"/>
              <a:buChar char="•"/>
            </a:pPr>
            <a:endParaRPr lang="en-US" sz="1400">
              <a:latin typeface="Century Gothic"/>
              <a:cs typeface="Calibri"/>
            </a:endParaRPr>
          </a:p>
          <a:p>
            <a:pPr indent="-228600" algn="l">
              <a:buFont typeface="Arial" panose="020B0604020202020204" pitchFamily="34" charset="0"/>
              <a:buChar char="•"/>
            </a:pPr>
            <a:endParaRPr lang="en-US" sz="500"/>
          </a:p>
        </p:txBody>
      </p:sp>
      <p:sp>
        <p:nvSpPr>
          <p:cNvPr id="3" name="CuadroTexto 2">
            <a:extLst>
              <a:ext uri="{FF2B5EF4-FFF2-40B4-BE49-F238E27FC236}">
                <a16:creationId xmlns:a16="http://schemas.microsoft.com/office/drawing/2014/main" id="{FD6D1BE7-F7EC-4994-9B25-7266D8FDB57C}"/>
              </a:ext>
            </a:extLst>
          </p:cNvPr>
          <p:cNvSpPr txBox="1"/>
          <p:nvPr/>
        </p:nvSpPr>
        <p:spPr>
          <a:xfrm>
            <a:off x="524121" y="1995317"/>
            <a:ext cx="2613019" cy="3112647"/>
          </a:xfrm>
          <a:prstGeom prst="rect">
            <a:avLst/>
          </a:prstGeom>
          <a:ln w="28575"/>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
              <a:lnSpc>
                <a:spcPct val="90000"/>
              </a:lnSpc>
              <a:spcBef>
                <a:spcPts val="1000"/>
              </a:spcBef>
            </a:pPr>
            <a:endParaRPr lang="en-US" sz="1600">
              <a:solidFill>
                <a:srgbClr val="098BE8"/>
              </a:solidFill>
              <a:latin typeface="Century Gothic"/>
              <a:ea typeface="+mn-lt"/>
              <a:cs typeface="+mn-lt"/>
            </a:endParaRPr>
          </a:p>
          <a:p>
            <a:pPr marL="285750" indent="-228600">
              <a:lnSpc>
                <a:spcPct val="90000"/>
              </a:lnSpc>
              <a:spcBef>
                <a:spcPts val="1000"/>
              </a:spcBef>
              <a:buFont typeface="Arial,Sans-Serif"/>
              <a:buChar char="•"/>
            </a:pPr>
            <a:r>
              <a:rPr lang="en-US" sz="1600">
                <a:latin typeface="Century Gothic"/>
                <a:cs typeface="Calibri"/>
              </a:rPr>
              <a:t>OBISPO MAURICIO</a:t>
            </a:r>
          </a:p>
          <a:p>
            <a:pPr marL="285750" indent="-228600">
              <a:lnSpc>
                <a:spcPct val="90000"/>
              </a:lnSpc>
              <a:spcBef>
                <a:spcPts val="1000"/>
              </a:spcBef>
              <a:buFont typeface="Arial,Sans-Serif"/>
              <a:buChar char="•"/>
            </a:pPr>
            <a:r>
              <a:rPr lang="en-US" sz="1600">
                <a:latin typeface="Century Gothic"/>
                <a:cs typeface="Calibri"/>
              </a:rPr>
              <a:t>REY FERNANDO III</a:t>
            </a:r>
          </a:p>
          <a:p>
            <a:pPr marL="285750" indent="-228600">
              <a:lnSpc>
                <a:spcPct val="90000"/>
              </a:lnSpc>
              <a:spcBef>
                <a:spcPts val="1000"/>
              </a:spcBef>
              <a:buFont typeface="Arial,Sans-Serif"/>
              <a:buChar char="•"/>
            </a:pPr>
            <a:r>
              <a:rPr lang="en-US" sz="1600">
                <a:latin typeface="Century Gothic"/>
                <a:cs typeface="Calibri"/>
              </a:rPr>
              <a:t>BEATRIZ DE SUABIA</a:t>
            </a:r>
          </a:p>
          <a:p>
            <a:pPr marL="285750" indent="-228600">
              <a:lnSpc>
                <a:spcPct val="90000"/>
              </a:lnSpc>
              <a:spcBef>
                <a:spcPts val="1000"/>
              </a:spcBef>
              <a:buFont typeface="Arial,Sans-Serif"/>
              <a:buChar char="•"/>
            </a:pPr>
            <a:r>
              <a:rPr lang="en-US" sz="1600">
                <a:latin typeface="Century Gothic"/>
                <a:cs typeface="Calibri"/>
              </a:rPr>
              <a:t>CONDESTABLES</a:t>
            </a:r>
          </a:p>
          <a:p>
            <a:pPr marL="285750" indent="-228600">
              <a:lnSpc>
                <a:spcPct val="90000"/>
              </a:lnSpc>
              <a:spcBef>
                <a:spcPts val="1000"/>
              </a:spcBef>
              <a:buFont typeface="Arial,Sans-Serif"/>
              <a:buChar char="•"/>
            </a:pPr>
            <a:r>
              <a:rPr lang="en-US" sz="1600">
                <a:latin typeface="Century Gothic"/>
                <a:cs typeface="Calibri"/>
              </a:rPr>
              <a:t>EL CID</a:t>
            </a:r>
          </a:p>
          <a:p>
            <a:pPr marL="285750" indent="-228600">
              <a:lnSpc>
                <a:spcPct val="90000"/>
              </a:lnSpc>
              <a:spcBef>
                <a:spcPts val="1000"/>
              </a:spcBef>
              <a:buFont typeface="Arial,Sans-Serif"/>
              <a:buChar char="•"/>
            </a:pPr>
            <a:r>
              <a:rPr lang="en-US" sz="1600">
                <a:latin typeface="Century Gothic"/>
                <a:cs typeface="Calibri"/>
              </a:rPr>
              <a:t>EL PAPAMOSCAS</a:t>
            </a:r>
          </a:p>
          <a:p>
            <a:pPr marL="285750" indent="-228600">
              <a:lnSpc>
                <a:spcPct val="90000"/>
              </a:lnSpc>
              <a:spcBef>
                <a:spcPts val="1000"/>
              </a:spcBef>
              <a:buFont typeface="Arial,Sans-Serif"/>
              <a:buChar char="•"/>
            </a:pPr>
            <a:r>
              <a:rPr lang="en-US" sz="1600">
                <a:latin typeface="Century Gothic"/>
                <a:cs typeface="Calibri"/>
              </a:rPr>
              <a:t>SIMÓN DE COLONIA</a:t>
            </a:r>
          </a:p>
          <a:p>
            <a:pPr marL="285750" indent="-228600">
              <a:lnSpc>
                <a:spcPct val="90000"/>
              </a:lnSpc>
              <a:spcBef>
                <a:spcPts val="1000"/>
              </a:spcBef>
              <a:buFont typeface="Arial,Sans-Serif"/>
              <a:buChar char="•"/>
            </a:pPr>
            <a:endParaRPr lang="en-US" sz="1600">
              <a:latin typeface="Century Gothic"/>
              <a:ea typeface="+mn-lt"/>
              <a:cs typeface="+mn-lt"/>
            </a:endParaRPr>
          </a:p>
        </p:txBody>
      </p:sp>
      <p:sp>
        <p:nvSpPr>
          <p:cNvPr id="13" name="CuadroTexto 12">
            <a:extLst>
              <a:ext uri="{FF2B5EF4-FFF2-40B4-BE49-F238E27FC236}">
                <a16:creationId xmlns:a16="http://schemas.microsoft.com/office/drawing/2014/main" id="{326E9B74-72BA-4DEB-978A-1EBC9A61C196}"/>
              </a:ext>
            </a:extLst>
          </p:cNvPr>
          <p:cNvSpPr txBox="1"/>
          <p:nvPr/>
        </p:nvSpPr>
        <p:spPr>
          <a:xfrm>
            <a:off x="3802159" y="1995316"/>
            <a:ext cx="3331888" cy="2249847"/>
          </a:xfrm>
          <a:prstGeom prst="rect">
            <a:avLst/>
          </a:prstGeom>
          <a:ln w="12700"/>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
              <a:lnSpc>
                <a:spcPct val="90000"/>
              </a:lnSpc>
              <a:spcBef>
                <a:spcPts val="1000"/>
              </a:spcBef>
            </a:pPr>
            <a:endParaRPr lang="en-US" sz="1600">
              <a:latin typeface="Century Gothic"/>
              <a:ea typeface="+mn-lt"/>
              <a:cs typeface="+mn-lt"/>
            </a:endParaRPr>
          </a:p>
          <a:p>
            <a:pPr marL="57150" algn="ctr">
              <a:lnSpc>
                <a:spcPct val="90000"/>
              </a:lnSpc>
              <a:spcBef>
                <a:spcPts val="1000"/>
              </a:spcBef>
            </a:pPr>
            <a:r>
              <a:rPr lang="en-US" sz="1600">
                <a:latin typeface="Century Gothic"/>
                <a:ea typeface="+mn-lt"/>
                <a:cs typeface="+mn-lt"/>
              </a:rPr>
              <a:t>Título de condestable creado por el rey Juan I de Castilla. Los condestables más conocidos son: Mencía de Mendoza y Pedro Fernández de Velasco.</a:t>
            </a:r>
            <a:endParaRPr lang="en-US">
              <a:cs typeface="Calibri" panose="020F0502020204030204"/>
            </a:endParaRPr>
          </a:p>
          <a:p>
            <a:pPr marL="285750" indent="-228600">
              <a:lnSpc>
                <a:spcPct val="90000"/>
              </a:lnSpc>
              <a:spcBef>
                <a:spcPts val="1000"/>
              </a:spcBef>
              <a:buFont typeface="Arial,Sans-Serif"/>
              <a:buChar char="•"/>
            </a:pPr>
            <a:endParaRPr lang="en-US" sz="1600">
              <a:latin typeface="Century Gothic"/>
              <a:cs typeface="Calibri"/>
            </a:endParaRPr>
          </a:p>
          <a:p>
            <a:pPr marL="285750" indent="-228600">
              <a:lnSpc>
                <a:spcPct val="90000"/>
              </a:lnSpc>
              <a:spcBef>
                <a:spcPts val="1000"/>
              </a:spcBef>
              <a:buFont typeface="Arial,Sans-Serif"/>
              <a:buChar char="•"/>
            </a:pPr>
            <a:endParaRPr lang="en-US" sz="1600">
              <a:latin typeface="Century Gothic"/>
              <a:ea typeface="+mn-lt"/>
              <a:cs typeface="+mn-lt"/>
            </a:endParaRPr>
          </a:p>
        </p:txBody>
      </p:sp>
      <p:sp>
        <p:nvSpPr>
          <p:cNvPr id="16" name="CuadroTexto 15">
            <a:extLst>
              <a:ext uri="{FF2B5EF4-FFF2-40B4-BE49-F238E27FC236}">
                <a16:creationId xmlns:a16="http://schemas.microsoft.com/office/drawing/2014/main" id="{4769EE83-741F-480F-AF38-6EF0F166F10A}"/>
              </a:ext>
            </a:extLst>
          </p:cNvPr>
          <p:cNvSpPr txBox="1"/>
          <p:nvPr/>
        </p:nvSpPr>
        <p:spPr>
          <a:xfrm>
            <a:off x="3845289" y="356298"/>
            <a:ext cx="3231246" cy="136345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
              <a:lnSpc>
                <a:spcPct val="90000"/>
              </a:lnSpc>
              <a:spcBef>
                <a:spcPts val="1000"/>
              </a:spcBef>
            </a:pPr>
            <a:endParaRPr lang="en-US" sz="1600">
              <a:latin typeface="Century Gothic"/>
              <a:ea typeface="+mn-lt"/>
              <a:cs typeface="+mn-lt"/>
            </a:endParaRPr>
          </a:p>
          <a:p>
            <a:pPr marL="57150" algn="ctr">
              <a:lnSpc>
                <a:spcPct val="90000"/>
              </a:lnSpc>
              <a:spcBef>
                <a:spcPts val="1000"/>
              </a:spcBef>
            </a:pPr>
            <a:r>
              <a:rPr lang="en-US" sz="1600" err="1">
                <a:latin typeface="Century Gothic"/>
                <a:ea typeface="+mn-lt"/>
                <a:cs typeface="+mn-lt"/>
              </a:rPr>
              <a:t>Fundadores</a:t>
            </a:r>
            <a:r>
              <a:rPr lang="en-US" sz="1600">
                <a:latin typeface="Century Gothic"/>
                <a:ea typeface="+mn-lt"/>
                <a:cs typeface="+mn-lt"/>
              </a:rPr>
              <a:t> de la Catedral</a:t>
            </a:r>
          </a:p>
          <a:p>
            <a:pPr marL="57150">
              <a:lnSpc>
                <a:spcPct val="90000"/>
              </a:lnSpc>
              <a:spcBef>
                <a:spcPts val="1000"/>
              </a:spcBef>
            </a:pPr>
            <a:endParaRPr lang="en-US" sz="1600">
              <a:latin typeface="Century Gothic"/>
              <a:cs typeface="Calibri"/>
            </a:endParaRPr>
          </a:p>
          <a:p>
            <a:pPr marL="285750" indent="-228600">
              <a:lnSpc>
                <a:spcPct val="90000"/>
              </a:lnSpc>
              <a:spcBef>
                <a:spcPts val="1000"/>
              </a:spcBef>
              <a:buFont typeface="Arial,Sans-Serif"/>
              <a:buChar char="•"/>
            </a:pPr>
            <a:endParaRPr lang="en-US" sz="1600">
              <a:latin typeface="Century Gothic"/>
              <a:ea typeface="+mn-lt"/>
              <a:cs typeface="+mn-lt"/>
            </a:endParaRPr>
          </a:p>
        </p:txBody>
      </p:sp>
      <p:sp>
        <p:nvSpPr>
          <p:cNvPr id="6" name="CuadroTexto 5">
            <a:extLst>
              <a:ext uri="{FF2B5EF4-FFF2-40B4-BE49-F238E27FC236}">
                <a16:creationId xmlns:a16="http://schemas.microsoft.com/office/drawing/2014/main" id="{D9FAF095-3328-4C26-96D0-289E63BE26D1}"/>
              </a:ext>
            </a:extLst>
          </p:cNvPr>
          <p:cNvSpPr txBox="1"/>
          <p:nvPr/>
        </p:nvSpPr>
        <p:spPr>
          <a:xfrm>
            <a:off x="7743645" y="353684"/>
            <a:ext cx="2743200" cy="830997"/>
          </a:xfrm>
          <a:prstGeom prst="rect">
            <a:avLst/>
          </a:prstGeom>
          <a:ln w="12700"/>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600">
              <a:latin typeface="Century Gothic"/>
              <a:ea typeface="+mn-lt"/>
              <a:cs typeface="+mn-lt"/>
            </a:endParaRPr>
          </a:p>
          <a:p>
            <a:pPr algn="ctr"/>
            <a:r>
              <a:rPr lang="en-US" sz="1600">
                <a:latin typeface="Century Gothic"/>
                <a:ea typeface="+mn-lt"/>
                <a:cs typeface="+mn-lt"/>
              </a:rPr>
              <a:t>Rodrigo Díaz fue un líder militar castellano </a:t>
            </a:r>
            <a:endParaRPr lang="en-US">
              <a:cs typeface="Calibri" panose="020F0502020204030204"/>
            </a:endParaRPr>
          </a:p>
        </p:txBody>
      </p:sp>
      <p:sp>
        <p:nvSpPr>
          <p:cNvPr id="7" name="CuadroTexto 6">
            <a:extLst>
              <a:ext uri="{FF2B5EF4-FFF2-40B4-BE49-F238E27FC236}">
                <a16:creationId xmlns:a16="http://schemas.microsoft.com/office/drawing/2014/main" id="{111D30EC-E76D-44EE-B752-7683EC51558B}"/>
              </a:ext>
            </a:extLst>
          </p:cNvPr>
          <p:cNvSpPr txBox="1"/>
          <p:nvPr/>
        </p:nvSpPr>
        <p:spPr>
          <a:xfrm>
            <a:off x="3847381" y="4422475"/>
            <a:ext cx="3246407" cy="1569660"/>
          </a:xfrm>
          <a:prstGeom prst="rect">
            <a:avLst/>
          </a:prstGeom>
          <a:ln w="12700"/>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Century Gothic"/>
                <a:ea typeface="+mn-lt"/>
                <a:cs typeface="+mn-lt"/>
              </a:rPr>
              <a:t> Es un autómata de la catedral de Burgos que todas las horas en punto abre la boca al tiempo que mueve su brazo derecho para accionar el badajo de una campana</a:t>
            </a:r>
            <a:endParaRPr lang="es-ES"/>
          </a:p>
        </p:txBody>
      </p:sp>
      <p:sp>
        <p:nvSpPr>
          <p:cNvPr id="9" name="CuadroTexto 8">
            <a:extLst>
              <a:ext uri="{FF2B5EF4-FFF2-40B4-BE49-F238E27FC236}">
                <a16:creationId xmlns:a16="http://schemas.microsoft.com/office/drawing/2014/main" id="{D018B36B-B51A-4E5E-9F9F-6C9B9C5FBEE4}"/>
              </a:ext>
            </a:extLst>
          </p:cNvPr>
          <p:cNvSpPr txBox="1"/>
          <p:nvPr/>
        </p:nvSpPr>
        <p:spPr>
          <a:xfrm>
            <a:off x="7815533" y="1992702"/>
            <a:ext cx="3303916" cy="1354217"/>
          </a:xfrm>
          <a:prstGeom prst="rect">
            <a:avLst/>
          </a:prstGeom>
          <a:ln w="12700"/>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Century Gothic"/>
                <a:ea typeface="+mn-lt"/>
                <a:cs typeface="+mn-lt"/>
              </a:rPr>
              <a:t>Arquitecto y escultor español,  hijo del arquitecto gótico Juan de Colonia</a:t>
            </a:r>
            <a:r>
              <a:rPr lang="en-US" sz="1600">
                <a:solidFill>
                  <a:srgbClr val="000000"/>
                </a:solidFill>
                <a:latin typeface="Century Gothic"/>
                <a:cs typeface="Calibri"/>
              </a:rPr>
              <a:t> . Obras: Capilla de los Condestables.</a:t>
            </a:r>
            <a:endParaRPr lang="en-US">
              <a:solidFill>
                <a:srgbClr val="222222"/>
              </a:solidFill>
              <a:latin typeface="Arial"/>
              <a:cs typeface="Arial"/>
            </a:endParaRPr>
          </a:p>
        </p:txBody>
      </p:sp>
    </p:spTree>
    <p:extLst>
      <p:ext uri="{BB962C8B-B14F-4D97-AF65-F5344CB8AC3E}">
        <p14:creationId xmlns:p14="http://schemas.microsoft.com/office/powerpoint/2010/main" val="1813841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524778" y="301355"/>
            <a:ext cx="2858950" cy="1700123"/>
          </a:xfrm>
        </p:spPr>
        <p:txBody>
          <a:bodyPr vert="horz" lIns="91440" tIns="45720" rIns="91440" bIns="45720" rtlCol="0" anchor="ctr">
            <a:normAutofit/>
          </a:bodyPr>
          <a:lstStyle/>
          <a:p>
            <a:r>
              <a:rPr lang="en-US" sz="2000">
                <a:solidFill>
                  <a:srgbClr val="098BE8"/>
                </a:solidFill>
                <a:latin typeface="Century Gothic"/>
                <a:cs typeface="Calibri Light"/>
              </a:rPr>
              <a:t>PERSONAJES </a:t>
            </a:r>
            <a:br>
              <a:rPr lang="en-US" sz="2000">
                <a:latin typeface="Century Gothic"/>
                <a:cs typeface="Calibri Light"/>
              </a:rPr>
            </a:br>
            <a:r>
              <a:rPr lang="en-US" sz="2000">
                <a:solidFill>
                  <a:srgbClr val="098BE8"/>
                </a:solidFill>
                <a:latin typeface="Century Gothic"/>
                <a:cs typeface="Calibri Light"/>
              </a:rPr>
              <a:t>ILUSTRES</a:t>
            </a:r>
            <a:br>
              <a:rPr lang="en-US" sz="2000">
                <a:solidFill>
                  <a:srgbClr val="098BE8"/>
                </a:solidFill>
                <a:latin typeface="Century Gothic"/>
                <a:cs typeface="Calibri Light"/>
              </a:rPr>
            </a:br>
            <a:br>
              <a:rPr lang="en-US" sz="2000">
                <a:latin typeface="Century Gothic"/>
                <a:cs typeface="Calibri Light"/>
              </a:rPr>
            </a:br>
            <a:r>
              <a:rPr lang="en-US" sz="1600" b="1">
                <a:solidFill>
                  <a:srgbClr val="098BE8"/>
                </a:solidFill>
                <a:latin typeface="Century Gothic"/>
              </a:rPr>
              <a:t>¿</a:t>
            </a:r>
            <a:r>
              <a:rPr lang="en-US" sz="1600" b="1" err="1">
                <a:solidFill>
                  <a:srgbClr val="098BE8"/>
                </a:solidFill>
                <a:latin typeface="Century Gothic"/>
              </a:rPr>
              <a:t>Quién</a:t>
            </a:r>
            <a:r>
              <a:rPr lang="en-US" sz="1600" b="1">
                <a:solidFill>
                  <a:srgbClr val="098BE8"/>
                </a:solidFill>
                <a:latin typeface="Century Gothic"/>
              </a:rPr>
              <a:t> es </a:t>
            </a:r>
            <a:r>
              <a:rPr lang="en-US" sz="1600" b="1" err="1">
                <a:solidFill>
                  <a:srgbClr val="098BE8"/>
                </a:solidFill>
                <a:latin typeface="Century Gothic"/>
              </a:rPr>
              <a:t>quién</a:t>
            </a:r>
            <a:r>
              <a:rPr lang="en-US" sz="1600" b="1">
                <a:solidFill>
                  <a:srgbClr val="098BE8"/>
                </a:solidFill>
                <a:latin typeface="Century Gothic"/>
              </a:rPr>
              <a:t>?</a:t>
            </a:r>
            <a:endParaRPr lang="es-ES" sz="1600"/>
          </a:p>
        </p:txBody>
      </p:sp>
      <p:sp>
        <p:nvSpPr>
          <p:cNvPr id="8" name="Subtítulo 2">
            <a:extLst>
              <a:ext uri="{FF2B5EF4-FFF2-40B4-BE49-F238E27FC236}">
                <a16:creationId xmlns:a16="http://schemas.microsoft.com/office/drawing/2014/main" id="{3B9E3A3B-D04A-4778-BFB6-FB113067CD36}"/>
              </a:ext>
            </a:extLst>
          </p:cNvPr>
          <p:cNvSpPr txBox="1">
            <a:spLocks/>
          </p:cNvSpPr>
          <p:nvPr/>
        </p:nvSpPr>
        <p:spPr>
          <a:xfrm>
            <a:off x="-90609" y="524223"/>
            <a:ext cx="2434523" cy="894991"/>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400">
              <a:solidFill>
                <a:srgbClr val="098BE8"/>
              </a:solidFill>
              <a:latin typeface="Century Gothic"/>
              <a:cs typeface="Calibri"/>
            </a:endParaRPr>
          </a:p>
          <a:p>
            <a:pPr indent="-228600" algn="l">
              <a:buFont typeface="Arial" panose="020B0604020202020204" pitchFamily="34" charset="0"/>
              <a:buChar char="•"/>
            </a:pPr>
            <a:endParaRPr lang="en-US" sz="1400">
              <a:latin typeface="Century Gothic"/>
              <a:cs typeface="Calibri"/>
            </a:endParaRPr>
          </a:p>
          <a:p>
            <a:pPr indent="-228600" algn="l">
              <a:buFont typeface="Arial" panose="020B0604020202020204" pitchFamily="34" charset="0"/>
              <a:buChar char="•"/>
            </a:pPr>
            <a:endParaRPr lang="en-US" sz="500"/>
          </a:p>
        </p:txBody>
      </p:sp>
      <p:sp>
        <p:nvSpPr>
          <p:cNvPr id="3" name="CuadroTexto 2">
            <a:extLst>
              <a:ext uri="{FF2B5EF4-FFF2-40B4-BE49-F238E27FC236}">
                <a16:creationId xmlns:a16="http://schemas.microsoft.com/office/drawing/2014/main" id="{FD6D1BE7-F7EC-4994-9B25-7266D8FDB57C}"/>
              </a:ext>
            </a:extLst>
          </p:cNvPr>
          <p:cNvSpPr txBox="1"/>
          <p:nvPr/>
        </p:nvSpPr>
        <p:spPr>
          <a:xfrm>
            <a:off x="524121" y="1995317"/>
            <a:ext cx="2613019" cy="3462486"/>
          </a:xfrm>
          <a:prstGeom prst="rect">
            <a:avLst/>
          </a:prstGeom>
          <a:ln w="28575"/>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
              <a:lnSpc>
                <a:spcPct val="90000"/>
              </a:lnSpc>
              <a:spcBef>
                <a:spcPts val="1000"/>
              </a:spcBef>
            </a:pPr>
            <a:endParaRPr lang="en-US" sz="1600">
              <a:solidFill>
                <a:srgbClr val="098BE8"/>
              </a:solidFill>
              <a:latin typeface="Century Gothic"/>
              <a:ea typeface="+mn-lt"/>
              <a:cs typeface="+mn-lt"/>
            </a:endParaRPr>
          </a:p>
          <a:p>
            <a:pPr marL="285750" indent="-228600">
              <a:lnSpc>
                <a:spcPct val="90000"/>
              </a:lnSpc>
              <a:spcBef>
                <a:spcPts val="1000"/>
              </a:spcBef>
              <a:buFont typeface="Arial,Sans-Serif"/>
              <a:buChar char="•"/>
            </a:pPr>
            <a:r>
              <a:rPr lang="en-US" sz="1600">
                <a:latin typeface="Century Gothic"/>
                <a:cs typeface="Calibri"/>
              </a:rPr>
              <a:t>JUAN DE COLONIA</a:t>
            </a:r>
            <a:endParaRPr lang="en-US" sz="1600">
              <a:ea typeface="+mn-lt"/>
              <a:cs typeface="+mn-lt"/>
            </a:endParaRPr>
          </a:p>
          <a:p>
            <a:pPr marL="285750" indent="-228600">
              <a:lnSpc>
                <a:spcPct val="90000"/>
              </a:lnSpc>
              <a:spcBef>
                <a:spcPts val="1000"/>
              </a:spcBef>
              <a:buFont typeface="Arial,Sans-Serif"/>
              <a:buChar char="•"/>
            </a:pPr>
            <a:r>
              <a:rPr lang="en-US" sz="1600">
                <a:latin typeface="Century Gothic"/>
                <a:cs typeface="Calibri"/>
              </a:rPr>
              <a:t>JUAN DE VALLEJO</a:t>
            </a:r>
            <a:endParaRPr lang="en-US" sz="1600">
              <a:ea typeface="+mn-lt"/>
              <a:cs typeface="+mn-lt"/>
            </a:endParaRPr>
          </a:p>
          <a:p>
            <a:pPr marL="285750" indent="-228600">
              <a:lnSpc>
                <a:spcPct val="90000"/>
              </a:lnSpc>
              <a:spcBef>
                <a:spcPts val="1000"/>
              </a:spcBef>
              <a:buFont typeface="Arial,Sans-Serif"/>
              <a:buChar char="•"/>
            </a:pPr>
            <a:r>
              <a:rPr lang="en-US" sz="1600">
                <a:latin typeface="Century Gothic"/>
                <a:cs typeface="Calibri"/>
              </a:rPr>
              <a:t>GIL DE SILOE</a:t>
            </a:r>
            <a:endParaRPr lang="en-US" sz="1600">
              <a:ea typeface="+mn-lt"/>
              <a:cs typeface="+mn-lt"/>
            </a:endParaRPr>
          </a:p>
          <a:p>
            <a:pPr marL="285750" indent="-228600">
              <a:lnSpc>
                <a:spcPct val="90000"/>
              </a:lnSpc>
              <a:spcBef>
                <a:spcPts val="1000"/>
              </a:spcBef>
              <a:buFont typeface="Arial,Sans-Serif"/>
              <a:buChar char="•"/>
            </a:pPr>
            <a:r>
              <a:rPr lang="en-US" sz="1600">
                <a:latin typeface="Century Gothic"/>
                <a:cs typeface="Calibri"/>
              </a:rPr>
              <a:t>DIEGO DE SILOE</a:t>
            </a:r>
            <a:endParaRPr lang="en-US" sz="1600">
              <a:ea typeface="+mn-lt"/>
              <a:cs typeface="+mn-lt"/>
            </a:endParaRPr>
          </a:p>
          <a:p>
            <a:pPr marL="285750" indent="-228600">
              <a:lnSpc>
                <a:spcPct val="90000"/>
              </a:lnSpc>
              <a:spcBef>
                <a:spcPts val="1000"/>
              </a:spcBef>
              <a:buFont typeface="Arial,Sans-Serif"/>
              <a:buChar char="•"/>
            </a:pPr>
            <a:r>
              <a:rPr lang="en-US" sz="1600">
                <a:latin typeface="Century Gothic"/>
                <a:cs typeface="Calibri"/>
              </a:rPr>
              <a:t>SIMÓN DE COLONIA</a:t>
            </a:r>
            <a:endParaRPr lang="en-US" sz="1600">
              <a:ea typeface="+mn-lt"/>
              <a:cs typeface="+mn-lt"/>
            </a:endParaRPr>
          </a:p>
          <a:p>
            <a:pPr marL="285750" indent="-228600">
              <a:lnSpc>
                <a:spcPct val="90000"/>
              </a:lnSpc>
              <a:spcBef>
                <a:spcPts val="1000"/>
              </a:spcBef>
              <a:buFont typeface="Arial,Sans-Serif"/>
              <a:buChar char="•"/>
            </a:pPr>
            <a:r>
              <a:rPr lang="en-US" sz="1600">
                <a:latin typeface="Century Gothic"/>
                <a:cs typeface="Calibri"/>
              </a:rPr>
              <a:t>FELIPE BIGARNY</a:t>
            </a:r>
            <a:endParaRPr lang="en-US" sz="1600">
              <a:ea typeface="+mn-lt"/>
              <a:cs typeface="+mn-lt"/>
            </a:endParaRPr>
          </a:p>
          <a:p>
            <a:pPr marL="285750" indent="-228600">
              <a:lnSpc>
                <a:spcPct val="90000"/>
              </a:lnSpc>
              <a:spcBef>
                <a:spcPts val="1000"/>
              </a:spcBef>
              <a:buFont typeface="Arial,Sans-Serif"/>
              <a:buChar char="•"/>
            </a:pPr>
            <a:r>
              <a:rPr lang="es-ES" sz="1600">
                <a:latin typeface="Calibri"/>
                <a:cs typeface="Calibri"/>
              </a:rPr>
              <a:t>ALONSO DE CARTAGENA</a:t>
            </a:r>
            <a:endParaRPr lang="en-US" sz="1600">
              <a:ea typeface="+mn-lt"/>
              <a:cs typeface="+mn-lt"/>
            </a:endParaRPr>
          </a:p>
          <a:p>
            <a:pPr marL="285750" indent="-228600">
              <a:lnSpc>
                <a:spcPct val="90000"/>
              </a:lnSpc>
              <a:spcBef>
                <a:spcPts val="1000"/>
              </a:spcBef>
              <a:buFont typeface="Arial,Sans-Serif"/>
              <a:buChar char="•"/>
            </a:pPr>
            <a:r>
              <a:rPr lang="es-ES" sz="1600">
                <a:latin typeface="Calibri"/>
                <a:cs typeface="Calibri"/>
              </a:rPr>
              <a:t>OBISPO FONSECA</a:t>
            </a:r>
            <a:endParaRPr lang="en-US"/>
          </a:p>
          <a:p>
            <a:pPr marL="285750" indent="-228600">
              <a:lnSpc>
                <a:spcPct val="90000"/>
              </a:lnSpc>
              <a:spcBef>
                <a:spcPts val="1000"/>
              </a:spcBef>
              <a:buFont typeface="Arial,Sans-Serif"/>
              <a:buChar char="•"/>
            </a:pPr>
            <a:endParaRPr lang="en-US" sz="1600">
              <a:latin typeface="Century Gothic"/>
              <a:ea typeface="+mn-lt"/>
              <a:cs typeface="+mn-lt"/>
            </a:endParaRPr>
          </a:p>
        </p:txBody>
      </p:sp>
      <p:sp>
        <p:nvSpPr>
          <p:cNvPr id="13" name="CuadroTexto 12">
            <a:extLst>
              <a:ext uri="{FF2B5EF4-FFF2-40B4-BE49-F238E27FC236}">
                <a16:creationId xmlns:a16="http://schemas.microsoft.com/office/drawing/2014/main" id="{326E9B74-72BA-4DEB-978A-1EBC9A61C196}"/>
              </a:ext>
            </a:extLst>
          </p:cNvPr>
          <p:cNvSpPr txBox="1"/>
          <p:nvPr/>
        </p:nvSpPr>
        <p:spPr>
          <a:xfrm>
            <a:off x="3802159" y="1995316"/>
            <a:ext cx="3331888" cy="1585049"/>
          </a:xfrm>
          <a:prstGeom prst="rect">
            <a:avLst/>
          </a:prstGeom>
          <a:ln w="12700"/>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
              <a:lnSpc>
                <a:spcPct val="90000"/>
              </a:lnSpc>
              <a:spcBef>
                <a:spcPts val="1000"/>
              </a:spcBef>
            </a:pPr>
            <a:endParaRPr lang="en-US" sz="1600">
              <a:latin typeface="Century Gothic"/>
              <a:ea typeface="+mn-lt"/>
              <a:cs typeface="+mn-lt"/>
            </a:endParaRPr>
          </a:p>
          <a:p>
            <a:pPr marL="57150" algn="ctr">
              <a:lnSpc>
                <a:spcPct val="90000"/>
              </a:lnSpc>
              <a:spcBef>
                <a:spcPts val="1000"/>
              </a:spcBef>
            </a:pPr>
            <a:r>
              <a:rPr lang="en-US" sz="1600">
                <a:latin typeface="Century Gothic"/>
                <a:ea typeface="+mn-lt"/>
                <a:cs typeface="+mn-lt"/>
              </a:rPr>
              <a:t>Retablos Capilla de los </a:t>
            </a:r>
            <a:r>
              <a:rPr lang="en-US" sz="1600" err="1">
                <a:latin typeface="Century Gothic"/>
                <a:ea typeface="+mn-lt"/>
                <a:cs typeface="+mn-lt"/>
              </a:rPr>
              <a:t>Condestables</a:t>
            </a:r>
            <a:endParaRPr lang="en-US" sz="1600" err="1">
              <a:latin typeface="Century Gothic"/>
              <a:cs typeface="Calibri"/>
            </a:endParaRPr>
          </a:p>
          <a:p>
            <a:pPr marL="285750" indent="-228600">
              <a:lnSpc>
                <a:spcPct val="90000"/>
              </a:lnSpc>
              <a:spcBef>
                <a:spcPts val="1000"/>
              </a:spcBef>
              <a:buFont typeface="Arial,Sans-Serif"/>
              <a:buChar char="•"/>
            </a:pPr>
            <a:endParaRPr lang="en-US" sz="1600">
              <a:latin typeface="Century Gothic"/>
              <a:cs typeface="Calibri"/>
            </a:endParaRPr>
          </a:p>
          <a:p>
            <a:pPr marL="285750" indent="-228600">
              <a:lnSpc>
                <a:spcPct val="90000"/>
              </a:lnSpc>
              <a:spcBef>
                <a:spcPts val="1000"/>
              </a:spcBef>
              <a:buFont typeface="Arial,Sans-Serif"/>
              <a:buChar char="•"/>
            </a:pPr>
            <a:endParaRPr lang="en-US" sz="1600">
              <a:latin typeface="Century Gothic"/>
              <a:ea typeface="+mn-lt"/>
              <a:cs typeface="+mn-lt"/>
            </a:endParaRPr>
          </a:p>
        </p:txBody>
      </p:sp>
      <p:sp>
        <p:nvSpPr>
          <p:cNvPr id="16" name="CuadroTexto 15">
            <a:extLst>
              <a:ext uri="{FF2B5EF4-FFF2-40B4-BE49-F238E27FC236}">
                <a16:creationId xmlns:a16="http://schemas.microsoft.com/office/drawing/2014/main" id="{4769EE83-741F-480F-AF38-6EF0F166F10A}"/>
              </a:ext>
            </a:extLst>
          </p:cNvPr>
          <p:cNvSpPr txBox="1"/>
          <p:nvPr/>
        </p:nvSpPr>
        <p:spPr>
          <a:xfrm>
            <a:off x="3845289" y="356298"/>
            <a:ext cx="3231246" cy="1585049"/>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
              <a:lnSpc>
                <a:spcPct val="90000"/>
              </a:lnSpc>
              <a:spcBef>
                <a:spcPts val="1000"/>
              </a:spcBef>
            </a:pPr>
            <a:endParaRPr lang="en-US" sz="1600">
              <a:latin typeface="Century Gothic"/>
              <a:ea typeface="+mn-lt"/>
              <a:cs typeface="+mn-lt"/>
            </a:endParaRPr>
          </a:p>
          <a:p>
            <a:pPr marL="57150" algn="ctr">
              <a:lnSpc>
                <a:spcPct val="90000"/>
              </a:lnSpc>
              <a:spcBef>
                <a:spcPts val="1000"/>
              </a:spcBef>
            </a:pPr>
            <a:r>
              <a:rPr lang="en-US" sz="1600" err="1">
                <a:latin typeface="Century Gothic"/>
                <a:ea typeface="+mn-lt"/>
                <a:cs typeface="+mn-lt"/>
              </a:rPr>
              <a:t>Realizó</a:t>
            </a:r>
            <a:r>
              <a:rPr lang="en-US" sz="1600">
                <a:latin typeface="Century Gothic"/>
                <a:ea typeface="+mn-lt"/>
                <a:cs typeface="+mn-lt"/>
              </a:rPr>
              <a:t> el retablo de la Capilla de Santa Ana</a:t>
            </a:r>
          </a:p>
          <a:p>
            <a:pPr marL="285750" indent="-228600">
              <a:lnSpc>
                <a:spcPct val="90000"/>
              </a:lnSpc>
              <a:spcBef>
                <a:spcPts val="1000"/>
              </a:spcBef>
              <a:buFont typeface="Arial,Sans-Serif"/>
              <a:buChar char="•"/>
            </a:pPr>
            <a:endParaRPr lang="en-US" sz="1600">
              <a:latin typeface="Century Gothic"/>
              <a:cs typeface="Calibri"/>
            </a:endParaRPr>
          </a:p>
          <a:p>
            <a:pPr marL="285750" indent="-228600">
              <a:lnSpc>
                <a:spcPct val="90000"/>
              </a:lnSpc>
              <a:spcBef>
                <a:spcPts val="1000"/>
              </a:spcBef>
              <a:buFont typeface="Arial,Sans-Serif"/>
              <a:buChar char="•"/>
            </a:pPr>
            <a:endParaRPr lang="en-US" sz="1600">
              <a:latin typeface="Century Gothic"/>
              <a:ea typeface="+mn-lt"/>
              <a:cs typeface="+mn-lt"/>
            </a:endParaRPr>
          </a:p>
        </p:txBody>
      </p:sp>
      <p:sp>
        <p:nvSpPr>
          <p:cNvPr id="6" name="CuadroTexto 5">
            <a:extLst>
              <a:ext uri="{FF2B5EF4-FFF2-40B4-BE49-F238E27FC236}">
                <a16:creationId xmlns:a16="http://schemas.microsoft.com/office/drawing/2014/main" id="{D9FAF095-3328-4C26-96D0-289E63BE26D1}"/>
              </a:ext>
            </a:extLst>
          </p:cNvPr>
          <p:cNvSpPr txBox="1"/>
          <p:nvPr/>
        </p:nvSpPr>
        <p:spPr>
          <a:xfrm>
            <a:off x="7743645" y="353684"/>
            <a:ext cx="2743200" cy="830997"/>
          </a:xfrm>
          <a:prstGeom prst="rect">
            <a:avLst/>
          </a:prstGeom>
          <a:ln w="12700"/>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600">
              <a:latin typeface="Century Gothic"/>
              <a:ea typeface="+mn-lt"/>
              <a:cs typeface="+mn-lt"/>
            </a:endParaRPr>
          </a:p>
          <a:p>
            <a:pPr algn="ctr"/>
            <a:r>
              <a:rPr lang="en-US" sz="1600" err="1">
                <a:latin typeface="Century Gothic"/>
                <a:cs typeface="Calibri" panose="020F0502020204030204"/>
              </a:rPr>
              <a:t>Construcción</a:t>
            </a:r>
            <a:r>
              <a:rPr lang="en-US" sz="1600">
                <a:latin typeface="Century Gothic"/>
                <a:cs typeface="Calibri" panose="020F0502020204030204"/>
              </a:rPr>
              <a:t> del </a:t>
            </a:r>
            <a:r>
              <a:rPr lang="en-US" sz="1600" err="1">
                <a:latin typeface="Century Gothic"/>
                <a:cs typeface="Calibri" panose="020F0502020204030204"/>
              </a:rPr>
              <a:t>cimborrio</a:t>
            </a:r>
          </a:p>
        </p:txBody>
      </p:sp>
      <p:sp>
        <p:nvSpPr>
          <p:cNvPr id="7" name="CuadroTexto 6">
            <a:extLst>
              <a:ext uri="{FF2B5EF4-FFF2-40B4-BE49-F238E27FC236}">
                <a16:creationId xmlns:a16="http://schemas.microsoft.com/office/drawing/2014/main" id="{111D30EC-E76D-44EE-B752-7683EC51558B}"/>
              </a:ext>
            </a:extLst>
          </p:cNvPr>
          <p:cNvSpPr txBox="1"/>
          <p:nvPr/>
        </p:nvSpPr>
        <p:spPr>
          <a:xfrm>
            <a:off x="3847381" y="4422475"/>
            <a:ext cx="3246407" cy="830997"/>
          </a:xfrm>
          <a:prstGeom prst="rect">
            <a:avLst/>
          </a:prstGeom>
          <a:ln w="12700"/>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Century Gothic"/>
                <a:ea typeface="+mn-lt"/>
                <a:cs typeface="+mn-lt"/>
              </a:rPr>
              <a:t>  </a:t>
            </a:r>
            <a:r>
              <a:rPr lang="en-US" sz="1600" err="1">
                <a:latin typeface="Century Gothic"/>
                <a:ea typeface="+mn-lt"/>
                <a:cs typeface="+mn-lt"/>
              </a:rPr>
              <a:t>Humanista</a:t>
            </a:r>
            <a:r>
              <a:rPr lang="en-US" sz="1600">
                <a:latin typeface="Century Gothic"/>
                <a:ea typeface="+mn-lt"/>
                <a:cs typeface="+mn-lt"/>
              </a:rPr>
              <a:t>, </a:t>
            </a:r>
            <a:r>
              <a:rPr lang="en-US" sz="1600" err="1">
                <a:latin typeface="Century Gothic"/>
                <a:ea typeface="+mn-lt"/>
                <a:cs typeface="+mn-lt"/>
              </a:rPr>
              <a:t>diplomático</a:t>
            </a:r>
            <a:r>
              <a:rPr lang="en-US" sz="1600">
                <a:latin typeface="Century Gothic"/>
                <a:ea typeface="+mn-lt"/>
                <a:cs typeface="+mn-lt"/>
              </a:rPr>
              <a:t>, </a:t>
            </a:r>
            <a:r>
              <a:rPr lang="en-US" sz="1600" err="1">
                <a:latin typeface="Century Gothic"/>
                <a:ea typeface="+mn-lt"/>
                <a:cs typeface="+mn-lt"/>
              </a:rPr>
              <a:t>historiador</a:t>
            </a:r>
            <a:r>
              <a:rPr lang="en-US" sz="1600">
                <a:latin typeface="Century Gothic"/>
                <a:ea typeface="+mn-lt"/>
                <a:cs typeface="+mn-lt"/>
              </a:rPr>
              <a:t> y </a:t>
            </a:r>
            <a:r>
              <a:rPr lang="en-US" sz="1600" err="1">
                <a:latin typeface="Century Gothic"/>
                <a:ea typeface="+mn-lt"/>
                <a:cs typeface="+mn-lt"/>
              </a:rPr>
              <a:t>escritor</a:t>
            </a:r>
            <a:r>
              <a:rPr lang="en-US" sz="1600">
                <a:latin typeface="Century Gothic"/>
                <a:ea typeface="+mn-lt"/>
                <a:cs typeface="+mn-lt"/>
              </a:rPr>
              <a:t> castellano</a:t>
            </a:r>
            <a:endParaRPr lang="es-ES"/>
          </a:p>
          <a:p>
            <a:pPr algn="ctr"/>
            <a:endParaRPr lang="en-US" sz="1600">
              <a:latin typeface="Century Gothic"/>
              <a:cs typeface="Calibri"/>
            </a:endParaRPr>
          </a:p>
        </p:txBody>
      </p:sp>
      <p:sp>
        <p:nvSpPr>
          <p:cNvPr id="9" name="CuadroTexto 8">
            <a:extLst>
              <a:ext uri="{FF2B5EF4-FFF2-40B4-BE49-F238E27FC236}">
                <a16:creationId xmlns:a16="http://schemas.microsoft.com/office/drawing/2014/main" id="{D018B36B-B51A-4E5E-9F9F-6C9B9C5FBEE4}"/>
              </a:ext>
            </a:extLst>
          </p:cNvPr>
          <p:cNvSpPr txBox="1"/>
          <p:nvPr/>
        </p:nvSpPr>
        <p:spPr>
          <a:xfrm>
            <a:off x="7815533" y="1992702"/>
            <a:ext cx="3303916" cy="338554"/>
          </a:xfrm>
          <a:prstGeom prst="rect">
            <a:avLst/>
          </a:prstGeom>
          <a:ln w="12700"/>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err="1">
                <a:solidFill>
                  <a:srgbClr val="000000"/>
                </a:solidFill>
                <a:latin typeface="Century Gothic"/>
                <a:cs typeface="Calibri"/>
              </a:rPr>
              <a:t>Construyo</a:t>
            </a:r>
            <a:r>
              <a:rPr lang="en-US" sz="1600">
                <a:solidFill>
                  <a:srgbClr val="000000"/>
                </a:solidFill>
                <a:latin typeface="Century Gothic"/>
                <a:cs typeface="Calibri"/>
              </a:rPr>
              <a:t> la Escalera </a:t>
            </a:r>
            <a:r>
              <a:rPr lang="en-US" sz="1600" err="1">
                <a:solidFill>
                  <a:srgbClr val="000000"/>
                </a:solidFill>
                <a:latin typeface="Century Gothic"/>
                <a:cs typeface="Calibri"/>
              </a:rPr>
              <a:t>dorada</a:t>
            </a:r>
            <a:endParaRPr lang="en-US" sz="1600">
              <a:solidFill>
                <a:srgbClr val="000000"/>
              </a:solidFill>
              <a:latin typeface="Century Gothic"/>
              <a:cs typeface="Calibri"/>
            </a:endParaRPr>
          </a:p>
        </p:txBody>
      </p:sp>
      <p:sp>
        <p:nvSpPr>
          <p:cNvPr id="10" name="CuadroTexto 9">
            <a:extLst>
              <a:ext uri="{FF2B5EF4-FFF2-40B4-BE49-F238E27FC236}">
                <a16:creationId xmlns:a16="http://schemas.microsoft.com/office/drawing/2014/main" id="{0123BFF0-DD15-4739-81E7-F4C8018D746A}"/>
              </a:ext>
            </a:extLst>
          </p:cNvPr>
          <p:cNvSpPr txBox="1"/>
          <p:nvPr/>
        </p:nvSpPr>
        <p:spPr>
          <a:xfrm>
            <a:off x="7743646" y="3243532"/>
            <a:ext cx="3303916" cy="338554"/>
          </a:xfrm>
          <a:prstGeom prst="rect">
            <a:avLst/>
          </a:prstGeom>
          <a:ln w="12700"/>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rgbClr val="000000"/>
                </a:solidFill>
                <a:latin typeface="Century Gothic"/>
                <a:cs typeface="Calibri"/>
              </a:rPr>
              <a:t>Obispo de Burgos</a:t>
            </a:r>
          </a:p>
        </p:txBody>
      </p:sp>
    </p:spTree>
    <p:extLst>
      <p:ext uri="{BB962C8B-B14F-4D97-AF65-F5344CB8AC3E}">
        <p14:creationId xmlns:p14="http://schemas.microsoft.com/office/powerpoint/2010/main" val="2661325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2347829" y="4099667"/>
            <a:ext cx="2887703" cy="1714500"/>
          </a:xfrm>
        </p:spPr>
        <p:txBody>
          <a:bodyPr vert="horz" lIns="91440" tIns="45720" rIns="91440" bIns="45720" rtlCol="0" anchor="ctr">
            <a:normAutofit/>
          </a:bodyPr>
          <a:lstStyle/>
          <a:p>
            <a:pPr algn="l"/>
            <a:r>
              <a:rPr lang="en-US" sz="2400">
                <a:solidFill>
                  <a:srgbClr val="098BE8"/>
                </a:solidFill>
                <a:latin typeface="Century Gothic"/>
                <a:cs typeface="Calibri Light"/>
              </a:rPr>
              <a:t>ELEMENTOS DE</a:t>
            </a:r>
            <a:br>
              <a:rPr lang="en-US" sz="2400">
                <a:solidFill>
                  <a:srgbClr val="098BE8"/>
                </a:solidFill>
                <a:latin typeface="Century Gothic"/>
                <a:cs typeface="Calibri Light"/>
              </a:rPr>
            </a:br>
            <a:r>
              <a:rPr lang="en-US" sz="2400">
                <a:solidFill>
                  <a:srgbClr val="098BE8"/>
                </a:solidFill>
                <a:latin typeface="Century Gothic"/>
                <a:cs typeface="Calibri Light"/>
              </a:rPr>
              <a:t>UNA CATEDRAL</a:t>
            </a:r>
            <a:endParaRPr lang="en-US" sz="2400" kern="1200">
              <a:solidFill>
                <a:srgbClr val="098BE8"/>
              </a:solidFill>
              <a:latin typeface="Century Gothic"/>
              <a:cs typeface="Calibri Light"/>
            </a:endParaRPr>
          </a:p>
        </p:txBody>
      </p:sp>
      <p:sp>
        <p:nvSpPr>
          <p:cNvPr id="8" name="Subtítulo 2">
            <a:extLst>
              <a:ext uri="{FF2B5EF4-FFF2-40B4-BE49-F238E27FC236}">
                <a16:creationId xmlns:a16="http://schemas.microsoft.com/office/drawing/2014/main" id="{3B9E3A3B-D04A-4778-BFB6-FB113067CD36}"/>
              </a:ext>
            </a:extLst>
          </p:cNvPr>
          <p:cNvSpPr txBox="1">
            <a:spLocks/>
          </p:cNvSpPr>
          <p:nvPr/>
        </p:nvSpPr>
        <p:spPr>
          <a:xfrm>
            <a:off x="3848787" y="481091"/>
            <a:ext cx="4576749" cy="6099594"/>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400">
              <a:solidFill>
                <a:srgbClr val="098BE8"/>
              </a:solidFill>
              <a:latin typeface="Century Gothic"/>
              <a:cs typeface="Calibri"/>
            </a:endParaRPr>
          </a:p>
          <a:p>
            <a:pPr indent="-228600" algn="l">
              <a:buFont typeface="Arial" panose="020B0604020202020204" pitchFamily="34" charset="0"/>
              <a:buChar char="•"/>
            </a:pPr>
            <a:endParaRPr lang="en-US" sz="1400">
              <a:latin typeface="Century Gothic"/>
              <a:cs typeface="Calibri"/>
            </a:endParaRPr>
          </a:p>
          <a:p>
            <a:pPr indent="-228600" algn="l">
              <a:buFont typeface="Arial" panose="020B0604020202020204" pitchFamily="34" charset="0"/>
              <a:buChar char="•"/>
            </a:pPr>
            <a:endParaRPr lang="en-US" sz="500"/>
          </a:p>
        </p:txBody>
      </p:sp>
      <p:sp>
        <p:nvSpPr>
          <p:cNvPr id="3" name="CuadroTexto 2">
            <a:extLst>
              <a:ext uri="{FF2B5EF4-FFF2-40B4-BE49-F238E27FC236}">
                <a16:creationId xmlns:a16="http://schemas.microsoft.com/office/drawing/2014/main" id="{FD6D1BE7-F7EC-4994-9B25-7266D8FDB57C}"/>
              </a:ext>
            </a:extLst>
          </p:cNvPr>
          <p:cNvSpPr txBox="1"/>
          <p:nvPr/>
        </p:nvSpPr>
        <p:spPr>
          <a:xfrm>
            <a:off x="6322715" y="594916"/>
            <a:ext cx="3906981" cy="56271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
              <a:lnSpc>
                <a:spcPct val="90000"/>
              </a:lnSpc>
              <a:spcBef>
                <a:spcPts val="1000"/>
              </a:spcBef>
            </a:pPr>
            <a:r>
              <a:rPr lang="en-US" err="1">
                <a:solidFill>
                  <a:srgbClr val="098BE8"/>
                </a:solidFill>
                <a:latin typeface="Century Gothic"/>
                <a:cs typeface="Calibri"/>
              </a:rPr>
              <a:t>Investigamos</a:t>
            </a:r>
            <a:endParaRPr lang="en-US" err="1">
              <a:solidFill>
                <a:srgbClr val="098BE8"/>
              </a:solidFill>
              <a:ea typeface="+mn-lt"/>
              <a:cs typeface="+mn-lt"/>
            </a:endParaRPr>
          </a:p>
          <a:p>
            <a:pPr marL="285750" indent="-228600">
              <a:lnSpc>
                <a:spcPct val="90000"/>
              </a:lnSpc>
              <a:spcBef>
                <a:spcPts val="1000"/>
              </a:spcBef>
              <a:buFont typeface="Arial,Sans-Serif"/>
              <a:buChar char="•"/>
            </a:pPr>
            <a:r>
              <a:rPr lang="en-US">
                <a:latin typeface="Century Gothic"/>
                <a:cs typeface="Calibri"/>
              </a:rPr>
              <a:t>AGUJA</a:t>
            </a:r>
          </a:p>
          <a:p>
            <a:pPr marL="285750" indent="-228600">
              <a:lnSpc>
                <a:spcPct val="90000"/>
              </a:lnSpc>
              <a:spcBef>
                <a:spcPts val="1000"/>
              </a:spcBef>
              <a:buFont typeface="Arial,Sans-Serif"/>
              <a:buChar char="•"/>
            </a:pPr>
            <a:r>
              <a:rPr lang="en-US">
                <a:latin typeface="Century Gothic"/>
                <a:cs typeface="Calibri"/>
              </a:rPr>
              <a:t>GÁRGOLA</a:t>
            </a:r>
          </a:p>
          <a:p>
            <a:pPr marL="285750" indent="-228600">
              <a:lnSpc>
                <a:spcPct val="90000"/>
              </a:lnSpc>
              <a:spcBef>
                <a:spcPts val="1000"/>
              </a:spcBef>
              <a:buFont typeface="Arial,Sans-Serif"/>
              <a:buChar char="•"/>
            </a:pPr>
            <a:r>
              <a:rPr lang="en-US">
                <a:latin typeface="Century Gothic"/>
                <a:cs typeface="Calibri"/>
              </a:rPr>
              <a:t>ARCO OJIVAL</a:t>
            </a:r>
          </a:p>
          <a:p>
            <a:pPr marL="285750" indent="-228600">
              <a:lnSpc>
                <a:spcPct val="90000"/>
              </a:lnSpc>
              <a:spcBef>
                <a:spcPts val="1000"/>
              </a:spcBef>
              <a:buFont typeface="Arial,Sans-Serif"/>
              <a:buChar char="•"/>
            </a:pPr>
            <a:r>
              <a:rPr lang="en-US">
                <a:latin typeface="Century Gothic"/>
                <a:cs typeface="Calibri"/>
              </a:rPr>
              <a:t>CHAPITEL</a:t>
            </a:r>
          </a:p>
          <a:p>
            <a:pPr marL="285750" indent="-228600">
              <a:lnSpc>
                <a:spcPct val="90000"/>
              </a:lnSpc>
              <a:spcBef>
                <a:spcPts val="1000"/>
              </a:spcBef>
              <a:buFont typeface="Arial,Sans-Serif"/>
              <a:buChar char="•"/>
            </a:pPr>
            <a:r>
              <a:rPr lang="en-US">
                <a:latin typeface="Century Gothic"/>
                <a:cs typeface="Calibri"/>
              </a:rPr>
              <a:t>CLAUSTRO</a:t>
            </a:r>
          </a:p>
          <a:p>
            <a:pPr marL="285750" indent="-228600">
              <a:lnSpc>
                <a:spcPct val="90000"/>
              </a:lnSpc>
              <a:spcBef>
                <a:spcPts val="1000"/>
              </a:spcBef>
              <a:buFont typeface="Arial,Sans-Serif"/>
              <a:buChar char="•"/>
            </a:pPr>
            <a:r>
              <a:rPr lang="en-US">
                <a:latin typeface="Century Gothic"/>
                <a:cs typeface="Calibri"/>
              </a:rPr>
              <a:t>CRUCERO</a:t>
            </a:r>
          </a:p>
          <a:p>
            <a:pPr marL="285750" indent="-228600">
              <a:lnSpc>
                <a:spcPct val="90000"/>
              </a:lnSpc>
              <a:spcBef>
                <a:spcPts val="1000"/>
              </a:spcBef>
              <a:buFont typeface="Arial,Sans-Serif"/>
              <a:buChar char="•"/>
            </a:pPr>
            <a:r>
              <a:rPr lang="en-US">
                <a:latin typeface="Century Gothic"/>
                <a:cs typeface="Calibri"/>
              </a:rPr>
              <a:t>ROSETÓN</a:t>
            </a:r>
          </a:p>
          <a:p>
            <a:pPr marL="285750" indent="-228600">
              <a:lnSpc>
                <a:spcPct val="90000"/>
              </a:lnSpc>
              <a:spcBef>
                <a:spcPts val="1000"/>
              </a:spcBef>
              <a:buFont typeface="Arial,Sans-Serif"/>
              <a:buChar char="•"/>
            </a:pPr>
            <a:r>
              <a:rPr lang="en-US">
                <a:latin typeface="Century Gothic"/>
                <a:cs typeface="Calibri"/>
              </a:rPr>
              <a:t>CIMBORRIO</a:t>
            </a:r>
          </a:p>
          <a:p>
            <a:pPr marL="285750" indent="-228600">
              <a:lnSpc>
                <a:spcPct val="90000"/>
              </a:lnSpc>
              <a:spcBef>
                <a:spcPts val="1000"/>
              </a:spcBef>
              <a:buFont typeface="Arial,Sans-Serif"/>
              <a:buChar char="•"/>
            </a:pPr>
            <a:r>
              <a:rPr lang="en-US">
                <a:latin typeface="Century Gothic"/>
                <a:cs typeface="Calibri"/>
              </a:rPr>
              <a:t>ÁBSIDE</a:t>
            </a:r>
          </a:p>
          <a:p>
            <a:pPr marL="285750" indent="-228600">
              <a:lnSpc>
                <a:spcPct val="90000"/>
              </a:lnSpc>
              <a:spcBef>
                <a:spcPts val="1000"/>
              </a:spcBef>
              <a:buFont typeface="Arial,Sans-Serif"/>
              <a:buChar char="•"/>
            </a:pPr>
            <a:r>
              <a:rPr lang="en-US">
                <a:latin typeface="Century Gothic"/>
                <a:cs typeface="Calibri"/>
              </a:rPr>
              <a:t>NAVES</a:t>
            </a:r>
          </a:p>
          <a:p>
            <a:pPr marL="285750" indent="-228600">
              <a:lnSpc>
                <a:spcPct val="90000"/>
              </a:lnSpc>
              <a:spcBef>
                <a:spcPts val="1000"/>
              </a:spcBef>
              <a:buFont typeface="Arial,Sans-Serif"/>
              <a:buChar char="•"/>
            </a:pPr>
            <a:r>
              <a:rPr lang="en-US">
                <a:latin typeface="Century Gothic"/>
                <a:cs typeface="Calibri"/>
              </a:rPr>
              <a:t>GÓTICO</a:t>
            </a:r>
          </a:p>
          <a:p>
            <a:pPr marL="285750" indent="-228600">
              <a:lnSpc>
                <a:spcPct val="90000"/>
              </a:lnSpc>
              <a:spcBef>
                <a:spcPts val="1000"/>
              </a:spcBef>
              <a:buFont typeface="Arial,Sans-Serif"/>
              <a:buChar char="•"/>
            </a:pPr>
            <a:r>
              <a:rPr lang="en-US">
                <a:latin typeface="Century Gothic"/>
                <a:cs typeface="Calibri"/>
              </a:rPr>
              <a:t>ARCO</a:t>
            </a:r>
          </a:p>
          <a:p>
            <a:pPr marL="285750" indent="-228600">
              <a:lnSpc>
                <a:spcPct val="90000"/>
              </a:lnSpc>
              <a:spcBef>
                <a:spcPts val="1000"/>
              </a:spcBef>
              <a:buFont typeface="Arial,Sans-Serif"/>
              <a:buChar char="•"/>
            </a:pPr>
            <a:r>
              <a:rPr lang="en-US">
                <a:latin typeface="Century Gothic"/>
                <a:cs typeface="Calibri"/>
              </a:rPr>
              <a:t>RENACIMIENTO</a:t>
            </a:r>
          </a:p>
          <a:p>
            <a:pPr marL="285750" indent="-228600">
              <a:lnSpc>
                <a:spcPct val="90000"/>
              </a:lnSpc>
              <a:spcBef>
                <a:spcPts val="1000"/>
              </a:spcBef>
              <a:buFont typeface="Arial,Sans-Serif"/>
              <a:buChar char="•"/>
            </a:pPr>
            <a:r>
              <a:rPr lang="en-US">
                <a:latin typeface="Century Gothic"/>
                <a:cs typeface="Calibri"/>
              </a:rPr>
              <a:t>BARROCO</a:t>
            </a:r>
          </a:p>
        </p:txBody>
      </p:sp>
      <p:pic>
        <p:nvPicPr>
          <p:cNvPr id="4" name="Imagen 4" descr="Torre de una iglesia&#10;&#10;Descripción generada con confianza alta">
            <a:extLst>
              <a:ext uri="{FF2B5EF4-FFF2-40B4-BE49-F238E27FC236}">
                <a16:creationId xmlns:a16="http://schemas.microsoft.com/office/drawing/2014/main" id="{1D795B65-C948-45DD-90AC-C962C4BBD578}"/>
              </a:ext>
            </a:extLst>
          </p:cNvPr>
          <p:cNvPicPr>
            <a:picLocks noChangeAspect="1"/>
          </p:cNvPicPr>
          <p:nvPr/>
        </p:nvPicPr>
        <p:blipFill>
          <a:blip r:embed="rId2"/>
          <a:stretch>
            <a:fillRect/>
          </a:stretch>
        </p:blipFill>
        <p:spPr>
          <a:xfrm>
            <a:off x="832176" y="641388"/>
            <a:ext cx="4567917" cy="3415392"/>
          </a:xfrm>
          <a:prstGeom prst="rect">
            <a:avLst/>
          </a:prstGeom>
        </p:spPr>
      </p:pic>
      <p:sp>
        <p:nvSpPr>
          <p:cNvPr id="9" name="Rectángulo: esquinas redondeadas 8">
            <a:extLst>
              <a:ext uri="{FF2B5EF4-FFF2-40B4-BE49-F238E27FC236}">
                <a16:creationId xmlns:a16="http://schemas.microsoft.com/office/drawing/2014/main" id="{6C641730-185D-4FC3-BCD1-1452060AC8CF}"/>
              </a:ext>
            </a:extLst>
          </p:cNvPr>
          <p:cNvSpPr/>
          <p:nvPr/>
        </p:nvSpPr>
        <p:spPr>
          <a:xfrm>
            <a:off x="5395524" y="643618"/>
            <a:ext cx="285487" cy="5410667"/>
          </a:xfrm>
          <a:prstGeom prst="roundRect">
            <a:avLst/>
          </a:prstGeom>
          <a:solidFill>
            <a:srgbClr val="098BE8"/>
          </a:solidFill>
          <a:ln>
            <a:solidFill>
              <a:srgbClr val="098B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715360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A04C3E-3CCB-4C11-A81C-C98E677B002E}"/>
              </a:ext>
            </a:extLst>
          </p:cNvPr>
          <p:cNvSpPr>
            <a:spLocks noGrp="1"/>
          </p:cNvSpPr>
          <p:nvPr>
            <p:ph type="title"/>
          </p:nvPr>
        </p:nvSpPr>
        <p:spPr>
          <a:xfrm>
            <a:off x="838200" y="1040861"/>
            <a:ext cx="10515600" cy="1325563"/>
          </a:xfrm>
        </p:spPr>
        <p:txBody>
          <a:bodyPr>
            <a:normAutofit/>
          </a:bodyPr>
          <a:lstStyle/>
          <a:p>
            <a:r>
              <a:rPr lang="es-ES" sz="1600">
                <a:solidFill>
                  <a:srgbClr val="098BE8"/>
                </a:solidFill>
                <a:latin typeface="Century Gothic"/>
                <a:cs typeface="Calibri Light"/>
              </a:rPr>
              <a:t>Línea del tiempo</a:t>
            </a:r>
          </a:p>
        </p:txBody>
      </p:sp>
      <p:sp>
        <p:nvSpPr>
          <p:cNvPr id="3" name="Marcador de contenido 2">
            <a:extLst>
              <a:ext uri="{FF2B5EF4-FFF2-40B4-BE49-F238E27FC236}">
                <a16:creationId xmlns:a16="http://schemas.microsoft.com/office/drawing/2014/main" id="{1EA8A606-34FD-4E66-85CE-E2A538F34F05}"/>
              </a:ext>
            </a:extLst>
          </p:cNvPr>
          <p:cNvSpPr>
            <a:spLocks noGrp="1"/>
          </p:cNvSpPr>
          <p:nvPr>
            <p:ph sz="half" idx="1"/>
          </p:nvPr>
        </p:nvSpPr>
        <p:spPr>
          <a:xfrm>
            <a:off x="838200" y="2055663"/>
            <a:ext cx="10774392" cy="4351338"/>
          </a:xfrm>
        </p:spPr>
        <p:txBody>
          <a:bodyPr vert="horz" lIns="91440" tIns="45720" rIns="91440" bIns="45720" rtlCol="0" anchor="t">
            <a:normAutofit/>
          </a:bodyPr>
          <a:lstStyle/>
          <a:p>
            <a:pPr marL="0" indent="0">
              <a:buNone/>
            </a:pPr>
            <a:r>
              <a:rPr lang="es-ES" sz="1600">
                <a:latin typeface="Century Gothic" panose="020B0502020202020204" pitchFamily="34" charset="0"/>
                <a:cs typeface="Calibri" panose="020F0502020204030204"/>
              </a:rPr>
              <a:t>Sitúa en la línea del tiempo los hechos más relevantes que ocurrieron en La Catedral</a:t>
            </a:r>
            <a:r>
              <a:rPr lang="es-ES" sz="1600">
                <a:cs typeface="Calibri" panose="020F0502020204030204"/>
              </a:rPr>
              <a:t>:</a:t>
            </a:r>
          </a:p>
        </p:txBody>
      </p:sp>
      <p:cxnSp>
        <p:nvCxnSpPr>
          <p:cNvPr id="4" name="Conector recto de flecha 3">
            <a:extLst>
              <a:ext uri="{FF2B5EF4-FFF2-40B4-BE49-F238E27FC236}">
                <a16:creationId xmlns:a16="http://schemas.microsoft.com/office/drawing/2014/main" id="{CA1D4CB9-EFE4-4A9A-A32B-484156E4652F}"/>
              </a:ext>
            </a:extLst>
          </p:cNvPr>
          <p:cNvCxnSpPr/>
          <p:nvPr/>
        </p:nvCxnSpPr>
        <p:spPr>
          <a:xfrm>
            <a:off x="836764" y="6249838"/>
            <a:ext cx="10524223" cy="43130"/>
          </a:xfrm>
          <a:prstGeom prst="straightConnector1">
            <a:avLst/>
          </a:prstGeom>
          <a:ln w="28575">
            <a:prstDash val="sysDot"/>
          </a:ln>
        </p:spPr>
        <p:style>
          <a:lnRef idx="3">
            <a:schemeClr val="accent2"/>
          </a:lnRef>
          <a:fillRef idx="0">
            <a:schemeClr val="accent2"/>
          </a:fillRef>
          <a:effectRef idx="2">
            <a:schemeClr val="accent2"/>
          </a:effectRef>
          <a:fontRef idx="minor">
            <a:schemeClr val="tx1"/>
          </a:fontRef>
        </p:style>
      </p:cxnSp>
      <p:sp>
        <p:nvSpPr>
          <p:cNvPr id="8" name="Rectángulo: esquinas redondeadas 7">
            <a:extLst>
              <a:ext uri="{FF2B5EF4-FFF2-40B4-BE49-F238E27FC236}">
                <a16:creationId xmlns:a16="http://schemas.microsoft.com/office/drawing/2014/main" id="{DCAAA7F7-B309-4382-ADB8-CE4E524AF05C}"/>
              </a:ext>
            </a:extLst>
          </p:cNvPr>
          <p:cNvSpPr/>
          <p:nvPr/>
        </p:nvSpPr>
        <p:spPr>
          <a:xfrm>
            <a:off x="59486" y="5918259"/>
            <a:ext cx="920150" cy="575095"/>
          </a:xfrm>
          <a:prstGeom prst="roundRect">
            <a:avLst/>
          </a:prstGeom>
          <a:ln>
            <a:solidFill>
              <a:srgbClr val="4472C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2000">
                <a:solidFill>
                  <a:srgbClr val="098BE8"/>
                </a:solidFill>
                <a:cs typeface="Calibri"/>
              </a:rPr>
              <a:t>1.221</a:t>
            </a:r>
          </a:p>
        </p:txBody>
      </p:sp>
      <p:pic>
        <p:nvPicPr>
          <p:cNvPr id="10" name="Imagen 11" descr="Imagen que contiene tabla&#10;&#10;Descripción generada con confianza muy alta">
            <a:extLst>
              <a:ext uri="{FF2B5EF4-FFF2-40B4-BE49-F238E27FC236}">
                <a16:creationId xmlns:a16="http://schemas.microsoft.com/office/drawing/2014/main" id="{A213AE84-284B-4DC8-9BB9-6A030190589D}"/>
              </a:ext>
            </a:extLst>
          </p:cNvPr>
          <p:cNvPicPr>
            <a:picLocks noChangeAspect="1"/>
          </p:cNvPicPr>
          <p:nvPr/>
        </p:nvPicPr>
        <p:blipFill rotWithShape="1">
          <a:blip r:embed="rId2"/>
          <a:srcRect t="17500" r="59712" b="56875"/>
          <a:stretch/>
        </p:blipFill>
        <p:spPr>
          <a:xfrm>
            <a:off x="164441" y="5295720"/>
            <a:ext cx="805857" cy="590670"/>
          </a:xfrm>
          <a:prstGeom prst="rect">
            <a:avLst/>
          </a:prstGeom>
        </p:spPr>
      </p:pic>
      <p:sp>
        <p:nvSpPr>
          <p:cNvPr id="13" name="Rectángulo: esquinas redondeadas 12">
            <a:extLst>
              <a:ext uri="{FF2B5EF4-FFF2-40B4-BE49-F238E27FC236}">
                <a16:creationId xmlns:a16="http://schemas.microsoft.com/office/drawing/2014/main" id="{965CB134-E5EE-4ABE-94EF-CBB4D7E5B8C3}"/>
              </a:ext>
            </a:extLst>
          </p:cNvPr>
          <p:cNvSpPr/>
          <p:nvPr/>
        </p:nvSpPr>
        <p:spPr>
          <a:xfrm>
            <a:off x="11302580" y="6133920"/>
            <a:ext cx="819509" cy="474452"/>
          </a:xfrm>
          <a:prstGeom prst="roundRect">
            <a:avLst/>
          </a:prstGeom>
          <a:ln>
            <a:solidFill>
              <a:srgbClr val="4472C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2000">
                <a:solidFill>
                  <a:srgbClr val="098BE8"/>
                </a:solidFill>
                <a:cs typeface="Calibri"/>
              </a:rPr>
              <a:t>2.021</a:t>
            </a:r>
            <a:endParaRPr lang="es-ES" sz="2000">
              <a:solidFill>
                <a:srgbClr val="098BE8"/>
              </a:solidFill>
            </a:endParaRPr>
          </a:p>
        </p:txBody>
      </p:sp>
      <p:pic>
        <p:nvPicPr>
          <p:cNvPr id="9" name="Imagen 9" descr="Imagen que contiene edificio, ventana, negro, reloj&#10;&#10;Descripción generada con confianza muy alta">
            <a:extLst>
              <a:ext uri="{FF2B5EF4-FFF2-40B4-BE49-F238E27FC236}">
                <a16:creationId xmlns:a16="http://schemas.microsoft.com/office/drawing/2014/main" id="{0845D63B-61D3-DA44-986D-A127A53AF982}"/>
              </a:ext>
            </a:extLst>
          </p:cNvPr>
          <p:cNvPicPr>
            <a:picLocks noChangeAspect="1"/>
          </p:cNvPicPr>
          <p:nvPr/>
        </p:nvPicPr>
        <p:blipFill>
          <a:blip r:embed="rId3"/>
          <a:stretch>
            <a:fillRect/>
          </a:stretch>
        </p:blipFill>
        <p:spPr>
          <a:xfrm>
            <a:off x="11360987" y="5028010"/>
            <a:ext cx="637172" cy="986683"/>
          </a:xfrm>
          <a:prstGeom prst="rect">
            <a:avLst/>
          </a:prstGeom>
        </p:spPr>
      </p:pic>
    </p:spTree>
    <p:extLst>
      <p:ext uri="{BB962C8B-B14F-4D97-AF65-F5344CB8AC3E}">
        <p14:creationId xmlns:p14="http://schemas.microsoft.com/office/powerpoint/2010/main" val="266770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45B4E2-67EA-48B5-8095-4D5F5CF1E886}"/>
              </a:ext>
            </a:extLst>
          </p:cNvPr>
          <p:cNvSpPr>
            <a:spLocks noGrp="1"/>
          </p:cNvSpPr>
          <p:nvPr>
            <p:ph type="title"/>
          </p:nvPr>
        </p:nvSpPr>
        <p:spPr/>
        <p:txBody>
          <a:bodyPr/>
          <a:lstStyle/>
          <a:p>
            <a:r>
              <a:rPr lang="es-ES" b="1">
                <a:ea typeface="+mj-lt"/>
                <a:cs typeface="+mj-lt"/>
              </a:rPr>
              <a:t>Enlaces   </a:t>
            </a:r>
            <a:r>
              <a:rPr lang="es-ES" b="1" err="1">
                <a:ea typeface="+mj-lt"/>
                <a:cs typeface="+mj-lt"/>
              </a:rPr>
              <a:t>kahoot</a:t>
            </a:r>
            <a:r>
              <a:rPr lang="es-ES" b="1">
                <a:ea typeface="+mj-lt"/>
                <a:cs typeface="+mj-lt"/>
              </a:rPr>
              <a:t> de la catedral</a:t>
            </a:r>
            <a:endParaRPr lang="es-ES"/>
          </a:p>
        </p:txBody>
      </p:sp>
      <p:pic>
        <p:nvPicPr>
          <p:cNvPr id="4" name="Imagen 4" descr="Una captura de pantalla de un celular&#10;&#10;Descripción generada con confianza alta">
            <a:extLst>
              <a:ext uri="{FF2B5EF4-FFF2-40B4-BE49-F238E27FC236}">
                <a16:creationId xmlns:a16="http://schemas.microsoft.com/office/drawing/2014/main" id="{2ED26291-744E-4DBF-A76F-4A65F37D7863}"/>
              </a:ext>
            </a:extLst>
          </p:cNvPr>
          <p:cNvPicPr>
            <a:picLocks noGrp="1" noChangeAspect="1"/>
          </p:cNvPicPr>
          <p:nvPr>
            <p:ph idx="1"/>
          </p:nvPr>
        </p:nvPicPr>
        <p:blipFill>
          <a:blip r:embed="rId2"/>
          <a:stretch>
            <a:fillRect/>
          </a:stretch>
        </p:blipFill>
        <p:spPr>
          <a:xfrm>
            <a:off x="784840" y="1904453"/>
            <a:ext cx="9799009" cy="4351338"/>
          </a:xfrm>
        </p:spPr>
      </p:pic>
    </p:spTree>
    <p:extLst>
      <p:ext uri="{BB962C8B-B14F-4D97-AF65-F5344CB8AC3E}">
        <p14:creationId xmlns:p14="http://schemas.microsoft.com/office/powerpoint/2010/main" val="3257578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Imagen que contiene dibujo&#10;&#10;Descripción generada automáticamente">
            <a:extLst>
              <a:ext uri="{FF2B5EF4-FFF2-40B4-BE49-F238E27FC236}">
                <a16:creationId xmlns:a16="http://schemas.microsoft.com/office/drawing/2014/main" id="{8AB9A3B8-E67A-0643-BEF1-04CEA851B2DD}"/>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30027" t="23141" r="20537" b="28571"/>
          <a:stretch/>
        </p:blipFill>
        <p:spPr>
          <a:xfrm>
            <a:off x="9907541" y="4659962"/>
            <a:ext cx="3394577" cy="2318112"/>
          </a:xfrm>
          <a:prstGeom prst="rect">
            <a:avLst/>
          </a:prstGeom>
        </p:spPr>
      </p:pic>
      <p:sp>
        <p:nvSpPr>
          <p:cNvPr id="2" name="Título 1">
            <a:extLst>
              <a:ext uri="{FF2B5EF4-FFF2-40B4-BE49-F238E27FC236}">
                <a16:creationId xmlns:a16="http://schemas.microsoft.com/office/drawing/2014/main" id="{9BA04C3E-3CCB-4C11-A81C-C98E677B002E}"/>
              </a:ext>
            </a:extLst>
          </p:cNvPr>
          <p:cNvSpPr>
            <a:spLocks noGrp="1"/>
          </p:cNvSpPr>
          <p:nvPr>
            <p:ph type="title"/>
          </p:nvPr>
        </p:nvSpPr>
        <p:spPr>
          <a:xfrm>
            <a:off x="838200" y="509415"/>
            <a:ext cx="10515600" cy="1325563"/>
          </a:xfrm>
        </p:spPr>
        <p:txBody>
          <a:bodyPr>
            <a:normAutofit/>
          </a:bodyPr>
          <a:lstStyle/>
          <a:p>
            <a:r>
              <a:rPr lang="es-ES" sz="2000" dirty="0">
                <a:solidFill>
                  <a:srgbClr val="098BE8"/>
                </a:solidFill>
                <a:latin typeface="Century Gothic"/>
                <a:cs typeface="Calibri Light"/>
              </a:rPr>
              <a:t>Las vidrieras de la Catedral</a:t>
            </a:r>
          </a:p>
        </p:txBody>
      </p:sp>
      <p:sp>
        <p:nvSpPr>
          <p:cNvPr id="4" name="Rectángulo: esquinas redondeadas 3">
            <a:extLst>
              <a:ext uri="{FF2B5EF4-FFF2-40B4-BE49-F238E27FC236}">
                <a16:creationId xmlns:a16="http://schemas.microsoft.com/office/drawing/2014/main" id="{F4AF6522-1C85-47B8-B448-A62FB0D9D198}"/>
              </a:ext>
            </a:extLst>
          </p:cNvPr>
          <p:cNvSpPr/>
          <p:nvPr/>
        </p:nvSpPr>
        <p:spPr>
          <a:xfrm>
            <a:off x="828962" y="1366392"/>
            <a:ext cx="10831285" cy="213026"/>
          </a:xfrm>
          <a:prstGeom prst="roundRect">
            <a:avLst/>
          </a:prstGeom>
          <a:solidFill>
            <a:srgbClr val="098BE8"/>
          </a:solidFill>
          <a:ln>
            <a:solidFill>
              <a:srgbClr val="098B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098BE8"/>
              </a:solidFill>
              <a:cs typeface="Calibri"/>
            </a:endParaRPr>
          </a:p>
        </p:txBody>
      </p:sp>
      <p:sp>
        <p:nvSpPr>
          <p:cNvPr id="7" name="Marcador de contenido 6">
            <a:extLst>
              <a:ext uri="{FF2B5EF4-FFF2-40B4-BE49-F238E27FC236}">
                <a16:creationId xmlns:a16="http://schemas.microsoft.com/office/drawing/2014/main" id="{0BF195CF-C995-B444-BF41-64EE1FD8F3CE}"/>
              </a:ext>
            </a:extLst>
          </p:cNvPr>
          <p:cNvSpPr>
            <a:spLocks noGrp="1"/>
          </p:cNvSpPr>
          <p:nvPr>
            <p:ph sz="half" idx="1"/>
          </p:nvPr>
        </p:nvSpPr>
        <p:spPr>
          <a:xfrm>
            <a:off x="838201" y="1834977"/>
            <a:ext cx="10515599" cy="4584295"/>
          </a:xfrm>
        </p:spPr>
        <p:txBody>
          <a:bodyPr>
            <a:normAutofit lnSpcReduction="10000"/>
          </a:bodyPr>
          <a:lstStyle/>
          <a:p>
            <a:r>
              <a:rPr lang="es-ES" sz="1600" dirty="0">
                <a:latin typeface="Century Gothic" panose="020B0502020202020204" pitchFamily="34" charset="0"/>
              </a:rPr>
              <a:t>Burgos pone en marcha el Centro de Interpretación de Vidrieras en el CITUR </a:t>
            </a:r>
          </a:p>
          <a:p>
            <a:r>
              <a:rPr lang="es-ES" sz="1600" dirty="0">
                <a:latin typeface="Century Gothic" panose="020B0502020202020204" pitchFamily="34" charset="0"/>
                <a:hlinkClick r:id="rId3"/>
              </a:rPr>
              <a:t>https://educajcyl-my.sharepoint.com/:w:/g/personal/mmar_arrmar_educa_jcyl_es/EX0G7967ttpDm-NmdAXz7fsB1i34ij49IL_0IdGEnfuXdQ?e=3BIVLH</a:t>
            </a:r>
            <a:endParaRPr lang="es-ES" sz="1600" dirty="0">
              <a:latin typeface="Century Gothic" panose="020B0502020202020204" pitchFamily="34" charset="0"/>
            </a:endParaRPr>
          </a:p>
          <a:p>
            <a:r>
              <a:rPr lang="es-ES" sz="1600" dirty="0">
                <a:latin typeface="Century Gothic" panose="020B0502020202020204" pitchFamily="34" charset="0"/>
              </a:rPr>
              <a:t>Vidrieras banco de imágenes:</a:t>
            </a:r>
          </a:p>
          <a:p>
            <a:r>
              <a:rPr lang="es-ES" sz="1600" dirty="0">
                <a:latin typeface="Century Gothic" panose="020B0502020202020204" pitchFamily="34" charset="0"/>
                <a:hlinkClick r:id="rId4"/>
              </a:rPr>
              <a:t>https://educajcylmy.sharepoint.com/:w:/g/personal/mmar_arrmar_educa_jcyl_es/EXDytRPiYvNAuk0p72</a:t>
            </a:r>
            <a:endParaRPr lang="es-ES" sz="1600" dirty="0">
              <a:latin typeface="Century Gothic" panose="020B0502020202020204" pitchFamily="34" charset="0"/>
            </a:endParaRPr>
          </a:p>
          <a:p>
            <a:r>
              <a:rPr lang="es-ES" sz="1600" dirty="0">
                <a:latin typeface="Century Gothic" panose="020B0502020202020204" pitchFamily="34" charset="0"/>
              </a:rPr>
              <a:t>Conoce a los maestros vidrieros más importantes:</a:t>
            </a:r>
          </a:p>
          <a:p>
            <a:r>
              <a:rPr lang="es-ES" sz="1600" dirty="0">
                <a:latin typeface="Century Gothic" panose="020B0502020202020204" pitchFamily="34" charset="0"/>
                <a:hlinkClick r:id="rId5"/>
              </a:rPr>
              <a:t>https://educajcyl-my.sharepoint.com/:w:/g/personal/mmar_arrmar_educa_jcyl_es/EeyM4ODV-19KuK2371AiFfoBtrbihm48QEAs6Oq1r1IgaA?e=ZUzZwr</a:t>
            </a:r>
            <a:endParaRPr lang="es-ES" sz="1600" dirty="0">
              <a:latin typeface="Century Gothic" panose="020B0502020202020204" pitchFamily="34" charset="0"/>
            </a:endParaRPr>
          </a:p>
          <a:p>
            <a:r>
              <a:rPr lang="es-ES" sz="1600" dirty="0">
                <a:latin typeface="Century Gothic" panose="020B0502020202020204" pitchFamily="34" charset="0"/>
              </a:rPr>
              <a:t>Experimentamos con la luz: construcción de una caja de luz: construir una mesa de luz</a:t>
            </a:r>
          </a:p>
          <a:p>
            <a:r>
              <a:rPr lang="es-ES" sz="1600" dirty="0">
                <a:latin typeface="Century Gothic" panose="020B0502020202020204" pitchFamily="34" charset="0"/>
                <a:hlinkClick r:id="rId6"/>
              </a:rPr>
              <a:t>https://educajcyl-my.sharepoint.com/:w:/g/personal/mmar_arrmar_educa_jcyl_es/EdzkaJg-TLxBkLvF7bR8o8QBLZ66kGRI50tkgIVMEWAs8g?e=Vk</a:t>
            </a:r>
            <a:endParaRPr lang="es-ES" sz="1600" dirty="0">
              <a:latin typeface="Century Gothic" panose="020B0502020202020204" pitchFamily="34" charset="0"/>
            </a:endParaRPr>
          </a:p>
          <a:p>
            <a:r>
              <a:rPr lang="es-ES" sz="1600" dirty="0">
                <a:latin typeface="Century Gothic" panose="020B0502020202020204" pitchFamily="34" charset="0"/>
              </a:rPr>
              <a:t>Actividades para realizar en el aula con las vidrieras: </a:t>
            </a:r>
          </a:p>
          <a:p>
            <a:r>
              <a:rPr lang="es-ES" sz="1600" dirty="0">
                <a:latin typeface="Century Gothic" panose="020B0502020202020204" pitchFamily="34" charset="0"/>
              </a:rPr>
              <a:t>https://</a:t>
            </a:r>
            <a:r>
              <a:rPr lang="es-ES" sz="1600" dirty="0" err="1">
                <a:latin typeface="Century Gothic" panose="020B0502020202020204" pitchFamily="34" charset="0"/>
              </a:rPr>
              <a:t>educajcyl-my.sharepoint.com</a:t>
            </a:r>
            <a:r>
              <a:rPr lang="es-ES" sz="1600" dirty="0">
                <a:latin typeface="Century Gothic" panose="020B0502020202020204" pitchFamily="34" charset="0"/>
              </a:rPr>
              <a:t>/:w:/g/personal/</a:t>
            </a:r>
            <a:r>
              <a:rPr lang="es-ES" sz="1600" dirty="0" err="1">
                <a:latin typeface="Century Gothic" panose="020B0502020202020204" pitchFamily="34" charset="0"/>
              </a:rPr>
              <a:t>mmar_arrmar_educa_jcyl_es</a:t>
            </a:r>
            <a:r>
              <a:rPr lang="es-ES" sz="1600" dirty="0">
                <a:latin typeface="Century Gothic" panose="020B0502020202020204" pitchFamily="34" charset="0"/>
              </a:rPr>
              <a:t>/EfCZOBHPVPxGma8S7PKQTn0Bu2HJbTBULu66UyPUa5phCA?e=rSW99P</a:t>
            </a:r>
          </a:p>
        </p:txBody>
      </p:sp>
    </p:spTree>
    <p:extLst>
      <p:ext uri="{BB962C8B-B14F-4D97-AF65-F5344CB8AC3E}">
        <p14:creationId xmlns:p14="http://schemas.microsoft.com/office/powerpoint/2010/main" val="1599145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8">
            <a:extLst>
              <a:ext uri="{FF2B5EF4-FFF2-40B4-BE49-F238E27FC236}">
                <a16:creationId xmlns:a16="http://schemas.microsoft.com/office/drawing/2014/main" id="{4A70F4F6-8761-4016-931A-4535464E4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r>
              <a:rPr lang="en-US">
                <a:ea typeface="+mn-lt"/>
                <a:cs typeface="+mn-lt"/>
              </a:rPr>
              <a:t>VILLAVERDE ESTEBANEZ, CONCEPCION</a:t>
            </a:r>
          </a:p>
        </p:txBody>
      </p:sp>
      <p:sp>
        <p:nvSpPr>
          <p:cNvPr id="2" name="Título 1"/>
          <p:cNvSpPr>
            <a:spLocks noGrp="1"/>
          </p:cNvSpPr>
          <p:nvPr>
            <p:ph type="ctrTitle"/>
          </p:nvPr>
        </p:nvSpPr>
        <p:spPr>
          <a:xfrm>
            <a:off x="1142933" y="503627"/>
            <a:ext cx="10513106" cy="2943432"/>
          </a:xfrm>
        </p:spPr>
        <p:txBody>
          <a:bodyPr>
            <a:normAutofit/>
          </a:bodyPr>
          <a:lstStyle/>
          <a:p>
            <a:pPr algn="l"/>
            <a:r>
              <a:rPr lang="es-ES" dirty="0">
                <a:solidFill>
                  <a:srgbClr val="098BE8"/>
                </a:solidFill>
                <a:latin typeface="Century Gothic"/>
                <a:cs typeface="Calibri Light"/>
              </a:rPr>
              <a:t>Guía para conocer La Catedral</a:t>
            </a:r>
          </a:p>
        </p:txBody>
      </p:sp>
      <p:sp>
        <p:nvSpPr>
          <p:cNvPr id="3" name="Subtítulo 2"/>
          <p:cNvSpPr>
            <a:spLocks noGrp="1"/>
          </p:cNvSpPr>
          <p:nvPr>
            <p:ph type="subTitle" idx="1"/>
          </p:nvPr>
        </p:nvSpPr>
        <p:spPr>
          <a:xfrm>
            <a:off x="1340859" y="3563105"/>
            <a:ext cx="10513106" cy="2791268"/>
          </a:xfrm>
        </p:spPr>
        <p:txBody>
          <a:bodyPr anchor="t">
            <a:normAutofit/>
          </a:bodyPr>
          <a:lstStyle/>
          <a:p>
            <a:pPr algn="l"/>
            <a:r>
              <a:rPr lang="es-ES" sz="1200" dirty="0">
                <a:latin typeface="Century Gothic"/>
                <a:cs typeface="Calibri"/>
              </a:rPr>
              <a:t>Grupo de docentes del Seminario de elaboración </a:t>
            </a:r>
            <a:endParaRPr lang="es-ES" dirty="0"/>
          </a:p>
          <a:p>
            <a:pPr algn="l"/>
            <a:r>
              <a:rPr lang="es-ES" sz="1200" dirty="0">
                <a:latin typeface="Century Gothic"/>
                <a:cs typeface="Calibri"/>
              </a:rPr>
              <a:t>de materiales del CFIE Burgos curso 2018- 2020</a:t>
            </a:r>
            <a:endParaRPr lang="es-ES" dirty="0">
              <a:latin typeface="Calibri" panose="020F0502020204030204"/>
              <a:cs typeface="Calibri"/>
            </a:endParaRPr>
          </a:p>
          <a:p>
            <a:pPr algn="l"/>
            <a:r>
              <a:rPr lang="es-ES" sz="1200" b="1" dirty="0">
                <a:latin typeface="Century Gothic"/>
                <a:cs typeface="Calibri"/>
              </a:rPr>
              <a:t>Participantes:</a:t>
            </a:r>
          </a:p>
          <a:p>
            <a:pPr algn="l"/>
            <a:r>
              <a:rPr lang="es-ES" sz="1200" dirty="0">
                <a:latin typeface="Century Gothic"/>
                <a:ea typeface="+mn-lt"/>
                <a:cs typeface="+mn-lt"/>
              </a:rPr>
              <a:t>M. PILAR DELGADO CENTENO CEIP RÍO ARLANZÓN</a:t>
            </a:r>
          </a:p>
          <a:p>
            <a:pPr algn="l"/>
            <a:r>
              <a:rPr lang="es-ES" sz="1200" dirty="0">
                <a:latin typeface="Century Gothic"/>
                <a:ea typeface="+mn-lt"/>
                <a:cs typeface="+mn-lt"/>
              </a:rPr>
              <a:t>M. ANTONIA DIEZ MIGUEL CEIP PETRA LAFONT</a:t>
            </a:r>
          </a:p>
          <a:p>
            <a:pPr algn="l"/>
            <a:r>
              <a:rPr lang="es-ES" sz="1200" dirty="0">
                <a:latin typeface="Century Gothic"/>
                <a:ea typeface="+mn-lt"/>
                <a:cs typeface="+mn-lt"/>
              </a:rPr>
              <a:t>M. ANGELES GARCIA ALCALDE CEIP RÍO ARLANZÓN</a:t>
            </a:r>
            <a:endParaRPr lang="es-ES" sz="1200" dirty="0">
              <a:latin typeface="Calibri" panose="020F0502020204030204"/>
              <a:ea typeface="+mn-lt"/>
              <a:cs typeface="+mn-lt"/>
            </a:endParaRPr>
          </a:p>
          <a:p>
            <a:pPr algn="l"/>
            <a:r>
              <a:rPr lang="es-ES" sz="1200" dirty="0">
                <a:latin typeface="Century Gothic"/>
                <a:ea typeface="+mn-lt"/>
                <a:cs typeface="+mn-lt"/>
              </a:rPr>
              <a:t>M. YOLANDA RUIZ HERNANDEZ CEIP FUENTECILLAS</a:t>
            </a:r>
            <a:endParaRPr lang="es-ES" sz="1200" dirty="0">
              <a:ea typeface="+mn-lt"/>
              <a:cs typeface="+mn-lt"/>
            </a:endParaRPr>
          </a:p>
          <a:p>
            <a:pPr algn="l"/>
            <a:r>
              <a:rPr lang="es-ES" sz="1200" dirty="0">
                <a:latin typeface="Century Gothic"/>
                <a:ea typeface="+mn-lt"/>
                <a:cs typeface="+mn-lt"/>
              </a:rPr>
              <a:t>CONCEPCION VILLAVERDE ESTEBANEZ CEIP SIERRA DE ATAPUERCA</a:t>
            </a:r>
          </a:p>
          <a:p>
            <a:pPr algn="l"/>
            <a:r>
              <a:rPr lang="es-ES" sz="1200" dirty="0">
                <a:latin typeface="Century Gothic"/>
                <a:ea typeface="+mn-lt"/>
                <a:cs typeface="+mn-lt"/>
              </a:rPr>
              <a:t>Diseño logotipo de La Catedral: MAR ARRANZ MARTÍNEZ</a:t>
            </a:r>
          </a:p>
          <a:p>
            <a:pPr algn="l"/>
            <a:endParaRPr lang="es-ES" sz="1200" dirty="0">
              <a:cs typeface="Calibri"/>
            </a:endParaRPr>
          </a:p>
        </p:txBody>
      </p:sp>
      <p:sp>
        <p:nvSpPr>
          <p:cNvPr id="20" name="Rectangle 20">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2">
            <a:extLst>
              <a:ext uri="{FF2B5EF4-FFF2-40B4-BE49-F238E27FC236}">
                <a16:creationId xmlns:a16="http://schemas.microsoft.com/office/drawing/2014/main" id="{B4C49FD3-CD95-4BA4-8BD3-B4A4C6844F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24" name="Rectangle 64">
              <a:extLst>
                <a:ext uri="{FF2B5EF4-FFF2-40B4-BE49-F238E27FC236}">
                  <a16:creationId xmlns:a16="http://schemas.microsoft.com/office/drawing/2014/main" id="{194125EE-68A0-44AF-9565-81EF0F31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6">
              <a:extLst>
                <a:ext uri="{FF2B5EF4-FFF2-40B4-BE49-F238E27FC236}">
                  <a16:creationId xmlns:a16="http://schemas.microsoft.com/office/drawing/2014/main" id="{47D98E13-5DFC-4FC3-B217-18D7503F2D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1208B249-52C1-45B2-94CA-7FCF767BD5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6">
              <a:extLst>
                <a:ext uri="{FF2B5EF4-FFF2-40B4-BE49-F238E27FC236}">
                  <a16:creationId xmlns:a16="http://schemas.microsoft.com/office/drawing/2014/main" id="{8E8EC538-BB99-4192-A555-FD23D92C5C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C818F7CD-D8C3-4B0E-8332-5F5D23675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BA3A1026-C945-44C7-95BC-3BF4551EF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E7A2271E-1BF0-4DBF-BDC5-8205DFE2B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FC359C9B-D7DB-4D67-BC20-0ED526C67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5DA7CDCF-326D-40F3-9FA1-F6B696E8F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42EAB6A2-C79F-4E11-BA2B-82394503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0409AE1C-32E7-42F0-8174-D8EC28D1D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6D094018-4CC4-4507-BD21-223B12217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4971B5B3-87D2-49C1-9AD0-984AF7579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7F8CC77F-5D16-46D1-9E76-844D3D54B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3136B198-9314-404B-9B2A-B12F1C81E8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3AD2B785-CD5F-4846-8278-FD202F83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id="{3C6BD3BE-D8A5-4561-9641-5F579267C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883722C6-0687-4FBC-924C-022C334B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id="{50E3342E-EFDF-4EE7-A275-A46FE15FD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02A591D3-77C5-427A-84E7-5040F9C17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9" descr="Imagen que contiene edificio, ventana, negro, reloj&#10;&#10;Descripción generada con confianza muy alta">
            <a:extLst>
              <a:ext uri="{FF2B5EF4-FFF2-40B4-BE49-F238E27FC236}">
                <a16:creationId xmlns:a16="http://schemas.microsoft.com/office/drawing/2014/main" id="{00FBC70E-B613-4AE2-960B-EC76CE78A40C}"/>
              </a:ext>
            </a:extLst>
          </p:cNvPr>
          <p:cNvPicPr>
            <a:picLocks noChangeAspect="1"/>
          </p:cNvPicPr>
          <p:nvPr/>
        </p:nvPicPr>
        <p:blipFill>
          <a:blip r:embed="rId2"/>
          <a:stretch>
            <a:fillRect/>
          </a:stretch>
        </p:blipFill>
        <p:spPr>
          <a:xfrm>
            <a:off x="8059714" y="5140703"/>
            <a:ext cx="649731" cy="1000491"/>
          </a:xfrm>
          <a:prstGeom prst="rect">
            <a:avLst/>
          </a:prstGeom>
        </p:spPr>
      </p:pic>
      <p:pic>
        <p:nvPicPr>
          <p:cNvPr id="5" name="Imagen 5" descr="Imagen que contiene texto, señal, dibujo&#10;&#10;Descripción generada con confianza muy alta">
            <a:extLst>
              <a:ext uri="{FF2B5EF4-FFF2-40B4-BE49-F238E27FC236}">
                <a16:creationId xmlns:a16="http://schemas.microsoft.com/office/drawing/2014/main" id="{73F51ACE-24A7-4665-B1E8-F60B53E14BA2}"/>
              </a:ext>
            </a:extLst>
          </p:cNvPr>
          <p:cNvPicPr>
            <a:picLocks noChangeAspect="1"/>
          </p:cNvPicPr>
          <p:nvPr/>
        </p:nvPicPr>
        <p:blipFill>
          <a:blip r:embed="rId3"/>
          <a:stretch>
            <a:fillRect/>
          </a:stretch>
        </p:blipFill>
        <p:spPr>
          <a:xfrm>
            <a:off x="6883068" y="5572471"/>
            <a:ext cx="723014" cy="568723"/>
          </a:xfrm>
          <a:prstGeom prst="rect">
            <a:avLst/>
          </a:prstGeom>
        </p:spPr>
      </p:pic>
      <p:pic>
        <p:nvPicPr>
          <p:cNvPr id="9" name="Imagen 8" descr="Imagen que contiene dibujo, señal, plato&#10;&#10;Descripción generada automáticamente">
            <a:extLst>
              <a:ext uri="{FF2B5EF4-FFF2-40B4-BE49-F238E27FC236}">
                <a16:creationId xmlns:a16="http://schemas.microsoft.com/office/drawing/2014/main" id="{4CEF23C7-FF2F-234C-B6A2-B9139693B9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8966" y="5853381"/>
            <a:ext cx="822614" cy="287813"/>
          </a:xfrm>
          <a:prstGeom prst="rect">
            <a:avLst/>
          </a:prstGeom>
        </p:spPr>
      </p:pic>
    </p:spTree>
    <p:extLst>
      <p:ext uri="{BB962C8B-B14F-4D97-AF65-F5344CB8AC3E}">
        <p14:creationId xmlns:p14="http://schemas.microsoft.com/office/powerpoint/2010/main" val="2164292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DA32CA-C3F3-4B74-A188-C6AF696570A4}"/>
              </a:ext>
            </a:extLst>
          </p:cNvPr>
          <p:cNvSpPr>
            <a:spLocks noGrp="1"/>
          </p:cNvSpPr>
          <p:nvPr>
            <p:ph type="title"/>
          </p:nvPr>
        </p:nvSpPr>
        <p:spPr>
          <a:xfrm>
            <a:off x="809445" y="34446"/>
            <a:ext cx="10515600" cy="1325563"/>
          </a:xfrm>
        </p:spPr>
        <p:txBody>
          <a:bodyPr>
            <a:normAutofit/>
          </a:bodyPr>
          <a:lstStyle/>
          <a:p>
            <a:r>
              <a:rPr lang="es-ES" sz="2800">
                <a:latin typeface="Century Gothic"/>
                <a:cs typeface="Calibri Light"/>
              </a:rPr>
              <a:t>GLOSARIO</a:t>
            </a:r>
            <a:endParaRPr lang="es-ES" sz="2800">
              <a:latin typeface="Century Gothic"/>
            </a:endParaRPr>
          </a:p>
        </p:txBody>
      </p:sp>
      <p:sp>
        <p:nvSpPr>
          <p:cNvPr id="3" name="Marcador de contenido 2">
            <a:extLst>
              <a:ext uri="{FF2B5EF4-FFF2-40B4-BE49-F238E27FC236}">
                <a16:creationId xmlns:a16="http://schemas.microsoft.com/office/drawing/2014/main" id="{327A6C26-B84A-4952-8BCA-F567FFC76FE1}"/>
              </a:ext>
            </a:extLst>
          </p:cNvPr>
          <p:cNvSpPr>
            <a:spLocks noGrp="1"/>
          </p:cNvSpPr>
          <p:nvPr>
            <p:ph idx="1"/>
          </p:nvPr>
        </p:nvSpPr>
        <p:spPr>
          <a:xfrm>
            <a:off x="810491" y="707066"/>
            <a:ext cx="10515600" cy="5660461"/>
          </a:xfrm>
        </p:spPr>
        <p:txBody>
          <a:bodyPr vert="horz" lIns="91440" tIns="45720" rIns="91440" bIns="45720" rtlCol="0" anchor="t">
            <a:normAutofit fontScale="92500" lnSpcReduction="10000"/>
          </a:bodyPr>
          <a:lstStyle/>
          <a:p>
            <a:pPr marL="0" indent="0">
              <a:lnSpc>
                <a:spcPct val="150000"/>
              </a:lnSpc>
              <a:buNone/>
            </a:pPr>
            <a:endParaRPr lang="es-ES" sz="1600" b="1">
              <a:latin typeface="Century Gothic"/>
              <a:ea typeface="+mn-lt"/>
              <a:cs typeface="+mn-lt"/>
            </a:endParaRPr>
          </a:p>
          <a:p>
            <a:pPr>
              <a:lnSpc>
                <a:spcPct val="150000"/>
              </a:lnSpc>
            </a:pPr>
            <a:r>
              <a:rPr lang="es-ES" sz="1600" b="1">
                <a:latin typeface="Century Gothic"/>
                <a:ea typeface="+mn-lt"/>
                <a:cs typeface="+mn-lt"/>
              </a:rPr>
              <a:t>ÁBSIDE: </a:t>
            </a:r>
            <a:r>
              <a:rPr lang="es-ES" sz="1600">
                <a:latin typeface="Century Gothic"/>
                <a:ea typeface="+mn-lt"/>
                <a:cs typeface="+mn-lt"/>
              </a:rPr>
              <a:t>parte de la iglesia situada en la cabecera. De planta semicircular o poligonal suele ir cubierta con distintos tipos de bóvedas.</a:t>
            </a:r>
          </a:p>
          <a:p>
            <a:pPr>
              <a:lnSpc>
                <a:spcPct val="150000"/>
              </a:lnSpc>
            </a:pPr>
            <a:r>
              <a:rPr lang="es-ES" sz="1600" b="1">
                <a:latin typeface="Century Gothic"/>
                <a:ea typeface="+mn-lt"/>
                <a:cs typeface="+mn-lt"/>
              </a:rPr>
              <a:t>ÁNGELES: </a:t>
            </a:r>
            <a:r>
              <a:rPr lang="es-ES" sz="1600">
                <a:latin typeface="Century Gothic"/>
                <a:ea typeface="+mn-lt"/>
                <a:cs typeface="+mn-lt"/>
              </a:rPr>
              <a:t>es un ser sobrenatural, cuyo deber es servir a Dios y son representados como mensajeros.</a:t>
            </a:r>
          </a:p>
          <a:p>
            <a:pPr>
              <a:lnSpc>
                <a:spcPct val="150000"/>
              </a:lnSpc>
            </a:pPr>
            <a:r>
              <a:rPr lang="es-ES" sz="1600" b="1">
                <a:latin typeface="Century Gothic"/>
                <a:ea typeface="+mn-lt"/>
                <a:cs typeface="+mn-lt"/>
              </a:rPr>
              <a:t>AGUJAS: </a:t>
            </a:r>
            <a:r>
              <a:rPr lang="es-ES" sz="1600">
                <a:latin typeface="Century Gothic"/>
                <a:ea typeface="+mn-lt"/>
                <a:cs typeface="+mn-lt"/>
              </a:rPr>
              <a:t>torres con forma afilada hacia el cielo de 79 metros, caladas de encaje.</a:t>
            </a:r>
          </a:p>
          <a:p>
            <a:pPr>
              <a:lnSpc>
                <a:spcPct val="150000"/>
              </a:lnSpc>
            </a:pPr>
            <a:r>
              <a:rPr lang="es-ES" sz="1600" b="1">
                <a:latin typeface="Century Gothic"/>
                <a:ea typeface="+mn-lt"/>
                <a:cs typeface="+mn-lt"/>
              </a:rPr>
              <a:t>ARBOTANTES: </a:t>
            </a:r>
            <a:r>
              <a:rPr lang="es-ES" sz="1600">
                <a:latin typeface="Century Gothic"/>
                <a:ea typeface="+mn-lt"/>
                <a:cs typeface="+mn-lt"/>
              </a:rPr>
              <a:t>es un elemento estructural exterior con forma de medio arco que recoge la presión en el arranque de la bóveda y la transmite a un contrafuerte adosado a un muro de una nave central.</a:t>
            </a:r>
          </a:p>
          <a:p>
            <a:pPr>
              <a:lnSpc>
                <a:spcPct val="150000"/>
              </a:lnSpc>
            </a:pPr>
            <a:r>
              <a:rPr lang="es-ES" sz="1600" b="1">
                <a:latin typeface="Century Gothic"/>
                <a:ea typeface="+mn-lt"/>
                <a:cs typeface="+mn-lt"/>
              </a:rPr>
              <a:t>ARCO APUNTALADO: </a:t>
            </a:r>
            <a:r>
              <a:rPr lang="es-ES" sz="1600">
                <a:latin typeface="Century Gothic"/>
                <a:ea typeface="+mn-lt"/>
                <a:cs typeface="+mn-lt"/>
              </a:rPr>
              <a:t>el que se compone de dos porciones de curva que forman ángulo en la clave.</a:t>
            </a:r>
          </a:p>
          <a:p>
            <a:pPr>
              <a:lnSpc>
                <a:spcPct val="150000"/>
              </a:lnSpc>
            </a:pPr>
            <a:r>
              <a:rPr lang="es-ES" sz="1600" b="1">
                <a:latin typeface="Century Gothic"/>
                <a:ea typeface="+mn-lt"/>
                <a:cs typeface="+mn-lt"/>
              </a:rPr>
              <a:t>ARQUIVOLTA: </a:t>
            </a:r>
            <a:r>
              <a:rPr lang="es-ES" sz="1600">
                <a:latin typeface="Century Gothic"/>
                <a:ea typeface="+mn-lt"/>
                <a:cs typeface="+mn-lt"/>
              </a:rPr>
              <a:t>conjunto de molduras que decoran el exterior de un arco.</a:t>
            </a:r>
          </a:p>
          <a:p>
            <a:pPr>
              <a:lnSpc>
                <a:spcPct val="150000"/>
              </a:lnSpc>
            </a:pPr>
            <a:r>
              <a:rPr lang="es-ES" sz="1600" b="1">
                <a:latin typeface="Century Gothic"/>
                <a:ea typeface="+mn-lt"/>
                <a:cs typeface="+mn-lt"/>
              </a:rPr>
              <a:t>BASÍLICA:  </a:t>
            </a:r>
            <a:r>
              <a:rPr lang="es-ES" sz="1600">
                <a:latin typeface="Century Gothic"/>
                <a:ea typeface="+mn-lt"/>
                <a:cs typeface="+mn-lt"/>
              </a:rPr>
              <a:t>Iglesia que se desarrolla longitudinalmente en contraposición a las de planta central.</a:t>
            </a:r>
          </a:p>
          <a:p>
            <a:pPr>
              <a:lnSpc>
                <a:spcPct val="150000"/>
              </a:lnSpc>
            </a:pPr>
            <a:r>
              <a:rPr lang="es-ES" sz="1600" b="1">
                <a:latin typeface="Century Gothic"/>
                <a:ea typeface="+mn-lt"/>
                <a:cs typeface="+mn-lt"/>
              </a:rPr>
              <a:t>BÓVEDA: </a:t>
            </a:r>
            <a:r>
              <a:rPr lang="es-ES" sz="1600">
                <a:latin typeface="Century Gothic"/>
                <a:ea typeface="+mn-lt"/>
                <a:cs typeface="+mn-lt"/>
              </a:rPr>
              <a:t>estructura que cubre el espacio entre dos muros o varios pilares.</a:t>
            </a:r>
          </a:p>
          <a:p>
            <a:pPr>
              <a:lnSpc>
                <a:spcPct val="150000"/>
              </a:lnSpc>
            </a:pPr>
            <a:r>
              <a:rPr lang="es-ES" sz="1600" b="1">
                <a:latin typeface="Century Gothic"/>
                <a:ea typeface="+mn-lt"/>
                <a:cs typeface="+mn-lt"/>
              </a:rPr>
              <a:t>BÓVEDA DE CRUCERÍA: </a:t>
            </a:r>
            <a:r>
              <a:rPr lang="es-ES" sz="1600">
                <a:latin typeface="Century Gothic"/>
                <a:ea typeface="+mn-lt"/>
                <a:cs typeface="+mn-lt"/>
              </a:rPr>
              <a:t>bóveda que refuerza sus aristas con nervios.</a:t>
            </a:r>
          </a:p>
          <a:p>
            <a:pPr>
              <a:lnSpc>
                <a:spcPct val="150000"/>
              </a:lnSpc>
            </a:pPr>
            <a:r>
              <a:rPr lang="es-ES" sz="1600" b="1">
                <a:ea typeface="+mn-lt"/>
                <a:cs typeface="+mn-lt"/>
              </a:rPr>
              <a:t>CATEDRAL: </a:t>
            </a:r>
            <a:r>
              <a:rPr lang="es-ES" sz="1600">
                <a:latin typeface="Century Gothic"/>
                <a:ea typeface="+mn-lt"/>
                <a:cs typeface="+mn-lt"/>
              </a:rPr>
              <a:t>iglesia en la que reside el Obispo con su Cabildo.</a:t>
            </a:r>
          </a:p>
          <a:p>
            <a:pPr>
              <a:lnSpc>
                <a:spcPct val="150000"/>
              </a:lnSpc>
            </a:pPr>
            <a:endParaRPr lang="es-ES" sz="1600" b="1">
              <a:latin typeface="Century Gothic"/>
              <a:cs typeface="Calibri"/>
            </a:endParaRPr>
          </a:p>
          <a:p>
            <a:endParaRPr lang="es-ES">
              <a:cs typeface="Calibri"/>
            </a:endParaRPr>
          </a:p>
          <a:p>
            <a:endParaRPr lang="es-ES">
              <a:cs typeface="Calibri"/>
            </a:endParaRPr>
          </a:p>
        </p:txBody>
      </p:sp>
      <p:sp>
        <p:nvSpPr>
          <p:cNvPr id="51" name="Rectángulo: esquinas redondeadas 50">
            <a:extLst>
              <a:ext uri="{FF2B5EF4-FFF2-40B4-BE49-F238E27FC236}">
                <a16:creationId xmlns:a16="http://schemas.microsoft.com/office/drawing/2014/main" id="{63863640-01B2-47FA-BC1C-3744A6105C45}"/>
              </a:ext>
            </a:extLst>
          </p:cNvPr>
          <p:cNvSpPr/>
          <p:nvPr/>
        </p:nvSpPr>
        <p:spPr>
          <a:xfrm>
            <a:off x="415307" y="6367527"/>
            <a:ext cx="11604171" cy="261258"/>
          </a:xfrm>
          <a:prstGeom prst="roundRect">
            <a:avLst/>
          </a:prstGeom>
          <a:solidFill>
            <a:srgbClr val="098BE8"/>
          </a:solidFill>
          <a:ln>
            <a:solidFill>
              <a:srgbClr val="098B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79231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27A6C26-B84A-4952-8BCA-F567FFC76FE1}"/>
              </a:ext>
            </a:extLst>
          </p:cNvPr>
          <p:cNvSpPr>
            <a:spLocks noGrp="1"/>
          </p:cNvSpPr>
          <p:nvPr>
            <p:ph idx="1"/>
          </p:nvPr>
        </p:nvSpPr>
        <p:spPr>
          <a:xfrm>
            <a:off x="838200" y="205501"/>
            <a:ext cx="10515600" cy="6652499"/>
          </a:xfrm>
        </p:spPr>
        <p:txBody>
          <a:bodyPr vert="horz" lIns="91440" tIns="45720" rIns="91440" bIns="45720" rtlCol="0" anchor="t">
            <a:normAutofit/>
          </a:bodyPr>
          <a:lstStyle/>
          <a:p>
            <a:pPr marL="285750" indent="-285750">
              <a:lnSpc>
                <a:spcPct val="150000"/>
              </a:lnSpc>
            </a:pPr>
            <a:r>
              <a:rPr lang="es-ES" sz="1600" b="1" dirty="0">
                <a:latin typeface="Century Gothic"/>
                <a:ea typeface="+mn-lt"/>
                <a:cs typeface="+mn-lt"/>
              </a:rPr>
              <a:t>CAPILLA: </a:t>
            </a:r>
            <a:r>
              <a:rPr lang="es-ES" sz="1600" dirty="0">
                <a:latin typeface="Century Gothic"/>
                <a:ea typeface="+mn-lt"/>
                <a:cs typeface="+mn-lt"/>
              </a:rPr>
              <a:t>pequeño edificio religioso aislado o ajeno que forma parte de un templo.</a:t>
            </a:r>
          </a:p>
          <a:p>
            <a:pPr>
              <a:lnSpc>
                <a:spcPct val="150000"/>
              </a:lnSpc>
            </a:pPr>
            <a:r>
              <a:rPr lang="es-ES" sz="1600" b="1" dirty="0">
                <a:latin typeface="Century Gothic"/>
                <a:ea typeface="+mn-lt"/>
                <a:cs typeface="+mn-lt"/>
              </a:rPr>
              <a:t>CAPITEL: </a:t>
            </a:r>
            <a:r>
              <a:rPr lang="es-ES" sz="1600" dirty="0">
                <a:latin typeface="Century Gothic"/>
                <a:ea typeface="+mn-lt"/>
                <a:cs typeface="+mn-lt"/>
              </a:rPr>
              <a:t>elemento, normalmente decorado, que se coloca sobre la parte superior de una columna.</a:t>
            </a:r>
          </a:p>
          <a:p>
            <a:pPr>
              <a:lnSpc>
                <a:spcPct val="150000"/>
              </a:lnSpc>
            </a:pPr>
            <a:r>
              <a:rPr lang="es-ES" sz="1600" b="1" dirty="0">
                <a:latin typeface="Century Gothic"/>
                <a:ea typeface="+mn-lt"/>
                <a:cs typeface="+mn-lt"/>
              </a:rPr>
              <a:t>CANTERO: </a:t>
            </a:r>
            <a:r>
              <a:rPr lang="es-ES" sz="1600" dirty="0">
                <a:latin typeface="Century Gothic"/>
                <a:ea typeface="+mn-lt"/>
                <a:cs typeface="+mn-lt"/>
              </a:rPr>
              <a:t>artesano que labra las piedras para las construcciones.</a:t>
            </a:r>
          </a:p>
          <a:p>
            <a:pPr>
              <a:lnSpc>
                <a:spcPct val="150000"/>
              </a:lnSpc>
            </a:pPr>
            <a:r>
              <a:rPr lang="es-ES" sz="1600" b="1" dirty="0">
                <a:latin typeface="Century Gothic"/>
                <a:ea typeface="+mn-lt"/>
                <a:cs typeface="+mn-lt"/>
              </a:rPr>
              <a:t>CINCEL: </a:t>
            </a:r>
            <a:r>
              <a:rPr lang="es-ES" sz="1600" dirty="0">
                <a:latin typeface="Century Gothic"/>
                <a:ea typeface="+mn-lt"/>
                <a:cs typeface="+mn-lt"/>
              </a:rPr>
              <a:t>barra de hierro acabada en un filo que sirve para labrar a golpe de martillo piedras, metales y madera.</a:t>
            </a:r>
          </a:p>
          <a:p>
            <a:pPr>
              <a:lnSpc>
                <a:spcPct val="150000"/>
              </a:lnSpc>
            </a:pPr>
            <a:r>
              <a:rPr lang="es-ES" sz="1600" b="1" dirty="0">
                <a:latin typeface="Century Gothic"/>
                <a:cs typeface="Calibri"/>
              </a:rPr>
              <a:t>CHAPITEL: </a:t>
            </a:r>
            <a:r>
              <a:rPr lang="es-ES" sz="1600" dirty="0">
                <a:latin typeface="Century Gothic"/>
                <a:cs typeface="Calibri"/>
              </a:rPr>
              <a:t>remate de las torres que eleva en forma piramidal.</a:t>
            </a:r>
            <a:endParaRPr lang="en-US" sz="1600" dirty="0">
              <a:ea typeface="+mn-lt"/>
              <a:cs typeface="+mn-lt"/>
            </a:endParaRPr>
          </a:p>
          <a:p>
            <a:pPr>
              <a:lnSpc>
                <a:spcPct val="150000"/>
              </a:lnSpc>
            </a:pPr>
            <a:r>
              <a:rPr lang="es-ES" sz="1600" b="1" dirty="0">
                <a:latin typeface="Century Gothic"/>
                <a:cs typeface="Calibri"/>
              </a:rPr>
              <a:t>CIMBORRIO: </a:t>
            </a:r>
            <a:r>
              <a:rPr lang="es-ES" sz="1600" dirty="0">
                <a:latin typeface="Century Gothic"/>
                <a:cs typeface="Calibri"/>
              </a:rPr>
              <a:t>construcción elevada sobre el crucero, que habitualmente tiene forma de torre de planta cuadrada u octogonal.</a:t>
            </a:r>
            <a:endParaRPr lang="es-ES" sz="1600" dirty="0">
              <a:ea typeface="+mn-lt"/>
              <a:cs typeface="+mn-lt"/>
            </a:endParaRPr>
          </a:p>
          <a:p>
            <a:pPr>
              <a:lnSpc>
                <a:spcPct val="150000"/>
              </a:lnSpc>
            </a:pPr>
            <a:r>
              <a:rPr lang="es-ES" sz="1600" b="1" dirty="0">
                <a:latin typeface="Century Gothic"/>
                <a:cs typeface="Calibri"/>
              </a:rPr>
              <a:t>CLAUSTRO: </a:t>
            </a:r>
            <a:r>
              <a:rPr lang="es-ES" sz="1600" dirty="0">
                <a:latin typeface="Century Gothic"/>
                <a:cs typeface="Calibri"/>
              </a:rPr>
              <a:t>galería cubierta alrededor de un patio generalmente cuadrangular y que suele formar parte de una serie de edificios.</a:t>
            </a:r>
            <a:endParaRPr lang="es-ES" sz="1600" dirty="0">
              <a:ea typeface="+mn-lt"/>
              <a:cs typeface="+mn-lt"/>
            </a:endParaRPr>
          </a:p>
          <a:p>
            <a:pPr>
              <a:lnSpc>
                <a:spcPct val="150000"/>
              </a:lnSpc>
            </a:pPr>
            <a:r>
              <a:rPr lang="es-ES" sz="1600" b="1" dirty="0">
                <a:latin typeface="Century Gothic"/>
                <a:cs typeface="Calibri"/>
              </a:rPr>
              <a:t>COLUMNA: </a:t>
            </a:r>
            <a:r>
              <a:rPr lang="es-ES" sz="1600" dirty="0">
                <a:latin typeface="Century Gothic"/>
                <a:cs typeface="Calibri"/>
              </a:rPr>
              <a:t>soporte generalmente de forma cilíndrica y vertical.</a:t>
            </a:r>
            <a:endParaRPr lang="es-ES" sz="1600" dirty="0">
              <a:ea typeface="+mn-lt"/>
              <a:cs typeface="+mn-lt"/>
            </a:endParaRPr>
          </a:p>
          <a:p>
            <a:pPr>
              <a:lnSpc>
                <a:spcPct val="150000"/>
              </a:lnSpc>
            </a:pPr>
            <a:r>
              <a:rPr lang="es-ES" sz="1600" b="1" dirty="0">
                <a:latin typeface="Century Gothic"/>
                <a:cs typeface="Calibri"/>
              </a:rPr>
              <a:t>CONTRAFUERTE: </a:t>
            </a:r>
            <a:r>
              <a:rPr lang="es-ES" sz="1600" dirty="0">
                <a:latin typeface="Century Gothic"/>
                <a:cs typeface="Calibri"/>
              </a:rPr>
              <a:t>elemento constructivo que va adosado al muro y sirve para reforzarlo.</a:t>
            </a:r>
            <a:endParaRPr lang="es-ES" dirty="0">
              <a:cs typeface="Calibri" panose="020F0502020204030204"/>
            </a:endParaRPr>
          </a:p>
          <a:p>
            <a:pPr>
              <a:lnSpc>
                <a:spcPct val="150000"/>
              </a:lnSpc>
            </a:pPr>
            <a:r>
              <a:rPr lang="es-ES" sz="1600" b="1" dirty="0">
                <a:latin typeface="Century Gothic"/>
                <a:cs typeface="Calibri"/>
              </a:rPr>
              <a:t>CORO: </a:t>
            </a:r>
            <a:r>
              <a:rPr lang="es-ES" sz="1600" dirty="0">
                <a:latin typeface="Century Gothic"/>
                <a:cs typeface="Calibri"/>
              </a:rPr>
              <a:t>parte de la iglesia reservado al clero y destinado a sus canticos.</a:t>
            </a:r>
          </a:p>
          <a:p>
            <a:r>
              <a:rPr lang="es-ES" sz="1600" b="1" dirty="0">
                <a:latin typeface="Century Gothic"/>
                <a:cs typeface="Calibri"/>
              </a:rPr>
              <a:t>CRUCERO:</a:t>
            </a:r>
            <a:r>
              <a:rPr lang="es-ES" sz="1600" dirty="0">
                <a:latin typeface="Century Gothic"/>
                <a:cs typeface="Calibri"/>
              </a:rPr>
              <a:t> espacio en que se cruzan, en una iglesia, dos naves perpendiculares: la principal y la transversal.</a:t>
            </a:r>
          </a:p>
          <a:p>
            <a:endParaRPr lang="es-ES" dirty="0">
              <a:cs typeface="Calibri"/>
            </a:endParaRPr>
          </a:p>
        </p:txBody>
      </p:sp>
    </p:spTree>
    <p:extLst>
      <p:ext uri="{BB962C8B-B14F-4D97-AF65-F5344CB8AC3E}">
        <p14:creationId xmlns:p14="http://schemas.microsoft.com/office/powerpoint/2010/main" val="2613182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27A6C26-B84A-4952-8BCA-F567FFC76FE1}"/>
              </a:ext>
            </a:extLst>
          </p:cNvPr>
          <p:cNvSpPr>
            <a:spLocks noGrp="1"/>
          </p:cNvSpPr>
          <p:nvPr>
            <p:ph idx="1"/>
          </p:nvPr>
        </p:nvSpPr>
        <p:spPr>
          <a:xfrm>
            <a:off x="895709" y="172228"/>
            <a:ext cx="10515600" cy="4351338"/>
          </a:xfrm>
        </p:spPr>
        <p:txBody>
          <a:bodyPr vert="horz" lIns="91440" tIns="45720" rIns="91440" bIns="45720" rtlCol="0" anchor="t">
            <a:noAutofit/>
          </a:bodyPr>
          <a:lstStyle/>
          <a:p>
            <a:r>
              <a:rPr lang="es-ES" sz="1600" b="1">
                <a:latin typeface="Century Gothic"/>
                <a:ea typeface="+mn-lt"/>
                <a:cs typeface="+mn-lt"/>
              </a:rPr>
              <a:t>CUBIERTA: </a:t>
            </a:r>
            <a:r>
              <a:rPr lang="es-ES" sz="1600">
                <a:latin typeface="Century Gothic"/>
                <a:ea typeface="+mn-lt"/>
                <a:cs typeface="+mn-lt"/>
              </a:rPr>
              <a:t>parte superior que cubre y cierra un edificio.</a:t>
            </a:r>
            <a:endParaRPr lang="es-ES">
              <a:cs typeface="Calibri" panose="020F0502020204030204"/>
            </a:endParaRPr>
          </a:p>
          <a:p>
            <a:pPr>
              <a:lnSpc>
                <a:spcPct val="150000"/>
              </a:lnSpc>
            </a:pPr>
            <a:r>
              <a:rPr lang="es-ES" sz="1600" b="1">
                <a:latin typeface="Century Gothic"/>
                <a:ea typeface="+mn-lt"/>
                <a:cs typeface="+mn-lt"/>
              </a:rPr>
              <a:t>DORADOR: </a:t>
            </a:r>
            <a:r>
              <a:rPr lang="es-ES" sz="1600">
                <a:latin typeface="Century Gothic"/>
                <a:ea typeface="+mn-lt"/>
                <a:cs typeface="+mn-lt"/>
              </a:rPr>
              <a:t>el dorador es un especialista que termina las obras de madera u otro metal, mejorando su aspecto final.</a:t>
            </a:r>
          </a:p>
          <a:p>
            <a:pPr>
              <a:lnSpc>
                <a:spcPct val="150000"/>
              </a:lnSpc>
            </a:pPr>
            <a:r>
              <a:rPr lang="es-ES" sz="1600" b="1">
                <a:latin typeface="Century Gothic"/>
                <a:ea typeface="+mn-lt"/>
                <a:cs typeface="+mn-lt"/>
              </a:rPr>
              <a:t>ESCUDOS: </a:t>
            </a:r>
            <a:r>
              <a:rPr lang="es-ES" sz="1600">
                <a:latin typeface="Century Gothic"/>
                <a:ea typeface="+mn-lt"/>
                <a:cs typeface="+mn-lt"/>
              </a:rPr>
              <a:t>el escudo se caracteriza por su forma geométrica con sus diferentes divisiones donde se representan las armas.</a:t>
            </a:r>
          </a:p>
          <a:p>
            <a:pPr>
              <a:lnSpc>
                <a:spcPct val="150000"/>
              </a:lnSpc>
            </a:pPr>
            <a:r>
              <a:rPr lang="es-ES" sz="1600" b="1">
                <a:latin typeface="Century Gothic"/>
                <a:ea typeface="+mn-lt"/>
                <a:cs typeface="+mn-lt"/>
              </a:rPr>
              <a:t>GÁRGOLA: </a:t>
            </a:r>
            <a:r>
              <a:rPr lang="es-ES" sz="1600">
                <a:latin typeface="Century Gothic"/>
                <a:ea typeface="+mn-lt"/>
                <a:cs typeface="+mn-lt"/>
              </a:rPr>
              <a:t>es un ser imaginario representado en piedra, que posee características grotescas. Es la parte más sobresaliente de un caño que sirve para evacuar el agua de lluvia de los tejados.</a:t>
            </a:r>
          </a:p>
          <a:p>
            <a:pPr>
              <a:lnSpc>
                <a:spcPct val="150000"/>
              </a:lnSpc>
            </a:pPr>
            <a:r>
              <a:rPr lang="es-ES" sz="1600" b="1">
                <a:latin typeface="Century Gothic"/>
                <a:ea typeface="+mn-lt"/>
                <a:cs typeface="+mn-lt"/>
              </a:rPr>
              <a:t>GÓTICO: </a:t>
            </a:r>
            <a:r>
              <a:rPr lang="es-ES" sz="1600">
                <a:latin typeface="Century Gothic"/>
                <a:ea typeface="+mn-lt"/>
                <a:cs typeface="+mn-lt"/>
              </a:rPr>
              <a:t>es el estilo artístico que se desarrolló en Europa durante los últimos años de la Edad Media, desde mediados del siglo XII.</a:t>
            </a:r>
          </a:p>
          <a:p>
            <a:pPr>
              <a:lnSpc>
                <a:spcPct val="150000"/>
              </a:lnSpc>
            </a:pPr>
            <a:r>
              <a:rPr lang="es-ES" sz="1600" b="1">
                <a:latin typeface="Century Gothic"/>
                <a:ea typeface="+mn-lt"/>
                <a:cs typeface="+mn-lt"/>
              </a:rPr>
              <a:t>ICONOGRAFIA: </a:t>
            </a:r>
            <a:r>
              <a:rPr lang="es-ES" sz="1600">
                <a:latin typeface="Century Gothic"/>
                <a:ea typeface="+mn-lt"/>
                <a:cs typeface="+mn-lt"/>
              </a:rPr>
              <a:t>conjunto de imágenes relacionadas con un personaje o tema. Pueden ser símbolos. Atributos…</a:t>
            </a:r>
            <a:endParaRPr lang="es-ES" sz="1600">
              <a:ea typeface="+mn-lt"/>
              <a:cs typeface="+mn-lt"/>
            </a:endParaRPr>
          </a:p>
          <a:p>
            <a:pPr>
              <a:lnSpc>
                <a:spcPct val="150000"/>
              </a:lnSpc>
            </a:pPr>
            <a:r>
              <a:rPr lang="es-ES" sz="1600" b="1">
                <a:latin typeface="Century Gothic"/>
                <a:ea typeface="+mn-lt"/>
                <a:cs typeface="+mn-lt"/>
              </a:rPr>
              <a:t>JUGLAR:</a:t>
            </a:r>
            <a:r>
              <a:rPr lang="es-ES" sz="1600">
                <a:latin typeface="Century Gothic"/>
                <a:ea typeface="+mn-lt"/>
                <a:cs typeface="+mn-lt"/>
              </a:rPr>
              <a:t> artista ambulante en la Europa medieval. A cambio de dinero o comida, ofrecía su espectáculo callejero en las plazas públicas.</a:t>
            </a:r>
            <a:endParaRPr lang="es-ES" sz="1600">
              <a:ea typeface="+mn-lt"/>
              <a:cs typeface="+mn-lt"/>
            </a:endParaRPr>
          </a:p>
          <a:p>
            <a:pPr>
              <a:lnSpc>
                <a:spcPct val="150000"/>
              </a:lnSpc>
            </a:pPr>
            <a:r>
              <a:rPr lang="es-ES" sz="1600" b="1">
                <a:latin typeface="Century Gothic"/>
                <a:ea typeface="+mn-lt"/>
                <a:cs typeface="+mn-lt"/>
              </a:rPr>
              <a:t> MAESTRO DE OBRA: </a:t>
            </a:r>
            <a:r>
              <a:rPr lang="es-ES" sz="1600">
                <a:latin typeface="Century Gothic"/>
                <a:ea typeface="+mn-lt"/>
                <a:cs typeface="+mn-lt"/>
              </a:rPr>
              <a:t>se les llamaba así a los constructores de las catedrales góticas.</a:t>
            </a:r>
            <a:endParaRPr lang="es-ES" sz="1600">
              <a:ea typeface="+mn-lt"/>
              <a:cs typeface="+mn-lt"/>
            </a:endParaRPr>
          </a:p>
          <a:p>
            <a:pPr>
              <a:lnSpc>
                <a:spcPct val="150000"/>
              </a:lnSpc>
            </a:pPr>
            <a:endParaRPr lang="es-ES" sz="1600">
              <a:latin typeface="Century Gothic"/>
              <a:cs typeface="Calibri" panose="020F0502020204030204"/>
            </a:endParaRPr>
          </a:p>
          <a:p>
            <a:endParaRPr lang="es-ES" sz="1600" b="1">
              <a:latin typeface="Century Gothic"/>
              <a:ea typeface="+mn-lt"/>
              <a:cs typeface="+mn-lt"/>
            </a:endParaRPr>
          </a:p>
          <a:p>
            <a:endParaRPr lang="es-ES" sz="1600" b="1">
              <a:latin typeface="Century Gothic"/>
              <a:ea typeface="+mn-lt"/>
              <a:cs typeface="+mn-lt"/>
            </a:endParaRPr>
          </a:p>
          <a:p>
            <a:endParaRPr lang="es-ES">
              <a:ea typeface="+mn-lt"/>
              <a:cs typeface="+mn-lt"/>
            </a:endParaRPr>
          </a:p>
          <a:p>
            <a:endParaRPr lang="es-ES">
              <a:ea typeface="+mn-lt"/>
              <a:cs typeface="+mn-lt"/>
            </a:endParaRPr>
          </a:p>
        </p:txBody>
      </p:sp>
    </p:spTree>
    <p:extLst>
      <p:ext uri="{BB962C8B-B14F-4D97-AF65-F5344CB8AC3E}">
        <p14:creationId xmlns:p14="http://schemas.microsoft.com/office/powerpoint/2010/main" val="2692135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27A6C26-B84A-4952-8BCA-F567FFC76FE1}"/>
              </a:ext>
            </a:extLst>
          </p:cNvPr>
          <p:cNvSpPr>
            <a:spLocks noGrp="1"/>
          </p:cNvSpPr>
          <p:nvPr>
            <p:ph idx="1"/>
          </p:nvPr>
        </p:nvSpPr>
        <p:spPr>
          <a:xfrm>
            <a:off x="938841" y="200984"/>
            <a:ext cx="10515600" cy="4351338"/>
          </a:xfrm>
        </p:spPr>
        <p:txBody>
          <a:bodyPr vert="horz" lIns="91440" tIns="45720" rIns="91440" bIns="45720" rtlCol="0" anchor="t">
            <a:noAutofit/>
          </a:bodyPr>
          <a:lstStyle/>
          <a:p>
            <a:pPr marL="285750" indent="-285750"/>
            <a:r>
              <a:rPr lang="es-ES" sz="1600" b="1">
                <a:latin typeface="Century Gothic"/>
                <a:ea typeface="+mn-lt"/>
                <a:cs typeface="+mn-lt"/>
              </a:rPr>
              <a:t>NAVE: </a:t>
            </a:r>
            <a:r>
              <a:rPr lang="es-ES" sz="1600">
                <a:latin typeface="Century Gothic"/>
                <a:ea typeface="+mn-lt"/>
                <a:cs typeface="+mn-lt"/>
              </a:rPr>
              <a:t>cada uno de los espacios que delimitados por muros o columnas se extienden a lo largo de un edificio.</a:t>
            </a:r>
            <a:endParaRPr lang="es-ES" sz="1600" b="1">
              <a:latin typeface="Century Gothic"/>
              <a:ea typeface="+mn-lt"/>
              <a:cs typeface="+mn-lt"/>
            </a:endParaRPr>
          </a:p>
          <a:p>
            <a:pPr>
              <a:lnSpc>
                <a:spcPct val="150000"/>
              </a:lnSpc>
            </a:pPr>
            <a:r>
              <a:rPr lang="es-ES" sz="1600" b="1">
                <a:latin typeface="Century Gothic"/>
                <a:ea typeface="+mn-lt"/>
                <a:cs typeface="+mn-lt"/>
              </a:rPr>
              <a:t>NERVIOS: </a:t>
            </a:r>
            <a:r>
              <a:rPr lang="es-ES" sz="1600">
                <a:latin typeface="Century Gothic"/>
                <a:ea typeface="+mn-lt"/>
                <a:cs typeface="+mn-lt"/>
              </a:rPr>
              <a:t>arcos que salen de la parte interior de una bóveda.</a:t>
            </a:r>
            <a:endParaRPr lang="es-ES" sz="1600">
              <a:ea typeface="+mn-lt"/>
              <a:cs typeface="+mn-lt"/>
            </a:endParaRPr>
          </a:p>
          <a:p>
            <a:pPr>
              <a:lnSpc>
                <a:spcPct val="150000"/>
              </a:lnSpc>
            </a:pPr>
            <a:r>
              <a:rPr lang="es-ES" sz="1600" b="1">
                <a:latin typeface="Century Gothic"/>
                <a:ea typeface="+mn-lt"/>
                <a:cs typeface="+mn-lt"/>
              </a:rPr>
              <a:t>ORFEBRE: </a:t>
            </a:r>
            <a:r>
              <a:rPr lang="es-ES" sz="1600">
                <a:latin typeface="Century Gothic"/>
                <a:ea typeface="+mn-lt"/>
                <a:cs typeface="+mn-lt"/>
              </a:rPr>
              <a:t>persona que trabaja con metales preciosos o aleaciones.</a:t>
            </a:r>
            <a:endParaRPr lang="es-ES">
              <a:cs typeface="Calibri" panose="020F0502020204030204"/>
            </a:endParaRPr>
          </a:p>
          <a:p>
            <a:pPr>
              <a:lnSpc>
                <a:spcPct val="150000"/>
              </a:lnSpc>
            </a:pPr>
            <a:r>
              <a:rPr lang="es-ES" sz="1600" b="1">
                <a:latin typeface="Century Gothic"/>
                <a:ea typeface="+mn-lt"/>
                <a:cs typeface="+mn-lt"/>
              </a:rPr>
              <a:t>ORNAMENTACIÓN: </a:t>
            </a:r>
            <a:r>
              <a:rPr lang="es-ES" sz="1600">
                <a:latin typeface="Century Gothic"/>
                <a:ea typeface="+mn-lt"/>
                <a:cs typeface="+mn-lt"/>
              </a:rPr>
              <a:t>conjunto de elementos que se utilizan para embellecer un lugar.</a:t>
            </a:r>
          </a:p>
          <a:p>
            <a:pPr marL="285750" indent="-285750">
              <a:lnSpc>
                <a:spcPct val="150000"/>
              </a:lnSpc>
            </a:pPr>
            <a:r>
              <a:rPr lang="es-ES" sz="1600" b="1">
                <a:latin typeface="Century Gothic"/>
                <a:ea typeface="+mn-lt"/>
                <a:cs typeface="+mn-lt"/>
              </a:rPr>
              <a:t>PLANTA: </a:t>
            </a:r>
            <a:r>
              <a:rPr lang="es-ES" sz="1600">
                <a:latin typeface="Century Gothic"/>
                <a:ea typeface="+mn-lt"/>
                <a:cs typeface="+mn-lt"/>
              </a:rPr>
              <a:t>diseño o figura que forma en el suelo un edificio.</a:t>
            </a:r>
          </a:p>
          <a:p>
            <a:pPr>
              <a:lnSpc>
                <a:spcPct val="150000"/>
              </a:lnSpc>
            </a:pPr>
            <a:r>
              <a:rPr lang="es-ES" sz="1600" b="1">
                <a:latin typeface="Century Gothic"/>
                <a:ea typeface="+mn-lt"/>
                <a:cs typeface="+mn-lt"/>
              </a:rPr>
              <a:t>PLATERO: </a:t>
            </a:r>
            <a:r>
              <a:rPr lang="es-ES" sz="1600">
                <a:latin typeface="Century Gothic"/>
                <a:ea typeface="+mn-lt"/>
                <a:cs typeface="+mn-lt"/>
              </a:rPr>
              <a:t>labra la plata hasta convertirla en joya.</a:t>
            </a:r>
          </a:p>
          <a:p>
            <a:pPr>
              <a:lnSpc>
                <a:spcPct val="150000"/>
              </a:lnSpc>
            </a:pPr>
            <a:r>
              <a:rPr lang="es-ES" sz="1600" b="1">
                <a:latin typeface="Century Gothic"/>
                <a:ea typeface="+mn-lt"/>
                <a:cs typeface="+mn-lt"/>
              </a:rPr>
              <a:t>PIEDAD: </a:t>
            </a:r>
            <a:r>
              <a:rPr lang="es-ES" sz="1600">
                <a:latin typeface="Century Gothic"/>
                <a:ea typeface="+mn-lt"/>
                <a:cs typeface="+mn-lt"/>
              </a:rPr>
              <a:t>sentimiento de compasión que se produce cuando alguien sufre. El rey Fernando era un hombre piadoso.</a:t>
            </a:r>
          </a:p>
          <a:p>
            <a:pPr>
              <a:lnSpc>
                <a:spcPct val="150000"/>
              </a:lnSpc>
            </a:pPr>
            <a:r>
              <a:rPr lang="es-ES" sz="1600" b="1">
                <a:latin typeface="Century Gothic"/>
                <a:ea typeface="+mn-lt"/>
                <a:cs typeface="+mn-lt"/>
              </a:rPr>
              <a:t>PORTADA: </a:t>
            </a:r>
            <a:r>
              <a:rPr lang="es-ES" sz="1600">
                <a:latin typeface="Century Gothic"/>
                <a:ea typeface="+mn-lt"/>
                <a:cs typeface="+mn-lt"/>
              </a:rPr>
              <a:t>ornamentación en puertas y edificios principales.</a:t>
            </a:r>
          </a:p>
          <a:p>
            <a:pPr>
              <a:lnSpc>
                <a:spcPct val="150000"/>
              </a:lnSpc>
            </a:pPr>
            <a:r>
              <a:rPr lang="es-ES" sz="1600" b="1">
                <a:latin typeface="Century Gothic"/>
                <a:ea typeface="+mn-lt"/>
                <a:cs typeface="+mn-lt"/>
              </a:rPr>
              <a:t>PRELADO: </a:t>
            </a:r>
            <a:r>
              <a:rPr lang="es-ES" sz="1600">
                <a:latin typeface="Century Gothic"/>
                <a:ea typeface="+mn-lt"/>
                <a:cs typeface="+mn-lt"/>
              </a:rPr>
              <a:t>sacerdote que tiene un cargo superior, dentro de la Iglesia católica.</a:t>
            </a:r>
          </a:p>
          <a:p>
            <a:pPr>
              <a:lnSpc>
                <a:spcPct val="150000"/>
              </a:lnSpc>
            </a:pPr>
            <a:r>
              <a:rPr lang="es-ES" sz="1600" b="1">
                <a:latin typeface="Century Gothic"/>
                <a:ea typeface="+mn-lt"/>
                <a:cs typeface="+mn-lt"/>
              </a:rPr>
              <a:t>RETABLO: </a:t>
            </a:r>
            <a:r>
              <a:rPr lang="es-ES" sz="1600">
                <a:latin typeface="Century Gothic"/>
                <a:ea typeface="+mn-lt"/>
                <a:cs typeface="+mn-lt"/>
              </a:rPr>
              <a:t>colección de figuras pintadas o talladas que representan y cuentan una historia de tipo religioso. Se coloca en la parte de atrás de un altar.</a:t>
            </a:r>
          </a:p>
          <a:p>
            <a:pPr>
              <a:lnSpc>
                <a:spcPct val="150000"/>
              </a:lnSpc>
            </a:pPr>
            <a:r>
              <a:rPr lang="es-ES" sz="1600" b="1">
                <a:latin typeface="Century Gothic"/>
                <a:ea typeface="+mn-lt"/>
                <a:cs typeface="+mn-lt"/>
              </a:rPr>
              <a:t>ROSETÓN:  </a:t>
            </a:r>
            <a:r>
              <a:rPr lang="es-ES" sz="1600">
                <a:latin typeface="Century Gothic"/>
                <a:ea typeface="+mn-lt"/>
                <a:cs typeface="+mn-lt"/>
              </a:rPr>
              <a:t>es una ventana circular calada, dotada de vidrieras muy empleado en el arte medieval</a:t>
            </a:r>
            <a:r>
              <a:rPr lang="es-ES" sz="1600" b="1">
                <a:latin typeface="Century Gothic"/>
                <a:ea typeface="+mn-lt"/>
                <a:cs typeface="+mn-lt"/>
              </a:rPr>
              <a:t>.</a:t>
            </a:r>
            <a:endParaRPr lang="es-ES" sz="1600">
              <a:ea typeface="+mn-lt"/>
              <a:cs typeface="+mn-lt"/>
            </a:endParaRPr>
          </a:p>
          <a:p>
            <a:pPr>
              <a:lnSpc>
                <a:spcPct val="150000"/>
              </a:lnSpc>
            </a:pPr>
            <a:endParaRPr lang="es-ES" sz="1600" b="1">
              <a:latin typeface="Century Gothic"/>
              <a:cs typeface="Calibri" panose="020F0502020204030204"/>
            </a:endParaRPr>
          </a:p>
          <a:p>
            <a:pPr>
              <a:lnSpc>
                <a:spcPct val="150000"/>
              </a:lnSpc>
            </a:pPr>
            <a:endParaRPr lang="es-ES">
              <a:ea typeface="+mn-lt"/>
              <a:cs typeface="+mn-lt"/>
            </a:endParaRPr>
          </a:p>
          <a:p>
            <a:endParaRPr lang="es-ES">
              <a:ea typeface="+mn-lt"/>
              <a:cs typeface="+mn-lt"/>
            </a:endParaRPr>
          </a:p>
          <a:p>
            <a:endParaRPr lang="es-ES">
              <a:ea typeface="+mn-lt"/>
              <a:cs typeface="+mn-lt"/>
            </a:endParaRPr>
          </a:p>
          <a:p>
            <a:endParaRPr lang="es-ES">
              <a:cs typeface="Calibri"/>
            </a:endParaRPr>
          </a:p>
        </p:txBody>
      </p:sp>
    </p:spTree>
    <p:extLst>
      <p:ext uri="{BB962C8B-B14F-4D97-AF65-F5344CB8AC3E}">
        <p14:creationId xmlns:p14="http://schemas.microsoft.com/office/powerpoint/2010/main" val="867463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27A6C26-B84A-4952-8BCA-F567FFC76FE1}"/>
              </a:ext>
            </a:extLst>
          </p:cNvPr>
          <p:cNvSpPr>
            <a:spLocks noGrp="1"/>
          </p:cNvSpPr>
          <p:nvPr>
            <p:ph idx="1"/>
          </p:nvPr>
        </p:nvSpPr>
        <p:spPr>
          <a:xfrm>
            <a:off x="895709" y="287248"/>
            <a:ext cx="10515600" cy="4351338"/>
          </a:xfrm>
        </p:spPr>
        <p:txBody>
          <a:bodyPr vert="horz" lIns="91440" tIns="45720" rIns="91440" bIns="45720" rtlCol="0" anchor="t">
            <a:noAutofit/>
          </a:bodyPr>
          <a:lstStyle/>
          <a:p>
            <a:pPr>
              <a:lnSpc>
                <a:spcPct val="150000"/>
              </a:lnSpc>
            </a:pPr>
            <a:r>
              <a:rPr lang="es-ES" sz="1600" b="1" dirty="0">
                <a:latin typeface="Century Gothic"/>
                <a:ea typeface="+mn-lt"/>
                <a:cs typeface="+mn-lt"/>
              </a:rPr>
              <a:t>SACRISTÍA: </a:t>
            </a:r>
            <a:r>
              <a:rPr lang="es-ES" sz="1600" dirty="0">
                <a:latin typeface="Century Gothic"/>
                <a:ea typeface="+mn-lt"/>
                <a:cs typeface="+mn-lt"/>
              </a:rPr>
              <a:t>espacio de una iglesia donde se conservan los vasos y ornamentos sagrados y donde se revisten los sacerdotes.</a:t>
            </a:r>
          </a:p>
          <a:p>
            <a:pPr>
              <a:lnSpc>
                <a:spcPct val="150000"/>
              </a:lnSpc>
            </a:pPr>
            <a:r>
              <a:rPr lang="es-ES" sz="1600" b="1" dirty="0">
                <a:latin typeface="Century Gothic"/>
                <a:ea typeface="+mn-lt"/>
                <a:cs typeface="+mn-lt"/>
              </a:rPr>
              <a:t>SEPULCRO: </a:t>
            </a:r>
            <a:r>
              <a:rPr lang="es-ES" sz="1600" dirty="0">
                <a:latin typeface="Century Gothic"/>
                <a:ea typeface="+mn-lt"/>
                <a:cs typeface="+mn-lt"/>
              </a:rPr>
              <a:t>construcción que se levanta del suelo donde reposa un cadáver.</a:t>
            </a:r>
          </a:p>
          <a:p>
            <a:pPr>
              <a:lnSpc>
                <a:spcPct val="150000"/>
              </a:lnSpc>
            </a:pPr>
            <a:r>
              <a:rPr lang="es-ES" sz="1600" b="1" dirty="0">
                <a:latin typeface="Century Gothic"/>
                <a:ea typeface="+mn-lt"/>
                <a:cs typeface="+mn-lt"/>
              </a:rPr>
              <a:t>TALLA: </a:t>
            </a:r>
            <a:r>
              <a:rPr lang="es-ES" sz="1600" dirty="0">
                <a:latin typeface="Century Gothic"/>
                <a:ea typeface="+mn-lt"/>
                <a:cs typeface="+mn-lt"/>
              </a:rPr>
              <a:t>escultura en madera.</a:t>
            </a:r>
          </a:p>
          <a:p>
            <a:pPr>
              <a:lnSpc>
                <a:spcPct val="150000"/>
              </a:lnSpc>
            </a:pPr>
            <a:r>
              <a:rPr lang="es-ES" sz="1600" b="1" dirty="0">
                <a:latin typeface="Century Gothic"/>
                <a:ea typeface="+mn-lt"/>
                <a:cs typeface="+mn-lt"/>
              </a:rPr>
              <a:t>TORRES: </a:t>
            </a:r>
            <a:r>
              <a:rPr lang="es-ES" sz="1600" dirty="0">
                <a:latin typeface="Century Gothic"/>
                <a:ea typeface="+mn-lt"/>
                <a:cs typeface="+mn-lt"/>
              </a:rPr>
              <a:t>los dos cuerpos principales rematados con agujas y unidos por un cuerpo central.</a:t>
            </a:r>
          </a:p>
          <a:p>
            <a:pPr>
              <a:lnSpc>
                <a:spcPct val="150000"/>
              </a:lnSpc>
            </a:pPr>
            <a:r>
              <a:rPr lang="es-ES" sz="1600" b="1" dirty="0">
                <a:latin typeface="Century Gothic"/>
                <a:ea typeface="+mn-lt"/>
                <a:cs typeface="+mn-lt"/>
              </a:rPr>
              <a:t>TÍMPANO: </a:t>
            </a:r>
            <a:r>
              <a:rPr lang="es-ES" sz="1600" dirty="0">
                <a:latin typeface="Century Gothic"/>
                <a:ea typeface="+mn-lt"/>
                <a:cs typeface="+mn-lt"/>
              </a:rPr>
              <a:t>zona situada encima de una puerta en forma triangular o semicircular.</a:t>
            </a:r>
          </a:p>
          <a:p>
            <a:pPr>
              <a:lnSpc>
                <a:spcPct val="150000"/>
              </a:lnSpc>
            </a:pPr>
            <a:r>
              <a:rPr lang="es-ES" sz="1600" b="1" dirty="0">
                <a:latin typeface="Century Gothic"/>
                <a:ea typeface="+mn-lt"/>
                <a:cs typeface="+mn-lt"/>
              </a:rPr>
              <a:t>VIDRIERAS: </a:t>
            </a:r>
            <a:r>
              <a:rPr lang="es-ES" sz="1600" dirty="0">
                <a:latin typeface="Century Gothic"/>
                <a:ea typeface="+mn-lt"/>
                <a:cs typeface="+mn-lt"/>
              </a:rPr>
              <a:t>son estructuras de cristales, normalmente de colores que sirve para la decoración. En la catedral hay una vidriera circular llamada rosetón.</a:t>
            </a:r>
          </a:p>
          <a:p>
            <a:pPr>
              <a:lnSpc>
                <a:spcPct val="150000"/>
              </a:lnSpc>
            </a:pPr>
            <a:r>
              <a:rPr lang="es-ES" sz="1600" b="1" dirty="0">
                <a:latin typeface="Century Gothic"/>
                <a:ea typeface="+mn-lt"/>
                <a:cs typeface="+mn-lt"/>
              </a:rPr>
              <a:t>PATRIMONIO DE LA HUMANIDAD: </a:t>
            </a:r>
            <a:r>
              <a:rPr lang="es-ES" sz="1600" dirty="0">
                <a:latin typeface="Century Gothic"/>
                <a:ea typeface="+mn-lt"/>
                <a:cs typeface="+mn-lt"/>
              </a:rPr>
              <a:t>título que se les da a ciertos lugares por tener un valor universal excepcional como la catedral de Burgos.</a:t>
            </a:r>
          </a:p>
          <a:p>
            <a:endParaRPr lang="es-ES" dirty="0">
              <a:ea typeface="+mn-lt"/>
              <a:cs typeface="+mn-lt"/>
            </a:endParaRPr>
          </a:p>
          <a:p>
            <a:endParaRPr lang="es-ES" dirty="0">
              <a:ea typeface="+mn-lt"/>
              <a:cs typeface="+mn-lt"/>
            </a:endParaRPr>
          </a:p>
          <a:p>
            <a:endParaRPr lang="es-ES" dirty="0">
              <a:ea typeface="+mn-lt"/>
              <a:cs typeface="+mn-lt"/>
            </a:endParaRPr>
          </a:p>
          <a:p>
            <a:endParaRPr lang="es-ES" dirty="0">
              <a:cs typeface="Calibri"/>
            </a:endParaRPr>
          </a:p>
        </p:txBody>
      </p:sp>
      <p:sp>
        <p:nvSpPr>
          <p:cNvPr id="2" name="Rectángulo: esquinas redondeadas 1">
            <a:extLst>
              <a:ext uri="{FF2B5EF4-FFF2-40B4-BE49-F238E27FC236}">
                <a16:creationId xmlns:a16="http://schemas.microsoft.com/office/drawing/2014/main" id="{22478CAB-7E18-4DAA-A86E-F185CE1CD09D}"/>
              </a:ext>
            </a:extLst>
          </p:cNvPr>
          <p:cNvSpPr/>
          <p:nvPr/>
        </p:nvSpPr>
        <p:spPr>
          <a:xfrm>
            <a:off x="381000" y="6253017"/>
            <a:ext cx="11462656" cy="245753"/>
          </a:xfrm>
          <a:prstGeom prst="roundRect">
            <a:avLst/>
          </a:prstGeom>
          <a:solidFill>
            <a:srgbClr val="098BE8"/>
          </a:solidFill>
          <a:ln>
            <a:solidFill>
              <a:srgbClr val="098B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948931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C54E2EF-1182-DC43-B58F-4A304A684B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2792" y="480292"/>
            <a:ext cx="9474413" cy="6858000"/>
          </a:xfrm>
          <a:prstGeom prst="rect">
            <a:avLst/>
          </a:prstGeom>
        </p:spPr>
      </p:pic>
      <p:pic>
        <p:nvPicPr>
          <p:cNvPr id="6" name="Imagen 5">
            <a:extLst>
              <a:ext uri="{FF2B5EF4-FFF2-40B4-BE49-F238E27FC236}">
                <a16:creationId xmlns:a16="http://schemas.microsoft.com/office/drawing/2014/main" id="{7C6F1267-3A97-4145-B455-DE1907B65A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4678" y="0"/>
            <a:ext cx="9474413" cy="6858000"/>
          </a:xfrm>
          <a:prstGeom prst="rect">
            <a:avLst/>
          </a:prstGeom>
        </p:spPr>
      </p:pic>
      <p:sp>
        <p:nvSpPr>
          <p:cNvPr id="2" name="CuadroTexto 1">
            <a:extLst>
              <a:ext uri="{FF2B5EF4-FFF2-40B4-BE49-F238E27FC236}">
                <a16:creationId xmlns:a16="http://schemas.microsoft.com/office/drawing/2014/main" id="{B086298D-09E4-4CC7-83FE-1D0CD2A3B95B}"/>
              </a:ext>
            </a:extLst>
          </p:cNvPr>
          <p:cNvSpPr txBox="1"/>
          <p:nvPr/>
        </p:nvSpPr>
        <p:spPr>
          <a:xfrm>
            <a:off x="837800" y="2170546"/>
            <a:ext cx="511041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solidFill>
                  <a:srgbClr val="098BE8"/>
                </a:solidFill>
                <a:latin typeface="Century Gothic"/>
              </a:rPr>
              <a:t>Al final de este proyecto tan apasionante, podrás conseguir </a:t>
            </a:r>
          </a:p>
          <a:p>
            <a:r>
              <a:rPr lang="es-ES" sz="2000">
                <a:solidFill>
                  <a:srgbClr val="098BE8"/>
                </a:solidFill>
                <a:latin typeface="Century Gothic"/>
              </a:rPr>
              <a:t>el </a:t>
            </a:r>
            <a:r>
              <a:rPr lang="es-ES" sz="2000" b="1" dirty="0">
                <a:solidFill>
                  <a:srgbClr val="098BE8"/>
                </a:solidFill>
                <a:latin typeface="Century Gothic"/>
              </a:rPr>
              <a:t>pasaporte cultural para amantes de </a:t>
            </a:r>
          </a:p>
          <a:p>
            <a:r>
              <a:rPr lang="es-ES" sz="2000" b="1" dirty="0">
                <a:solidFill>
                  <a:srgbClr val="098BE8"/>
                </a:solidFill>
                <a:latin typeface="Century Gothic"/>
              </a:rPr>
              <a:t>La Catedral de Burgos</a:t>
            </a:r>
            <a:r>
              <a:rPr lang="en-US" sz="2000" b="1" dirty="0">
                <a:latin typeface="Century Gothic"/>
              </a:rPr>
              <a:t>​</a:t>
            </a:r>
          </a:p>
        </p:txBody>
      </p:sp>
    </p:spTree>
    <p:extLst>
      <p:ext uri="{BB962C8B-B14F-4D97-AF65-F5344CB8AC3E}">
        <p14:creationId xmlns:p14="http://schemas.microsoft.com/office/powerpoint/2010/main" val="2259502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4793672" y="1122075"/>
            <a:ext cx="5430982" cy="1628053"/>
          </a:xfrm>
        </p:spPr>
        <p:txBody>
          <a:bodyPr vert="horz" lIns="91440" tIns="45720" rIns="91440" bIns="45720" rtlCol="0" anchor="t">
            <a:noAutofit/>
          </a:bodyPr>
          <a:lstStyle/>
          <a:p>
            <a:pPr algn="just">
              <a:lnSpc>
                <a:spcPct val="100000"/>
              </a:lnSpc>
            </a:pPr>
            <a:r>
              <a:rPr lang="es-ES" sz="1600" b="1">
                <a:solidFill>
                  <a:srgbClr val="098BE8"/>
                </a:solidFill>
                <a:latin typeface="Century Gothic"/>
                <a:ea typeface="+mn-lt"/>
                <a:cs typeface="+mn-lt"/>
              </a:rPr>
              <a:t>1. Fundamentación</a:t>
            </a:r>
            <a:endParaRPr lang="es-ES" sz="1600" b="1">
              <a:solidFill>
                <a:srgbClr val="098BE8"/>
              </a:solidFill>
              <a:cs typeface="Calibri" panose="020F0502020204030204"/>
            </a:endParaRPr>
          </a:p>
          <a:p>
            <a:pPr algn="just">
              <a:lnSpc>
                <a:spcPct val="100000"/>
              </a:lnSpc>
            </a:pPr>
            <a:r>
              <a:rPr lang="es-ES" sz="1400">
                <a:latin typeface="Century Gothic"/>
                <a:ea typeface="+mn-lt"/>
                <a:cs typeface="+mn-lt"/>
              </a:rPr>
              <a:t>La Catedral de Burgos es uno de los principales monumentos religiosos del arte español y europeo, que ha sido declarado bien Patrimonio de la Humanidad el año de 1984. Se trata de uno de los referentes clave en la historia y el arte de la comunidad de Castilla y León.</a:t>
            </a:r>
          </a:p>
          <a:p>
            <a:pPr algn="just"/>
            <a:endParaRPr lang="es-ES" sz="1400">
              <a:latin typeface="Century Gothic"/>
              <a:cs typeface="Calibri" panose="020F0502020204030204"/>
            </a:endParaRPr>
          </a:p>
        </p:txBody>
      </p:sp>
      <p:pic>
        <p:nvPicPr>
          <p:cNvPr id="4" name="Imagen 5" descr="Imagen que contiene texto, mapa&#10;&#10;Descripción generada con confianza muy alta">
            <a:extLst>
              <a:ext uri="{FF2B5EF4-FFF2-40B4-BE49-F238E27FC236}">
                <a16:creationId xmlns:a16="http://schemas.microsoft.com/office/drawing/2014/main" id="{328D3AC7-05E3-4272-BCC6-05770243877F}"/>
              </a:ext>
            </a:extLst>
          </p:cNvPr>
          <p:cNvPicPr>
            <a:picLocks noChangeAspect="1"/>
          </p:cNvPicPr>
          <p:nvPr/>
        </p:nvPicPr>
        <p:blipFill rotWithShape="1">
          <a:blip r:embed="rId2"/>
          <a:srcRect l="2591" t="2007" r="3109" b="1825"/>
          <a:stretch/>
        </p:blipFill>
        <p:spPr>
          <a:xfrm>
            <a:off x="1187377" y="1215900"/>
            <a:ext cx="2982747" cy="4317126"/>
          </a:xfrm>
          <a:prstGeom prst="rect">
            <a:avLst/>
          </a:prstGeom>
          <a:effectLst>
            <a:softEdge rad="12700"/>
          </a:effectLst>
          <a:scene3d>
            <a:camera prst="orthographicFront"/>
            <a:lightRig rig="threePt" dir="t"/>
          </a:scene3d>
          <a:sp3d>
            <a:bevelB w="6350"/>
          </a:sp3d>
        </p:spPr>
      </p:pic>
      <p:sp>
        <p:nvSpPr>
          <p:cNvPr id="8" name="Subtítulo 2">
            <a:extLst>
              <a:ext uri="{FF2B5EF4-FFF2-40B4-BE49-F238E27FC236}">
                <a16:creationId xmlns:a16="http://schemas.microsoft.com/office/drawing/2014/main" id="{3B9E3A3B-D04A-4778-BFB6-FB113067CD36}"/>
              </a:ext>
            </a:extLst>
          </p:cNvPr>
          <p:cNvSpPr txBox="1">
            <a:spLocks/>
          </p:cNvSpPr>
          <p:nvPr/>
        </p:nvSpPr>
        <p:spPr>
          <a:xfrm>
            <a:off x="4807527" y="2770766"/>
            <a:ext cx="5430982" cy="294423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s-ES" sz="1400">
                <a:latin typeface="Century Gothic"/>
                <a:ea typeface="+mn-lt"/>
                <a:cs typeface="+mn-lt"/>
              </a:rPr>
              <a:t>La primera catedral edificada en Burgos se construyó en el lugar que ocupaban unos palacios reales de Fernando I, que fueron donados por el rey Alfonso VI el año de 1075 durante el obispado de don Simeón o Jimeno. Este edificio perduró hasta 1221, año en que se comenzó la nueva catedral gótica promovida por el rey Fernando III el Santo y el obispo don Mauricio.</a:t>
            </a:r>
            <a:endParaRPr lang="es-ES"/>
          </a:p>
          <a:p>
            <a:pPr algn="just">
              <a:lnSpc>
                <a:spcPct val="100000"/>
              </a:lnSpc>
            </a:pPr>
            <a:r>
              <a:rPr lang="es-ES" sz="1400">
                <a:solidFill>
                  <a:srgbClr val="098BE8"/>
                </a:solidFill>
                <a:latin typeface="Century Gothic"/>
                <a:cs typeface="Calibri" panose="020F0502020204030204"/>
              </a:rPr>
              <a:t>ACTIVIDAD 1</a:t>
            </a:r>
          </a:p>
          <a:p>
            <a:pPr algn="just">
              <a:lnSpc>
                <a:spcPct val="100000"/>
              </a:lnSpc>
            </a:pPr>
            <a:r>
              <a:rPr lang="es-ES" sz="1400" b="1">
                <a:latin typeface="Century Gothic"/>
                <a:ea typeface="+mn-lt"/>
                <a:cs typeface="+mn-lt"/>
              </a:rPr>
              <a:t>Sitúa en el mapa de la provincia de Burgos las localidades de Villafranca Montes de Oca, Sasamón y Valpuesta.</a:t>
            </a:r>
            <a:endParaRPr lang="es-ES" b="1">
              <a:latin typeface="Century Gothic"/>
            </a:endParaRPr>
          </a:p>
        </p:txBody>
      </p:sp>
      <p:sp>
        <p:nvSpPr>
          <p:cNvPr id="2" name="Rectángulo redondeado 1">
            <a:extLst>
              <a:ext uri="{FF2B5EF4-FFF2-40B4-BE49-F238E27FC236}">
                <a16:creationId xmlns:a16="http://schemas.microsoft.com/office/drawing/2014/main" id="{D49F201A-124D-1E4F-9AB2-684DF4264F4E}"/>
              </a:ext>
            </a:extLst>
          </p:cNvPr>
          <p:cNvSpPr/>
          <p:nvPr/>
        </p:nvSpPr>
        <p:spPr>
          <a:xfrm>
            <a:off x="6816436" y="397164"/>
            <a:ext cx="3334328" cy="554182"/>
          </a:xfrm>
          <a:prstGeom prst="roundRect">
            <a:avLst/>
          </a:prstGeom>
          <a:solidFill>
            <a:srgbClr val="098BE8"/>
          </a:solidFill>
          <a:ln>
            <a:solidFill>
              <a:schemeClr val="accent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latin typeface="Century Gothic"/>
              <a:cs typeface="Calibri"/>
            </a:endParaRPr>
          </a:p>
          <a:p>
            <a:pPr algn="ctr"/>
            <a:r>
              <a:rPr lang="es-ES" sz="2000" dirty="0">
                <a:solidFill>
                  <a:schemeClr val="bg1"/>
                </a:solidFill>
                <a:latin typeface="Century Gothic"/>
                <a:cs typeface="Calibri"/>
              </a:rPr>
              <a:t>La Catedral de Burgos</a:t>
            </a:r>
          </a:p>
          <a:p>
            <a:pPr algn="ctr"/>
            <a:endParaRPr lang="es-ES" dirty="0"/>
          </a:p>
        </p:txBody>
      </p:sp>
    </p:spTree>
    <p:extLst>
      <p:ext uri="{BB962C8B-B14F-4D97-AF65-F5344CB8AC3E}">
        <p14:creationId xmlns:p14="http://schemas.microsoft.com/office/powerpoint/2010/main" val="2183383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n 9" descr="Una iglesia antigua&#10;&#10;Descripción generada con confianza alta">
            <a:extLst>
              <a:ext uri="{FF2B5EF4-FFF2-40B4-BE49-F238E27FC236}">
                <a16:creationId xmlns:a16="http://schemas.microsoft.com/office/drawing/2014/main" id="{8569DC3C-5796-4BD3-AF22-B8BCF006C270}"/>
              </a:ext>
            </a:extLst>
          </p:cNvPr>
          <p:cNvPicPr>
            <a:picLocks noChangeAspect="1"/>
          </p:cNvPicPr>
          <p:nvPr/>
        </p:nvPicPr>
        <p:blipFill rotWithShape="1">
          <a:blip r:embed="rId2"/>
          <a:srcRect t="11305" r="-1" b="17380"/>
          <a:stretch/>
        </p:blipFill>
        <p:spPr>
          <a:xfrm>
            <a:off x="445295" y="485339"/>
            <a:ext cx="3222567" cy="3566888"/>
          </a:xfrm>
          <a:prstGeom prst="rect">
            <a:avLst/>
          </a:prstGeom>
          <a:scene3d>
            <a:camera prst="orthographicFront"/>
            <a:lightRig rig="balanced" dir="t"/>
          </a:scene3d>
          <a:sp3d>
            <a:bevelT w="6350" h="6350"/>
            <a:bevelB w="6350" h="6350"/>
          </a:sp3d>
        </p:spPr>
      </p:pic>
      <p:sp>
        <p:nvSpPr>
          <p:cNvPr id="4" name="Título 3">
            <a:extLst>
              <a:ext uri="{FF2B5EF4-FFF2-40B4-BE49-F238E27FC236}">
                <a16:creationId xmlns:a16="http://schemas.microsoft.com/office/drawing/2014/main" id="{BD0FCFFF-033A-4836-B967-2071AC23D754}"/>
              </a:ext>
            </a:extLst>
          </p:cNvPr>
          <p:cNvSpPr>
            <a:spLocks noGrp="1"/>
          </p:cNvSpPr>
          <p:nvPr>
            <p:ph type="ctrTitle"/>
          </p:nvPr>
        </p:nvSpPr>
        <p:spPr>
          <a:xfrm>
            <a:off x="4035334" y="2571676"/>
            <a:ext cx="7051963" cy="1390073"/>
          </a:xfrm>
        </p:spPr>
        <p:txBody>
          <a:bodyPr>
            <a:normAutofit fontScale="90000"/>
          </a:bodyPr>
          <a:lstStyle/>
          <a:p>
            <a:br>
              <a:rPr lang="es-ES" sz="1600" dirty="0">
                <a:ea typeface="+mj-lt"/>
                <a:cs typeface="+mj-lt"/>
              </a:rPr>
            </a:br>
            <a:r>
              <a:rPr lang="es-ES" sz="1600" dirty="0">
                <a:ea typeface="+mj-lt"/>
                <a:cs typeface="+mj-lt"/>
                <a:hlinkClick r:id="rId3"/>
              </a:rPr>
              <a:t>https://www.youtube.com/watch?v=yqVAuJ6OmY0</a:t>
            </a:r>
            <a:br>
              <a:rPr lang="es-ES" sz="1600" dirty="0">
                <a:ea typeface="+mj-lt"/>
                <a:cs typeface="+mj-lt"/>
              </a:rPr>
            </a:br>
            <a:br>
              <a:rPr lang="es-ES" sz="1600" dirty="0">
                <a:ea typeface="+mj-lt"/>
                <a:cs typeface="+mj-lt"/>
              </a:rPr>
            </a:br>
            <a:r>
              <a:rPr lang="es-ES" sz="1600" dirty="0">
                <a:ea typeface="+mj-lt"/>
                <a:cs typeface="+mj-lt"/>
                <a:hlinkClick r:id="rId4"/>
              </a:rPr>
              <a:t>https://www.youtube.com/watch?v=2ViKMx1w1MM</a:t>
            </a:r>
            <a:br>
              <a:rPr lang="es-ES" sz="1600" dirty="0">
                <a:ea typeface="+mj-lt"/>
                <a:cs typeface="+mj-lt"/>
              </a:rPr>
            </a:br>
            <a:br>
              <a:rPr lang="es-ES" sz="1600" dirty="0">
                <a:ea typeface="+mj-lt"/>
                <a:cs typeface="+mj-lt"/>
              </a:rPr>
            </a:br>
            <a:r>
              <a:rPr lang="es-ES" sz="1600" dirty="0">
                <a:ea typeface="+mj-lt"/>
                <a:cs typeface="+mj-lt"/>
                <a:hlinkClick r:id="rId5"/>
              </a:rPr>
              <a:t>https://www.youtube.com/watch?v=de00H43bMjs&amp;t=981s</a:t>
            </a:r>
            <a:endParaRPr lang="es-ES" dirty="0"/>
          </a:p>
        </p:txBody>
      </p:sp>
      <p:sp>
        <p:nvSpPr>
          <p:cNvPr id="5" name="Título 1">
            <a:extLst>
              <a:ext uri="{FF2B5EF4-FFF2-40B4-BE49-F238E27FC236}">
                <a16:creationId xmlns:a16="http://schemas.microsoft.com/office/drawing/2014/main" id="{15067A92-0695-449E-8883-1FB874A11AD6}"/>
              </a:ext>
            </a:extLst>
          </p:cNvPr>
          <p:cNvSpPr txBox="1">
            <a:spLocks/>
          </p:cNvSpPr>
          <p:nvPr/>
        </p:nvSpPr>
        <p:spPr>
          <a:xfrm>
            <a:off x="445295" y="4104185"/>
            <a:ext cx="3218383" cy="1714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a:solidFill>
                  <a:srgbClr val="098BE8"/>
                </a:solidFill>
              </a:rPr>
              <a:t>¿CÓMO SE CONSTRUYE UNA CATEDRAL ?</a:t>
            </a:r>
            <a:endParaRPr lang="en-US" sz="3200">
              <a:solidFill>
                <a:srgbClr val="098BE8"/>
              </a:solidFill>
              <a:cs typeface="Calibri Light"/>
            </a:endParaRPr>
          </a:p>
        </p:txBody>
      </p:sp>
    </p:spTree>
    <p:extLst>
      <p:ext uri="{BB962C8B-B14F-4D97-AF65-F5344CB8AC3E}">
        <p14:creationId xmlns:p14="http://schemas.microsoft.com/office/powerpoint/2010/main" val="2895944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445295" y="4104185"/>
            <a:ext cx="3218383" cy="1714500"/>
          </a:xfrm>
        </p:spPr>
        <p:txBody>
          <a:bodyPr vert="horz" lIns="91440" tIns="45720" rIns="91440" bIns="45720" rtlCol="0" anchor="ctr">
            <a:normAutofit/>
          </a:bodyPr>
          <a:lstStyle/>
          <a:p>
            <a:r>
              <a:rPr lang="en-US" sz="3200">
                <a:solidFill>
                  <a:srgbClr val="098BE8"/>
                </a:solidFill>
              </a:rPr>
              <a:t>LA CATEDRAL DE BURGOS</a:t>
            </a:r>
            <a:endParaRPr lang="en-US" sz="3200">
              <a:solidFill>
                <a:srgbClr val="098BE8"/>
              </a:solidFill>
              <a:cs typeface="Calibri Light"/>
            </a:endParaRPr>
          </a:p>
        </p:txBody>
      </p:sp>
      <p:pic>
        <p:nvPicPr>
          <p:cNvPr id="9" name="Imagen 9" descr="Una iglesia antigua&#10;&#10;Descripción generada con confianza alta">
            <a:extLst>
              <a:ext uri="{FF2B5EF4-FFF2-40B4-BE49-F238E27FC236}">
                <a16:creationId xmlns:a16="http://schemas.microsoft.com/office/drawing/2014/main" id="{8569DC3C-5796-4BD3-AF22-B8BCF006C270}"/>
              </a:ext>
            </a:extLst>
          </p:cNvPr>
          <p:cNvPicPr>
            <a:picLocks noChangeAspect="1"/>
          </p:cNvPicPr>
          <p:nvPr/>
        </p:nvPicPr>
        <p:blipFill rotWithShape="1">
          <a:blip r:embed="rId2"/>
          <a:srcRect t="11305" r="-1" b="17380"/>
          <a:stretch/>
        </p:blipFill>
        <p:spPr>
          <a:xfrm>
            <a:off x="445295" y="485339"/>
            <a:ext cx="3222567" cy="3566888"/>
          </a:xfrm>
          <a:prstGeom prst="rect">
            <a:avLst/>
          </a:prstGeom>
        </p:spPr>
      </p:pic>
      <p:sp>
        <p:nvSpPr>
          <p:cNvPr id="8" name="Subtítulo 2">
            <a:extLst>
              <a:ext uri="{FF2B5EF4-FFF2-40B4-BE49-F238E27FC236}">
                <a16:creationId xmlns:a16="http://schemas.microsoft.com/office/drawing/2014/main" id="{3B9E3A3B-D04A-4778-BFB6-FB113067CD36}"/>
              </a:ext>
            </a:extLst>
          </p:cNvPr>
          <p:cNvSpPr txBox="1">
            <a:spLocks/>
          </p:cNvSpPr>
          <p:nvPr/>
        </p:nvSpPr>
        <p:spPr>
          <a:xfrm>
            <a:off x="4222598" y="610487"/>
            <a:ext cx="7265315" cy="6099594"/>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pPr>
            <a:r>
              <a:rPr lang="en-US" sz="2000" err="1">
                <a:solidFill>
                  <a:srgbClr val="098BE8"/>
                </a:solidFill>
                <a:latin typeface="Century Gothic"/>
                <a:cs typeface="Calibri"/>
              </a:rPr>
              <a:t>Investigamos</a:t>
            </a:r>
          </a:p>
          <a:p>
            <a:pPr algn="l">
              <a:lnSpc>
                <a:spcPct val="150000"/>
              </a:lnSpc>
            </a:pPr>
            <a:r>
              <a:rPr lang="en-US" sz="1600" b="1">
                <a:latin typeface="Century Gothic"/>
              </a:rPr>
              <a:t>De los </a:t>
            </a:r>
            <a:r>
              <a:rPr lang="en-US" sz="1600" b="1" err="1">
                <a:latin typeface="Century Gothic"/>
              </a:rPr>
              <a:t>siguientes</a:t>
            </a:r>
            <a:r>
              <a:rPr lang="en-US" sz="1600" b="1">
                <a:latin typeface="Century Gothic"/>
              </a:rPr>
              <a:t> </a:t>
            </a:r>
            <a:r>
              <a:rPr lang="en-US" sz="1600" b="1" err="1">
                <a:latin typeface="Century Gothic"/>
              </a:rPr>
              <a:t>acontecimientos</a:t>
            </a:r>
            <a:r>
              <a:rPr lang="en-US" sz="1600" b="1">
                <a:latin typeface="Century Gothic"/>
              </a:rPr>
              <a:t> y </a:t>
            </a:r>
            <a:r>
              <a:rPr lang="en-US" sz="1600" b="1" err="1">
                <a:latin typeface="Century Gothic"/>
              </a:rPr>
              <a:t>sucesos</a:t>
            </a:r>
            <a:r>
              <a:rPr lang="en-US" sz="1600" b="1">
                <a:latin typeface="Century Gothic"/>
              </a:rPr>
              <a:t> </a:t>
            </a:r>
            <a:r>
              <a:rPr lang="en-US" sz="1600" b="1" err="1">
                <a:latin typeface="Century Gothic"/>
              </a:rPr>
              <a:t>históricos</a:t>
            </a:r>
            <a:r>
              <a:rPr lang="en-US" sz="1600" b="1">
                <a:latin typeface="Century Gothic"/>
              </a:rPr>
              <a:t> que </a:t>
            </a:r>
            <a:r>
              <a:rPr lang="en-US" sz="1600" b="1" err="1">
                <a:latin typeface="Century Gothic"/>
              </a:rPr>
              <a:t>te</a:t>
            </a:r>
            <a:r>
              <a:rPr lang="en-US" sz="1600" b="1">
                <a:latin typeface="Century Gothic"/>
              </a:rPr>
              <a:t> </a:t>
            </a:r>
            <a:r>
              <a:rPr lang="en-US" sz="1600" b="1" err="1">
                <a:latin typeface="Century Gothic"/>
              </a:rPr>
              <a:t>presentamos</a:t>
            </a:r>
            <a:r>
              <a:rPr lang="en-US" sz="1600" b="1">
                <a:latin typeface="Century Gothic"/>
              </a:rPr>
              <a:t> </a:t>
            </a:r>
            <a:r>
              <a:rPr lang="en-US" sz="1600" b="1" err="1">
                <a:latin typeface="Century Gothic"/>
              </a:rPr>
              <a:t>subraya</a:t>
            </a:r>
            <a:r>
              <a:rPr lang="en-US" sz="1600" b="1">
                <a:latin typeface="Century Gothic"/>
              </a:rPr>
              <a:t> </a:t>
            </a:r>
            <a:r>
              <a:rPr lang="en-US" sz="1600" b="1" err="1">
                <a:latin typeface="Century Gothic"/>
              </a:rPr>
              <a:t>cuáles</a:t>
            </a:r>
            <a:r>
              <a:rPr lang="en-US" sz="1600" b="1">
                <a:latin typeface="Century Gothic"/>
              </a:rPr>
              <a:t> son </a:t>
            </a:r>
            <a:r>
              <a:rPr lang="en-US" sz="1600" b="1" err="1">
                <a:latin typeface="Century Gothic"/>
              </a:rPr>
              <a:t>verdaderos</a:t>
            </a:r>
            <a:r>
              <a:rPr lang="en-US" sz="1600" b="1">
                <a:latin typeface="Century Gothic"/>
              </a:rPr>
              <a:t>:</a:t>
            </a:r>
            <a:endParaRPr lang="en-US" sz="1600" b="1">
              <a:latin typeface="Century Gothic"/>
              <a:cs typeface="Calibri"/>
            </a:endParaRPr>
          </a:p>
          <a:p>
            <a:pPr marL="285750" indent="-228600" algn="l">
              <a:lnSpc>
                <a:spcPct val="150000"/>
              </a:lnSpc>
              <a:buFont typeface="Arial" panose="020B0604020202020204" pitchFamily="34" charset="0"/>
              <a:buChar char="•"/>
            </a:pPr>
            <a:r>
              <a:rPr lang="en-US" sz="1600">
                <a:latin typeface="Century Gothic"/>
              </a:rPr>
              <a:t> En la Catedral de Burgos se </a:t>
            </a:r>
            <a:r>
              <a:rPr lang="en-US" sz="1600" err="1">
                <a:latin typeface="Century Gothic"/>
              </a:rPr>
              <a:t>casó</a:t>
            </a:r>
            <a:r>
              <a:rPr lang="en-US" sz="1600">
                <a:latin typeface="Century Gothic"/>
              </a:rPr>
              <a:t> Fernando III el Santo con Beatriz de </a:t>
            </a:r>
            <a:r>
              <a:rPr lang="en-US" sz="1600" err="1">
                <a:latin typeface="Century Gothic"/>
              </a:rPr>
              <a:t>Suabia</a:t>
            </a:r>
            <a:r>
              <a:rPr lang="en-US" sz="1600">
                <a:latin typeface="Century Gothic"/>
              </a:rPr>
              <a:t>.</a:t>
            </a:r>
            <a:endParaRPr lang="en-US" sz="1600">
              <a:latin typeface="Century Gothic"/>
              <a:cs typeface="Calibri"/>
            </a:endParaRPr>
          </a:p>
          <a:p>
            <a:pPr marL="285750" indent="-228600" algn="l">
              <a:lnSpc>
                <a:spcPct val="150000"/>
              </a:lnSpc>
              <a:buFont typeface="Arial" panose="020B0604020202020204" pitchFamily="34" charset="0"/>
              <a:buChar char="•"/>
            </a:pPr>
            <a:r>
              <a:rPr lang="en-US" sz="1600">
                <a:latin typeface="Century Gothic"/>
              </a:rPr>
              <a:t> La Catedral de Burgos </a:t>
            </a:r>
            <a:r>
              <a:rPr lang="en-US" sz="1600" err="1">
                <a:latin typeface="Century Gothic"/>
              </a:rPr>
              <a:t>fue</a:t>
            </a:r>
            <a:r>
              <a:rPr lang="en-US" sz="1600">
                <a:latin typeface="Century Gothic"/>
              </a:rPr>
              <a:t> </a:t>
            </a:r>
            <a:r>
              <a:rPr lang="en-US" sz="1600" err="1">
                <a:latin typeface="Century Gothic"/>
              </a:rPr>
              <a:t>lugar</a:t>
            </a:r>
            <a:r>
              <a:rPr lang="en-US" sz="1600">
                <a:latin typeface="Century Gothic"/>
              </a:rPr>
              <a:t> </a:t>
            </a:r>
            <a:r>
              <a:rPr lang="en-US" sz="1600" err="1">
                <a:latin typeface="Century Gothic"/>
              </a:rPr>
              <a:t>elegido</a:t>
            </a:r>
            <a:r>
              <a:rPr lang="en-US" sz="1600">
                <a:latin typeface="Century Gothic"/>
              </a:rPr>
              <a:t> para </a:t>
            </a:r>
            <a:r>
              <a:rPr lang="en-US" sz="1600" err="1">
                <a:latin typeface="Century Gothic"/>
              </a:rPr>
              <a:t>enterrarse</a:t>
            </a:r>
            <a:r>
              <a:rPr lang="en-US" sz="1600">
                <a:latin typeface="Century Gothic"/>
              </a:rPr>
              <a:t> por </a:t>
            </a:r>
            <a:r>
              <a:rPr lang="en-US" sz="1600" err="1">
                <a:latin typeface="Century Gothic"/>
              </a:rPr>
              <a:t>varios</a:t>
            </a:r>
            <a:r>
              <a:rPr lang="en-US" sz="1600">
                <a:latin typeface="Century Gothic"/>
              </a:rPr>
              <a:t> </a:t>
            </a:r>
            <a:r>
              <a:rPr lang="en-US" sz="1600" err="1">
                <a:latin typeface="Century Gothic"/>
              </a:rPr>
              <a:t>monarcas</a:t>
            </a:r>
            <a:r>
              <a:rPr lang="en-US" sz="1600">
                <a:latin typeface="Century Gothic"/>
              </a:rPr>
              <a:t>.</a:t>
            </a:r>
            <a:endParaRPr lang="en-US" sz="1600">
              <a:latin typeface="Century Gothic"/>
              <a:cs typeface="Calibri"/>
            </a:endParaRPr>
          </a:p>
          <a:p>
            <a:pPr marL="285750" indent="-228600" algn="l">
              <a:lnSpc>
                <a:spcPct val="150000"/>
              </a:lnSpc>
              <a:buFont typeface="Arial" panose="020B0604020202020204" pitchFamily="34" charset="0"/>
              <a:buChar char="•"/>
            </a:pPr>
            <a:r>
              <a:rPr lang="en-US" sz="1600">
                <a:latin typeface="Century Gothic"/>
              </a:rPr>
              <a:t> Los </a:t>
            </a:r>
            <a:r>
              <a:rPr lang="en-US" sz="1600" err="1">
                <a:latin typeface="Century Gothic"/>
              </a:rPr>
              <a:t>reyes</a:t>
            </a:r>
            <a:r>
              <a:rPr lang="en-US" sz="1600">
                <a:latin typeface="Century Gothic"/>
              </a:rPr>
              <a:t> </a:t>
            </a:r>
            <a:r>
              <a:rPr lang="en-US" sz="1600" err="1">
                <a:latin typeface="Century Gothic"/>
              </a:rPr>
              <a:t>han</a:t>
            </a:r>
            <a:r>
              <a:rPr lang="en-US" sz="1600">
                <a:latin typeface="Century Gothic"/>
              </a:rPr>
              <a:t> </a:t>
            </a:r>
            <a:r>
              <a:rPr lang="en-US" sz="1600" err="1">
                <a:latin typeface="Century Gothic"/>
              </a:rPr>
              <a:t>ostentado</a:t>
            </a:r>
            <a:r>
              <a:rPr lang="en-US" sz="1600">
                <a:latin typeface="Century Gothic"/>
              </a:rPr>
              <a:t> el </a:t>
            </a:r>
            <a:r>
              <a:rPr lang="en-US" sz="1600" err="1">
                <a:latin typeface="Century Gothic"/>
              </a:rPr>
              <a:t>título</a:t>
            </a:r>
            <a:r>
              <a:rPr lang="en-US" sz="1600">
                <a:latin typeface="Century Gothic"/>
              </a:rPr>
              <a:t> </a:t>
            </a:r>
            <a:r>
              <a:rPr lang="en-US" sz="1600" err="1">
                <a:latin typeface="Century Gothic"/>
              </a:rPr>
              <a:t>honorífico</a:t>
            </a:r>
            <a:r>
              <a:rPr lang="en-US" sz="1600">
                <a:latin typeface="Century Gothic"/>
              </a:rPr>
              <a:t> de </a:t>
            </a:r>
            <a:r>
              <a:rPr lang="en-US" sz="1600" err="1">
                <a:latin typeface="Century Gothic"/>
              </a:rPr>
              <a:t>canónigos</a:t>
            </a:r>
            <a:r>
              <a:rPr lang="en-US" sz="1600">
                <a:latin typeface="Century Gothic"/>
              </a:rPr>
              <a:t> de la Catedral de Burgos.</a:t>
            </a:r>
            <a:endParaRPr lang="en-US" sz="1600">
              <a:latin typeface="Century Gothic"/>
              <a:cs typeface="Calibri"/>
            </a:endParaRPr>
          </a:p>
          <a:p>
            <a:pPr marL="285750" indent="-228600" algn="l">
              <a:lnSpc>
                <a:spcPct val="150000"/>
              </a:lnSpc>
              <a:buFont typeface="Arial" panose="020B0604020202020204" pitchFamily="34" charset="0"/>
              <a:buChar char="•"/>
            </a:pPr>
            <a:r>
              <a:rPr lang="en-US" sz="1600">
                <a:latin typeface="Century Gothic"/>
              </a:rPr>
              <a:t> El </a:t>
            </a:r>
            <a:r>
              <a:rPr lang="en-US" sz="1600" err="1">
                <a:latin typeface="Century Gothic"/>
              </a:rPr>
              <a:t>rey</a:t>
            </a:r>
            <a:r>
              <a:rPr lang="en-US" sz="1600">
                <a:latin typeface="Century Gothic"/>
              </a:rPr>
              <a:t> Felipe II </a:t>
            </a:r>
            <a:r>
              <a:rPr lang="en-US" sz="1600" err="1">
                <a:latin typeface="Century Gothic"/>
              </a:rPr>
              <a:t>visitó</a:t>
            </a:r>
            <a:r>
              <a:rPr lang="en-US" sz="1600">
                <a:latin typeface="Century Gothic"/>
              </a:rPr>
              <a:t> la Catedral de Burgos el </a:t>
            </a:r>
            <a:r>
              <a:rPr lang="en-US" sz="1600" err="1">
                <a:latin typeface="Century Gothic"/>
              </a:rPr>
              <a:t>año</a:t>
            </a:r>
            <a:r>
              <a:rPr lang="en-US" sz="1600">
                <a:latin typeface="Century Gothic"/>
              </a:rPr>
              <a:t> 1592.</a:t>
            </a:r>
            <a:endParaRPr lang="en-US" sz="1600">
              <a:latin typeface="Century Gothic"/>
              <a:cs typeface="Calibri"/>
            </a:endParaRPr>
          </a:p>
          <a:p>
            <a:pPr marL="285750" indent="-228600" algn="l">
              <a:lnSpc>
                <a:spcPct val="150000"/>
              </a:lnSpc>
              <a:buFont typeface="Arial" panose="020B0604020202020204" pitchFamily="34" charset="0"/>
              <a:buChar char="•"/>
            </a:pPr>
            <a:r>
              <a:rPr lang="en-US" sz="1600">
                <a:latin typeface="Century Gothic"/>
              </a:rPr>
              <a:t> En el </a:t>
            </a:r>
            <a:r>
              <a:rPr lang="en-US" sz="1600" err="1">
                <a:latin typeface="Century Gothic"/>
              </a:rPr>
              <a:t>claustro</a:t>
            </a:r>
            <a:r>
              <a:rPr lang="en-US" sz="1600">
                <a:latin typeface="Century Gothic"/>
              </a:rPr>
              <a:t> de la Catedral de Burgos se </a:t>
            </a:r>
            <a:r>
              <a:rPr lang="en-US" sz="1600" err="1">
                <a:latin typeface="Century Gothic"/>
              </a:rPr>
              <a:t>encuentran</a:t>
            </a:r>
            <a:r>
              <a:rPr lang="en-US" sz="1600">
                <a:latin typeface="Century Gothic"/>
              </a:rPr>
              <a:t> las </a:t>
            </a:r>
            <a:r>
              <a:rPr lang="en-US" sz="1600" err="1">
                <a:latin typeface="Century Gothic"/>
              </a:rPr>
              <a:t>esculturas</a:t>
            </a:r>
            <a:r>
              <a:rPr lang="en-US" sz="1600">
                <a:latin typeface="Century Gothic"/>
              </a:rPr>
              <a:t> de Alfonso VIII y </a:t>
            </a:r>
            <a:r>
              <a:rPr lang="en-US" sz="1600" err="1">
                <a:latin typeface="Century Gothic"/>
              </a:rPr>
              <a:t>su</a:t>
            </a:r>
            <a:r>
              <a:rPr lang="en-US" sz="1600">
                <a:latin typeface="Century Gothic"/>
              </a:rPr>
              <a:t> </a:t>
            </a:r>
            <a:r>
              <a:rPr lang="en-US" sz="1600" err="1">
                <a:latin typeface="Century Gothic"/>
              </a:rPr>
              <a:t>esposa</a:t>
            </a:r>
            <a:r>
              <a:rPr lang="en-US" sz="1600">
                <a:latin typeface="Century Gothic"/>
              </a:rPr>
              <a:t> Leonor de Plantagenet.</a:t>
            </a:r>
            <a:endParaRPr lang="en-US" sz="1600">
              <a:latin typeface="Century Gothic"/>
              <a:cs typeface="Calibri"/>
            </a:endParaRPr>
          </a:p>
          <a:p>
            <a:pPr marL="285750" indent="-228600" algn="l">
              <a:lnSpc>
                <a:spcPct val="150000"/>
              </a:lnSpc>
              <a:buFont typeface="Arial" panose="020B0604020202020204" pitchFamily="34" charset="0"/>
              <a:buChar char="•"/>
            </a:pPr>
            <a:r>
              <a:rPr lang="en-US" sz="1600">
                <a:latin typeface="Century Gothic"/>
              </a:rPr>
              <a:t> El </a:t>
            </a:r>
            <a:r>
              <a:rPr lang="en-US" sz="1600" err="1">
                <a:latin typeface="Century Gothic"/>
              </a:rPr>
              <a:t>rey</a:t>
            </a:r>
            <a:r>
              <a:rPr lang="en-US" sz="1600">
                <a:latin typeface="Century Gothic"/>
              </a:rPr>
              <a:t> Alfonso XIII </a:t>
            </a:r>
            <a:r>
              <a:rPr lang="en-US" sz="1600" err="1">
                <a:latin typeface="Century Gothic"/>
              </a:rPr>
              <a:t>asistió</a:t>
            </a:r>
            <a:r>
              <a:rPr lang="en-US" sz="1600">
                <a:latin typeface="Century Gothic"/>
              </a:rPr>
              <a:t> en 1921 al </a:t>
            </a:r>
            <a:r>
              <a:rPr lang="en-US" sz="1600" err="1">
                <a:latin typeface="Century Gothic"/>
              </a:rPr>
              <a:t>traslado</a:t>
            </a:r>
            <a:r>
              <a:rPr lang="en-US" sz="1600">
                <a:latin typeface="Century Gothic"/>
              </a:rPr>
              <a:t> de los </a:t>
            </a:r>
            <a:r>
              <a:rPr lang="en-US" sz="1600" err="1">
                <a:latin typeface="Century Gothic"/>
              </a:rPr>
              <a:t>restos</a:t>
            </a:r>
            <a:r>
              <a:rPr lang="en-US" sz="1600">
                <a:latin typeface="Century Gothic"/>
              </a:rPr>
              <a:t> del Cid </a:t>
            </a:r>
            <a:r>
              <a:rPr lang="en-US" sz="1600" err="1">
                <a:latin typeface="Century Gothic"/>
              </a:rPr>
              <a:t>Campeador</a:t>
            </a:r>
            <a:r>
              <a:rPr lang="en-US" sz="1600">
                <a:latin typeface="Century Gothic"/>
              </a:rPr>
              <a:t> a la </a:t>
            </a:r>
            <a:r>
              <a:rPr lang="en-US" sz="1600" err="1">
                <a:latin typeface="Century Gothic"/>
              </a:rPr>
              <a:t>tumba</a:t>
            </a:r>
            <a:r>
              <a:rPr lang="en-US" sz="1600">
                <a:latin typeface="Century Gothic"/>
              </a:rPr>
              <a:t> </a:t>
            </a:r>
            <a:r>
              <a:rPr lang="en-US" sz="1600" err="1">
                <a:latin typeface="Century Gothic"/>
              </a:rPr>
              <a:t>debajo</a:t>
            </a:r>
            <a:r>
              <a:rPr lang="en-US" sz="1600">
                <a:latin typeface="Century Gothic"/>
              </a:rPr>
              <a:t> del </a:t>
            </a:r>
            <a:r>
              <a:rPr lang="en-US" sz="1600" err="1">
                <a:latin typeface="Century Gothic"/>
              </a:rPr>
              <a:t>cimborrio</a:t>
            </a:r>
            <a:r>
              <a:rPr lang="en-US" sz="1600">
                <a:latin typeface="Century Gothic"/>
              </a:rPr>
              <a:t>.</a:t>
            </a:r>
            <a:endParaRPr lang="en-US" sz="1600">
              <a:latin typeface="Century Gothic"/>
              <a:cs typeface="Calibri"/>
            </a:endParaRPr>
          </a:p>
          <a:p>
            <a:pPr indent="-228600" algn="l">
              <a:buFont typeface="Arial" panose="020B0604020202020204" pitchFamily="34" charset="0"/>
              <a:buChar char="•"/>
            </a:pPr>
            <a:endParaRPr lang="en-US" sz="500"/>
          </a:p>
        </p:txBody>
      </p:sp>
    </p:spTree>
    <p:extLst>
      <p:ext uri="{BB962C8B-B14F-4D97-AF65-F5344CB8AC3E}">
        <p14:creationId xmlns:p14="http://schemas.microsoft.com/office/powerpoint/2010/main" val="1158008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531559" y="4118562"/>
            <a:ext cx="4138533" cy="1714500"/>
          </a:xfrm>
        </p:spPr>
        <p:txBody>
          <a:bodyPr vert="horz" lIns="91440" tIns="45720" rIns="91440" bIns="45720" rtlCol="0" anchor="ctr">
            <a:normAutofit/>
          </a:bodyPr>
          <a:lstStyle/>
          <a:p>
            <a:r>
              <a:rPr lang="en-US" sz="2400">
                <a:solidFill>
                  <a:srgbClr val="098BE8"/>
                </a:solidFill>
                <a:latin typeface="Century Gothic"/>
              </a:rPr>
              <a:t>PUERTA DE </a:t>
            </a:r>
            <a:br>
              <a:rPr lang="en-US" sz="2400">
                <a:solidFill>
                  <a:srgbClr val="098BE8"/>
                </a:solidFill>
                <a:latin typeface="Century Gothic"/>
              </a:rPr>
            </a:br>
            <a:r>
              <a:rPr lang="en-US" sz="2400">
                <a:solidFill>
                  <a:srgbClr val="098BE8"/>
                </a:solidFill>
                <a:latin typeface="Century Gothic"/>
              </a:rPr>
              <a:t>SARMENTAL </a:t>
            </a:r>
            <a:endParaRPr lang="es-ES"/>
          </a:p>
        </p:txBody>
      </p:sp>
      <p:sp>
        <p:nvSpPr>
          <p:cNvPr id="3" name="CuadroTexto 2">
            <a:extLst>
              <a:ext uri="{FF2B5EF4-FFF2-40B4-BE49-F238E27FC236}">
                <a16:creationId xmlns:a16="http://schemas.microsoft.com/office/drawing/2014/main" id="{FD6D1BE7-F7EC-4994-9B25-7266D8FDB57C}"/>
              </a:ext>
            </a:extLst>
          </p:cNvPr>
          <p:cNvSpPr txBox="1"/>
          <p:nvPr/>
        </p:nvSpPr>
        <p:spPr>
          <a:xfrm>
            <a:off x="4976919" y="776901"/>
            <a:ext cx="3318555" cy="33333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
              <a:lnSpc>
                <a:spcPct val="90000"/>
              </a:lnSpc>
              <a:spcBef>
                <a:spcPts val="1000"/>
              </a:spcBef>
            </a:pPr>
            <a:r>
              <a:rPr lang="en-US" err="1">
                <a:solidFill>
                  <a:srgbClr val="098BE8"/>
                </a:solidFill>
                <a:latin typeface="Century Gothic"/>
                <a:cs typeface="Calibri"/>
              </a:rPr>
              <a:t>Investigamos</a:t>
            </a:r>
            <a:endParaRPr lang="en-US" err="1">
              <a:solidFill>
                <a:srgbClr val="098BE8"/>
              </a:solidFill>
              <a:ea typeface="+mn-lt"/>
              <a:cs typeface="+mn-lt"/>
            </a:endParaRPr>
          </a:p>
          <a:p>
            <a:pPr marL="57150">
              <a:lnSpc>
                <a:spcPct val="150000"/>
              </a:lnSpc>
              <a:spcBef>
                <a:spcPts val="1000"/>
              </a:spcBef>
            </a:pPr>
            <a:r>
              <a:rPr lang="en-US" b="1">
                <a:latin typeface="Century Gothic"/>
                <a:cs typeface="Calibri"/>
              </a:rPr>
              <a:t>En el </a:t>
            </a:r>
            <a:r>
              <a:rPr lang="en-US" b="1" err="1">
                <a:latin typeface="Century Gothic"/>
                <a:cs typeface="Calibri"/>
              </a:rPr>
              <a:t>recorrido</a:t>
            </a:r>
            <a:r>
              <a:rPr lang="en-US" b="1">
                <a:latin typeface="Century Gothic"/>
                <a:cs typeface="Calibri"/>
              </a:rPr>
              <a:t> por la </a:t>
            </a:r>
            <a:r>
              <a:rPr lang="en-US" b="1" err="1">
                <a:latin typeface="Century Gothic"/>
                <a:cs typeface="Calibri"/>
              </a:rPr>
              <a:t>fachada</a:t>
            </a:r>
            <a:r>
              <a:rPr lang="en-US" b="1">
                <a:latin typeface="Century Gothic"/>
                <a:cs typeface="Calibri"/>
              </a:rPr>
              <a:t> de la </a:t>
            </a:r>
            <a:r>
              <a:rPr lang="en-US" b="1" err="1">
                <a:latin typeface="Century Gothic"/>
                <a:cs typeface="Calibri"/>
              </a:rPr>
              <a:t>puerta</a:t>
            </a:r>
            <a:r>
              <a:rPr lang="en-US" b="1">
                <a:latin typeface="Century Gothic"/>
                <a:cs typeface="Calibri"/>
              </a:rPr>
              <a:t> de </a:t>
            </a:r>
            <a:r>
              <a:rPr lang="en-US" b="1" err="1">
                <a:latin typeface="Century Gothic"/>
                <a:cs typeface="Calibri"/>
              </a:rPr>
              <a:t>Sarmental</a:t>
            </a:r>
            <a:r>
              <a:rPr lang="en-US" b="1">
                <a:latin typeface="Century Gothic"/>
                <a:cs typeface="Calibri"/>
              </a:rPr>
              <a:t> de la Catedral de Burgos </a:t>
            </a:r>
            <a:r>
              <a:rPr lang="en-US" b="1" err="1">
                <a:latin typeface="Century Gothic"/>
                <a:cs typeface="Calibri"/>
              </a:rPr>
              <a:t>señala</a:t>
            </a:r>
            <a:r>
              <a:rPr lang="en-US" b="1">
                <a:latin typeface="Century Gothic"/>
                <a:cs typeface="Calibri"/>
              </a:rPr>
              <a:t> </a:t>
            </a:r>
            <a:r>
              <a:rPr lang="en-US" b="1" err="1">
                <a:latin typeface="Century Gothic"/>
                <a:cs typeface="Calibri"/>
              </a:rPr>
              <a:t>cuáles</a:t>
            </a:r>
            <a:r>
              <a:rPr lang="en-US" b="1">
                <a:latin typeface="Century Gothic"/>
                <a:cs typeface="Calibri"/>
              </a:rPr>
              <a:t> de </a:t>
            </a:r>
            <a:r>
              <a:rPr lang="en-US" b="1" err="1">
                <a:latin typeface="Century Gothic"/>
                <a:cs typeface="Calibri"/>
              </a:rPr>
              <a:t>estos</a:t>
            </a:r>
            <a:r>
              <a:rPr lang="en-US" b="1">
                <a:latin typeface="Century Gothic"/>
                <a:cs typeface="Calibri"/>
              </a:rPr>
              <a:t> </a:t>
            </a:r>
            <a:r>
              <a:rPr lang="en-US" b="1" err="1">
                <a:latin typeface="Century Gothic"/>
                <a:cs typeface="Calibri"/>
              </a:rPr>
              <a:t>personajes</a:t>
            </a:r>
            <a:r>
              <a:rPr lang="en-US" b="1">
                <a:latin typeface="Century Gothic"/>
                <a:cs typeface="Calibri"/>
              </a:rPr>
              <a:t> </a:t>
            </a:r>
            <a:r>
              <a:rPr lang="en-US" b="1" err="1">
                <a:latin typeface="Century Gothic"/>
                <a:cs typeface="Calibri"/>
              </a:rPr>
              <a:t>están</a:t>
            </a:r>
            <a:r>
              <a:rPr lang="en-US" b="1">
                <a:latin typeface="Century Gothic"/>
                <a:cs typeface="Calibri"/>
              </a:rPr>
              <a:t> </a:t>
            </a:r>
            <a:r>
              <a:rPr lang="en-US" b="1" err="1">
                <a:latin typeface="Century Gothic"/>
                <a:cs typeface="Calibri"/>
              </a:rPr>
              <a:t>representados</a:t>
            </a:r>
            <a:r>
              <a:rPr lang="en-US" b="1">
                <a:latin typeface="Century Gothic"/>
                <a:cs typeface="Calibri"/>
              </a:rPr>
              <a:t> en </a:t>
            </a:r>
            <a:r>
              <a:rPr lang="en-US" b="1" err="1">
                <a:latin typeface="Century Gothic"/>
                <a:cs typeface="Calibri"/>
              </a:rPr>
              <a:t>ella</a:t>
            </a:r>
            <a:r>
              <a:rPr lang="en-US" b="1">
                <a:latin typeface="Century Gothic"/>
                <a:cs typeface="Calibri"/>
              </a:rPr>
              <a:t> con </a:t>
            </a:r>
            <a:r>
              <a:rPr lang="en-US" b="1" err="1">
                <a:latin typeface="Century Gothic"/>
                <a:cs typeface="Calibri"/>
              </a:rPr>
              <a:t>esculturas</a:t>
            </a:r>
            <a:r>
              <a:rPr lang="en-US" b="1">
                <a:latin typeface="Century Gothic"/>
                <a:cs typeface="Calibri"/>
              </a:rPr>
              <a:t>.</a:t>
            </a:r>
            <a:endParaRPr lang="es-ES" b="1">
              <a:cs typeface="Calibri" panose="020F0502020204030204"/>
            </a:endParaRPr>
          </a:p>
        </p:txBody>
      </p:sp>
      <p:sp>
        <p:nvSpPr>
          <p:cNvPr id="4" name="CuadroTexto 3">
            <a:extLst>
              <a:ext uri="{FF2B5EF4-FFF2-40B4-BE49-F238E27FC236}">
                <a16:creationId xmlns:a16="http://schemas.microsoft.com/office/drawing/2014/main" id="{1CD3EFA7-6CDC-4324-AC4F-71E642CF9909}"/>
              </a:ext>
            </a:extLst>
          </p:cNvPr>
          <p:cNvSpPr txBox="1"/>
          <p:nvPr/>
        </p:nvSpPr>
        <p:spPr>
          <a:xfrm>
            <a:off x="8631383" y="665019"/>
            <a:ext cx="3906981" cy="52496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
              <a:lnSpc>
                <a:spcPct val="90000"/>
              </a:lnSpc>
              <a:spcBef>
                <a:spcPts val="1000"/>
              </a:spcBef>
            </a:pPr>
            <a:r>
              <a:rPr lang="en-US" err="1">
                <a:solidFill>
                  <a:srgbClr val="098BE8"/>
                </a:solidFill>
                <a:latin typeface="Century Gothic"/>
                <a:cs typeface="Calibri"/>
              </a:rPr>
              <a:t>Investigamos</a:t>
            </a:r>
            <a:endParaRPr lang="en-US">
              <a:solidFill>
                <a:srgbClr val="098BE8"/>
              </a:solidFill>
              <a:ea typeface="+mn-lt"/>
              <a:cs typeface="+mn-lt"/>
            </a:endParaRPr>
          </a:p>
          <a:p>
            <a:pPr marL="285750" indent="-228600">
              <a:lnSpc>
                <a:spcPct val="90000"/>
              </a:lnSpc>
              <a:spcBef>
                <a:spcPts val="1000"/>
              </a:spcBef>
              <a:buFont typeface="Arial,Sans-Serif"/>
              <a:buChar char="•"/>
            </a:pPr>
            <a:r>
              <a:rPr lang="en-US">
                <a:latin typeface="Century Gothic"/>
                <a:cs typeface="Calibri"/>
              </a:rPr>
              <a:t>OBISPO MAURICIO</a:t>
            </a:r>
          </a:p>
          <a:p>
            <a:pPr marL="285750" indent="-228600">
              <a:lnSpc>
                <a:spcPct val="90000"/>
              </a:lnSpc>
              <a:spcBef>
                <a:spcPts val="1000"/>
              </a:spcBef>
              <a:buFont typeface="Arial,Sans-Serif"/>
              <a:buChar char="•"/>
            </a:pPr>
            <a:r>
              <a:rPr lang="en-US">
                <a:latin typeface="Century Gothic"/>
                <a:cs typeface="Calibri"/>
              </a:rPr>
              <a:t>REY FERNANDO III</a:t>
            </a:r>
          </a:p>
          <a:p>
            <a:pPr marL="285750" indent="-228600">
              <a:lnSpc>
                <a:spcPct val="90000"/>
              </a:lnSpc>
              <a:spcBef>
                <a:spcPts val="1000"/>
              </a:spcBef>
              <a:buFont typeface="Arial,Sans-Serif"/>
              <a:buChar char="•"/>
            </a:pPr>
            <a:r>
              <a:rPr lang="en-US">
                <a:latin typeface="Century Gothic"/>
                <a:cs typeface="Calibri"/>
              </a:rPr>
              <a:t>BEATRIZ DE SUABIA</a:t>
            </a:r>
          </a:p>
          <a:p>
            <a:pPr marL="285750" indent="-228600">
              <a:lnSpc>
                <a:spcPct val="90000"/>
              </a:lnSpc>
              <a:spcBef>
                <a:spcPts val="1000"/>
              </a:spcBef>
              <a:buFont typeface="Arial,Sans-Serif"/>
              <a:buChar char="•"/>
            </a:pPr>
            <a:r>
              <a:rPr lang="en-US">
                <a:latin typeface="Century Gothic"/>
                <a:cs typeface="Calibri"/>
              </a:rPr>
              <a:t>CONDESTABLES</a:t>
            </a:r>
          </a:p>
          <a:p>
            <a:pPr marL="285750" indent="-228600">
              <a:lnSpc>
                <a:spcPct val="90000"/>
              </a:lnSpc>
              <a:spcBef>
                <a:spcPts val="1000"/>
              </a:spcBef>
              <a:buFont typeface="Arial,Sans-Serif"/>
              <a:buChar char="•"/>
            </a:pPr>
            <a:r>
              <a:rPr lang="en-US">
                <a:latin typeface="Century Gothic"/>
                <a:cs typeface="Calibri"/>
              </a:rPr>
              <a:t>EL CID</a:t>
            </a:r>
          </a:p>
          <a:p>
            <a:pPr marL="285750" indent="-228600">
              <a:lnSpc>
                <a:spcPct val="90000"/>
              </a:lnSpc>
              <a:spcBef>
                <a:spcPts val="1000"/>
              </a:spcBef>
              <a:buFont typeface="Arial,Sans-Serif"/>
              <a:buChar char="•"/>
            </a:pPr>
            <a:r>
              <a:rPr lang="en-US">
                <a:latin typeface="Century Gothic"/>
                <a:cs typeface="Calibri"/>
              </a:rPr>
              <a:t>EL PAPAMOSCAS</a:t>
            </a:r>
          </a:p>
          <a:p>
            <a:pPr marL="285750" indent="-228600">
              <a:lnSpc>
                <a:spcPct val="90000"/>
              </a:lnSpc>
              <a:spcBef>
                <a:spcPts val="1000"/>
              </a:spcBef>
              <a:buFont typeface="Arial,Sans-Serif"/>
              <a:buChar char="•"/>
            </a:pPr>
            <a:r>
              <a:rPr lang="en-US">
                <a:latin typeface="Century Gothic"/>
                <a:cs typeface="Calibri"/>
              </a:rPr>
              <a:t>SIMÓN DE COLONIA</a:t>
            </a:r>
          </a:p>
          <a:p>
            <a:pPr marL="285750" indent="-228600">
              <a:lnSpc>
                <a:spcPct val="90000"/>
              </a:lnSpc>
              <a:spcBef>
                <a:spcPts val="1000"/>
              </a:spcBef>
              <a:buFont typeface="Arial,Sans-Serif"/>
              <a:buChar char="•"/>
            </a:pPr>
            <a:r>
              <a:rPr lang="en-US">
                <a:latin typeface="Century Gothic"/>
                <a:cs typeface="Calibri"/>
              </a:rPr>
              <a:t>JUAN DE COLONIA</a:t>
            </a:r>
          </a:p>
          <a:p>
            <a:pPr marL="285750" indent="-228600">
              <a:lnSpc>
                <a:spcPct val="90000"/>
              </a:lnSpc>
              <a:spcBef>
                <a:spcPts val="1000"/>
              </a:spcBef>
              <a:buFont typeface="Arial,Sans-Serif"/>
              <a:buChar char="•"/>
            </a:pPr>
            <a:r>
              <a:rPr lang="en-US">
                <a:latin typeface="Century Gothic"/>
                <a:cs typeface="Calibri"/>
              </a:rPr>
              <a:t>JUAN DE VALLEJO</a:t>
            </a:r>
          </a:p>
          <a:p>
            <a:pPr marL="285750" indent="-228600">
              <a:lnSpc>
                <a:spcPct val="90000"/>
              </a:lnSpc>
              <a:spcBef>
                <a:spcPts val="1000"/>
              </a:spcBef>
              <a:buFont typeface="Arial,Sans-Serif"/>
              <a:buChar char="•"/>
            </a:pPr>
            <a:r>
              <a:rPr lang="en-US">
                <a:latin typeface="Century Gothic"/>
                <a:cs typeface="Calibri"/>
              </a:rPr>
              <a:t>GIL DE SILOE</a:t>
            </a:r>
          </a:p>
          <a:p>
            <a:pPr marL="285750" indent="-228600">
              <a:lnSpc>
                <a:spcPct val="90000"/>
              </a:lnSpc>
              <a:spcBef>
                <a:spcPts val="1000"/>
              </a:spcBef>
              <a:buFont typeface="Arial,Sans-Serif"/>
              <a:buChar char="•"/>
            </a:pPr>
            <a:r>
              <a:rPr lang="en-US">
                <a:latin typeface="Century Gothic"/>
                <a:cs typeface="Calibri"/>
              </a:rPr>
              <a:t>DIEGO DE SILOE</a:t>
            </a:r>
          </a:p>
          <a:p>
            <a:pPr marL="285750" indent="-228600">
              <a:lnSpc>
                <a:spcPct val="90000"/>
              </a:lnSpc>
              <a:spcBef>
                <a:spcPts val="1000"/>
              </a:spcBef>
              <a:buFont typeface="Arial,Sans-Serif"/>
              <a:buChar char="•"/>
            </a:pPr>
            <a:r>
              <a:rPr lang="en-US">
                <a:latin typeface="Century Gothic"/>
                <a:cs typeface="Calibri"/>
              </a:rPr>
              <a:t>LA SAGRADA FAMILIA</a:t>
            </a:r>
          </a:p>
          <a:p>
            <a:pPr marL="285750" indent="-228600">
              <a:lnSpc>
                <a:spcPct val="90000"/>
              </a:lnSpc>
              <a:spcBef>
                <a:spcPts val="1000"/>
              </a:spcBef>
              <a:buFont typeface="Arial,Sans-Serif"/>
              <a:buChar char="•"/>
            </a:pPr>
            <a:endParaRPr lang="en-US">
              <a:latin typeface="Century Gothic"/>
              <a:cs typeface="Calibri"/>
            </a:endParaRPr>
          </a:p>
        </p:txBody>
      </p:sp>
      <p:pic>
        <p:nvPicPr>
          <p:cNvPr id="5" name="Imagen 5" descr="Imagen que contiene edificio, exterior, piedra, reloj&#10;&#10;Descripción generada con confianza muy alta">
            <a:extLst>
              <a:ext uri="{FF2B5EF4-FFF2-40B4-BE49-F238E27FC236}">
                <a16:creationId xmlns:a16="http://schemas.microsoft.com/office/drawing/2014/main" id="{5CD577B2-58FD-4C00-822B-B745C60C3EAA}"/>
              </a:ext>
            </a:extLst>
          </p:cNvPr>
          <p:cNvPicPr>
            <a:picLocks noChangeAspect="1"/>
          </p:cNvPicPr>
          <p:nvPr/>
        </p:nvPicPr>
        <p:blipFill rotWithShape="1">
          <a:blip r:embed="rId2"/>
          <a:srcRect l="4063" t="97" r="6250"/>
          <a:stretch/>
        </p:blipFill>
        <p:spPr>
          <a:xfrm>
            <a:off x="533270" y="664812"/>
            <a:ext cx="4137791" cy="3564478"/>
          </a:xfrm>
          <a:prstGeom prst="rect">
            <a:avLst/>
          </a:prstGeom>
          <a:ln w="12700">
            <a:solidFill>
              <a:srgbClr val="4472C4"/>
            </a:solidFill>
          </a:ln>
        </p:spPr>
      </p:pic>
    </p:spTree>
    <p:extLst>
      <p:ext uri="{BB962C8B-B14F-4D97-AF65-F5344CB8AC3E}">
        <p14:creationId xmlns:p14="http://schemas.microsoft.com/office/powerpoint/2010/main" val="2356205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402163" y="3715996"/>
            <a:ext cx="4871778" cy="1714500"/>
          </a:xfrm>
        </p:spPr>
        <p:txBody>
          <a:bodyPr vert="horz" lIns="91440" tIns="45720" rIns="91440" bIns="45720" rtlCol="0" anchor="ctr">
            <a:normAutofit/>
          </a:bodyPr>
          <a:lstStyle/>
          <a:p>
            <a:r>
              <a:rPr lang="en-US" sz="2400">
                <a:solidFill>
                  <a:srgbClr val="098BE8"/>
                </a:solidFill>
                <a:latin typeface="Century Gothic"/>
              </a:rPr>
              <a:t>PUERTA DE SANTA MARÍA </a:t>
            </a:r>
            <a:endParaRPr lang="es-ES"/>
          </a:p>
        </p:txBody>
      </p:sp>
      <p:sp>
        <p:nvSpPr>
          <p:cNvPr id="3" name="CuadroTexto 2">
            <a:extLst>
              <a:ext uri="{FF2B5EF4-FFF2-40B4-BE49-F238E27FC236}">
                <a16:creationId xmlns:a16="http://schemas.microsoft.com/office/drawing/2014/main" id="{FD6D1BE7-F7EC-4994-9B25-7266D8FDB57C}"/>
              </a:ext>
            </a:extLst>
          </p:cNvPr>
          <p:cNvSpPr txBox="1"/>
          <p:nvPr/>
        </p:nvSpPr>
        <p:spPr>
          <a:xfrm>
            <a:off x="5336353" y="748146"/>
            <a:ext cx="3117272" cy="33333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
              <a:lnSpc>
                <a:spcPct val="90000"/>
              </a:lnSpc>
              <a:spcBef>
                <a:spcPts val="1000"/>
              </a:spcBef>
            </a:pPr>
            <a:r>
              <a:rPr lang="en-US" err="1">
                <a:solidFill>
                  <a:srgbClr val="098BE8"/>
                </a:solidFill>
                <a:latin typeface="Century Gothic"/>
                <a:cs typeface="Calibri"/>
              </a:rPr>
              <a:t>Investigamos</a:t>
            </a:r>
            <a:endParaRPr lang="en-US">
              <a:solidFill>
                <a:srgbClr val="098BE8"/>
              </a:solidFill>
              <a:ea typeface="+mn-lt"/>
              <a:cs typeface="+mn-lt"/>
            </a:endParaRPr>
          </a:p>
          <a:p>
            <a:pPr marL="57150">
              <a:lnSpc>
                <a:spcPct val="150000"/>
              </a:lnSpc>
              <a:spcBef>
                <a:spcPts val="1000"/>
              </a:spcBef>
            </a:pPr>
            <a:r>
              <a:rPr lang="en-US" b="1">
                <a:latin typeface="Century Gothic"/>
                <a:cs typeface="Calibri"/>
              </a:rPr>
              <a:t>En el </a:t>
            </a:r>
            <a:r>
              <a:rPr lang="en-US" b="1" err="1">
                <a:latin typeface="Century Gothic"/>
                <a:cs typeface="Calibri"/>
              </a:rPr>
              <a:t>recorrido</a:t>
            </a:r>
            <a:r>
              <a:rPr lang="en-US" b="1">
                <a:latin typeface="Century Gothic"/>
                <a:cs typeface="Calibri"/>
              </a:rPr>
              <a:t> por la </a:t>
            </a:r>
            <a:r>
              <a:rPr lang="en-US" b="1" err="1">
                <a:latin typeface="Century Gothic"/>
                <a:cs typeface="Calibri"/>
              </a:rPr>
              <a:t>fachada</a:t>
            </a:r>
            <a:r>
              <a:rPr lang="en-US" b="1">
                <a:latin typeface="Century Gothic"/>
                <a:cs typeface="Calibri"/>
              </a:rPr>
              <a:t> de Santa María de la Catedral de Burgos </a:t>
            </a:r>
            <a:r>
              <a:rPr lang="en-US" b="1" err="1">
                <a:latin typeface="Century Gothic"/>
                <a:cs typeface="Calibri"/>
              </a:rPr>
              <a:t>señala</a:t>
            </a:r>
            <a:r>
              <a:rPr lang="en-US" b="1">
                <a:latin typeface="Century Gothic"/>
                <a:cs typeface="Calibri"/>
              </a:rPr>
              <a:t> </a:t>
            </a:r>
            <a:r>
              <a:rPr lang="en-US" b="1" err="1">
                <a:latin typeface="Century Gothic"/>
                <a:cs typeface="Calibri"/>
              </a:rPr>
              <a:t>cuálesde</a:t>
            </a:r>
            <a:r>
              <a:rPr lang="en-US" b="1">
                <a:latin typeface="Century Gothic"/>
                <a:cs typeface="Calibri"/>
              </a:rPr>
              <a:t> </a:t>
            </a:r>
            <a:r>
              <a:rPr lang="en-US" b="1" err="1">
                <a:latin typeface="Century Gothic"/>
                <a:cs typeface="Calibri"/>
              </a:rPr>
              <a:t>estos</a:t>
            </a:r>
            <a:r>
              <a:rPr lang="en-US" b="1">
                <a:latin typeface="Century Gothic"/>
                <a:cs typeface="Calibri"/>
              </a:rPr>
              <a:t> </a:t>
            </a:r>
            <a:r>
              <a:rPr lang="en-US" b="1" err="1">
                <a:latin typeface="Century Gothic"/>
                <a:cs typeface="Calibri"/>
              </a:rPr>
              <a:t>personajes</a:t>
            </a:r>
            <a:r>
              <a:rPr lang="en-US" b="1">
                <a:latin typeface="Century Gothic"/>
                <a:cs typeface="Calibri"/>
              </a:rPr>
              <a:t> </a:t>
            </a:r>
            <a:r>
              <a:rPr lang="en-US" b="1" err="1">
                <a:latin typeface="Century Gothic"/>
                <a:cs typeface="Calibri"/>
              </a:rPr>
              <a:t>están</a:t>
            </a:r>
            <a:r>
              <a:rPr lang="en-US" b="1">
                <a:latin typeface="Century Gothic"/>
                <a:cs typeface="Calibri"/>
              </a:rPr>
              <a:t> </a:t>
            </a:r>
            <a:r>
              <a:rPr lang="en-US" b="1" err="1">
                <a:latin typeface="Century Gothic"/>
                <a:cs typeface="Calibri"/>
              </a:rPr>
              <a:t>representados</a:t>
            </a:r>
            <a:r>
              <a:rPr lang="en-US" b="1">
                <a:latin typeface="Century Gothic"/>
                <a:cs typeface="Calibri"/>
              </a:rPr>
              <a:t> en </a:t>
            </a:r>
            <a:r>
              <a:rPr lang="en-US" b="1" err="1">
                <a:latin typeface="Century Gothic"/>
                <a:cs typeface="Calibri"/>
              </a:rPr>
              <a:t>ella</a:t>
            </a:r>
            <a:r>
              <a:rPr lang="en-US" b="1">
                <a:latin typeface="Century Gothic"/>
                <a:cs typeface="Calibri"/>
              </a:rPr>
              <a:t> con </a:t>
            </a:r>
            <a:r>
              <a:rPr lang="en-US" b="1" err="1">
                <a:latin typeface="Century Gothic"/>
                <a:cs typeface="Calibri"/>
              </a:rPr>
              <a:t>esculturas</a:t>
            </a:r>
            <a:r>
              <a:rPr lang="en-US" b="1">
                <a:latin typeface="Century Gothic"/>
                <a:cs typeface="Calibri"/>
              </a:rPr>
              <a:t>.</a:t>
            </a:r>
            <a:endParaRPr lang="es-ES" b="1">
              <a:cs typeface="Calibri"/>
            </a:endParaRPr>
          </a:p>
        </p:txBody>
      </p:sp>
      <p:sp>
        <p:nvSpPr>
          <p:cNvPr id="4" name="CuadroTexto 3">
            <a:extLst>
              <a:ext uri="{FF2B5EF4-FFF2-40B4-BE49-F238E27FC236}">
                <a16:creationId xmlns:a16="http://schemas.microsoft.com/office/drawing/2014/main" id="{1CD3EFA7-6CDC-4324-AC4F-71E642CF9909}"/>
              </a:ext>
            </a:extLst>
          </p:cNvPr>
          <p:cNvSpPr txBox="1"/>
          <p:nvPr/>
        </p:nvSpPr>
        <p:spPr>
          <a:xfrm>
            <a:off x="8631383" y="665019"/>
            <a:ext cx="3906981" cy="52496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
              <a:lnSpc>
                <a:spcPct val="90000"/>
              </a:lnSpc>
              <a:spcBef>
                <a:spcPts val="1000"/>
              </a:spcBef>
            </a:pPr>
            <a:r>
              <a:rPr lang="en-US" err="1">
                <a:solidFill>
                  <a:srgbClr val="098BE8"/>
                </a:solidFill>
                <a:latin typeface="Century Gothic"/>
                <a:cs typeface="Calibri"/>
              </a:rPr>
              <a:t>Investigamos</a:t>
            </a:r>
            <a:endParaRPr lang="en-US">
              <a:solidFill>
                <a:srgbClr val="098BE8"/>
              </a:solidFill>
              <a:ea typeface="+mn-lt"/>
              <a:cs typeface="+mn-lt"/>
            </a:endParaRPr>
          </a:p>
          <a:p>
            <a:pPr marL="285750" indent="-228600">
              <a:lnSpc>
                <a:spcPct val="90000"/>
              </a:lnSpc>
              <a:spcBef>
                <a:spcPts val="1000"/>
              </a:spcBef>
              <a:buFont typeface="Arial,Sans-Serif"/>
              <a:buChar char="•"/>
            </a:pPr>
            <a:r>
              <a:rPr lang="en-US">
                <a:latin typeface="Century Gothic"/>
                <a:cs typeface="Calibri"/>
              </a:rPr>
              <a:t>OBISPO MAURICIO</a:t>
            </a:r>
          </a:p>
          <a:p>
            <a:pPr marL="285750" indent="-228600">
              <a:lnSpc>
                <a:spcPct val="90000"/>
              </a:lnSpc>
              <a:spcBef>
                <a:spcPts val="1000"/>
              </a:spcBef>
              <a:buFont typeface="Arial,Sans-Serif"/>
              <a:buChar char="•"/>
            </a:pPr>
            <a:r>
              <a:rPr lang="en-US">
                <a:latin typeface="Century Gothic"/>
                <a:cs typeface="Calibri"/>
              </a:rPr>
              <a:t>REY FERNANDO III</a:t>
            </a:r>
          </a:p>
          <a:p>
            <a:pPr marL="285750" indent="-228600">
              <a:lnSpc>
                <a:spcPct val="90000"/>
              </a:lnSpc>
              <a:spcBef>
                <a:spcPts val="1000"/>
              </a:spcBef>
              <a:buFont typeface="Arial,Sans-Serif"/>
              <a:buChar char="•"/>
            </a:pPr>
            <a:r>
              <a:rPr lang="en-US">
                <a:latin typeface="Century Gothic"/>
                <a:cs typeface="Calibri"/>
              </a:rPr>
              <a:t>BEATRIZ DE SUABIA</a:t>
            </a:r>
          </a:p>
          <a:p>
            <a:pPr marL="285750" indent="-228600">
              <a:lnSpc>
                <a:spcPct val="90000"/>
              </a:lnSpc>
              <a:spcBef>
                <a:spcPts val="1000"/>
              </a:spcBef>
              <a:buFont typeface="Arial,Sans-Serif"/>
              <a:buChar char="•"/>
            </a:pPr>
            <a:r>
              <a:rPr lang="en-US">
                <a:latin typeface="Century Gothic"/>
                <a:cs typeface="Calibri"/>
              </a:rPr>
              <a:t>CONDESTABLES</a:t>
            </a:r>
          </a:p>
          <a:p>
            <a:pPr marL="285750" indent="-228600">
              <a:lnSpc>
                <a:spcPct val="90000"/>
              </a:lnSpc>
              <a:spcBef>
                <a:spcPts val="1000"/>
              </a:spcBef>
              <a:buFont typeface="Arial,Sans-Serif"/>
              <a:buChar char="•"/>
            </a:pPr>
            <a:r>
              <a:rPr lang="en-US">
                <a:latin typeface="Century Gothic"/>
                <a:cs typeface="Calibri"/>
              </a:rPr>
              <a:t>EL CID</a:t>
            </a:r>
          </a:p>
          <a:p>
            <a:pPr marL="285750" indent="-228600">
              <a:lnSpc>
                <a:spcPct val="90000"/>
              </a:lnSpc>
              <a:spcBef>
                <a:spcPts val="1000"/>
              </a:spcBef>
              <a:buFont typeface="Arial,Sans-Serif"/>
              <a:buChar char="•"/>
            </a:pPr>
            <a:r>
              <a:rPr lang="en-US">
                <a:latin typeface="Century Gothic"/>
                <a:cs typeface="Calibri"/>
              </a:rPr>
              <a:t>EL PAPAMOSCAS</a:t>
            </a:r>
          </a:p>
          <a:p>
            <a:pPr marL="285750" indent="-228600">
              <a:lnSpc>
                <a:spcPct val="90000"/>
              </a:lnSpc>
              <a:spcBef>
                <a:spcPts val="1000"/>
              </a:spcBef>
              <a:buFont typeface="Arial,Sans-Serif"/>
              <a:buChar char="•"/>
            </a:pPr>
            <a:r>
              <a:rPr lang="en-US">
                <a:latin typeface="Century Gothic"/>
                <a:cs typeface="Calibri"/>
              </a:rPr>
              <a:t>SIMÓN DE COLONIA</a:t>
            </a:r>
          </a:p>
          <a:p>
            <a:pPr marL="285750" indent="-228600">
              <a:lnSpc>
                <a:spcPct val="90000"/>
              </a:lnSpc>
              <a:spcBef>
                <a:spcPts val="1000"/>
              </a:spcBef>
              <a:buFont typeface="Arial,Sans-Serif"/>
              <a:buChar char="•"/>
            </a:pPr>
            <a:r>
              <a:rPr lang="en-US">
                <a:latin typeface="Century Gothic"/>
                <a:cs typeface="Calibri"/>
              </a:rPr>
              <a:t>JUAN DE COLONIA</a:t>
            </a:r>
          </a:p>
          <a:p>
            <a:pPr marL="285750" indent="-228600">
              <a:lnSpc>
                <a:spcPct val="90000"/>
              </a:lnSpc>
              <a:spcBef>
                <a:spcPts val="1000"/>
              </a:spcBef>
              <a:buFont typeface="Arial,Sans-Serif"/>
              <a:buChar char="•"/>
            </a:pPr>
            <a:r>
              <a:rPr lang="en-US">
                <a:latin typeface="Century Gothic"/>
                <a:cs typeface="Calibri"/>
              </a:rPr>
              <a:t>JUAN DE VALLEJO</a:t>
            </a:r>
          </a:p>
          <a:p>
            <a:pPr marL="285750" indent="-228600">
              <a:lnSpc>
                <a:spcPct val="90000"/>
              </a:lnSpc>
              <a:spcBef>
                <a:spcPts val="1000"/>
              </a:spcBef>
              <a:buFont typeface="Arial,Sans-Serif"/>
              <a:buChar char="•"/>
            </a:pPr>
            <a:r>
              <a:rPr lang="en-US">
                <a:latin typeface="Century Gothic"/>
                <a:cs typeface="Calibri"/>
              </a:rPr>
              <a:t>GIL DE SILOE</a:t>
            </a:r>
          </a:p>
          <a:p>
            <a:pPr marL="285750" indent="-228600">
              <a:lnSpc>
                <a:spcPct val="90000"/>
              </a:lnSpc>
              <a:spcBef>
                <a:spcPts val="1000"/>
              </a:spcBef>
              <a:buFont typeface="Arial,Sans-Serif"/>
              <a:buChar char="•"/>
            </a:pPr>
            <a:r>
              <a:rPr lang="en-US">
                <a:latin typeface="Century Gothic"/>
                <a:cs typeface="Calibri"/>
              </a:rPr>
              <a:t>DIEGO DE SILOE</a:t>
            </a:r>
          </a:p>
          <a:p>
            <a:pPr marL="285750" indent="-228600">
              <a:lnSpc>
                <a:spcPct val="90000"/>
              </a:lnSpc>
              <a:spcBef>
                <a:spcPts val="1000"/>
              </a:spcBef>
              <a:buFont typeface="Arial,Sans-Serif"/>
              <a:buChar char="•"/>
            </a:pPr>
            <a:r>
              <a:rPr lang="en-US">
                <a:latin typeface="Century Gothic"/>
                <a:cs typeface="Calibri"/>
              </a:rPr>
              <a:t>PERSONAJES DE </a:t>
            </a:r>
          </a:p>
          <a:p>
            <a:pPr marL="57150">
              <a:lnSpc>
                <a:spcPct val="90000"/>
              </a:lnSpc>
              <a:spcBef>
                <a:spcPts val="1000"/>
              </a:spcBef>
            </a:pPr>
            <a:r>
              <a:rPr lang="en-US">
                <a:latin typeface="Century Gothic"/>
                <a:cs typeface="Calibri"/>
              </a:rPr>
              <a:t>    LA SAGRADA FAMILIA</a:t>
            </a:r>
          </a:p>
        </p:txBody>
      </p:sp>
      <p:pic>
        <p:nvPicPr>
          <p:cNvPr id="6" name="Imagen 6" descr="Imagen que contiene edificio, exterior, frente, piedra&#10;&#10;Descripción generada con confianza muy alta">
            <a:extLst>
              <a:ext uri="{FF2B5EF4-FFF2-40B4-BE49-F238E27FC236}">
                <a16:creationId xmlns:a16="http://schemas.microsoft.com/office/drawing/2014/main" id="{AC1F30CE-B1DB-4423-B737-F060D4EB559A}"/>
              </a:ext>
            </a:extLst>
          </p:cNvPr>
          <p:cNvPicPr>
            <a:picLocks noChangeAspect="1"/>
          </p:cNvPicPr>
          <p:nvPr/>
        </p:nvPicPr>
        <p:blipFill rotWithShape="1">
          <a:blip r:embed="rId2"/>
          <a:srcRect l="16188" t="15929" r="3655" b="-1328"/>
          <a:stretch/>
        </p:blipFill>
        <p:spPr>
          <a:xfrm>
            <a:off x="403612" y="749147"/>
            <a:ext cx="4871662" cy="3062879"/>
          </a:xfrm>
          <a:prstGeom prst="rect">
            <a:avLst/>
          </a:prstGeom>
        </p:spPr>
      </p:pic>
    </p:spTree>
    <p:extLst>
      <p:ext uri="{BB962C8B-B14F-4D97-AF65-F5344CB8AC3E}">
        <p14:creationId xmlns:p14="http://schemas.microsoft.com/office/powerpoint/2010/main" val="3620519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A04C3E-3CCB-4C11-A81C-C98E677B002E}"/>
              </a:ext>
            </a:extLst>
          </p:cNvPr>
          <p:cNvSpPr>
            <a:spLocks noGrp="1"/>
          </p:cNvSpPr>
          <p:nvPr>
            <p:ph type="title"/>
          </p:nvPr>
        </p:nvSpPr>
        <p:spPr/>
        <p:txBody>
          <a:bodyPr>
            <a:normAutofit/>
          </a:bodyPr>
          <a:lstStyle/>
          <a:p>
            <a:r>
              <a:rPr lang="en-US" sz="4000">
                <a:solidFill>
                  <a:srgbClr val="098BE8"/>
                </a:solidFill>
                <a:latin typeface="Century Gothic"/>
              </a:rPr>
              <a:t>PLANTA DE LA CATEDRAL DE BURGOS</a:t>
            </a:r>
            <a:endParaRPr lang="en-US" sz="4000">
              <a:latin typeface="Century Gothic"/>
            </a:endParaRPr>
          </a:p>
        </p:txBody>
      </p:sp>
      <p:pic>
        <p:nvPicPr>
          <p:cNvPr id="5" name="Imagen 5">
            <a:extLst>
              <a:ext uri="{FF2B5EF4-FFF2-40B4-BE49-F238E27FC236}">
                <a16:creationId xmlns:a16="http://schemas.microsoft.com/office/drawing/2014/main" id="{58233DDF-5BD5-4FAF-96FA-91E3FDFFC470}"/>
              </a:ext>
            </a:extLst>
          </p:cNvPr>
          <p:cNvPicPr>
            <a:picLocks noGrp="1" noChangeAspect="1"/>
          </p:cNvPicPr>
          <p:nvPr>
            <p:ph sz="half" idx="1"/>
          </p:nvPr>
        </p:nvPicPr>
        <p:blipFill>
          <a:blip r:embed="rId2"/>
          <a:stretch>
            <a:fillRect/>
          </a:stretch>
        </p:blipFill>
        <p:spPr>
          <a:xfrm>
            <a:off x="4748575" y="1671898"/>
            <a:ext cx="4538749" cy="3355187"/>
          </a:xfrm>
        </p:spPr>
      </p:pic>
      <p:pic>
        <p:nvPicPr>
          <p:cNvPr id="7" name="Imagen 7" descr="Imagen que contiene edificio&#10;&#10;Descripción generada con confianza muy alta">
            <a:extLst>
              <a:ext uri="{FF2B5EF4-FFF2-40B4-BE49-F238E27FC236}">
                <a16:creationId xmlns:a16="http://schemas.microsoft.com/office/drawing/2014/main" id="{196470FD-EA8D-4B48-85FA-941BE9741ED1}"/>
              </a:ext>
            </a:extLst>
          </p:cNvPr>
          <p:cNvPicPr>
            <a:picLocks noGrp="1" noChangeAspect="1"/>
          </p:cNvPicPr>
          <p:nvPr>
            <p:ph sz="half" idx="2"/>
          </p:nvPr>
        </p:nvPicPr>
        <p:blipFill>
          <a:blip r:embed="rId3"/>
          <a:stretch>
            <a:fillRect/>
          </a:stretch>
        </p:blipFill>
        <p:spPr>
          <a:xfrm>
            <a:off x="838200" y="1968275"/>
            <a:ext cx="3537030" cy="2532513"/>
          </a:xfrm>
        </p:spPr>
      </p:pic>
      <p:sp>
        <p:nvSpPr>
          <p:cNvPr id="12" name="Título 1">
            <a:extLst>
              <a:ext uri="{FF2B5EF4-FFF2-40B4-BE49-F238E27FC236}">
                <a16:creationId xmlns:a16="http://schemas.microsoft.com/office/drawing/2014/main" id="{AED27368-0482-4145-BF1D-31C0263E9C80}"/>
              </a:ext>
            </a:extLst>
          </p:cNvPr>
          <p:cNvSpPr txBox="1">
            <a:spLocks/>
          </p:cNvSpPr>
          <p:nvPr/>
        </p:nvSpPr>
        <p:spPr>
          <a:xfrm>
            <a:off x="903977" y="4169835"/>
            <a:ext cx="3333402" cy="1714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err="1">
                <a:solidFill>
                  <a:srgbClr val="098BE8"/>
                </a:solidFill>
                <a:latin typeface="Century Gothic"/>
                <a:cs typeface="Calibri Light"/>
              </a:rPr>
              <a:t>En</a:t>
            </a:r>
            <a:r>
              <a:rPr lang="en-US" sz="2400">
                <a:solidFill>
                  <a:srgbClr val="098BE8"/>
                </a:solidFill>
                <a:latin typeface="Century Gothic"/>
                <a:cs typeface="Calibri Light"/>
              </a:rPr>
              <a:t> el S. XIII</a:t>
            </a:r>
          </a:p>
        </p:txBody>
      </p:sp>
      <p:sp>
        <p:nvSpPr>
          <p:cNvPr id="13" name="Título 1">
            <a:extLst>
              <a:ext uri="{FF2B5EF4-FFF2-40B4-BE49-F238E27FC236}">
                <a16:creationId xmlns:a16="http://schemas.microsoft.com/office/drawing/2014/main" id="{B59C6E5C-0E08-488B-89B4-431D75203FED}"/>
              </a:ext>
            </a:extLst>
          </p:cNvPr>
          <p:cNvSpPr txBox="1">
            <a:spLocks/>
          </p:cNvSpPr>
          <p:nvPr/>
        </p:nvSpPr>
        <p:spPr>
          <a:xfrm>
            <a:off x="5351249" y="4778375"/>
            <a:ext cx="3333402" cy="1714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err="1">
                <a:solidFill>
                  <a:srgbClr val="098BE8"/>
                </a:solidFill>
                <a:latin typeface="Century Gothic"/>
                <a:cs typeface="Calibri Light"/>
              </a:rPr>
              <a:t>En</a:t>
            </a:r>
            <a:r>
              <a:rPr lang="en-US" sz="2400">
                <a:solidFill>
                  <a:srgbClr val="098BE8"/>
                </a:solidFill>
                <a:latin typeface="Century Gothic"/>
                <a:cs typeface="Calibri Light"/>
              </a:rPr>
              <a:t> la </a:t>
            </a:r>
            <a:r>
              <a:rPr lang="en-US" sz="2400" err="1">
                <a:solidFill>
                  <a:srgbClr val="098BE8"/>
                </a:solidFill>
                <a:latin typeface="Century Gothic"/>
                <a:cs typeface="Calibri Light"/>
              </a:rPr>
              <a:t>actualidad</a:t>
            </a:r>
            <a:endParaRPr lang="en-US" sz="2400">
              <a:solidFill>
                <a:srgbClr val="098BE8"/>
              </a:solidFill>
              <a:latin typeface="Century Gothic"/>
              <a:cs typeface="Calibri Light"/>
            </a:endParaRPr>
          </a:p>
        </p:txBody>
      </p:sp>
      <p:sp>
        <p:nvSpPr>
          <p:cNvPr id="8" name="CuadroTexto 7">
            <a:extLst>
              <a:ext uri="{FF2B5EF4-FFF2-40B4-BE49-F238E27FC236}">
                <a16:creationId xmlns:a16="http://schemas.microsoft.com/office/drawing/2014/main" id="{C38A4380-D109-487D-88BB-D442CB2E39C5}"/>
              </a:ext>
            </a:extLst>
          </p:cNvPr>
          <p:cNvSpPr txBox="1"/>
          <p:nvPr/>
        </p:nvSpPr>
        <p:spPr>
          <a:xfrm>
            <a:off x="9287325" y="1879717"/>
            <a:ext cx="2586020" cy="4975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
              <a:lnSpc>
                <a:spcPct val="90000"/>
              </a:lnSpc>
              <a:spcBef>
                <a:spcPts val="1000"/>
              </a:spcBef>
            </a:pPr>
            <a:r>
              <a:rPr lang="en-US" b="1" err="1">
                <a:solidFill>
                  <a:srgbClr val="098BE8"/>
                </a:solidFill>
                <a:latin typeface="Century Gothic"/>
                <a:ea typeface="+mn-lt"/>
                <a:cs typeface="Calibri"/>
              </a:rPr>
              <a:t>Localiza</a:t>
            </a:r>
            <a:endParaRPr lang="en-US" b="1">
              <a:solidFill>
                <a:srgbClr val="098BE8"/>
              </a:solidFill>
              <a:latin typeface="Century Gothic"/>
              <a:ea typeface="+mn-lt"/>
              <a:cs typeface="Calibri"/>
            </a:endParaRPr>
          </a:p>
          <a:p>
            <a:pPr marL="57150">
              <a:lnSpc>
                <a:spcPct val="90000"/>
              </a:lnSpc>
              <a:spcBef>
                <a:spcPts val="1000"/>
              </a:spcBef>
            </a:pPr>
            <a:r>
              <a:rPr lang="en-US" sz="1600">
                <a:latin typeface="Century Gothic"/>
                <a:ea typeface="+mn-lt"/>
                <a:cs typeface="+mn-lt"/>
              </a:rPr>
              <a:t>En el Segundo </a:t>
            </a:r>
            <a:r>
              <a:rPr lang="en-US" sz="1600" err="1">
                <a:latin typeface="Century Gothic"/>
                <a:ea typeface="+mn-lt"/>
                <a:cs typeface="+mn-lt"/>
              </a:rPr>
              <a:t>plano</a:t>
            </a:r>
            <a:r>
              <a:rPr lang="en-US" sz="1600">
                <a:latin typeface="Century Gothic"/>
                <a:ea typeface="+mn-lt"/>
                <a:cs typeface="+mn-lt"/>
              </a:rPr>
              <a:t>, los </a:t>
            </a:r>
            <a:r>
              <a:rPr lang="en-US" sz="1600" err="1">
                <a:latin typeface="Century Gothic"/>
                <a:ea typeface="+mn-lt"/>
                <a:cs typeface="+mn-lt"/>
              </a:rPr>
              <a:t>siguientes</a:t>
            </a:r>
            <a:r>
              <a:rPr lang="en-US" sz="1600">
                <a:latin typeface="Century Gothic"/>
                <a:ea typeface="+mn-lt"/>
                <a:cs typeface="+mn-lt"/>
              </a:rPr>
              <a:t> </a:t>
            </a:r>
            <a:r>
              <a:rPr lang="en-US" sz="1600" err="1">
                <a:latin typeface="Century Gothic"/>
                <a:ea typeface="+mn-lt"/>
                <a:cs typeface="+mn-lt"/>
              </a:rPr>
              <a:t>espacios</a:t>
            </a:r>
            <a:r>
              <a:rPr lang="en-US" sz="1600">
                <a:latin typeface="Century Gothic"/>
                <a:ea typeface="+mn-lt"/>
                <a:cs typeface="+mn-lt"/>
              </a:rPr>
              <a:t>:</a:t>
            </a:r>
          </a:p>
          <a:p>
            <a:pPr marL="342900" indent="-285750">
              <a:lnSpc>
                <a:spcPct val="90000"/>
              </a:lnSpc>
              <a:spcBef>
                <a:spcPts val="1000"/>
              </a:spcBef>
              <a:buFont typeface="Arial" panose="020B0604020202020204" pitchFamily="34" charset="0"/>
              <a:buChar char="•"/>
            </a:pPr>
            <a:r>
              <a:rPr lang="en-US" sz="1600">
                <a:latin typeface="Century Gothic"/>
                <a:ea typeface="+mn-lt"/>
                <a:cs typeface="+mn-lt"/>
              </a:rPr>
              <a:t>Capilla </a:t>
            </a:r>
            <a:r>
              <a:rPr lang="en-US" sz="1600" err="1">
                <a:latin typeface="Century Gothic"/>
                <a:ea typeface="+mn-lt"/>
                <a:cs typeface="+mn-lt"/>
              </a:rPr>
              <a:t>Capilla</a:t>
            </a:r>
            <a:r>
              <a:rPr lang="en-US" sz="1600">
                <a:latin typeface="Century Gothic"/>
                <a:ea typeface="+mn-lt"/>
                <a:cs typeface="+mn-lt"/>
              </a:rPr>
              <a:t> de Santa Ana</a:t>
            </a:r>
          </a:p>
          <a:p>
            <a:pPr marL="342900" indent="-285750">
              <a:lnSpc>
                <a:spcPct val="90000"/>
              </a:lnSpc>
              <a:spcBef>
                <a:spcPts val="1000"/>
              </a:spcBef>
              <a:buFont typeface="Arial" panose="020B0604020202020204" pitchFamily="34" charset="0"/>
              <a:buChar char="•"/>
            </a:pPr>
            <a:r>
              <a:rPr lang="en-US" sz="1600">
                <a:latin typeface="Century Gothic"/>
                <a:ea typeface="+mn-lt"/>
                <a:cs typeface="+mn-lt"/>
              </a:rPr>
              <a:t>Capilla de la </a:t>
            </a:r>
            <a:r>
              <a:rPr lang="en-US" sz="1600" err="1">
                <a:latin typeface="Century Gothic"/>
                <a:ea typeface="+mn-lt"/>
                <a:cs typeface="+mn-lt"/>
              </a:rPr>
              <a:t>presentación</a:t>
            </a:r>
            <a:endParaRPr lang="en-US" sz="1600">
              <a:latin typeface="Century Gothic"/>
              <a:ea typeface="+mn-lt"/>
              <a:cs typeface="+mn-lt"/>
            </a:endParaRPr>
          </a:p>
          <a:p>
            <a:pPr marL="342900" indent="-285750">
              <a:lnSpc>
                <a:spcPct val="90000"/>
              </a:lnSpc>
              <a:spcBef>
                <a:spcPts val="1000"/>
              </a:spcBef>
              <a:buFont typeface="Arial" panose="020B0604020202020204" pitchFamily="34" charset="0"/>
              <a:buChar char="•"/>
            </a:pPr>
            <a:r>
              <a:rPr lang="en-US" sz="1600">
                <a:latin typeface="Century Gothic"/>
                <a:ea typeface="+mn-lt"/>
                <a:cs typeface="+mn-lt"/>
              </a:rPr>
              <a:t>Capilla de los </a:t>
            </a:r>
            <a:r>
              <a:rPr lang="en-US" sz="1600" err="1">
                <a:latin typeface="Century Gothic"/>
                <a:ea typeface="+mn-lt"/>
                <a:cs typeface="+mn-lt"/>
              </a:rPr>
              <a:t>Condestables</a:t>
            </a:r>
            <a:endParaRPr lang="en-US" sz="1600">
              <a:latin typeface="Century Gothic"/>
              <a:ea typeface="+mn-lt"/>
              <a:cs typeface="+mn-lt"/>
            </a:endParaRPr>
          </a:p>
          <a:p>
            <a:pPr marL="342900" indent="-285750">
              <a:lnSpc>
                <a:spcPct val="90000"/>
              </a:lnSpc>
              <a:spcBef>
                <a:spcPts val="1000"/>
              </a:spcBef>
              <a:buFont typeface="Arial" panose="020B0604020202020204" pitchFamily="34" charset="0"/>
              <a:buChar char="•"/>
            </a:pPr>
            <a:r>
              <a:rPr lang="en-US" sz="1600">
                <a:latin typeface="Century Gothic"/>
                <a:ea typeface="+mn-lt"/>
                <a:cs typeface="+mn-lt"/>
              </a:rPr>
              <a:t>Capilla del Cristo</a:t>
            </a:r>
          </a:p>
          <a:p>
            <a:pPr marL="342900" indent="-285750">
              <a:lnSpc>
                <a:spcPct val="90000"/>
              </a:lnSpc>
              <a:spcBef>
                <a:spcPts val="1000"/>
              </a:spcBef>
              <a:buFont typeface="Arial" panose="020B0604020202020204" pitchFamily="34" charset="0"/>
              <a:buChar char="•"/>
            </a:pPr>
            <a:r>
              <a:rPr lang="en-US" sz="1600">
                <a:latin typeface="Century Gothic"/>
                <a:ea typeface="+mn-lt"/>
                <a:cs typeface="+mn-lt"/>
              </a:rPr>
              <a:t>Capilla de Santa Catalina</a:t>
            </a:r>
          </a:p>
          <a:p>
            <a:pPr marL="342900" indent="-285750">
              <a:lnSpc>
                <a:spcPct val="90000"/>
              </a:lnSpc>
              <a:spcBef>
                <a:spcPts val="1000"/>
              </a:spcBef>
              <a:buFont typeface="Arial" panose="020B0604020202020204" pitchFamily="34" charset="0"/>
              <a:buChar char="•"/>
            </a:pPr>
            <a:r>
              <a:rPr lang="en-US" sz="1600">
                <a:latin typeface="Century Gothic"/>
                <a:ea typeface="+mn-lt"/>
                <a:cs typeface="+mn-lt"/>
              </a:rPr>
              <a:t>Escalera </a:t>
            </a:r>
            <a:r>
              <a:rPr lang="en-US" sz="1600" err="1">
                <a:latin typeface="Century Gothic"/>
                <a:ea typeface="+mn-lt"/>
                <a:cs typeface="+mn-lt"/>
              </a:rPr>
              <a:t>dorada</a:t>
            </a:r>
            <a:endParaRPr lang="en-US" sz="1600">
              <a:latin typeface="Century Gothic"/>
              <a:ea typeface="+mn-lt"/>
              <a:cs typeface="+mn-lt"/>
            </a:endParaRPr>
          </a:p>
          <a:p>
            <a:pPr marL="342900" indent="-285750">
              <a:lnSpc>
                <a:spcPct val="90000"/>
              </a:lnSpc>
              <a:spcBef>
                <a:spcPts val="1000"/>
              </a:spcBef>
              <a:buFont typeface="Arial" panose="020B0604020202020204" pitchFamily="34" charset="0"/>
              <a:buChar char="•"/>
            </a:pPr>
            <a:r>
              <a:rPr lang="en-US" sz="1600" err="1">
                <a:latin typeface="Century Gothic"/>
                <a:ea typeface="+mn-lt"/>
                <a:cs typeface="+mn-lt"/>
              </a:rPr>
              <a:t>Claustro</a:t>
            </a:r>
            <a:endParaRPr lang="en-US" sz="1600">
              <a:latin typeface="Century Gothic"/>
              <a:ea typeface="+mn-lt"/>
              <a:cs typeface="+mn-lt"/>
            </a:endParaRPr>
          </a:p>
          <a:p>
            <a:pPr marL="342900" indent="-285750">
              <a:lnSpc>
                <a:spcPct val="90000"/>
              </a:lnSpc>
              <a:spcBef>
                <a:spcPts val="1000"/>
              </a:spcBef>
              <a:buFont typeface="Arial" panose="020B0604020202020204" pitchFamily="34" charset="0"/>
              <a:buChar char="•"/>
            </a:pPr>
            <a:r>
              <a:rPr lang="en-US" sz="1600" err="1">
                <a:latin typeface="Century Gothic"/>
                <a:ea typeface="+mn-lt"/>
                <a:cs typeface="+mn-lt"/>
              </a:rPr>
              <a:t>Cimborrio</a:t>
            </a:r>
            <a:endParaRPr lang="en-US" sz="1600">
              <a:latin typeface="Century Gothic"/>
              <a:ea typeface="+mn-lt"/>
              <a:cs typeface="+mn-lt"/>
            </a:endParaRPr>
          </a:p>
          <a:p>
            <a:pPr marL="57150">
              <a:lnSpc>
                <a:spcPct val="90000"/>
              </a:lnSpc>
              <a:spcBef>
                <a:spcPts val="1000"/>
              </a:spcBef>
            </a:pPr>
            <a:endParaRPr lang="en-US">
              <a:ea typeface="+mn-lt"/>
              <a:cs typeface="+mn-lt"/>
            </a:endParaRPr>
          </a:p>
        </p:txBody>
      </p:sp>
    </p:spTree>
    <p:extLst>
      <p:ext uri="{BB962C8B-B14F-4D97-AF65-F5344CB8AC3E}">
        <p14:creationId xmlns:p14="http://schemas.microsoft.com/office/powerpoint/2010/main" val="2882378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6"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Imagen 3" descr="Imagen que contiene edificio, interior, viejo, piedra&#10;&#10;Descripción generada con confianza muy alta">
            <a:extLst>
              <a:ext uri="{FF2B5EF4-FFF2-40B4-BE49-F238E27FC236}">
                <a16:creationId xmlns:a16="http://schemas.microsoft.com/office/drawing/2014/main" id="{320C1B43-6D85-42EA-8723-D511CC383778}"/>
              </a:ext>
            </a:extLst>
          </p:cNvPr>
          <p:cNvPicPr>
            <a:picLocks noChangeAspect="1"/>
          </p:cNvPicPr>
          <p:nvPr/>
        </p:nvPicPr>
        <p:blipFill rotWithShape="1">
          <a:blip r:embed="rId5">
            <a:alphaModFix/>
          </a:blip>
          <a:srcRect l="25283" r="11369" b="1"/>
          <a:stretch/>
        </p:blipFill>
        <p:spPr>
          <a:xfrm>
            <a:off x="165442" y="913345"/>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Marcador de contenido 2">
            <a:extLst>
              <a:ext uri="{FF2B5EF4-FFF2-40B4-BE49-F238E27FC236}">
                <a16:creationId xmlns:a16="http://schemas.microsoft.com/office/drawing/2014/main" id="{204BD95B-C4E9-485F-8582-3445EE64997F}"/>
              </a:ext>
            </a:extLst>
          </p:cNvPr>
          <p:cNvSpPr>
            <a:spLocks noGrp="1"/>
          </p:cNvSpPr>
          <p:nvPr>
            <p:ph idx="1"/>
          </p:nvPr>
        </p:nvSpPr>
        <p:spPr>
          <a:xfrm>
            <a:off x="5285443" y="49419"/>
            <a:ext cx="6688483" cy="6802307"/>
          </a:xfrm>
        </p:spPr>
        <p:txBody>
          <a:bodyPr vert="horz" lIns="91440" tIns="45720" rIns="91440" bIns="45720" rtlCol="0" anchor="ctr">
            <a:noAutofit/>
          </a:bodyPr>
          <a:lstStyle/>
          <a:p>
            <a:pPr marL="0" indent="0" algn="ctr">
              <a:buNone/>
            </a:pPr>
            <a:endParaRPr lang="es-ES" sz="1600">
              <a:solidFill>
                <a:srgbClr val="000000"/>
              </a:solidFill>
              <a:latin typeface="Cavolini"/>
              <a:ea typeface="+mn-lt"/>
              <a:cs typeface="+mn-lt"/>
            </a:endParaRPr>
          </a:p>
          <a:p>
            <a:pPr marL="0" indent="0" algn="ctr">
              <a:buNone/>
            </a:pPr>
            <a:r>
              <a:rPr lang="es-ES" sz="1600">
                <a:solidFill>
                  <a:srgbClr val="000000"/>
                </a:solidFill>
                <a:latin typeface="Cavolini"/>
                <a:ea typeface="+mn-lt"/>
                <a:cs typeface="+mn-lt"/>
              </a:rPr>
              <a:t>  </a:t>
            </a:r>
            <a:r>
              <a:rPr lang="es-ES" sz="1600" i="1">
                <a:solidFill>
                  <a:srgbClr val="000000"/>
                </a:solidFill>
                <a:latin typeface="Cavolini"/>
                <a:ea typeface="+mn-lt"/>
                <a:cs typeface="+mn-lt"/>
                <a:hlinkClick r:id="rId6"/>
              </a:rPr>
              <a:t>VEN Y VERÁS</a:t>
            </a:r>
          </a:p>
          <a:p>
            <a:pPr marL="0" indent="0" algn="ctr">
              <a:buNone/>
            </a:pPr>
            <a:r>
              <a:rPr lang="es-ES" sz="1600">
                <a:solidFill>
                  <a:srgbClr val="000000"/>
                </a:solidFill>
                <a:latin typeface="Cavolini"/>
                <a:ea typeface="+mn-lt"/>
                <a:cs typeface="+mn-lt"/>
              </a:rPr>
              <a:t>María está de visita  con su clase en la Catedral de Burgos.</a:t>
            </a:r>
            <a:endParaRPr lang="es-ES" sz="1600">
              <a:solidFill>
                <a:srgbClr val="000000"/>
              </a:solidFill>
              <a:latin typeface="Cavolini"/>
              <a:cs typeface="Calibri"/>
            </a:endParaRPr>
          </a:p>
          <a:p>
            <a:pPr marL="0" indent="0" algn="ctr">
              <a:buNone/>
            </a:pPr>
            <a:r>
              <a:rPr lang="es-ES" sz="1600">
                <a:solidFill>
                  <a:srgbClr val="000000"/>
                </a:solidFill>
                <a:latin typeface="Cavolini"/>
                <a:ea typeface="+mn-lt"/>
                <a:cs typeface="+mn-lt"/>
              </a:rPr>
              <a:t>Dentro de poco, se cumplirán 800 años y todos están emocionados con su celebración. Así que, en el cole no se lo han querido perder.</a:t>
            </a:r>
          </a:p>
          <a:p>
            <a:pPr marL="0" indent="0" algn="ctr">
              <a:buNone/>
            </a:pPr>
            <a:r>
              <a:rPr lang="es-ES" sz="1600">
                <a:solidFill>
                  <a:srgbClr val="000000"/>
                </a:solidFill>
                <a:latin typeface="Cavolini"/>
                <a:ea typeface="+mn-lt"/>
                <a:cs typeface="+mn-lt"/>
              </a:rPr>
              <a:t>Todos están muy atentos a su profe José, que trata de explicar la singularidad de semejante Catedral.</a:t>
            </a:r>
          </a:p>
          <a:p>
            <a:pPr marL="0" indent="0" algn="ctr">
              <a:buNone/>
            </a:pPr>
            <a:r>
              <a:rPr lang="es-ES" sz="1600">
                <a:solidFill>
                  <a:srgbClr val="000000"/>
                </a:solidFill>
                <a:latin typeface="Cavolini"/>
                <a:ea typeface="+mn-lt"/>
                <a:cs typeface="+mn-lt"/>
              </a:rPr>
              <a:t>Aquí podemos ver…. ¡¡Atentos!! que tenemos que escribir las pistas para descifrar el enigma de la Catedral.</a:t>
            </a:r>
          </a:p>
          <a:p>
            <a:pPr marL="0" indent="0" algn="ctr">
              <a:buNone/>
            </a:pPr>
            <a:r>
              <a:rPr lang="es-ES" sz="1600">
                <a:solidFill>
                  <a:srgbClr val="000000"/>
                </a:solidFill>
                <a:latin typeface="Cavolini"/>
                <a:ea typeface="+mn-lt"/>
                <a:cs typeface="+mn-lt"/>
              </a:rPr>
              <a:t> María, muy atenta, no se creía lo que allí veía. - ¡Madre mía !</a:t>
            </a:r>
          </a:p>
          <a:p>
            <a:pPr marL="0" indent="0" algn="ctr">
              <a:buNone/>
            </a:pPr>
            <a:r>
              <a:rPr lang="es-ES" sz="1600" i="1">
                <a:solidFill>
                  <a:srgbClr val="000000"/>
                </a:solidFill>
                <a:latin typeface="Cavolini"/>
                <a:ea typeface="+mn-lt"/>
                <a:cs typeface="+mn-lt"/>
              </a:rPr>
              <a:t>Uno de los ángeles , un guiño le hacía.</a:t>
            </a:r>
          </a:p>
          <a:p>
            <a:pPr marL="0" indent="0" algn="ctr">
              <a:buNone/>
            </a:pPr>
            <a:r>
              <a:rPr lang="es-ES" sz="1600">
                <a:solidFill>
                  <a:srgbClr val="000000"/>
                </a:solidFill>
                <a:latin typeface="Cavolini"/>
                <a:ea typeface="+mn-lt"/>
                <a:cs typeface="+mn-lt"/>
              </a:rPr>
              <a:t>Todos ,entraron en la sacristía.</a:t>
            </a:r>
          </a:p>
          <a:p>
            <a:pPr marL="0" indent="0" algn="ctr">
              <a:buNone/>
            </a:pPr>
            <a:r>
              <a:rPr lang="es-ES" sz="1600">
                <a:solidFill>
                  <a:srgbClr val="000000"/>
                </a:solidFill>
                <a:latin typeface="Cavolini"/>
                <a:ea typeface="+mn-lt"/>
                <a:cs typeface="+mn-lt"/>
              </a:rPr>
              <a:t> Y María, detrás de un gran muro se escondía. La noche caía.</a:t>
            </a:r>
          </a:p>
          <a:p>
            <a:pPr marL="0" indent="0" algn="ctr">
              <a:buNone/>
            </a:pPr>
            <a:r>
              <a:rPr lang="es-ES" sz="1600">
                <a:solidFill>
                  <a:srgbClr val="000000"/>
                </a:solidFill>
                <a:latin typeface="Cavolini"/>
                <a:ea typeface="+mn-lt"/>
                <a:cs typeface="+mn-lt"/>
              </a:rPr>
              <a:t>Se oía una melodía en la lejanía.</a:t>
            </a:r>
            <a:r>
              <a:rPr lang="es-ES" sz="1600" i="1">
                <a:solidFill>
                  <a:srgbClr val="000000"/>
                </a:solidFill>
                <a:latin typeface="Cavolini"/>
                <a:ea typeface="+mn-lt"/>
                <a:cs typeface="+mn-lt"/>
              </a:rPr>
              <a:t> ¿Es verdad lo que veía? ….</a:t>
            </a:r>
            <a:r>
              <a:rPr lang="es-ES" sz="1600">
                <a:solidFill>
                  <a:srgbClr val="000000"/>
                </a:solidFill>
                <a:latin typeface="Cavolini"/>
                <a:ea typeface="+mn-lt"/>
                <a:cs typeface="+mn-lt"/>
              </a:rPr>
              <a:t>..Todos,  y en grupo junto a las escaleras se reunían.</a:t>
            </a:r>
          </a:p>
          <a:p>
            <a:pPr marL="0" indent="0" algn="ctr">
              <a:buNone/>
            </a:pPr>
            <a:r>
              <a:rPr lang="es-ES" sz="1600" i="1">
                <a:solidFill>
                  <a:srgbClr val="000000"/>
                </a:solidFill>
                <a:latin typeface="Cavolini"/>
                <a:ea typeface="+mn-lt"/>
                <a:cs typeface="+mn-lt"/>
              </a:rPr>
              <a:t>-!Vaya día! - Decían. Qué cansado, tanto grupo desafinado!</a:t>
            </a:r>
          </a:p>
          <a:p>
            <a:pPr marL="0" indent="0" algn="ctr">
              <a:buNone/>
            </a:pPr>
            <a:r>
              <a:rPr lang="es-ES" sz="1600">
                <a:solidFill>
                  <a:srgbClr val="000000"/>
                </a:solidFill>
                <a:latin typeface="Cavolini"/>
                <a:ea typeface="+mn-lt"/>
                <a:cs typeface="+mn-lt"/>
              </a:rPr>
              <a:t>Por fin, alguien pone orden aquí.</a:t>
            </a:r>
          </a:p>
          <a:p>
            <a:pPr marL="0" indent="0" algn="ctr">
              <a:buNone/>
            </a:pPr>
            <a:r>
              <a:rPr lang="es-ES" sz="1600">
                <a:solidFill>
                  <a:srgbClr val="000000"/>
                </a:solidFill>
                <a:latin typeface="Cavolini"/>
                <a:ea typeface="+mn-lt"/>
                <a:cs typeface="+mn-lt"/>
              </a:rPr>
              <a:t>El Jefe querubín toma la palabra.</a:t>
            </a:r>
          </a:p>
          <a:p>
            <a:pPr marL="0" indent="0">
              <a:buNone/>
            </a:pPr>
            <a:endParaRPr lang="es-ES" sz="700">
              <a:solidFill>
                <a:srgbClr val="000000"/>
              </a:solidFill>
              <a:latin typeface="Century Gothic"/>
              <a:ea typeface="+mn-lt"/>
              <a:cs typeface="+mn-lt"/>
            </a:endParaRPr>
          </a:p>
          <a:p>
            <a:pPr marL="0" indent="0">
              <a:buNone/>
            </a:pPr>
            <a:endParaRPr lang="es-ES" sz="700">
              <a:solidFill>
                <a:srgbClr val="000000"/>
              </a:solidFill>
              <a:latin typeface="Calibri" panose="020F0502020204030204"/>
              <a:ea typeface="+mn-lt"/>
              <a:cs typeface="+mn-lt"/>
            </a:endParaRPr>
          </a:p>
        </p:txBody>
      </p:sp>
      <p:pic>
        <p:nvPicPr>
          <p:cNvPr id="5" name="Gráfico 5" descr="Música">
            <a:extLst>
              <a:ext uri="{FF2B5EF4-FFF2-40B4-BE49-F238E27FC236}">
                <a16:creationId xmlns:a16="http://schemas.microsoft.com/office/drawing/2014/main" id="{5B67EA9A-4AAE-4E21-BBB4-8B736BCE9F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92196" y="53196"/>
            <a:ext cx="382438" cy="396816"/>
          </a:xfrm>
          <a:prstGeom prst="rect">
            <a:avLst/>
          </a:prstGeom>
        </p:spPr>
      </p:pic>
      <p:pic>
        <p:nvPicPr>
          <p:cNvPr id="6" name="WhatsApp Audio 2020-05-08 at 18.44.49">
            <a:hlinkClick r:id="" action="ppaction://media"/>
            <a:extLst>
              <a:ext uri="{FF2B5EF4-FFF2-40B4-BE49-F238E27FC236}">
                <a16:creationId xmlns:a16="http://schemas.microsoft.com/office/drawing/2014/main" id="{9D3F8E72-C6AF-40A7-8406-E43792CC542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64966" y="151873"/>
            <a:ext cx="609600" cy="609600"/>
          </a:xfrm>
          <a:prstGeom prst="rect">
            <a:avLst/>
          </a:prstGeom>
        </p:spPr>
      </p:pic>
    </p:spTree>
    <p:extLst>
      <p:ext uri="{BB962C8B-B14F-4D97-AF65-F5344CB8AC3E}">
        <p14:creationId xmlns:p14="http://schemas.microsoft.com/office/powerpoint/2010/main" val="23135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2768</Words>
  <Application>Microsoft Macintosh PowerPoint</Application>
  <PresentationFormat>Panorámica</PresentationFormat>
  <Paragraphs>292</Paragraphs>
  <Slides>25</Slides>
  <Notes>0</Notes>
  <HiddenSlides>0</HiddenSlides>
  <MMClips>1</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25</vt:i4>
      </vt:variant>
    </vt:vector>
  </HeadingPairs>
  <TitlesOfParts>
    <vt:vector size="32" baseType="lpstr">
      <vt:lpstr>Arial,Sans-Serif</vt:lpstr>
      <vt:lpstr>Arial</vt:lpstr>
      <vt:lpstr>Calibri</vt:lpstr>
      <vt:lpstr>Calibri Light</vt:lpstr>
      <vt:lpstr>Cavolini</vt:lpstr>
      <vt:lpstr>Century Gothic</vt:lpstr>
      <vt:lpstr>Tema de Office</vt:lpstr>
      <vt:lpstr>La Catedral de Burgos</vt:lpstr>
      <vt:lpstr>Guía para conocer La Catedral</vt:lpstr>
      <vt:lpstr>Presentación de PowerPoint</vt:lpstr>
      <vt:lpstr> https://www.youtube.com/watch?v=yqVAuJ6OmY0  https://www.youtube.com/watch?v=2ViKMx1w1MM  https://www.youtube.com/watch?v=de00H43bMjs&amp;t=981s</vt:lpstr>
      <vt:lpstr>LA CATEDRAL DE BURGOS</vt:lpstr>
      <vt:lpstr>PUERTA DE  SARMENTAL </vt:lpstr>
      <vt:lpstr>PUERTA DE SANTA MARÍA </vt:lpstr>
      <vt:lpstr>PLANTA DE LA CATEDRAL DE BURGOS</vt:lpstr>
      <vt:lpstr>Presentación de PowerPoint</vt:lpstr>
      <vt:lpstr>Presentación de PowerPoint</vt:lpstr>
      <vt:lpstr>Presentación de PowerPoint</vt:lpstr>
      <vt:lpstr>Presentación de PowerPoint</vt:lpstr>
      <vt:lpstr>Presentación de PowerPoint</vt:lpstr>
      <vt:lpstr>PERSONAJES  ILUSTRES  ¿Quién es quién?</vt:lpstr>
      <vt:lpstr>PERSONAJES  ILUSTRES  ¿Quién es quién?</vt:lpstr>
      <vt:lpstr>ELEMENTOS DE UNA CATEDRAL</vt:lpstr>
      <vt:lpstr>Línea del tiempo</vt:lpstr>
      <vt:lpstr>Enlaces   kahoot de la catedral</vt:lpstr>
      <vt:lpstr>Las vidrieras de la Catedral</vt:lpstr>
      <vt:lpstr>GLOSARIO</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Catedral de Burgos</dc:title>
  <dc:creator>Asesoría de Infantil</dc:creator>
  <cp:lastModifiedBy>Asesoría de Infantil</cp:lastModifiedBy>
  <cp:revision>2</cp:revision>
  <dcterms:created xsi:type="dcterms:W3CDTF">2020-05-13T10:25:00Z</dcterms:created>
  <dcterms:modified xsi:type="dcterms:W3CDTF">2020-05-14T11:10:39Z</dcterms:modified>
</cp:coreProperties>
</file>