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61" r:id="rId5"/>
    <p:sldId id="278" r:id="rId6"/>
    <p:sldId id="279" r:id="rId7"/>
    <p:sldId id="291" r:id="rId8"/>
    <p:sldId id="280" r:id="rId9"/>
    <p:sldId id="281" r:id="rId10"/>
    <p:sldId id="293" r:id="rId11"/>
    <p:sldId id="292" r:id="rId12"/>
    <p:sldId id="286" r:id="rId13"/>
    <p:sldId id="294" r:id="rId14"/>
    <p:sldId id="290" r:id="rId15"/>
    <p:sldId id="283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AC00"/>
    <a:srgbClr val="99CC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5E4A-D37D-4455-9A36-F01F89A14ECC}" type="datetimeFigureOut">
              <a:rPr lang="es-ES" smtClean="0"/>
              <a:pPr/>
              <a:t>19/10/2022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5E4A-D37D-4455-9A36-F01F89A14ECC}" type="datetimeFigureOut">
              <a:rPr lang="es-ES" smtClean="0"/>
              <a:pPr/>
              <a:t>19/10/2022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5E4A-D37D-4455-9A36-F01F89A14ECC}" type="datetimeFigureOut">
              <a:rPr lang="es-ES" smtClean="0"/>
              <a:pPr/>
              <a:t>19/10/2022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5E4A-D37D-4455-9A36-F01F89A14ECC}" type="datetimeFigureOut">
              <a:rPr lang="es-ES" smtClean="0"/>
              <a:pPr/>
              <a:t>19/10/2022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5E4A-D37D-4455-9A36-F01F89A14ECC}" type="datetimeFigureOut">
              <a:rPr lang="es-ES" smtClean="0"/>
              <a:pPr/>
              <a:t>19/10/2022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5E4A-D37D-4455-9A36-F01F89A14ECC}" type="datetimeFigureOut">
              <a:rPr lang="es-ES" smtClean="0"/>
              <a:pPr/>
              <a:t>19/10/2022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5E4A-D37D-4455-9A36-F01F89A14ECC}" type="datetimeFigureOut">
              <a:rPr lang="es-ES" smtClean="0"/>
              <a:pPr/>
              <a:t>19/10/2022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5E4A-D37D-4455-9A36-F01F89A14ECC}" type="datetimeFigureOut">
              <a:rPr lang="es-ES" smtClean="0"/>
              <a:pPr/>
              <a:t>19/10/2022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5E4A-D37D-4455-9A36-F01F89A14ECC}" type="datetimeFigureOut">
              <a:rPr lang="es-ES" smtClean="0"/>
              <a:pPr/>
              <a:t>19/10/2022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5E4A-D37D-4455-9A36-F01F89A14ECC}" type="datetimeFigureOut">
              <a:rPr lang="es-ES" smtClean="0"/>
              <a:pPr/>
              <a:t>19/10/2022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5E4A-D37D-4455-9A36-F01F89A14ECC}" type="datetimeFigureOut">
              <a:rPr lang="es-ES" smtClean="0"/>
              <a:pPr/>
              <a:t>19/10/2022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15E4A-D37D-4455-9A36-F01F89A14ECC}" type="datetimeFigureOut">
              <a:rPr lang="es-ES" smtClean="0"/>
              <a:pPr/>
              <a:t>19/10/2022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cortar.link/Sv39nh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DHNJaoRkQ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7.png"/><Relationship Id="rId4" Type="http://schemas.openxmlformats.org/officeDocument/2006/relationships/hyperlink" Target="https://doodle.com/poll/pddc7tbytdnazrac?utm_source=poll&amp;utm_medium=lin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ndos de pantalla de colegio - FondosMil"/>
          <p:cNvPicPr>
            <a:picLocks noChangeAspect="1" noChangeArrowheads="1"/>
          </p:cNvPicPr>
          <p:nvPr/>
        </p:nvPicPr>
        <p:blipFill>
          <a:blip r:embed="rId2" cstate="print"/>
          <a:srcRect l="7530" r="17274"/>
          <a:stretch>
            <a:fillRect/>
          </a:stretch>
        </p:blipFill>
        <p:spPr bwMode="auto">
          <a:xfrm>
            <a:off x="-24051" y="0"/>
            <a:ext cx="9168051" cy="6858000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14282" y="2000240"/>
            <a:ext cx="8715436" cy="2255843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Segoe UI Black" pitchFamily="34" charset="0"/>
              </a:rPr>
              <a:t> </a:t>
            </a:r>
            <a:r>
              <a:rPr lang="es-ES" sz="2800" dirty="0" smtClean="0">
                <a:latin typeface="Broadway" pitchFamily="82" charset="0"/>
              </a:rPr>
              <a:t>Tres, dos uno…  </a:t>
            </a:r>
            <a:br>
              <a:rPr lang="es-ES" sz="2800" dirty="0" smtClean="0">
                <a:latin typeface="Broadway" pitchFamily="82" charset="0"/>
              </a:rPr>
            </a:br>
            <a:r>
              <a:rPr lang="es-ES" sz="2000" dirty="0" smtClean="0">
                <a:latin typeface="Broadway" pitchFamily="82" charset="0"/>
              </a:rPr>
              <a:t>Arrancamos Escuelas para la Sostenibilidad </a:t>
            </a:r>
            <a:r>
              <a:rPr lang="es-ES" sz="2000" dirty="0" smtClean="0">
                <a:latin typeface="Broadway" pitchFamily="82" charset="0"/>
              </a:rPr>
              <a:t>2022-23</a:t>
            </a:r>
            <a:endParaRPr lang="es-ES" sz="2000" b="1" dirty="0">
              <a:latin typeface="Broadway" pitchFamily="82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4463"/>
            <a:ext cx="8329637" cy="19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7190" y="5707075"/>
            <a:ext cx="1641934" cy="11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643050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1292290" y="4941168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chemeClr val="bg1"/>
                </a:solidFill>
                <a:latin typeface="Arial Narrow" pitchFamily="34" charset="0"/>
              </a:rPr>
              <a:t>PALENCIA</a:t>
            </a:r>
            <a:endParaRPr lang="es-ES" sz="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Picture 2" descr="Fondos de pantalla de colegio - FondosMil"/>
          <p:cNvPicPr>
            <a:picLocks noChangeArrowheads="1"/>
          </p:cNvPicPr>
          <p:nvPr/>
        </p:nvPicPr>
        <p:blipFill>
          <a:blip r:embed="rId2" cstate="print"/>
          <a:srcRect l="15207" t="60630"/>
          <a:stretch>
            <a:fillRect/>
          </a:stretch>
        </p:blipFill>
        <p:spPr bwMode="auto">
          <a:xfrm>
            <a:off x="-9324" y="-676106"/>
            <a:ext cx="9153324" cy="2390594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-661776"/>
            <a:ext cx="9144000" cy="2376264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785754" y="101587"/>
            <a:ext cx="80010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  <a:ea typeface="+mj-ea"/>
                <a:cs typeface="+mj-cs"/>
              </a:rPr>
              <a:t>Propuestas EpS 22-23</a:t>
            </a:r>
            <a:endParaRPr lang="es-ES" sz="5400" dirty="0">
              <a:solidFill>
                <a:schemeClr val="accent6">
                  <a:lumMod val="75000"/>
                </a:schemeClr>
              </a:solidFill>
              <a:latin typeface="Broadway" pitchFamily="82" charset="0"/>
              <a:ea typeface="+mj-ea"/>
              <a:cs typeface="+mj-cs"/>
            </a:endParaRPr>
          </a:p>
        </p:txBody>
      </p:sp>
      <p:sp>
        <p:nvSpPr>
          <p:cNvPr id="16394" name="AutoShape 10" descr="Brainstorm Think Vector SVG Icon (2) - SVG Re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357158" y="2057998"/>
            <a:ext cx="8786842" cy="2013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buFont typeface="Wingdings" pitchFamily="2" charset="2"/>
              <a:buChar char="q"/>
              <a:defRPr/>
            </a:pPr>
            <a:r>
              <a:rPr lang="es-ES" sz="3200" dirty="0" smtClean="0">
                <a:latin typeface="Roboto Light" pitchFamily="2" charset="0"/>
                <a:ea typeface="Roboto Light" pitchFamily="2" charset="0"/>
              </a:rPr>
              <a:t>Presentación al profesorado “pon una EpS en tu vida”</a:t>
            </a:r>
          </a:p>
          <a:p>
            <a:pPr fontAlgn="base">
              <a:buFont typeface="Wingdings" pitchFamily="2" charset="2"/>
              <a:buChar char="q"/>
              <a:defRPr/>
            </a:pPr>
            <a:endParaRPr lang="es-ES" sz="3200" dirty="0" smtClean="0">
              <a:latin typeface="Roboto Light" pitchFamily="2" charset="0"/>
              <a:ea typeface="Roboto Light" pitchFamily="2" charset="0"/>
            </a:endParaRPr>
          </a:p>
          <a:p>
            <a:pPr fontAlgn="base">
              <a:buFont typeface="Wingdings" pitchFamily="2" charset="2"/>
              <a:buChar char="q"/>
              <a:defRPr/>
            </a:pPr>
            <a:r>
              <a:rPr lang="es-ES" sz="3200" dirty="0" smtClean="0">
                <a:latin typeface="Roboto Light" pitchFamily="2" charset="0"/>
                <a:ea typeface="Roboto Light" pitchFamily="2" charset="0"/>
              </a:rPr>
              <a:t>Calendario blog colaborativo: avances, recursos, convocatorias…</a:t>
            </a:r>
          </a:p>
          <a:p>
            <a:pPr fontAlgn="base">
              <a:buFont typeface="Wingdings" pitchFamily="2" charset="2"/>
              <a:buChar char="q"/>
              <a:defRPr/>
            </a:pPr>
            <a:endParaRPr lang="es-ES" sz="3200" dirty="0" smtClean="0">
              <a:latin typeface="Roboto Light" pitchFamily="2" charset="0"/>
              <a:ea typeface="Roboto Light" pitchFamily="2" charset="0"/>
            </a:endParaRPr>
          </a:p>
          <a:p>
            <a:pPr fontAlgn="base">
              <a:buFont typeface="Wingdings" pitchFamily="2" charset="2"/>
              <a:buChar char="q"/>
              <a:defRPr/>
            </a:pPr>
            <a:r>
              <a:rPr lang="es-ES" sz="3200" dirty="0" smtClean="0">
                <a:latin typeface="Roboto Light" pitchFamily="2" charset="0"/>
                <a:ea typeface="Roboto Light" pitchFamily="2" charset="0"/>
              </a:rPr>
              <a:t>Reuniones online temáticas para intercambiar experiencias y avanzar conjuntamente.</a:t>
            </a:r>
            <a:endParaRPr lang="es-ES" sz="3200" dirty="0" smtClean="0">
              <a:latin typeface="Roboto Light" pitchFamily="2" charset="0"/>
              <a:ea typeface="Roboto Light" pitchFamily="2" charset="0"/>
            </a:endParaRPr>
          </a:p>
          <a:p>
            <a:pPr fontAlgn="base">
              <a:defRPr/>
            </a:pPr>
            <a:endParaRPr lang="es-ES" sz="4000" dirty="0" smtClean="0">
              <a:latin typeface="Roboto Light" pitchFamily="2" charset="0"/>
              <a:ea typeface="Roboto Light" pitchFamily="2" charset="0"/>
            </a:endParaRPr>
          </a:p>
          <a:p>
            <a:pPr marL="273050" lvl="0" indent="-273050">
              <a:buFont typeface="+mj-lt"/>
              <a:buAutoNum type="arabicPeriod"/>
              <a:defRPr/>
            </a:pPr>
            <a:endParaRPr lang="es-ES" sz="1400" dirty="0" smtClean="0">
              <a:latin typeface="Roboto Light" pitchFamily="2" charset="0"/>
              <a:ea typeface="Roboto 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1292290" y="4941168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chemeClr val="bg1"/>
                </a:solidFill>
                <a:latin typeface="Arial Narrow" pitchFamily="34" charset="0"/>
              </a:rPr>
              <a:t>PALENCIA</a:t>
            </a:r>
            <a:endParaRPr lang="es-ES" sz="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Picture 2" descr="Fondos de pantalla de colegio - FondosMil"/>
          <p:cNvPicPr>
            <a:picLocks noChangeArrowheads="1"/>
          </p:cNvPicPr>
          <p:nvPr/>
        </p:nvPicPr>
        <p:blipFill>
          <a:blip r:embed="rId2" cstate="print"/>
          <a:srcRect l="15207" t="60630"/>
          <a:stretch>
            <a:fillRect/>
          </a:stretch>
        </p:blipFill>
        <p:spPr bwMode="auto">
          <a:xfrm>
            <a:off x="-9324" y="-676106"/>
            <a:ext cx="9153324" cy="2390594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-661776"/>
            <a:ext cx="9144000" cy="2376264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785754" y="101587"/>
            <a:ext cx="80010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  <a:ea typeface="+mj-ea"/>
                <a:cs typeface="+mj-cs"/>
              </a:rPr>
              <a:t>Ahora toca decidir…</a:t>
            </a:r>
            <a:endParaRPr lang="es-ES" sz="5400" dirty="0">
              <a:solidFill>
                <a:schemeClr val="accent6">
                  <a:lumMod val="75000"/>
                </a:schemeClr>
              </a:solidFill>
              <a:latin typeface="Broadway" pitchFamily="82" charset="0"/>
              <a:ea typeface="+mj-ea"/>
              <a:cs typeface="+mj-cs"/>
            </a:endParaRPr>
          </a:p>
        </p:txBody>
      </p:sp>
      <p:sp>
        <p:nvSpPr>
          <p:cNvPr id="16394" name="AutoShape 10" descr="Brainstorm Think Vector SVG Icon (2) - SVG Re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4818" name="Picture 2" descr="La difícil tarea de decidir | Randstad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4496" y="1714488"/>
            <a:ext cx="935996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1292290" y="4941168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chemeClr val="bg1"/>
                </a:solidFill>
                <a:latin typeface="Arial Narrow" pitchFamily="34" charset="0"/>
              </a:rPr>
              <a:t>PALENCIA</a:t>
            </a:r>
            <a:endParaRPr lang="es-ES" sz="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Picture 2" descr="Fondos de pantalla de colegio - FondosMil"/>
          <p:cNvPicPr>
            <a:picLocks noChangeArrowheads="1"/>
          </p:cNvPicPr>
          <p:nvPr/>
        </p:nvPicPr>
        <p:blipFill>
          <a:blip r:embed="rId2" cstate="print"/>
          <a:srcRect l="15207" t="60630"/>
          <a:stretch>
            <a:fillRect/>
          </a:stretch>
        </p:blipFill>
        <p:spPr bwMode="auto">
          <a:xfrm>
            <a:off x="-9324" y="-676106"/>
            <a:ext cx="9153324" cy="2390594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-661776"/>
            <a:ext cx="9144000" cy="2376264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28564" y="101587"/>
            <a:ext cx="821540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50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  <a:ea typeface="+mj-ea"/>
                <a:cs typeface="+mj-cs"/>
              </a:rPr>
              <a:t>Desconexión</a:t>
            </a:r>
            <a:endParaRPr lang="es-ES" sz="5000" dirty="0">
              <a:solidFill>
                <a:schemeClr val="accent6">
                  <a:lumMod val="75000"/>
                </a:schemeClr>
              </a:solidFill>
              <a:latin typeface="Broadway" pitchFamily="82" charset="0"/>
              <a:ea typeface="+mj-ea"/>
              <a:cs typeface="+mj-cs"/>
            </a:endParaRPr>
          </a:p>
        </p:txBody>
      </p:sp>
      <p:pic>
        <p:nvPicPr>
          <p:cNvPr id="14" name="13 Imagen" descr="Sobre el derecho a la desconexión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285992"/>
            <a:ext cx="6722833" cy="393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1292290" y="4941168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chemeClr val="bg1"/>
                </a:solidFill>
                <a:latin typeface="Arial Narrow" pitchFamily="34" charset="0"/>
              </a:rPr>
              <a:t>PALENCIA</a:t>
            </a:r>
            <a:endParaRPr lang="es-ES" sz="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Picture 2" descr="Fondos de pantalla de colegio - FondosMil"/>
          <p:cNvPicPr>
            <a:picLocks noChangeArrowheads="1"/>
          </p:cNvPicPr>
          <p:nvPr/>
        </p:nvPicPr>
        <p:blipFill>
          <a:blip r:embed="rId3" cstate="print"/>
          <a:srcRect l="15207" t="60630"/>
          <a:stretch>
            <a:fillRect/>
          </a:stretch>
        </p:blipFill>
        <p:spPr bwMode="auto">
          <a:xfrm>
            <a:off x="-9324" y="-676106"/>
            <a:ext cx="9153324" cy="2390594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-661776"/>
            <a:ext cx="9144000" cy="2376264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28564" y="101587"/>
            <a:ext cx="821540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0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  <a:ea typeface="+mj-ea"/>
                <a:cs typeface="+mj-cs"/>
              </a:rPr>
              <a:t>¿Y una </a:t>
            </a:r>
            <a:r>
              <a:rPr lang="es-ES" sz="5000" dirty="0" err="1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  <a:ea typeface="+mj-ea"/>
                <a:cs typeface="+mj-cs"/>
              </a:rPr>
              <a:t>Confint</a:t>
            </a:r>
            <a:r>
              <a:rPr lang="es-ES" sz="50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  <a:ea typeface="+mj-ea"/>
                <a:cs typeface="+mj-cs"/>
              </a:rPr>
              <a:t> en mi colegio?</a:t>
            </a:r>
            <a:endParaRPr lang="es-ES" sz="5000" dirty="0">
              <a:solidFill>
                <a:schemeClr val="accent6">
                  <a:lumMod val="75000"/>
                </a:schemeClr>
              </a:solidFill>
              <a:latin typeface="Broadway" pitchFamily="82" charset="0"/>
              <a:ea typeface="+mj-ea"/>
              <a:cs typeface="+mj-cs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9144021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1292290" y="4941168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chemeClr val="bg1"/>
                </a:solidFill>
                <a:latin typeface="Arial Narrow" pitchFamily="34" charset="0"/>
              </a:rPr>
              <a:t>PALENCIA</a:t>
            </a:r>
            <a:endParaRPr lang="es-ES" sz="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Picture 2" descr="Fondos de pantalla de colegio - FondosMil"/>
          <p:cNvPicPr>
            <a:picLocks noChangeArrowheads="1"/>
          </p:cNvPicPr>
          <p:nvPr/>
        </p:nvPicPr>
        <p:blipFill>
          <a:blip r:embed="rId3" cstate="print"/>
          <a:srcRect l="15207" t="60630"/>
          <a:stretch>
            <a:fillRect/>
          </a:stretch>
        </p:blipFill>
        <p:spPr bwMode="auto">
          <a:xfrm>
            <a:off x="-9324" y="-676106"/>
            <a:ext cx="9153324" cy="2390594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-661776"/>
            <a:ext cx="9144000" cy="2376264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28564" y="101587"/>
            <a:ext cx="821540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0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  <a:ea typeface="+mj-ea"/>
                <a:cs typeface="+mj-cs"/>
              </a:rPr>
              <a:t>Avisos, anuncios y convocatorias…</a:t>
            </a:r>
            <a:endParaRPr lang="es-ES" sz="5000" dirty="0">
              <a:solidFill>
                <a:schemeClr val="accent6">
                  <a:lumMod val="75000"/>
                </a:schemeClr>
              </a:solidFill>
              <a:latin typeface="Broadway" pitchFamily="82" charset="0"/>
              <a:ea typeface="+mj-ea"/>
              <a:cs typeface="+mj-cs"/>
            </a:endParaRPr>
          </a:p>
        </p:txBody>
      </p:sp>
      <p:pic>
        <p:nvPicPr>
          <p:cNvPr id="7" name="6 Imagen" descr="Avisos | Parroquia de San Jorge de Mogor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1809" y="2285992"/>
            <a:ext cx="4161893" cy="394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714348" y="5143512"/>
            <a:ext cx="792961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rgbClr val="99CC00"/>
                </a:solidFill>
                <a:latin typeface="Roboto Light" pitchFamily="2" charset="0"/>
                <a:ea typeface="Roboto Light" pitchFamily="2" charset="0"/>
              </a:rPr>
              <a:t>Emocionario</a:t>
            </a:r>
            <a:r>
              <a:rPr lang="es-ES" sz="2400" b="1" dirty="0" smtClean="0">
                <a:solidFill>
                  <a:srgbClr val="99CC00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b="1" dirty="0" smtClean="0">
                <a:solidFill>
                  <a:srgbClr val="99CC00"/>
                </a:solidFill>
                <a:latin typeface="Roboto Light" pitchFamily="2" charset="0"/>
                <a:ea typeface="Roboto Light" pitchFamily="2" charset="0"/>
              </a:rPr>
              <a:t>22-23</a:t>
            </a:r>
            <a:endParaRPr lang="es-ES" sz="2400" b="1" dirty="0" smtClean="0">
              <a:solidFill>
                <a:srgbClr val="99CC00"/>
              </a:solidFill>
              <a:latin typeface="Roboto Light" pitchFamily="2" charset="0"/>
              <a:ea typeface="Roboto Light" pitchFamily="2" charset="0"/>
            </a:endParaRPr>
          </a:p>
          <a:p>
            <a:pPr algn="ctr"/>
            <a:r>
              <a:rPr lang="es-ES" sz="1600" dirty="0" smtClean="0">
                <a:latin typeface="Roboto Light" pitchFamily="2" charset="0"/>
                <a:ea typeface="Roboto Light" pitchFamily="2" charset="0"/>
              </a:rPr>
              <a:t>Después de este encuentro ¿Con qué ánimo afrontas </a:t>
            </a:r>
            <a:r>
              <a:rPr lang="es-ES" sz="1600" dirty="0" err="1" smtClean="0">
                <a:latin typeface="Roboto Light" pitchFamily="2" charset="0"/>
                <a:ea typeface="Roboto Light" pitchFamily="2" charset="0"/>
              </a:rPr>
              <a:t>EpS</a:t>
            </a:r>
            <a:r>
              <a:rPr lang="es-ES" sz="1600" dirty="0" smtClean="0">
                <a:latin typeface="Roboto Light" pitchFamily="2" charset="0"/>
                <a:ea typeface="Roboto Light" pitchFamily="2" charset="0"/>
              </a:rPr>
              <a:t> este curso?</a:t>
            </a:r>
          </a:p>
          <a:p>
            <a:pPr algn="ctr"/>
            <a:endParaRPr lang="es-ES" dirty="0" smtClean="0">
              <a:latin typeface="Roboto Light" pitchFamily="2" charset="0"/>
              <a:ea typeface="Roboto Light" pitchFamily="2" charset="0"/>
            </a:endParaRPr>
          </a:p>
          <a:p>
            <a:pPr algn="ctr"/>
            <a:r>
              <a:rPr lang="es-ES" dirty="0" smtClean="0">
                <a:latin typeface="Roboto Light" pitchFamily="2" charset="0"/>
                <a:ea typeface="Roboto Light" pitchFamily="2" charset="0"/>
              </a:rPr>
              <a:t>Entra en </a:t>
            </a:r>
            <a:r>
              <a:rPr lang="es-ES" dirty="0" smtClean="0">
                <a:latin typeface="Roboto Light" pitchFamily="2" charset="0"/>
                <a:ea typeface="Roboto Light" pitchFamily="2" charset="0"/>
                <a:hlinkClick r:id="rId2"/>
              </a:rPr>
              <a:t>www.menti.com</a:t>
            </a:r>
            <a:endParaRPr lang="es-ES" dirty="0" smtClean="0">
              <a:latin typeface="Roboto Light" pitchFamily="2" charset="0"/>
              <a:ea typeface="Roboto Light" pitchFamily="2" charset="0"/>
            </a:endParaRPr>
          </a:p>
          <a:p>
            <a:pPr algn="ctr"/>
            <a:r>
              <a:rPr lang="es-ES" dirty="0" smtClean="0">
                <a:latin typeface="Roboto Light" pitchFamily="2" charset="0"/>
                <a:ea typeface="Roboto Light" pitchFamily="2" charset="0"/>
              </a:rPr>
              <a:t>Introduce el código </a:t>
            </a:r>
            <a:r>
              <a:rPr lang="es-ES" b="1" dirty="0" smtClean="0">
                <a:latin typeface="Roboto Light" pitchFamily="2" charset="0"/>
                <a:ea typeface="Roboto Light" pitchFamily="2" charset="0"/>
              </a:rPr>
              <a:t>1148 1550</a:t>
            </a:r>
            <a:endParaRPr lang="es-ES" b="1" dirty="0" smtClean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292290" y="4941168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chemeClr val="bg1"/>
                </a:solidFill>
                <a:latin typeface="Arial Narrow" pitchFamily="34" charset="0"/>
              </a:rPr>
              <a:t>PALENCIA</a:t>
            </a:r>
            <a:endParaRPr lang="es-ES" sz="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5364" name="Picture 4" descr="Evaluación, acreditación y mejora de los Servicios de la UEx — Portal de la  UEX - Bienvenido a la Universidad de Extremad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8652"/>
            <a:ext cx="9144000" cy="2043113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-733214"/>
            <a:ext cx="9144000" cy="2376264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14282" y="-71462"/>
            <a:ext cx="87154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Y para terminar…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Emocionario</a:t>
            </a: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 BIS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sp>
        <p:nvSpPr>
          <p:cNvPr id="15371" name="AutoShape 11" descr="Icono Tiro con arco, flecha, diana, focus, tiro, destino Gratis de Spo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1828800"/>
            <a:ext cx="67151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ndos de pantalla de colegio - FondosMil"/>
          <p:cNvPicPr>
            <a:picLocks noChangeAspect="1" noChangeArrowheads="1"/>
          </p:cNvPicPr>
          <p:nvPr/>
        </p:nvPicPr>
        <p:blipFill>
          <a:blip r:embed="rId2" cstate="print"/>
          <a:srcRect l="7530" r="17274"/>
          <a:stretch>
            <a:fillRect/>
          </a:stretch>
        </p:blipFill>
        <p:spPr bwMode="auto">
          <a:xfrm>
            <a:off x="-24051" y="0"/>
            <a:ext cx="9168051" cy="6858000"/>
          </a:xfrm>
          <a:prstGeom prst="rect">
            <a:avLst/>
          </a:prstGeom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4463"/>
            <a:ext cx="8329637" cy="19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 Título"/>
          <p:cNvSpPr>
            <a:spLocks noGrp="1"/>
          </p:cNvSpPr>
          <p:nvPr>
            <p:ph type="ctrTitle"/>
          </p:nvPr>
        </p:nvSpPr>
        <p:spPr>
          <a:xfrm>
            <a:off x="5643570" y="2285992"/>
            <a:ext cx="2714644" cy="1714512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Broadway" pitchFamily="82" charset="0"/>
              </a:rPr>
              <a:t>¡Nos vemos en la próxima!</a:t>
            </a:r>
            <a:endParaRPr lang="es-ES" sz="2400" b="1" dirty="0">
              <a:latin typeface="Broadway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4743441" cy="23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7190" y="5707075"/>
            <a:ext cx="1641934" cy="11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714348" y="5143512"/>
            <a:ext cx="792961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rgbClr val="99CC00"/>
                </a:solidFill>
                <a:latin typeface="Roboto Light" pitchFamily="2" charset="0"/>
                <a:ea typeface="Roboto Light" pitchFamily="2" charset="0"/>
              </a:rPr>
              <a:t>Emocionario</a:t>
            </a:r>
            <a:r>
              <a:rPr lang="es-ES" sz="2400" b="1" dirty="0" smtClean="0">
                <a:solidFill>
                  <a:srgbClr val="99CC00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s-ES" sz="2400" b="1" dirty="0" smtClean="0">
                <a:solidFill>
                  <a:srgbClr val="99CC00"/>
                </a:solidFill>
                <a:latin typeface="Roboto Light" pitchFamily="2" charset="0"/>
                <a:ea typeface="Roboto Light" pitchFamily="2" charset="0"/>
              </a:rPr>
              <a:t>21-22</a:t>
            </a:r>
            <a:endParaRPr lang="es-ES" sz="2400" b="1" dirty="0" smtClean="0">
              <a:solidFill>
                <a:srgbClr val="99CC00"/>
              </a:solidFill>
              <a:latin typeface="Roboto Light" pitchFamily="2" charset="0"/>
              <a:ea typeface="Roboto Light" pitchFamily="2" charset="0"/>
            </a:endParaRPr>
          </a:p>
          <a:p>
            <a:pPr algn="ctr"/>
            <a:r>
              <a:rPr lang="es-ES" sz="1600" dirty="0" smtClean="0">
                <a:latin typeface="Roboto Light" pitchFamily="2" charset="0"/>
                <a:ea typeface="Roboto Light" pitchFamily="2" charset="0"/>
              </a:rPr>
              <a:t>Resume </a:t>
            </a:r>
            <a:r>
              <a:rPr lang="es-ES" sz="1600" dirty="0" smtClean="0">
                <a:latin typeface="Roboto Light" pitchFamily="2" charset="0"/>
                <a:ea typeface="Roboto Light" pitchFamily="2" charset="0"/>
              </a:rPr>
              <a:t>en UNA PALABRA cómo resultó EpS 21-22 en tu colegio</a:t>
            </a:r>
          </a:p>
          <a:p>
            <a:pPr algn="ctr"/>
            <a:endParaRPr lang="es-ES" dirty="0" smtClean="0">
              <a:latin typeface="Roboto Light" pitchFamily="2" charset="0"/>
              <a:ea typeface="Roboto Light" pitchFamily="2" charset="0"/>
            </a:endParaRPr>
          </a:p>
          <a:p>
            <a:pPr algn="ctr"/>
            <a:r>
              <a:rPr lang="es-ES" dirty="0" smtClean="0">
                <a:latin typeface="Roboto Light" pitchFamily="2" charset="0"/>
                <a:ea typeface="Roboto Light" pitchFamily="2" charset="0"/>
              </a:rPr>
              <a:t>Entra en </a:t>
            </a:r>
            <a:r>
              <a:rPr lang="es-ES" dirty="0" smtClean="0">
                <a:latin typeface="Roboto Light" pitchFamily="2" charset="0"/>
                <a:ea typeface="Roboto Light" pitchFamily="2" charset="0"/>
                <a:hlinkClick r:id="rId2"/>
              </a:rPr>
              <a:t>www.menti.com</a:t>
            </a:r>
            <a:endParaRPr lang="es-ES" dirty="0" smtClean="0">
              <a:latin typeface="Roboto Light" pitchFamily="2" charset="0"/>
              <a:ea typeface="Roboto Light" pitchFamily="2" charset="0"/>
            </a:endParaRPr>
          </a:p>
          <a:p>
            <a:pPr algn="ctr"/>
            <a:r>
              <a:rPr lang="es-ES" dirty="0" smtClean="0">
                <a:latin typeface="Roboto Light" pitchFamily="2" charset="0"/>
                <a:ea typeface="Roboto Light" pitchFamily="2" charset="0"/>
              </a:rPr>
              <a:t>Introduce el código </a:t>
            </a:r>
            <a:r>
              <a:rPr lang="es-ES" b="1" dirty="0" smtClean="0">
                <a:latin typeface="Roboto Light" pitchFamily="2" charset="0"/>
                <a:ea typeface="Roboto Light" pitchFamily="2" charset="0"/>
              </a:rPr>
              <a:t>3348 4309</a:t>
            </a:r>
            <a:endParaRPr lang="es-ES" b="1" dirty="0" smtClean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292290" y="4941168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chemeClr val="bg1"/>
                </a:solidFill>
                <a:latin typeface="Arial Narrow" pitchFamily="34" charset="0"/>
              </a:rPr>
              <a:t>PALENCIA</a:t>
            </a:r>
            <a:endParaRPr lang="es-ES" sz="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5364" name="Picture 4" descr="Evaluación, acreditación y mejora de los Servicios de la UEx — Portal de la  UEX - Bienvenido a la Universidad de Extremad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8652"/>
            <a:ext cx="9144000" cy="2043113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-733214"/>
            <a:ext cx="9144000" cy="2376264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14282" y="-71462"/>
            <a:ext cx="87154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Emocionario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sp>
        <p:nvSpPr>
          <p:cNvPr id="15371" name="AutoShape 11" descr="Icono Tiro con arco, flecha, diana, focus, tiro, destino Gratis de Spo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338" name="Picture 2" descr="Normas de estilo al redactar el resumen ejecutivo de tu plan de negocio -  Emprendedores.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9018" y="1928802"/>
            <a:ext cx="4640436" cy="3095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1292290" y="4941168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chemeClr val="bg1"/>
                </a:solidFill>
                <a:latin typeface="Arial Narrow" pitchFamily="34" charset="0"/>
              </a:rPr>
              <a:t>PALENCIA</a:t>
            </a:r>
            <a:endParaRPr lang="es-ES" sz="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Picture 2" descr="Fondos de pantalla de colegio - FondosMil"/>
          <p:cNvPicPr>
            <a:picLocks noChangeArrowheads="1"/>
          </p:cNvPicPr>
          <p:nvPr/>
        </p:nvPicPr>
        <p:blipFill>
          <a:blip r:embed="rId2" cstate="print"/>
          <a:srcRect l="15207" t="60630"/>
          <a:stretch>
            <a:fillRect/>
          </a:stretch>
        </p:blipFill>
        <p:spPr bwMode="auto">
          <a:xfrm>
            <a:off x="-9324" y="-676106"/>
            <a:ext cx="9153324" cy="2390594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-661776"/>
            <a:ext cx="9144000" cy="2376264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785754" y="101587"/>
            <a:ext cx="80010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  <a:ea typeface="+mj-ea"/>
                <a:cs typeface="+mj-cs"/>
              </a:rPr>
              <a:t>¿Cómo valoramos el trabajo del curso pasado?</a:t>
            </a:r>
            <a:endParaRPr lang="es-ES" sz="5400" dirty="0">
              <a:solidFill>
                <a:schemeClr val="accent6">
                  <a:lumMod val="75000"/>
                </a:schemeClr>
              </a:solidFill>
              <a:latin typeface="Broadway" pitchFamily="82" charset="0"/>
              <a:ea typeface="+mj-ea"/>
              <a:cs typeface="+mj-cs"/>
            </a:endParaRPr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2143108" y="2057998"/>
            <a:ext cx="6533348" cy="2013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defRPr/>
            </a:pPr>
            <a:r>
              <a:rPr lang="es-ES" sz="4000" dirty="0" smtClean="0">
                <a:latin typeface="Roboto Light" pitchFamily="2" charset="0"/>
                <a:ea typeface="Roboto Light" pitchFamily="2" charset="0"/>
              </a:rPr>
              <a:t>Revisamos los resultados de la evaluación del año pasado.</a:t>
            </a:r>
          </a:p>
          <a:p>
            <a:pPr fontAlgn="base">
              <a:defRPr/>
            </a:pPr>
            <a:endParaRPr lang="es-ES" sz="4000" dirty="0" smtClean="0">
              <a:latin typeface="Roboto Light" pitchFamily="2" charset="0"/>
              <a:ea typeface="Roboto Light" pitchFamily="2" charset="0"/>
            </a:endParaRPr>
          </a:p>
          <a:p>
            <a:pPr fontAlgn="base">
              <a:defRPr/>
            </a:pPr>
            <a:r>
              <a:rPr lang="es-ES" sz="4000" dirty="0" smtClean="0">
                <a:latin typeface="Roboto Light" pitchFamily="2" charset="0"/>
                <a:ea typeface="Roboto Light" pitchFamily="2" charset="0"/>
              </a:rPr>
              <a:t>Analizamos cómo mejorar de cara al presente curso. </a:t>
            </a:r>
          </a:p>
          <a:p>
            <a:pPr marL="273050" lvl="0" indent="-273050">
              <a:buFont typeface="+mj-lt"/>
              <a:buAutoNum type="arabicPeriod"/>
              <a:defRPr/>
            </a:pPr>
            <a:endParaRPr lang="es-ES" sz="1400" dirty="0" smtClean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16388" name="Picture 4" descr="icono-evaluación de situacion – LEDT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95504"/>
            <a:ext cx="1905000" cy="1905000"/>
          </a:xfrm>
          <a:prstGeom prst="rect">
            <a:avLst/>
          </a:prstGeom>
          <a:noFill/>
        </p:spPr>
      </p:pic>
      <p:sp>
        <p:nvSpPr>
          <p:cNvPr id="16394" name="AutoShape 10" descr="Brainstorm Think Vector SVG Icon (2) - SVG Re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396" name="Picture 12" descr="Brainstorm Vector SVG Icon (17) - PNG Repo Free PNG Ic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3" y="4214818"/>
            <a:ext cx="1876405" cy="1876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857356" y="1740322"/>
            <a:ext cx="685804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99CC00"/>
              </a:buClr>
              <a:buFont typeface="Wingdings" pitchFamily="2" charset="2"/>
              <a:buChar char="ü"/>
            </a:pPr>
            <a:r>
              <a:rPr lang="es-ES" dirty="0" smtClean="0">
                <a:latin typeface="Roboto Light" pitchFamily="2" charset="0"/>
                <a:ea typeface="Roboto Light" pitchFamily="2" charset="0"/>
              </a:rPr>
              <a:t>Se valora positivamente el seguimiento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de parte de las dos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coordinadoras del programa. También la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cordialidad, interés, entusiasmo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de todos los participantes.</a:t>
            </a:r>
            <a:endParaRPr lang="es-ES" dirty="0" smtClean="0">
              <a:latin typeface="Roboto Light" pitchFamily="2" charset="0"/>
              <a:ea typeface="Roboto Light" pitchFamily="2" charset="0"/>
            </a:endParaRPr>
          </a:p>
          <a:p>
            <a:pPr>
              <a:lnSpc>
                <a:spcPct val="150000"/>
              </a:lnSpc>
              <a:buClr>
                <a:srgbClr val="99CC00"/>
              </a:buClr>
              <a:buFont typeface="Wingdings" pitchFamily="2" charset="2"/>
              <a:buChar char="ü"/>
            </a:pPr>
            <a:r>
              <a:rPr lang="es-ES" dirty="0" smtClean="0">
                <a:latin typeface="Roboto Light" pitchFamily="2" charset="0"/>
                <a:ea typeface="Roboto Light" pitchFamily="2" charset="0"/>
              </a:rPr>
              <a:t>Resulta muy enriquecedor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poder compartir y conocer experiencias de cada uno de los centros a la vez que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se cuenta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con un enfoque muy práctico y útil para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llevar todas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las propuestas que se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tratan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a cada una de las aulas.</a:t>
            </a:r>
          </a:p>
          <a:p>
            <a:pPr>
              <a:lnSpc>
                <a:spcPct val="150000"/>
              </a:lnSpc>
            </a:pPr>
            <a:endParaRPr lang="es-ES" dirty="0" smtClean="0">
              <a:latin typeface="Roboto Light" pitchFamily="2" charset="0"/>
              <a:ea typeface="Roboto Light" pitchFamily="2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s-ES" dirty="0" smtClean="0">
                <a:latin typeface="Roboto Light" pitchFamily="2" charset="0"/>
                <a:ea typeface="Roboto Light" pitchFamily="2" charset="0"/>
              </a:rPr>
              <a:t>Valoración cuantitativa: nota media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4,46</a:t>
            </a:r>
            <a:endParaRPr lang="es-ES" dirty="0" smtClean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292290" y="4941168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chemeClr val="bg1"/>
                </a:solidFill>
                <a:latin typeface="Arial Narrow" pitchFamily="34" charset="0"/>
              </a:rPr>
              <a:t>PALENCIA</a:t>
            </a:r>
            <a:endParaRPr lang="es-ES" sz="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5364" name="Picture 4" descr="Evaluación, acreditación y mejora de los Servicios de la UEx — Portal de la  UEX - Bienvenido a la Universidad de Extremad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8652"/>
            <a:ext cx="9144000" cy="2043113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-733214"/>
            <a:ext cx="9144000" cy="2376264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14282" y="-71462"/>
            <a:ext cx="87154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Programa en general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4" cstate="print"/>
          <a:srcRect l="1345" t="1395" r="1345" b="1395"/>
          <a:stretch>
            <a:fillRect/>
          </a:stretch>
        </p:blipFill>
        <p:spPr bwMode="auto">
          <a:xfrm>
            <a:off x="785786" y="1785926"/>
            <a:ext cx="874571" cy="84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71" name="AutoShape 11" descr="Icono Tiro con arco, flecha, diana, focus, tiro, destino Gratis de Spo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73" name="Picture 13" descr="Diana Vectores, Iconos, Gráficos y Fondos para Descargar Gratis"/>
          <p:cNvPicPr>
            <a:picLocks noChangeAspect="1" noChangeArrowheads="1"/>
          </p:cNvPicPr>
          <p:nvPr/>
        </p:nvPicPr>
        <p:blipFill>
          <a:blip r:embed="rId5" cstate="print"/>
          <a:srcRect r="11339"/>
          <a:stretch>
            <a:fillRect/>
          </a:stretch>
        </p:blipFill>
        <p:spPr bwMode="auto">
          <a:xfrm>
            <a:off x="675053" y="4667272"/>
            <a:ext cx="1182303" cy="1333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857356" y="2004191"/>
            <a:ext cx="6858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9CC00"/>
              </a:buClr>
              <a:buFont typeface="Wingdings" pitchFamily="2" charset="2"/>
              <a:buChar char="ü"/>
            </a:pPr>
            <a:r>
              <a:rPr lang="es-ES" dirty="0" smtClean="0">
                <a:latin typeface="Roboto Light" pitchFamily="2" charset="0"/>
                <a:ea typeface="Roboto Light" pitchFamily="2" charset="0"/>
              </a:rPr>
              <a:t>La virtualidad ha permitido un seguimiento personalizado pese a no poder asistir a los centros. </a:t>
            </a:r>
          </a:p>
          <a:p>
            <a:endParaRPr lang="es-ES" dirty="0" smtClean="0">
              <a:latin typeface="Roboto Light" pitchFamily="2" charset="0"/>
              <a:ea typeface="Roboto Light" pitchFamily="2" charset="0"/>
            </a:endParaRPr>
          </a:p>
          <a:p>
            <a:endParaRPr lang="es-ES" dirty="0" smtClean="0">
              <a:latin typeface="Roboto Light" pitchFamily="2" charset="0"/>
              <a:ea typeface="Roboto Light" pitchFamily="2" charset="0"/>
            </a:endParaRPr>
          </a:p>
          <a:p>
            <a:pPr>
              <a:buBlip>
                <a:blip r:embed="rId2"/>
              </a:buBlip>
            </a:pPr>
            <a:r>
              <a:rPr lang="es-ES" dirty="0" smtClean="0">
                <a:latin typeface="Roboto Light" pitchFamily="2" charset="0"/>
                <a:ea typeface="Roboto Light" pitchFamily="2" charset="0"/>
              </a:rPr>
              <a:t>Se propone realizar una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sesión de "formación" para explicar y motivar a todo el profesorado del centro sobre el programa, con el fin de hacer llegar a todos su funcionamiento, las fases de la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ecoauditoría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...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Y conseguir así mayor implicación por parte de todos/as.</a:t>
            </a:r>
          </a:p>
          <a:p>
            <a:pPr>
              <a:buBlip>
                <a:blip r:embed="rId2"/>
              </a:buBlip>
            </a:pPr>
            <a:r>
              <a:rPr lang="es-ES" dirty="0" smtClean="0">
                <a:latin typeface="Roboto Light" pitchFamily="2" charset="0"/>
                <a:ea typeface="Roboto Light" pitchFamily="2" charset="0"/>
              </a:rPr>
              <a:t>Sería interesante la visita de expertos en materias relacionadas con la sostenibilidad.</a:t>
            </a:r>
          </a:p>
          <a:p>
            <a:endParaRPr lang="es-ES" dirty="0" smtClean="0">
              <a:latin typeface="Roboto Light" pitchFamily="2" charset="0"/>
              <a:ea typeface="Roboto Light" pitchFamily="2" charset="0"/>
            </a:endParaRPr>
          </a:p>
          <a:p>
            <a:endParaRPr lang="es-ES" dirty="0" smtClean="0">
              <a:latin typeface="Roboto Light" pitchFamily="2" charset="0"/>
              <a:ea typeface="Roboto Light" pitchFamily="2" charset="0"/>
            </a:endParaRPr>
          </a:p>
          <a:p>
            <a:pPr>
              <a:buBlip>
                <a:blip r:embed="rId3"/>
              </a:buBlip>
            </a:pPr>
            <a:r>
              <a:rPr lang="es-ES" dirty="0" smtClean="0">
                <a:latin typeface="Roboto Light" pitchFamily="2" charset="0"/>
                <a:ea typeface="Roboto Light" pitchFamily="2" charset="0"/>
              </a:rPr>
              <a:t>Valoración cuantitativa: nota media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4,69</a:t>
            </a:r>
            <a:endParaRPr lang="es-ES" dirty="0" smtClean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292290" y="4941168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chemeClr val="bg1"/>
                </a:solidFill>
                <a:latin typeface="Arial Narrow" pitchFamily="34" charset="0"/>
              </a:rPr>
              <a:t>PALENCIA</a:t>
            </a:r>
            <a:endParaRPr lang="es-ES" sz="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5364" name="Picture 4" descr="Evaluación, acreditación y mejora de los Servicios de la UEx — Portal de la  UEX - Bienvenido a la Universidad de Extremadu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28652"/>
            <a:ext cx="9144000" cy="2043113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-733214"/>
            <a:ext cx="9144000" cy="2376264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14282" y="-71462"/>
            <a:ext cx="87154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Apoyo asistencia técnica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229951"/>
            <a:ext cx="869962" cy="89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 cstate="print"/>
          <a:srcRect l="1345" t="1395" r="1345" b="1395"/>
          <a:stretch>
            <a:fillRect/>
          </a:stretch>
        </p:blipFill>
        <p:spPr bwMode="auto">
          <a:xfrm>
            <a:off x="726436" y="1943471"/>
            <a:ext cx="874571" cy="84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71" name="AutoShape 11" descr="Icono Tiro con arco, flecha, diana, focus, tiro, destino Gratis de Spo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73" name="Picture 13" descr="Diana Vectores, Iconos, Gráficos y Fondos para Descargar Gratis"/>
          <p:cNvPicPr>
            <a:picLocks noChangeAspect="1" noChangeArrowheads="1"/>
          </p:cNvPicPr>
          <p:nvPr/>
        </p:nvPicPr>
        <p:blipFill>
          <a:blip r:embed="rId7" cstate="print"/>
          <a:srcRect l="5669" t="9449" r="11339" b="11339"/>
          <a:stretch>
            <a:fillRect/>
          </a:stretch>
        </p:blipFill>
        <p:spPr bwMode="auto">
          <a:xfrm>
            <a:off x="647062" y="5158777"/>
            <a:ext cx="1106713" cy="1056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857356" y="2004191"/>
            <a:ext cx="68580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9CC00"/>
              </a:buClr>
              <a:buFont typeface="Wingdings" pitchFamily="2" charset="2"/>
              <a:buChar char="ü"/>
            </a:pPr>
            <a:r>
              <a:rPr lang="es-ES" dirty="0" smtClean="0">
                <a:latin typeface="Roboto Light" pitchFamily="2" charset="0"/>
                <a:ea typeface="Roboto Light" pitchFamily="2" charset="0"/>
              </a:rPr>
              <a:t>Se mantiene la vinculación al programa incluso sin mantenerse en la Comisión Ambiental.</a:t>
            </a:r>
            <a:endParaRPr lang="es-ES" dirty="0" smtClean="0">
              <a:latin typeface="Roboto Light" pitchFamily="2" charset="0"/>
              <a:ea typeface="Roboto Light" pitchFamily="2" charset="0"/>
            </a:endParaRPr>
          </a:p>
          <a:p>
            <a:endParaRPr lang="es-ES" dirty="0" smtClean="0">
              <a:latin typeface="Roboto Light" pitchFamily="2" charset="0"/>
              <a:ea typeface="Roboto Light" pitchFamily="2" charset="0"/>
            </a:endParaRPr>
          </a:p>
          <a:p>
            <a:endParaRPr lang="es-ES" dirty="0" smtClean="0">
              <a:latin typeface="Roboto Light" pitchFamily="2" charset="0"/>
              <a:ea typeface="Roboto Light" pitchFamily="2" charset="0"/>
            </a:endParaRPr>
          </a:p>
          <a:p>
            <a:pPr>
              <a:buBlip>
                <a:blip r:embed="rId2"/>
              </a:buBlip>
            </a:pPr>
            <a:r>
              <a:rPr lang="es-ES" dirty="0" smtClean="0">
                <a:latin typeface="Roboto Light" pitchFamily="2" charset="0"/>
                <a:ea typeface="Roboto Light" pitchFamily="2" charset="0"/>
              </a:rPr>
              <a:t>Falta de tiempo, exceso de proyectos.</a:t>
            </a:r>
            <a:endParaRPr lang="es-ES" dirty="0" smtClean="0">
              <a:latin typeface="Roboto Light" pitchFamily="2" charset="0"/>
              <a:ea typeface="Roboto Light" pitchFamily="2" charset="0"/>
            </a:endParaRPr>
          </a:p>
          <a:p>
            <a:pPr>
              <a:buBlip>
                <a:blip r:embed="rId2"/>
              </a:buBlip>
            </a:pPr>
            <a:endParaRPr lang="es-ES" dirty="0" smtClean="0">
              <a:latin typeface="Roboto Light" pitchFamily="2" charset="0"/>
              <a:ea typeface="Roboto Light" pitchFamily="2" charset="0"/>
            </a:endParaRPr>
          </a:p>
          <a:p>
            <a:pPr>
              <a:buBlip>
                <a:blip r:embed="rId2"/>
              </a:buBlip>
            </a:pPr>
            <a:r>
              <a:rPr lang="es-ES" dirty="0" smtClean="0">
                <a:latin typeface="Roboto Light" pitchFamily="2" charset="0"/>
                <a:ea typeface="Roboto Light" pitchFamily="2" charset="0"/>
              </a:rPr>
              <a:t>Poco apoyo entre el resto de los compañeros del centro.</a:t>
            </a:r>
            <a:endParaRPr lang="es-ES" dirty="0" smtClean="0">
              <a:latin typeface="Roboto Light" pitchFamily="2" charset="0"/>
              <a:ea typeface="Roboto Light" pitchFamily="2" charset="0"/>
            </a:endParaRPr>
          </a:p>
          <a:p>
            <a:endParaRPr lang="es-ES" dirty="0" smtClean="0">
              <a:latin typeface="Roboto Light" pitchFamily="2" charset="0"/>
              <a:ea typeface="Roboto Light" pitchFamily="2" charset="0"/>
            </a:endParaRPr>
          </a:p>
          <a:p>
            <a:endParaRPr lang="es-ES" dirty="0" smtClean="0">
              <a:latin typeface="Roboto Light" pitchFamily="2" charset="0"/>
              <a:ea typeface="Roboto Light" pitchFamily="2" charset="0"/>
            </a:endParaRPr>
          </a:p>
          <a:p>
            <a:endParaRPr lang="es-ES" dirty="0" smtClean="0">
              <a:latin typeface="Roboto Light" pitchFamily="2" charset="0"/>
              <a:ea typeface="Roboto Light" pitchFamily="2" charset="0"/>
            </a:endParaRPr>
          </a:p>
          <a:p>
            <a:pPr>
              <a:buBlip>
                <a:blip r:embed="rId3"/>
              </a:buBlip>
            </a:pPr>
            <a:r>
              <a:rPr lang="es-ES" dirty="0" smtClean="0">
                <a:latin typeface="Roboto Light" pitchFamily="2" charset="0"/>
                <a:ea typeface="Roboto Light" pitchFamily="2" charset="0"/>
              </a:rPr>
              <a:t>Valoración cuantitativa: nota media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3,23</a:t>
            </a:r>
            <a:endParaRPr lang="es-ES" dirty="0" smtClean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292290" y="4941168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chemeClr val="bg1"/>
                </a:solidFill>
                <a:latin typeface="Arial Narrow" pitchFamily="34" charset="0"/>
              </a:rPr>
              <a:t>PALENCIA</a:t>
            </a:r>
            <a:endParaRPr lang="es-ES" sz="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5364" name="Picture 4" descr="Evaluación, acreditación y mejora de los Servicios de la UEx — Portal de la  UEX - Bienvenido a la Universidad de Extremadu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28652"/>
            <a:ext cx="9144000" cy="2043113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-733214"/>
            <a:ext cx="9144000" cy="2376264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14282" y="-71462"/>
            <a:ext cx="87154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Autoevaluación</a:t>
            </a: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: 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implicación en el programa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214686"/>
            <a:ext cx="869962" cy="89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 cstate="print"/>
          <a:srcRect l="1345" t="1395" r="1345" b="1395"/>
          <a:stretch>
            <a:fillRect/>
          </a:stretch>
        </p:blipFill>
        <p:spPr bwMode="auto">
          <a:xfrm>
            <a:off x="714348" y="2014909"/>
            <a:ext cx="874571" cy="84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71" name="AutoShape 11" descr="Icono Tiro con arco, flecha, diana, focus, tiro, destino Gratis de Spo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73" name="Picture 13" descr="Diana Vectores, Iconos, Gráficos y Fondos para Descargar Gratis"/>
          <p:cNvPicPr>
            <a:picLocks noChangeAspect="1" noChangeArrowheads="1"/>
          </p:cNvPicPr>
          <p:nvPr/>
        </p:nvPicPr>
        <p:blipFill>
          <a:blip r:embed="rId7" cstate="print"/>
          <a:srcRect l="5669" t="9449" r="11339" b="11339"/>
          <a:stretch>
            <a:fillRect/>
          </a:stretch>
        </p:blipFill>
        <p:spPr bwMode="auto">
          <a:xfrm>
            <a:off x="642910" y="4429132"/>
            <a:ext cx="1106713" cy="1056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857356" y="2432819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s-ES" dirty="0" smtClean="0">
                <a:latin typeface="Roboto Light" pitchFamily="2" charset="0"/>
                <a:ea typeface="Roboto Light" pitchFamily="2" charset="0"/>
              </a:rPr>
              <a:t>Seguimiento del blog: entorno al 70%</a:t>
            </a:r>
          </a:p>
          <a:p>
            <a:pPr>
              <a:buBlip>
                <a:blip r:embed="rId2"/>
              </a:buBlip>
            </a:pPr>
            <a:r>
              <a:rPr lang="es-ES" dirty="0" smtClean="0">
                <a:latin typeface="Roboto Light" pitchFamily="2" charset="0"/>
                <a:ea typeface="Roboto Light" pitchFamily="2" charset="0"/>
              </a:rPr>
              <a:t>Valoración cuantitativa: nota media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4,33</a:t>
            </a:r>
            <a:endParaRPr lang="es-ES" dirty="0" smtClean="0">
              <a:latin typeface="Roboto Light" pitchFamily="2" charset="0"/>
              <a:ea typeface="Roboto Light" pitchFamily="2" charset="0"/>
            </a:endParaRPr>
          </a:p>
          <a:p>
            <a:pPr>
              <a:buBlip>
                <a:blip r:embed="rId2"/>
              </a:buBlip>
            </a:pPr>
            <a:r>
              <a:rPr lang="es-ES" dirty="0" smtClean="0">
                <a:latin typeface="Roboto Light" pitchFamily="2" charset="0"/>
                <a:ea typeface="Roboto Light" pitchFamily="2" charset="0"/>
              </a:rPr>
              <a:t>Propuesta de hacer un blog más participativo: 4,23</a:t>
            </a:r>
            <a:endParaRPr lang="es-ES" dirty="0" smtClean="0">
              <a:latin typeface="Roboto Light" pitchFamily="2" charset="0"/>
              <a:ea typeface="Roboto Light" pitchFamily="2" charset="0"/>
            </a:endParaRPr>
          </a:p>
          <a:p>
            <a:endParaRPr lang="es-ES" dirty="0" smtClean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292290" y="4941168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chemeClr val="bg1"/>
                </a:solidFill>
                <a:latin typeface="Arial Narrow" pitchFamily="34" charset="0"/>
              </a:rPr>
              <a:t>PALENCIA</a:t>
            </a:r>
            <a:endParaRPr lang="es-ES" sz="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5364" name="Picture 4" descr="Evaluación, acreditación y mejora de los Servicios de la UEx — Portal de la  UEX - Bienvenido a la Universidad de Extremad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8652"/>
            <a:ext cx="9144000" cy="2043113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-733214"/>
            <a:ext cx="9144000" cy="2376264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00034" y="-71462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Blog: </a:t>
            </a:r>
          </a:p>
          <a:p>
            <a:pPr lvl="0" algn="ctr">
              <a:spcBef>
                <a:spcPct val="0"/>
              </a:spcBef>
              <a:defRPr/>
            </a:pPr>
            <a:r>
              <a:rPr lang="es-ES" sz="3600" b="1" dirty="0" smtClean="0">
                <a:solidFill>
                  <a:srgbClr val="99CC00"/>
                </a:solidFill>
                <a:latin typeface="Broadway" pitchFamily="82" charset="0"/>
                <a:ea typeface="+mj-ea"/>
                <a:cs typeface="+mj-cs"/>
              </a:rPr>
              <a:t>http</a:t>
            </a:r>
            <a:r>
              <a:rPr lang="es-ES" sz="3600" b="1" dirty="0" smtClean="0">
                <a:solidFill>
                  <a:srgbClr val="99CC00"/>
                </a:solidFill>
                <a:latin typeface="Broadway" pitchFamily="82" charset="0"/>
                <a:ea typeface="+mj-ea"/>
                <a:cs typeface="+mj-cs"/>
              </a:rPr>
              <a:t>://escuelasparalasostenibilidad.blogspot.com/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sp>
        <p:nvSpPr>
          <p:cNvPr id="15371" name="AutoShape 11" descr="Icono Tiro con arco, flecha, diana, focus, tiro, destino Gratis de Spo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73" name="Picture 13" descr="Diana Vectores, Iconos, Gráficos y Fondos para Descargar Gratis"/>
          <p:cNvPicPr>
            <a:picLocks noChangeAspect="1" noChangeArrowheads="1"/>
          </p:cNvPicPr>
          <p:nvPr/>
        </p:nvPicPr>
        <p:blipFill>
          <a:blip r:embed="rId4" cstate="print"/>
          <a:srcRect l="5669" t="9449" r="11339" b="11339"/>
          <a:stretch>
            <a:fillRect/>
          </a:stretch>
        </p:blipFill>
        <p:spPr bwMode="auto">
          <a:xfrm>
            <a:off x="785786" y="2428868"/>
            <a:ext cx="1106713" cy="1056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857356" y="1636835"/>
            <a:ext cx="68580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9CC00"/>
              </a:buClr>
              <a:buFont typeface="Wingdings" pitchFamily="2" charset="2"/>
              <a:buChar char="ü"/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Compartir experiencias ayuda y motiva.</a:t>
            </a:r>
            <a:endParaRPr lang="es-ES" sz="1400" dirty="0" smtClean="0">
              <a:latin typeface="Roboto Light" pitchFamily="2" charset="0"/>
              <a:ea typeface="Roboto Light" pitchFamily="2" charset="0"/>
            </a:endParaRPr>
          </a:p>
          <a:p>
            <a:pPr>
              <a:buClr>
                <a:srgbClr val="99CC00"/>
              </a:buClr>
              <a:buFont typeface="Wingdings" pitchFamily="2" charset="2"/>
              <a:buChar char="ü"/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Ha 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resultado más dinámica que otros años, a los niños/as no les resultó pesada y la idea de los talleres ha sido un acierto. </a:t>
            </a:r>
            <a:endParaRPr lang="es-ES" sz="1400" dirty="0" smtClean="0">
              <a:latin typeface="Roboto Light" pitchFamily="2" charset="0"/>
              <a:ea typeface="Roboto Light" pitchFamily="2" charset="0"/>
            </a:endParaRPr>
          </a:p>
          <a:p>
            <a:pPr>
              <a:buClr>
                <a:srgbClr val="99CC00"/>
              </a:buClr>
              <a:buFont typeface="Wingdings" pitchFamily="2" charset="2"/>
              <a:buChar char="ü"/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Se 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valora de forma positiva que estos encuentros se lleven a centros y localidades pequeñas.</a:t>
            </a:r>
            <a:endParaRPr lang="es-ES" sz="1400" dirty="0" smtClean="0">
              <a:latin typeface="Roboto Light" pitchFamily="2" charset="0"/>
              <a:ea typeface="Roboto Light" pitchFamily="2" charset="0"/>
            </a:endParaRPr>
          </a:p>
          <a:p>
            <a:pPr>
              <a:buClr>
                <a:srgbClr val="99CC00"/>
              </a:buClr>
              <a:buFont typeface="Wingdings" pitchFamily="2" charset="2"/>
              <a:buChar char="ü"/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Muy 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ameno mucho entusiasmos y buena organización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.</a:t>
            </a:r>
          </a:p>
          <a:p>
            <a:pPr>
              <a:buClr>
                <a:srgbClr val="99CC00"/>
              </a:buClr>
              <a:buFont typeface="Wingdings" pitchFamily="2" charset="2"/>
              <a:buChar char="ü"/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Mucha creatividad, originalidad y variedad de propuestas en la presentación de los cuentos.</a:t>
            </a:r>
            <a:endParaRPr lang="es-ES" sz="1400" dirty="0" smtClean="0">
              <a:latin typeface="Roboto Light" pitchFamily="2" charset="0"/>
              <a:ea typeface="Roboto Light" pitchFamily="2" charset="0"/>
            </a:endParaRPr>
          </a:p>
          <a:p>
            <a:endParaRPr lang="es-ES" sz="1400" dirty="0" smtClean="0">
              <a:latin typeface="Roboto Light" pitchFamily="2" charset="0"/>
              <a:ea typeface="Roboto Light" pitchFamily="2" charset="0"/>
            </a:endParaRPr>
          </a:p>
          <a:p>
            <a:pPr>
              <a:buBlip>
                <a:blip r:embed="rId2"/>
              </a:buBlip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Se propone que todo el alumnado pueda pasar por todos los talleres.</a:t>
            </a:r>
            <a:endParaRPr lang="es-ES" sz="1400" dirty="0" smtClean="0">
              <a:latin typeface="Roboto Light" pitchFamily="2" charset="0"/>
              <a:ea typeface="Roboto Light" pitchFamily="2" charset="0"/>
            </a:endParaRPr>
          </a:p>
          <a:p>
            <a:pPr>
              <a:buBlip>
                <a:blip r:embed="rId2"/>
              </a:buBlip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Quizás 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las actuaciones se alargaron un poco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. Acortar tiempos en la entrega de diplomas. Puede no ser necesario mostrar el trabajo de nuevo durante la entrega de diplomas, ya que se muestra en la Feria.</a:t>
            </a:r>
          </a:p>
          <a:p>
            <a:pPr>
              <a:buBlip>
                <a:blip r:embed="rId2"/>
              </a:buBlip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Se debería dar más tiempo a la Feria para que se pueda asimilar bien toda la información que se ofrece.</a:t>
            </a:r>
          </a:p>
          <a:p>
            <a:pPr>
              <a:buBlip>
                <a:blip r:embed="rId2"/>
              </a:buBlip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Pedir a las autoridades que se acerquen a los niños y niñas para que estos sientan la importancia del trabajo realizado.</a:t>
            </a:r>
          </a:p>
          <a:p>
            <a:pPr>
              <a:buBlip>
                <a:blip r:embed="rId2"/>
              </a:buBlip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Hay quien propone realizar paseos interpretativos por la zona, finalizando con un picnic.</a:t>
            </a:r>
          </a:p>
          <a:p>
            <a:pPr>
              <a:buBlip>
                <a:blip r:embed="rId2"/>
              </a:buBlip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Propuesta de talleres alternativos para el profesorado.</a:t>
            </a:r>
          </a:p>
          <a:p>
            <a:pPr>
              <a:buBlip>
                <a:blip r:embed="rId2"/>
              </a:buBlip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Se propone alargar el tiempo del encuentro: dos días…</a:t>
            </a:r>
          </a:p>
          <a:p>
            <a:pPr>
              <a:buBlip>
                <a:blip r:embed="rId2"/>
              </a:buBlip>
            </a:pPr>
            <a:endParaRPr lang="es-ES" dirty="0" smtClean="0">
              <a:latin typeface="Roboto Light" pitchFamily="2" charset="0"/>
              <a:ea typeface="Roboto Light" pitchFamily="2" charset="0"/>
            </a:endParaRPr>
          </a:p>
          <a:p>
            <a:pPr>
              <a:buBlip>
                <a:blip r:embed="rId3"/>
              </a:buBlip>
            </a:pPr>
            <a:r>
              <a:rPr lang="es-ES" dirty="0" smtClean="0">
                <a:latin typeface="Roboto Light" pitchFamily="2" charset="0"/>
                <a:ea typeface="Roboto Light" pitchFamily="2" charset="0"/>
              </a:rPr>
              <a:t>Valoración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cuantitativa: nota media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4,85</a:t>
            </a:r>
            <a:endParaRPr lang="es-ES" dirty="0" smtClean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292290" y="4941168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chemeClr val="bg1"/>
                </a:solidFill>
                <a:latin typeface="Arial Narrow" pitchFamily="34" charset="0"/>
              </a:rPr>
              <a:t>PALENCIA</a:t>
            </a:r>
            <a:endParaRPr lang="es-ES" sz="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5364" name="Picture 4" descr="Evaluación, acreditación y mejora de los Servicios de la UEx — Portal de la  UEX - Bienvenido a la Universidad de Extremadu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28652"/>
            <a:ext cx="9144000" cy="2043113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-733214"/>
            <a:ext cx="9144000" cy="2376264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14282" y="-71462"/>
            <a:ext cx="87154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VII </a:t>
            </a:r>
            <a:r>
              <a:rPr kumimoji="0" lang="es-E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Confint</a:t>
            </a: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 </a:t>
            </a: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provincial: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Buenavista</a:t>
            </a:r>
            <a:r>
              <a:rPr kumimoji="0" lang="es-ES" sz="3000" b="1" i="0" u="none" strike="noStrike" kern="1200" cap="none" spc="0" normalizeH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 de Valdavia. 2 de junio 2022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643314"/>
            <a:ext cx="869962" cy="89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 cstate="print"/>
          <a:srcRect l="1345" t="1395" r="1345" b="1395"/>
          <a:stretch>
            <a:fillRect/>
          </a:stretch>
        </p:blipFill>
        <p:spPr bwMode="auto">
          <a:xfrm>
            <a:off x="714348" y="1714488"/>
            <a:ext cx="874571" cy="84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71" name="AutoShape 11" descr="Icono Tiro con arco, flecha, diana, focus, tiro, destino Gratis de Spo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73" name="Picture 13" descr="Diana Vectores, Iconos, Gráficos y Fondos para Descargar Gratis"/>
          <p:cNvPicPr>
            <a:picLocks noChangeAspect="1" noChangeArrowheads="1"/>
          </p:cNvPicPr>
          <p:nvPr/>
        </p:nvPicPr>
        <p:blipFill>
          <a:blip r:embed="rId7" cstate="print"/>
          <a:srcRect l="5669" t="9449" r="11339" b="11339"/>
          <a:stretch>
            <a:fillRect/>
          </a:stretch>
        </p:blipFill>
        <p:spPr bwMode="auto">
          <a:xfrm>
            <a:off x="642910" y="5873157"/>
            <a:ext cx="1106713" cy="1056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857356" y="1785926"/>
            <a:ext cx="68580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9CC00"/>
              </a:buClr>
              <a:buFont typeface="Wingdings" pitchFamily="2" charset="2"/>
              <a:buChar char="ü"/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Se propone un formato mixto (presencial-online) para dar facilidades a todos los participantes en el Seminario para acudir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. O la opción de alternar lo virtual con lo presencial. También se propone rotar por diferentes municipios el Seminario.</a:t>
            </a:r>
            <a:endParaRPr lang="es-ES" sz="1400" dirty="0" smtClean="0">
              <a:latin typeface="Roboto Light" pitchFamily="2" charset="0"/>
              <a:ea typeface="Roboto Light" pitchFamily="2" charset="0"/>
            </a:endParaRPr>
          </a:p>
          <a:p>
            <a:pPr>
              <a:buClr>
                <a:srgbClr val="99CC00"/>
              </a:buClr>
              <a:buFont typeface="Wingdings" pitchFamily="2" charset="2"/>
              <a:buChar char="ü"/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Propuestas 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temáticas: Interpretación del patrimonio natural y cultural, formaciones entorno a los temas trabajados en los centros, 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adaptación 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a contenidos del 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currículo, 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transición ecológica, 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móviles, consumo de 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cercanía, filosofía para niños…</a:t>
            </a:r>
          </a:p>
          <a:p>
            <a:endParaRPr lang="es-ES" sz="1400" dirty="0" smtClean="0">
              <a:latin typeface="Roboto Light" pitchFamily="2" charset="0"/>
              <a:ea typeface="Roboto Light" pitchFamily="2" charset="0"/>
            </a:endParaRPr>
          </a:p>
          <a:p>
            <a:pPr>
              <a:buBlip>
                <a:blip r:embed="rId2"/>
              </a:buBlip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Proponer una 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estrategia global desde el inicio de curso que trabajáramos todos los cursos simultáneamente a través de nuestras comisiones ambientales. 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Puede ser algo como lo que hicimos de la Huella ecológica o la propuesta de los móviles de este curso, pero para todo el curso escolar. Algo sencillo que permitiera a los Centros tratar otros temas propios de cada uno..</a:t>
            </a:r>
          </a:p>
          <a:p>
            <a:pPr>
              <a:buBlip>
                <a:blip r:embed="rId2"/>
              </a:buBlip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Surgió 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un tema en el último seminario sobre la forma de abordar y/o continuar simultáneamente varias líneas de 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actuación. </a:t>
            </a:r>
            <a:endParaRPr lang="es-ES" sz="1400" dirty="0" smtClean="0">
              <a:latin typeface="Roboto Light" pitchFamily="2" charset="0"/>
              <a:ea typeface="Roboto Light" pitchFamily="2" charset="0"/>
            </a:endParaRPr>
          </a:p>
          <a:p>
            <a:pPr>
              <a:buBlip>
                <a:blip r:embed="rId2"/>
              </a:buBlip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Invitar al Seminario a nuevos 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ponentes (Katia Hueso, alguien de </a:t>
            </a:r>
            <a:r>
              <a:rPr lang="es-ES" sz="1400" dirty="0" err="1" smtClean="0">
                <a:latin typeface="Roboto Light" pitchFamily="2" charset="0"/>
                <a:ea typeface="Roboto Light" pitchFamily="2" charset="0"/>
              </a:rPr>
              <a:t>Fuhem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, de </a:t>
            </a:r>
            <a:r>
              <a:rPr lang="es-ES" sz="1400" dirty="0" err="1" smtClean="0">
                <a:latin typeface="Roboto Light" pitchFamily="2" charset="0"/>
                <a:ea typeface="Roboto Light" pitchFamily="2" charset="0"/>
              </a:rPr>
              <a:t>Bosquescuela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, </a:t>
            </a:r>
            <a:r>
              <a:rPr lang="es-ES" sz="1400" dirty="0" err="1" smtClean="0">
                <a:latin typeface="Roboto Light" pitchFamily="2" charset="0"/>
                <a:ea typeface="Roboto Light" pitchFamily="2" charset="0"/>
              </a:rPr>
              <a:t>etc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) </a:t>
            </a:r>
          </a:p>
          <a:p>
            <a:pPr>
              <a:buBlip>
                <a:blip r:embed="rId2"/>
              </a:buBlip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Más sesiones en las que los centros que trabajamos con una misma temática podamos ayudarnos, intercambiar impresiones, materiales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...</a:t>
            </a:r>
          </a:p>
          <a:p>
            <a:pPr>
              <a:buBlip>
                <a:blip r:embed="rId2"/>
              </a:buBlip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Se propone compartir materiales </a:t>
            </a:r>
            <a:r>
              <a:rPr lang="es-ES" sz="1400" dirty="0" err="1" smtClean="0">
                <a:latin typeface="Roboto Light" pitchFamily="2" charset="0"/>
                <a:ea typeface="Roboto Light" pitchFamily="2" charset="0"/>
              </a:rPr>
              <a:t>intercentros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. También visitas a otros centros de nuestra provincia (y más allá…), para ver cómo se trabaja la sostenibilidad.</a:t>
            </a:r>
          </a:p>
          <a:p>
            <a:pPr>
              <a:buBlip>
                <a:blip r:embed="rId2"/>
              </a:buBlip>
            </a:pPr>
            <a:endParaRPr lang="es-ES" sz="1400" dirty="0" smtClean="0">
              <a:latin typeface="Roboto Light" pitchFamily="2" charset="0"/>
              <a:ea typeface="Roboto Light" pitchFamily="2" charset="0"/>
            </a:endParaRPr>
          </a:p>
          <a:p>
            <a:pPr>
              <a:buBlip>
                <a:blip r:embed="rId3"/>
              </a:buBlip>
            </a:pPr>
            <a:r>
              <a:rPr lang="es-ES" dirty="0" smtClean="0">
                <a:latin typeface="Roboto Light" pitchFamily="2" charset="0"/>
                <a:ea typeface="Roboto Light" pitchFamily="2" charset="0"/>
              </a:rPr>
              <a:t>Valoración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cuantitativa: nota media 3,92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292290" y="4941168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chemeClr val="bg1"/>
                </a:solidFill>
                <a:latin typeface="Arial Narrow" pitchFamily="34" charset="0"/>
              </a:rPr>
              <a:t>PALENCIA</a:t>
            </a:r>
            <a:endParaRPr lang="es-ES" sz="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5364" name="Picture 4" descr="Evaluación, acreditación y mejora de los Servicios de la UEx — Portal de la  UEX - Bienvenido a la Universidad de Extremadu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28652"/>
            <a:ext cx="9144000" cy="2043113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-733214"/>
            <a:ext cx="9144000" cy="2376264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14282" y="-71462"/>
            <a:ext cx="87154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Seminario </a:t>
            </a:r>
            <a:r>
              <a:rPr kumimoji="0" lang="es-E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EpS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357562"/>
            <a:ext cx="869962" cy="89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 cstate="print"/>
          <a:srcRect l="1345" t="1395" r="1345" b="1395"/>
          <a:stretch>
            <a:fillRect/>
          </a:stretch>
        </p:blipFill>
        <p:spPr bwMode="auto">
          <a:xfrm>
            <a:off x="714348" y="1857364"/>
            <a:ext cx="874571" cy="84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71" name="AutoShape 11" descr="Icono Tiro con arco, flecha, diana, focus, tiro, destino Gratis de Spo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73" name="Picture 13" descr="Diana Vectores, Iconos, Gráficos y Fondos para Descargar Gratis"/>
          <p:cNvPicPr>
            <a:picLocks noChangeAspect="1" noChangeArrowheads="1"/>
          </p:cNvPicPr>
          <p:nvPr/>
        </p:nvPicPr>
        <p:blipFill>
          <a:blip r:embed="rId7" cstate="print"/>
          <a:srcRect l="5669" t="9449" r="11339" b="11339"/>
          <a:stretch>
            <a:fillRect/>
          </a:stretch>
        </p:blipFill>
        <p:spPr bwMode="auto">
          <a:xfrm>
            <a:off x="642910" y="5873157"/>
            <a:ext cx="1106713" cy="1056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</TotalTime>
  <Words>857</Words>
  <Application>Microsoft Office PowerPoint</Application>
  <PresentationFormat>Presentación en pantalla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 Tres, dos uno…   Arrancamos Escuelas para la Sostenibilidad 2022-23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¡Nos vemos en la próxima!</vt:lpstr>
    </vt:vector>
  </TitlesOfParts>
  <Company>Usuario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Hacia la CONFINT provincial:  Nuestra huella ecológica</dc:title>
  <dc:creator>USUARIO</dc:creator>
  <cp:lastModifiedBy>USUARIO</cp:lastModifiedBy>
  <cp:revision>166</cp:revision>
  <dcterms:created xsi:type="dcterms:W3CDTF">2021-03-19T15:12:59Z</dcterms:created>
  <dcterms:modified xsi:type="dcterms:W3CDTF">2022-10-19T14:09:54Z</dcterms:modified>
</cp:coreProperties>
</file>