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90" y="-16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8DE99-FFB2-4909-AF6C-59C3DCBB8E41}" type="doc">
      <dgm:prSet loTypeId="urn:microsoft.com/office/officeart/2008/layout/BendingPictureCaption" loCatId="picture" qsTypeId="urn:microsoft.com/office/officeart/2005/8/quickstyle/simple1#1" qsCatId="simple" csTypeId="urn:microsoft.com/office/officeart/2005/8/colors/accent1_2#1" csCatId="accent1" phldr="1"/>
      <dgm:spPr/>
    </dgm:pt>
    <dgm:pt modelId="{1F465D6C-BD39-41EF-9A01-AAAD714BE7DF}">
      <dgm:prSet phldrT="[Texto]"/>
      <dgm:spPr>
        <a:solidFill>
          <a:schemeClr val="accent4">
            <a:lumMod val="40000"/>
            <a:lumOff val="60000"/>
          </a:schemeClr>
        </a:solidFill>
        <a:ln>
          <a:solidFill>
            <a:srgbClr val="92D050"/>
          </a:solidFill>
        </a:ln>
      </dgm:spPr>
      <dgm:t>
        <a:bodyPr/>
        <a:lstStyle/>
        <a:p>
          <a:r>
            <a:rPr lang="es-ES" b="1" dirty="0" smtClean="0">
              <a:solidFill>
                <a:schemeClr val="tx1"/>
              </a:solidFill>
            </a:rPr>
            <a:t>UN PASEO POR TIERRA DE CAMPOS: Mayorga de Campos (Valladolid).</a:t>
          </a:r>
          <a:endParaRPr lang="es-ES" b="1" dirty="0">
            <a:solidFill>
              <a:schemeClr val="tx1"/>
            </a:solidFill>
          </a:endParaRPr>
        </a:p>
      </dgm:t>
    </dgm:pt>
    <dgm:pt modelId="{22C2A7BF-BACB-4AB8-8665-AE2ABE2FE4D2}" type="parTrans" cxnId="{26D81358-1DDA-433D-9CB6-CC39BABBABC1}">
      <dgm:prSet/>
      <dgm:spPr/>
      <dgm:t>
        <a:bodyPr/>
        <a:lstStyle/>
        <a:p>
          <a:endParaRPr lang="es-ES"/>
        </a:p>
      </dgm:t>
    </dgm:pt>
    <dgm:pt modelId="{22B200CB-84F7-4721-8A91-63631CE369BE}" type="sibTrans" cxnId="{26D81358-1DDA-433D-9CB6-CC39BABBABC1}">
      <dgm:prSet/>
      <dgm:spPr/>
      <dgm:t>
        <a:bodyPr/>
        <a:lstStyle/>
        <a:p>
          <a:endParaRPr lang="es-ES"/>
        </a:p>
      </dgm:t>
    </dgm:pt>
    <dgm:pt modelId="{5C12ED2A-DCAB-4C7D-949D-FEA60EA639F8}" type="pres">
      <dgm:prSet presAssocID="{0118DE99-FFB2-4909-AF6C-59C3DCBB8E41}" presName="diagram" presStyleCnt="0">
        <dgm:presLayoutVars>
          <dgm:dir/>
        </dgm:presLayoutVars>
      </dgm:prSet>
      <dgm:spPr/>
    </dgm:pt>
    <dgm:pt modelId="{5ED14CA8-DF90-4175-838D-A7DAEBC463DF}" type="pres">
      <dgm:prSet presAssocID="{1F465D6C-BD39-41EF-9A01-AAAD714BE7DF}" presName="composite" presStyleCnt="0"/>
      <dgm:spPr/>
    </dgm:pt>
    <dgm:pt modelId="{A7DC5164-7820-4DC0-8CDC-B959075DFE40}" type="pres">
      <dgm:prSet presAssocID="{1F465D6C-BD39-41EF-9A01-AAAD714BE7DF}" presName="Image" presStyleLbl="bgShp" presStyleIdx="0" presStyleCnt="1" custScaleX="110545" custScaleY="113321" custLinFactNeighborX="-1" custLinFactNeighborY="8541"/>
      <dgm:spPr>
        <a:blipFill>
          <a:blip xmlns:r="http://schemas.openxmlformats.org/officeDocument/2006/relationships" r:embed="rId1" cstate="print">
            <a:extLst>
              <a:ext uri="{28A0092B-C50C-407E-A947-70E740481C1C}"/>
            </a:extLst>
          </a:blip>
          <a:srcRect/>
          <a:stretch>
            <a:fillRect t="-1000" b="-1000"/>
          </a:stretch>
        </a:blipFill>
      </dgm:spPr>
    </dgm:pt>
    <dgm:pt modelId="{BBAF2FF4-781D-4B5A-A842-7B7AC45E71C3}" type="pres">
      <dgm:prSet presAssocID="{1F465D6C-BD39-41EF-9A01-AAAD714BE7DF}" presName="Parent" presStyleLbl="node0" presStyleIdx="0" presStyleCnt="1">
        <dgm:presLayoutVars>
          <dgm:bulletEnabled val="1"/>
        </dgm:presLayoutVars>
      </dgm:prSet>
      <dgm:spPr/>
      <dgm:t>
        <a:bodyPr/>
        <a:lstStyle/>
        <a:p>
          <a:endParaRPr lang="es-ES"/>
        </a:p>
      </dgm:t>
    </dgm:pt>
  </dgm:ptLst>
  <dgm:cxnLst>
    <dgm:cxn modelId="{5C23E284-6683-4AC8-913E-8B34074053B3}" type="presOf" srcId="{0118DE99-FFB2-4909-AF6C-59C3DCBB8E41}" destId="{5C12ED2A-DCAB-4C7D-949D-FEA60EA639F8}" srcOrd="0" destOrd="0" presId="urn:microsoft.com/office/officeart/2008/layout/BendingPictureCaption"/>
    <dgm:cxn modelId="{26D81358-1DDA-433D-9CB6-CC39BABBABC1}" srcId="{0118DE99-FFB2-4909-AF6C-59C3DCBB8E41}" destId="{1F465D6C-BD39-41EF-9A01-AAAD714BE7DF}" srcOrd="0" destOrd="0" parTransId="{22C2A7BF-BACB-4AB8-8665-AE2ABE2FE4D2}" sibTransId="{22B200CB-84F7-4721-8A91-63631CE369BE}"/>
    <dgm:cxn modelId="{9B2EFC50-65BA-4DAE-8733-99DE78527FF1}" type="presOf" srcId="{1F465D6C-BD39-41EF-9A01-AAAD714BE7DF}" destId="{BBAF2FF4-781D-4B5A-A842-7B7AC45E71C3}" srcOrd="0" destOrd="0" presId="urn:microsoft.com/office/officeart/2008/layout/BendingPictureCaption"/>
    <dgm:cxn modelId="{4FAC479E-F0CD-4C10-8EF5-908C8FF648A3}" type="presParOf" srcId="{5C12ED2A-DCAB-4C7D-949D-FEA60EA639F8}" destId="{5ED14CA8-DF90-4175-838D-A7DAEBC463DF}" srcOrd="0" destOrd="0" presId="urn:microsoft.com/office/officeart/2008/layout/BendingPictureCaption"/>
    <dgm:cxn modelId="{BC788B0C-2B90-4612-95C6-AB9F9095DAC6}" type="presParOf" srcId="{5ED14CA8-DF90-4175-838D-A7DAEBC463DF}" destId="{A7DC5164-7820-4DC0-8CDC-B959075DFE40}" srcOrd="0" destOrd="0" presId="urn:microsoft.com/office/officeart/2008/layout/BendingPictureCaption"/>
    <dgm:cxn modelId="{78D26C14-2FDF-4B1E-9C2B-1D7FBD0C18B7}" type="presParOf" srcId="{5ED14CA8-DF90-4175-838D-A7DAEBC463DF}" destId="{BBAF2FF4-781D-4B5A-A842-7B7AC45E71C3}" srcOrd="1" destOrd="0" presId="urn:microsoft.com/office/officeart/2008/layout/BendingPictureCaption"/>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E3B10E-7156-4FCA-8E5B-581B3CF8834C}" type="datetimeFigureOut">
              <a:rPr lang="es-ES"/>
              <a:pPr>
                <a:defRPr/>
              </a:pPr>
              <a:t>28/04/2015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CF76EC3-AE5F-489C-9484-B24D1E27D7B2}"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153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6F032A-2F8F-457D-BCA9-3899D213CA78}" type="slidenum">
              <a:rPr lang="es-ES"/>
              <a:pPr fontAlgn="base">
                <a:spcBef>
                  <a:spcPct val="0"/>
                </a:spcBef>
                <a:spcAft>
                  <a:spcPct val="0"/>
                </a:spcAft>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3604A69B-E35D-4301-8790-2FC39621898C}" type="datetimeFigureOut">
              <a:rPr lang="es-ES"/>
              <a:pPr>
                <a:defRPr/>
              </a:pPr>
              <a:t>28/04/2015</a:t>
            </a:fld>
            <a:endParaRPr lang="es-ES"/>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s-ES"/>
          </a:p>
        </p:txBody>
      </p:sp>
      <p:sp>
        <p:nvSpPr>
          <p:cNvPr id="14" name="Slide Number Placeholder 5"/>
          <p:cNvSpPr>
            <a:spLocks noGrp="1"/>
          </p:cNvSpPr>
          <p:nvPr>
            <p:ph type="sldNum" sz="quarter" idx="12"/>
          </p:nvPr>
        </p:nvSpPr>
        <p:spPr>
          <a:xfrm>
            <a:off x="6213475" y="5357813"/>
            <a:ext cx="554038" cy="365125"/>
          </a:xfrm>
        </p:spPr>
        <p:txBody>
          <a:bodyPr/>
          <a:lstStyle>
            <a:lvl1pPr algn="ctr">
              <a:defRPr smtClean="0"/>
            </a:lvl1pPr>
          </a:lstStyle>
          <a:p>
            <a:pPr>
              <a:defRPr/>
            </a:pPr>
            <a:fld id="{0291E617-3545-45C4-94A0-4A196AAAEB25}"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67328692-878B-4318-BABE-DFE77BD303C6}" type="datetimeFigureOut">
              <a:rPr lang="es-ES"/>
              <a:pPr>
                <a:defRPr/>
              </a:pPr>
              <a:t>28/04/2015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45B75A1B-54EB-4CBE-8CF5-D14D9785B122}"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63B5E485-80E3-4DA9-B987-FCA7BD7E8697}" type="datetimeFigureOut">
              <a:rPr lang="es-ES"/>
              <a:pPr>
                <a:defRPr/>
              </a:pPr>
              <a:t>28/04/2015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0BD9DC17-766D-40B7-8A6B-1D08C65CA4C1}"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896C71F5-C5BE-4526-AFE6-2DAE1D95C9F9}" type="datetimeFigureOut">
              <a:rPr lang="es-ES"/>
              <a:pPr>
                <a:defRPr/>
              </a:pPr>
              <a:t>28/04/2015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BF11EC91-8856-4A3D-A863-6B20B2B98A49}"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B9DD3DD1-E83A-456B-B620-50B1183F5193}" type="datetimeFigureOut">
              <a:rPr lang="es-ES"/>
              <a:pPr>
                <a:defRPr/>
              </a:pPr>
              <a:t>28/04/2015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D2891726-12FF-4284-B2C4-457079A7B800}"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5"/>
          </p:nvPr>
        </p:nvSpPr>
        <p:spPr/>
        <p:txBody>
          <a:bodyPr/>
          <a:lstStyle>
            <a:lvl1pPr>
              <a:defRPr/>
            </a:lvl1pPr>
          </a:lstStyle>
          <a:p>
            <a:pPr>
              <a:defRPr/>
            </a:pPr>
            <a:fld id="{6A2A9BA4-636F-479B-BA26-5613A5F220F8}" type="datetimeFigureOut">
              <a:rPr lang="es-ES"/>
              <a:pPr>
                <a:defRPr/>
              </a:pPr>
              <a:t>28/04/2015</a:t>
            </a:fld>
            <a:endParaRPr lang="es-ES"/>
          </a:p>
        </p:txBody>
      </p:sp>
      <p:sp>
        <p:nvSpPr>
          <p:cNvPr id="6" name="Footer Placeholder 4"/>
          <p:cNvSpPr>
            <a:spLocks noGrp="1"/>
          </p:cNvSpPr>
          <p:nvPr>
            <p:ph type="ftr" sz="quarter" idx="16"/>
          </p:nvPr>
        </p:nvSpPr>
        <p:spPr/>
        <p:txBody>
          <a:bodyPr/>
          <a:lstStyle>
            <a:lvl1pPr>
              <a:defRPr/>
            </a:lvl1pPr>
          </a:lstStyle>
          <a:p>
            <a:pPr>
              <a:defRPr/>
            </a:pPr>
            <a:endParaRPr lang="es-ES"/>
          </a:p>
        </p:txBody>
      </p:sp>
      <p:sp>
        <p:nvSpPr>
          <p:cNvPr id="7" name="Slide Number Placeholder 5"/>
          <p:cNvSpPr>
            <a:spLocks noGrp="1"/>
          </p:cNvSpPr>
          <p:nvPr>
            <p:ph type="sldNum" sz="quarter" idx="17"/>
          </p:nvPr>
        </p:nvSpPr>
        <p:spPr/>
        <p:txBody>
          <a:bodyPr/>
          <a:lstStyle>
            <a:lvl1pPr>
              <a:defRPr/>
            </a:lvl1pPr>
          </a:lstStyle>
          <a:p>
            <a:pPr>
              <a:defRPr/>
            </a:pPr>
            <a:fld id="{1E5B8A59-17C9-402D-AF71-327CB126B71E}"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3"/>
          <p:cNvSpPr>
            <a:spLocks noGrp="1"/>
          </p:cNvSpPr>
          <p:nvPr>
            <p:ph type="dt" sz="half" idx="15"/>
          </p:nvPr>
        </p:nvSpPr>
        <p:spPr/>
        <p:txBody>
          <a:bodyPr/>
          <a:lstStyle>
            <a:lvl1pPr>
              <a:defRPr/>
            </a:lvl1pPr>
          </a:lstStyle>
          <a:p>
            <a:pPr>
              <a:defRPr/>
            </a:pPr>
            <a:fld id="{0817014F-4C0A-4C29-8843-3207537F04CB}" type="datetimeFigureOut">
              <a:rPr lang="es-ES"/>
              <a:pPr>
                <a:defRPr/>
              </a:pPr>
              <a:t>28/04/2015</a:t>
            </a:fld>
            <a:endParaRPr lang="es-ES"/>
          </a:p>
        </p:txBody>
      </p:sp>
      <p:sp>
        <p:nvSpPr>
          <p:cNvPr id="8" name="Footer Placeholder 4"/>
          <p:cNvSpPr>
            <a:spLocks noGrp="1"/>
          </p:cNvSpPr>
          <p:nvPr>
            <p:ph type="ftr" sz="quarter" idx="16"/>
          </p:nvPr>
        </p:nvSpPr>
        <p:spPr/>
        <p:txBody>
          <a:bodyPr/>
          <a:lstStyle>
            <a:lvl1pPr>
              <a:defRPr/>
            </a:lvl1pPr>
          </a:lstStyle>
          <a:p>
            <a:pPr>
              <a:defRPr/>
            </a:pPr>
            <a:endParaRPr lang="es-ES"/>
          </a:p>
        </p:txBody>
      </p:sp>
      <p:sp>
        <p:nvSpPr>
          <p:cNvPr id="9" name="Slide Number Placeholder 5"/>
          <p:cNvSpPr>
            <a:spLocks noGrp="1"/>
          </p:cNvSpPr>
          <p:nvPr>
            <p:ph type="sldNum" sz="quarter" idx="17"/>
          </p:nvPr>
        </p:nvSpPr>
        <p:spPr/>
        <p:txBody>
          <a:bodyPr/>
          <a:lstStyle>
            <a:lvl1pPr>
              <a:defRPr/>
            </a:lvl1pPr>
          </a:lstStyle>
          <a:p>
            <a:pPr>
              <a:defRPr/>
            </a:pPr>
            <a:fld id="{BDDDD5A5-9A5D-4A78-ABCA-947142D36F97}"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4FDEC3F8-D733-413F-8F6C-703E651FF15D}" type="datetimeFigureOut">
              <a:rPr lang="es-ES"/>
              <a:pPr>
                <a:defRPr/>
              </a:pPr>
              <a:t>28/04/2015</a:t>
            </a:fld>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1C6ED0E9-6D98-4D03-BFDA-7FE8225BAE75}"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F1E39D-D092-4E09-8945-81C041FAACB5}" type="datetimeFigureOut">
              <a:rPr lang="es-ES"/>
              <a:pPr>
                <a:defRPr/>
              </a:pPr>
              <a:t>28/04/2015</a:t>
            </a:fld>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31C8E719-3F17-4585-81C5-D020CB36F31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DA6C3FEA-569A-44B4-AD12-7EF4EDC867B0}" type="datetimeFigureOut">
              <a:rPr lang="es-ES"/>
              <a:pPr>
                <a:defRPr/>
              </a:pPr>
              <a:t>28/04/2015</a:t>
            </a:fld>
            <a:endParaRPr lang="es-ES"/>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s-ES"/>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235F261B-5AEA-4893-9C9B-2447D7227195}"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FD1DE44B-3D09-49E5-919B-5D4818D68D88}" type="datetimeFigureOut">
              <a:rPr lang="es-ES"/>
              <a:pPr>
                <a:defRPr/>
              </a:pPr>
              <a:t>28/04/2015</a:t>
            </a:fld>
            <a:endParaRPr lang="es-ES"/>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s-ES"/>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EDA4F244-9C13-4986-85BE-98224C4EEF1A}"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31838" y="576263"/>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2" descr="C:\Users\Administrator\Desktop\Pushpin Dev\Assets\pushpinLeft.png"/>
          <p:cNvPicPr>
            <a:picLocks noChangeAspect="1" noChangeArrowheads="1"/>
          </p:cNvPicPr>
          <p:nvPr/>
        </p:nvPicPr>
        <p:blipFill>
          <a:blip r:embed="rId15"/>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5"/>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Rage Italic" pitchFamily="66" charset="0"/>
              </a:defRPr>
            </a:lvl1pPr>
          </a:lstStyle>
          <a:p>
            <a:pPr>
              <a:defRPr/>
            </a:pPr>
            <a:fld id="{7A5B9803-729F-48A5-BB84-9DC21971DA1B}" type="datetimeFigureOut">
              <a:rPr lang="es-ES"/>
              <a:pPr>
                <a:defRPr/>
              </a:pPr>
              <a:t>28/04/2015</a:t>
            </a:fld>
            <a:endParaRPr lang="es-ES"/>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fontAlgn="auto">
              <a:spcBef>
                <a:spcPts val="0"/>
              </a:spcBef>
              <a:spcAft>
                <a:spcPts val="0"/>
              </a:spcAft>
              <a:defRPr sz="1400">
                <a:solidFill>
                  <a:schemeClr val="tx2"/>
                </a:solidFill>
                <a:latin typeface="Rage Italic" pitchFamily="66" charset="0"/>
              </a:defRPr>
            </a:lvl1pPr>
          </a:lstStyle>
          <a:p>
            <a:pPr>
              <a:defRPr/>
            </a:pPr>
            <a:endParaRPr lang="es-ES"/>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Rage Italic" pitchFamily="66" charset="0"/>
              </a:defRPr>
            </a:lvl1pPr>
          </a:lstStyle>
          <a:p>
            <a:pPr>
              <a:defRPr/>
            </a:pPr>
            <a:fld id="{5FA53B1B-5BAE-4CD5-8235-28E2D5FFB83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2" r:id="rId1"/>
    <p:sldLayoutId id="2147483664" r:id="rId2"/>
    <p:sldLayoutId id="2147483665" r:id="rId3"/>
    <p:sldLayoutId id="2147483666" r:id="rId4"/>
    <p:sldLayoutId id="2147483667" r:id="rId5"/>
    <p:sldLayoutId id="2147483668" r:id="rId6"/>
    <p:sldLayoutId id="2147483669" r:id="rId7"/>
    <p:sldLayoutId id="2147483673" r:id="rId8"/>
    <p:sldLayoutId id="2147483674"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onstantia" pitchFamily="18" charset="0"/>
        </a:defRPr>
      </a:lvl2pPr>
      <a:lvl3pPr algn="ctr" rtl="0" fontAlgn="base">
        <a:spcBef>
          <a:spcPct val="0"/>
        </a:spcBef>
        <a:spcAft>
          <a:spcPct val="0"/>
        </a:spcAft>
        <a:defRPr sz="4400">
          <a:solidFill>
            <a:schemeClr val="tx1"/>
          </a:solidFill>
          <a:latin typeface="Constantia" pitchFamily="18" charset="0"/>
        </a:defRPr>
      </a:lvl3pPr>
      <a:lvl4pPr algn="ctr" rtl="0" fontAlgn="base">
        <a:spcBef>
          <a:spcPct val="0"/>
        </a:spcBef>
        <a:spcAft>
          <a:spcPct val="0"/>
        </a:spcAft>
        <a:defRPr sz="4400">
          <a:solidFill>
            <a:schemeClr val="tx1"/>
          </a:solidFill>
          <a:latin typeface="Constantia" pitchFamily="18" charset="0"/>
        </a:defRPr>
      </a:lvl4pPr>
      <a:lvl5pPr algn="ctr" rtl="0" fontAlgn="base">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fontAlgn="base">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fontAlgn="base">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artevalladolid.blogspot.com.es/2013/06/el-mudejar-en-tierra-de-campos-la.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artevalladolid.blogspot.com.es/2013/06/el-mudejar-en-tierra-de-campos-la.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artevalladolid.blogspot.com.es/2013/06/el-mudejar-en-tierra-de-campos-la.html"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17688"/>
            <a:ext cx="7772400" cy="1470025"/>
          </a:xfrm>
        </p:spPr>
        <p:txBody>
          <a:bodyPr rtlCol="0">
            <a:normAutofit fontScale="90000"/>
          </a:bodyPr>
          <a:lstStyle/>
          <a:p>
            <a:pPr fontAlgn="auto">
              <a:spcAft>
                <a:spcPts val="0"/>
              </a:spcAft>
              <a:defRPr/>
            </a:pPr>
            <a:r>
              <a:rPr lang="es-ES" dirty="0" smtClean="0"/>
              <a:t>UN PASEO POR TIERRA DE CAMPOS</a:t>
            </a:r>
            <a:endParaRPr lang="es-ES" dirty="0"/>
          </a:p>
        </p:txBody>
      </p:sp>
      <p:sp>
        <p:nvSpPr>
          <p:cNvPr id="14338" name="2 Subtítulo"/>
          <p:cNvSpPr>
            <a:spLocks noGrp="1"/>
          </p:cNvSpPr>
          <p:nvPr>
            <p:ph type="subTitle" idx="1"/>
          </p:nvPr>
        </p:nvSpPr>
        <p:spPr>
          <a:xfrm>
            <a:off x="1371600" y="3573463"/>
            <a:ext cx="6400800" cy="1752600"/>
          </a:xfrm>
        </p:spPr>
        <p:txBody>
          <a:bodyPr/>
          <a:lstStyle/>
          <a:p>
            <a:endParaRPr lang="es-ES_tradnl" smtClean="0"/>
          </a:p>
        </p:txBody>
      </p:sp>
      <p:grpSp>
        <p:nvGrpSpPr>
          <p:cNvPr id="14343" name="Group 7"/>
          <p:cNvGrpSpPr>
            <a:grpSpLocks/>
          </p:cNvGrpSpPr>
          <p:nvPr/>
        </p:nvGrpSpPr>
        <p:grpSpPr bwMode="auto">
          <a:xfrm>
            <a:off x="-12700" y="-25400"/>
            <a:ext cx="9156700" cy="6889750"/>
            <a:chOff x="-8" y="-16"/>
            <a:chExt cx="5768" cy="4340"/>
          </a:xfrm>
        </p:grpSpPr>
        <p:graphicFrame>
          <p:nvGraphicFramePr>
            <p:cNvPr id="5" name="4 Diagrama"/>
            <p:cNvGraphicFramePr/>
            <p:nvPr/>
          </p:nvGraphicFramePr>
          <p:xfrm>
            <a:off x="-4" y="-12"/>
            <a:ext cx="5760" cy="4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2" name="Text Box 6"/>
            <p:cNvSpPr txBox="1">
              <a:spLocks noChangeArrowheads="1"/>
            </p:cNvSpPr>
            <p:nvPr/>
          </p:nvSpPr>
          <p:spPr bwMode="auto">
            <a:xfrm>
              <a:off x="1338" y="3249"/>
              <a:ext cx="4309" cy="1075"/>
            </a:xfrm>
            <a:prstGeom prst="rect">
              <a:avLst/>
            </a:prstGeom>
            <a:solidFill>
              <a:srgbClr val="99FF99"/>
            </a:solidFill>
            <a:ln w="9525">
              <a:noFill/>
              <a:miter lim="800000"/>
              <a:headEnd/>
              <a:tailEnd/>
            </a:ln>
            <a:effectLst/>
          </p:spPr>
          <p:txBody>
            <a:bodyPr>
              <a:spAutoFit/>
            </a:bodyPr>
            <a:lstStyle/>
            <a:p>
              <a:pPr algn="ctr">
                <a:spcBef>
                  <a:spcPct val="50000"/>
                </a:spcBef>
              </a:pPr>
              <a:endParaRPr lang="es-ES_tradnl" sz="900" b="1"/>
            </a:p>
            <a:p>
              <a:pPr algn="ctr">
                <a:spcBef>
                  <a:spcPct val="50000"/>
                </a:spcBef>
              </a:pPr>
              <a:r>
                <a:rPr lang="es-ES_tradnl" sz="2800" b="1"/>
                <a:t>UN PASEO POR TIERRA DE CAMPOS: Santervás de Campos (Valladolid).</a:t>
              </a:r>
            </a:p>
            <a:p>
              <a:pPr algn="ctr">
                <a:spcBef>
                  <a:spcPct val="50000"/>
                </a:spcBef>
              </a:pPr>
              <a:endParaRPr lang="es-ES_tradnl" sz="900" b="1"/>
            </a:p>
            <a:p>
              <a:pPr algn="ctr">
                <a:spcBef>
                  <a:spcPct val="50000"/>
                </a:spcBef>
              </a:pPr>
              <a:endParaRPr lang="es-ES_tradnl" sz="900" b="1"/>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title"/>
          </p:nvPr>
        </p:nvSpPr>
        <p:spPr/>
        <p:txBody>
          <a:bodyPr/>
          <a:lstStyle/>
          <a:p>
            <a:r>
              <a:rPr lang="es-ES" smtClean="0"/>
              <a:t>ACTIVIDAD 4</a:t>
            </a:r>
          </a:p>
        </p:txBody>
      </p:sp>
      <p:sp>
        <p:nvSpPr>
          <p:cNvPr id="3" name="2 Marcador de contenido"/>
          <p:cNvSpPr>
            <a:spLocks noGrp="1"/>
          </p:cNvSpPr>
          <p:nvPr>
            <p:ph idx="1"/>
          </p:nvPr>
        </p:nvSpPr>
        <p:spPr/>
        <p:txBody>
          <a:bodyPr rtlCol="0">
            <a:normAutofit fontScale="92500"/>
          </a:bodyPr>
          <a:lstStyle/>
          <a:p>
            <a:pPr marL="274320" indent="-274320" algn="just" fontAlgn="auto">
              <a:spcAft>
                <a:spcPts val="0"/>
              </a:spcAft>
              <a:defRPr/>
            </a:pPr>
            <a:r>
              <a:rPr lang="es-ES" b="1" dirty="0" smtClean="0">
                <a:latin typeface="Comic Sans MS" pitchFamily="66" charset="0"/>
              </a:rPr>
              <a:t>SEGUNDO GRUPO</a:t>
            </a:r>
            <a:r>
              <a:rPr lang="es-ES" dirty="0" smtClean="0">
                <a:latin typeface="Comic Sans MS" pitchFamily="66" charset="0"/>
              </a:rPr>
              <a:t>: será el encargado de mostrarnos el </a:t>
            </a:r>
            <a:r>
              <a:rPr lang="es-ES" b="1" dirty="0" smtClean="0">
                <a:latin typeface="Comic Sans MS" pitchFamily="66" charset="0"/>
              </a:rPr>
              <a:t>exterior de la iglesia </a:t>
            </a:r>
            <a:r>
              <a:rPr lang="es-ES" b="1" dirty="0">
                <a:latin typeface="Comic Sans MS" pitchFamily="66" charset="0"/>
              </a:rPr>
              <a:t>de San Gervasio y San </a:t>
            </a:r>
            <a:r>
              <a:rPr lang="es-ES" b="1" dirty="0" err="1" smtClean="0">
                <a:latin typeface="Comic Sans MS" pitchFamily="66" charset="0"/>
              </a:rPr>
              <a:t>Protasio</a:t>
            </a:r>
            <a:r>
              <a:rPr lang="es-ES" dirty="0" smtClean="0">
                <a:latin typeface="Comic Sans MS" pitchFamily="66" charset="0"/>
              </a:rPr>
              <a:t> (construida aproximadamente hacia el 1130), destacando las características del arte mudéjar, centrando la atención en el ábside central.</a:t>
            </a:r>
          </a:p>
          <a:p>
            <a:pPr marL="640080" lvl="1" indent="-274320" algn="just" fontAlgn="auto">
              <a:spcAft>
                <a:spcPts val="0"/>
              </a:spcAft>
              <a:defRPr/>
            </a:pPr>
            <a:r>
              <a:rPr lang="es-ES" dirty="0" smtClean="0">
                <a:latin typeface="Comic Sans MS" pitchFamily="66" charset="0"/>
              </a:rPr>
              <a:t>El resto del grupo habrá de completar el dossier entregado previamente, tomando apuntes de todo lo que comente el grupo 2.</a:t>
            </a:r>
          </a:p>
          <a:p>
            <a:pPr marL="0" indent="0" fontAlgn="auto">
              <a:spcAft>
                <a:spcPts val="0"/>
              </a:spcAft>
              <a:buFont typeface="Brush Script MT" pitchFamily="66" charset="0"/>
              <a:buNone/>
              <a:defRPr/>
            </a:pPr>
            <a:endParaRPr lang="es-ES"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p:nvPr>
        </p:nvSpPr>
        <p:spPr/>
        <p:txBody>
          <a:bodyPr/>
          <a:lstStyle/>
          <a:p>
            <a:r>
              <a:rPr lang="es-ES" smtClean="0"/>
              <a:t>ACTIVIDAD 4</a:t>
            </a:r>
          </a:p>
        </p:txBody>
      </p:sp>
      <p:sp>
        <p:nvSpPr>
          <p:cNvPr id="3" name="2 Marcador de contenido"/>
          <p:cNvSpPr>
            <a:spLocks noGrp="1"/>
          </p:cNvSpPr>
          <p:nvPr>
            <p:ph idx="1"/>
          </p:nvPr>
        </p:nvSpPr>
        <p:spPr/>
        <p:txBody>
          <a:bodyPr rtlCol="0">
            <a:normAutofit/>
          </a:bodyPr>
          <a:lstStyle/>
          <a:p>
            <a:pPr marL="274320" indent="-274320" fontAlgn="auto">
              <a:spcAft>
                <a:spcPts val="0"/>
              </a:spcAft>
              <a:defRPr/>
            </a:pPr>
            <a:r>
              <a:rPr lang="es-ES" dirty="0">
                <a:hlinkClick r:id="rId2"/>
              </a:rPr>
              <a:t>http://</a:t>
            </a:r>
            <a:r>
              <a:rPr lang="es-ES" dirty="0" smtClean="0">
                <a:hlinkClick r:id="rId2"/>
              </a:rPr>
              <a:t>artevalladolid.blogspot.com.es/2013/06/el-mudejar-en-tierra-de-campos-la.html</a:t>
            </a:r>
            <a:endParaRPr lang="es-ES" dirty="0" smtClean="0"/>
          </a:p>
          <a:p>
            <a:pPr marL="0" indent="0" fontAlgn="auto">
              <a:spcAft>
                <a:spcPts val="0"/>
              </a:spcAft>
              <a:buFont typeface="Brush Script MT" pitchFamily="66" charset="0"/>
              <a:buNone/>
              <a:defRPr/>
            </a:pPr>
            <a:endParaRPr lang="es-ES" dirty="0"/>
          </a:p>
        </p:txBody>
      </p:sp>
      <p:pic>
        <p:nvPicPr>
          <p:cNvPr id="25603" name="4 Imagen"/>
          <p:cNvPicPr>
            <a:picLocks noChangeAspect="1"/>
          </p:cNvPicPr>
          <p:nvPr/>
        </p:nvPicPr>
        <p:blipFill>
          <a:blip r:embed="rId3"/>
          <a:srcRect/>
          <a:stretch>
            <a:fillRect/>
          </a:stretch>
        </p:blipFill>
        <p:spPr bwMode="auto">
          <a:xfrm>
            <a:off x="2195513" y="2892425"/>
            <a:ext cx="5038725" cy="32734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Título"/>
          <p:cNvSpPr>
            <a:spLocks noGrp="1"/>
          </p:cNvSpPr>
          <p:nvPr>
            <p:ph type="title"/>
          </p:nvPr>
        </p:nvSpPr>
        <p:spPr/>
        <p:txBody>
          <a:bodyPr/>
          <a:lstStyle/>
          <a:p>
            <a:r>
              <a:rPr lang="es-ES" smtClean="0"/>
              <a:t>ACTIVIDAD 5</a:t>
            </a:r>
          </a:p>
        </p:txBody>
      </p:sp>
      <p:sp>
        <p:nvSpPr>
          <p:cNvPr id="26626" name="2 Marcador de contenido"/>
          <p:cNvSpPr>
            <a:spLocks noGrp="1"/>
          </p:cNvSpPr>
          <p:nvPr>
            <p:ph idx="1"/>
          </p:nvPr>
        </p:nvSpPr>
        <p:spPr/>
        <p:txBody>
          <a:bodyPr/>
          <a:lstStyle/>
          <a:p>
            <a:pPr algn="just"/>
            <a:r>
              <a:rPr lang="es-ES" b="1" smtClean="0">
                <a:latin typeface="Comic Sans MS" pitchFamily="66" charset="0"/>
              </a:rPr>
              <a:t>GRUPO 3</a:t>
            </a:r>
            <a:r>
              <a:rPr lang="es-ES" smtClean="0">
                <a:latin typeface="Comic Sans MS" pitchFamily="66" charset="0"/>
              </a:rPr>
              <a:t>: será el encargado de explicar el interior de la iglesia, donde se pueden observar elementos tales como bandas de ladrillos en vertical, frisos de esquinillas y arquerías, así como arcos de medio punto.</a:t>
            </a:r>
          </a:p>
          <a:p>
            <a:pPr lvl="1" algn="just"/>
            <a:r>
              <a:rPr lang="es-ES" smtClean="0">
                <a:latin typeface="Comic Sans MS" pitchFamily="66" charset="0"/>
              </a:rPr>
              <a:t>El resto completará el dossier entregado con la información mostrada por el grupo 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noGrp="1"/>
          </p:cNvSpPr>
          <p:nvPr>
            <p:ph type="title"/>
          </p:nvPr>
        </p:nvSpPr>
        <p:spPr/>
        <p:txBody>
          <a:bodyPr/>
          <a:lstStyle/>
          <a:p>
            <a:r>
              <a:rPr lang="es-ES" smtClean="0"/>
              <a:t>ACTIVIDAD 5</a:t>
            </a:r>
          </a:p>
        </p:txBody>
      </p:sp>
      <p:sp>
        <p:nvSpPr>
          <p:cNvPr id="27650" name="4 Marcador de contenido"/>
          <p:cNvSpPr>
            <a:spLocks noGrp="1"/>
          </p:cNvSpPr>
          <p:nvPr>
            <p:ph idx="1"/>
          </p:nvPr>
        </p:nvSpPr>
        <p:spPr/>
        <p:txBody>
          <a:bodyPr/>
          <a:lstStyle/>
          <a:p>
            <a:pPr marL="0" indent="0">
              <a:buFont typeface="Brush Script MT" pitchFamily="66" charset="0"/>
              <a:buNone/>
            </a:pPr>
            <a:r>
              <a:rPr lang="es-ES" smtClean="0">
                <a:hlinkClick r:id="rId2"/>
              </a:rPr>
              <a:t>http://artevalladolid.blogspot.com.es/2013/06/el-mudejar-en-tierra-de-campos-la.html</a:t>
            </a:r>
            <a:endParaRPr lang="es-ES" smtClean="0"/>
          </a:p>
          <a:p>
            <a:pPr marL="0" indent="0">
              <a:buFont typeface="Brush Script MT" pitchFamily="66" charset="0"/>
              <a:buNone/>
            </a:pPr>
            <a:endParaRPr lang="es-ES" smtClean="0"/>
          </a:p>
        </p:txBody>
      </p:sp>
      <p:pic>
        <p:nvPicPr>
          <p:cNvPr id="27651" name="5 Imagen"/>
          <p:cNvPicPr>
            <a:picLocks noChangeAspect="1"/>
          </p:cNvPicPr>
          <p:nvPr/>
        </p:nvPicPr>
        <p:blipFill>
          <a:blip r:embed="rId3"/>
          <a:srcRect/>
          <a:stretch>
            <a:fillRect/>
          </a:stretch>
        </p:blipFill>
        <p:spPr bwMode="auto">
          <a:xfrm>
            <a:off x="2343150" y="2997200"/>
            <a:ext cx="4784725" cy="32019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Título"/>
          <p:cNvSpPr>
            <a:spLocks noGrp="1"/>
          </p:cNvSpPr>
          <p:nvPr>
            <p:ph type="title"/>
          </p:nvPr>
        </p:nvSpPr>
        <p:spPr/>
        <p:txBody>
          <a:bodyPr/>
          <a:lstStyle/>
          <a:p>
            <a:r>
              <a:rPr lang="es-ES" smtClean="0"/>
              <a:t>FIN DE LA VISITA</a:t>
            </a:r>
          </a:p>
        </p:txBody>
      </p:sp>
      <p:sp>
        <p:nvSpPr>
          <p:cNvPr id="3" name="2 Marcador de contenido"/>
          <p:cNvSpPr>
            <a:spLocks noGrp="1"/>
          </p:cNvSpPr>
          <p:nvPr>
            <p:ph idx="1"/>
          </p:nvPr>
        </p:nvSpPr>
        <p:spPr/>
        <p:txBody>
          <a:bodyPr rtlCol="0">
            <a:normAutofit/>
          </a:bodyPr>
          <a:lstStyle/>
          <a:p>
            <a:pPr marL="274320" indent="-274320" fontAlgn="auto">
              <a:spcAft>
                <a:spcPts val="0"/>
              </a:spcAft>
              <a:defRPr/>
            </a:pPr>
            <a:r>
              <a:rPr lang="es-ES" dirty="0" smtClean="0"/>
              <a:t>Terminamos la visita realizando una serie de fotos a algunos elementos también relevantes de la iglesia de </a:t>
            </a:r>
            <a:r>
              <a:rPr lang="es-ES" dirty="0" err="1" smtClean="0"/>
              <a:t>Santervás</a:t>
            </a:r>
            <a:r>
              <a:rPr lang="es-ES" dirty="0" smtClean="0"/>
              <a:t>, fundamentalmente de los capiteles de las columnas exteriores y del crucifijo románico de finales del siglo XII, que representa a Cristo vivo.</a:t>
            </a:r>
          </a:p>
          <a:p>
            <a:pPr marL="0" indent="0" fontAlgn="auto">
              <a:spcAft>
                <a:spcPts val="0"/>
              </a:spcAft>
              <a:buFont typeface="Brush Script MT" pitchFamily="66" charset="0"/>
              <a:buNone/>
              <a:defRPr/>
            </a:pPr>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p:nvPr>
        </p:nvSpPr>
        <p:spPr/>
        <p:txBody>
          <a:bodyPr/>
          <a:lstStyle/>
          <a:p>
            <a:r>
              <a:rPr lang="es-ES" smtClean="0"/>
              <a:t>FOTOGRAFÍAS</a:t>
            </a:r>
          </a:p>
        </p:txBody>
      </p:sp>
      <p:sp>
        <p:nvSpPr>
          <p:cNvPr id="3" name="2 Marcador de contenido"/>
          <p:cNvSpPr>
            <a:spLocks noGrp="1"/>
          </p:cNvSpPr>
          <p:nvPr>
            <p:ph idx="1"/>
          </p:nvPr>
        </p:nvSpPr>
        <p:spPr/>
        <p:txBody>
          <a:bodyPr rtlCol="0">
            <a:normAutofit/>
          </a:bodyPr>
          <a:lstStyle/>
          <a:p>
            <a:pPr marL="274320" indent="-274320" fontAlgn="auto">
              <a:spcAft>
                <a:spcPts val="0"/>
              </a:spcAft>
              <a:defRPr/>
            </a:pPr>
            <a:r>
              <a:rPr lang="es-ES" dirty="0">
                <a:hlinkClick r:id="rId2"/>
              </a:rPr>
              <a:t>http://</a:t>
            </a:r>
            <a:r>
              <a:rPr lang="es-ES" dirty="0" smtClean="0">
                <a:hlinkClick r:id="rId2"/>
              </a:rPr>
              <a:t>artevalladolid.blogspot.com.es/2013/06/el-mudejar-en-tierra-de-campos-la.html</a:t>
            </a:r>
            <a:endParaRPr lang="es-ES" dirty="0" smtClean="0"/>
          </a:p>
          <a:p>
            <a:pPr marL="0" indent="0" fontAlgn="auto">
              <a:spcAft>
                <a:spcPts val="0"/>
              </a:spcAft>
              <a:buFont typeface="Brush Script MT" pitchFamily="66" charset="0"/>
              <a:buNone/>
              <a:defRPr/>
            </a:pPr>
            <a:endParaRPr lang="es-ES" dirty="0"/>
          </a:p>
        </p:txBody>
      </p:sp>
      <p:pic>
        <p:nvPicPr>
          <p:cNvPr id="29699" name="3 Imagen"/>
          <p:cNvPicPr>
            <a:picLocks noChangeAspect="1"/>
          </p:cNvPicPr>
          <p:nvPr/>
        </p:nvPicPr>
        <p:blipFill>
          <a:blip r:embed="rId3"/>
          <a:srcRect/>
          <a:stretch>
            <a:fillRect/>
          </a:stretch>
        </p:blipFill>
        <p:spPr bwMode="auto">
          <a:xfrm>
            <a:off x="233363" y="3178175"/>
            <a:ext cx="4165600" cy="2987675"/>
          </a:xfrm>
          <a:prstGeom prst="rect">
            <a:avLst/>
          </a:prstGeom>
          <a:noFill/>
          <a:ln w="9525">
            <a:noFill/>
            <a:miter lim="800000"/>
            <a:headEnd/>
            <a:tailEnd/>
          </a:ln>
        </p:spPr>
      </p:pic>
      <p:pic>
        <p:nvPicPr>
          <p:cNvPr id="29700" name="4 Imagen"/>
          <p:cNvPicPr>
            <a:picLocks noChangeAspect="1"/>
          </p:cNvPicPr>
          <p:nvPr/>
        </p:nvPicPr>
        <p:blipFill>
          <a:blip r:embed="rId4"/>
          <a:srcRect/>
          <a:stretch>
            <a:fillRect/>
          </a:stretch>
        </p:blipFill>
        <p:spPr bwMode="auto">
          <a:xfrm>
            <a:off x="4427538" y="3141663"/>
            <a:ext cx="4518025" cy="30241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dirty="0" smtClean="0"/>
              <a:t>ACTIVIDADES POSTERIORES</a:t>
            </a:r>
            <a:endParaRPr lang="es-ES" dirty="0"/>
          </a:p>
        </p:txBody>
      </p:sp>
      <p:sp>
        <p:nvSpPr>
          <p:cNvPr id="3" name="2 Marcador de contenido"/>
          <p:cNvSpPr>
            <a:spLocks noGrp="1"/>
          </p:cNvSpPr>
          <p:nvPr>
            <p:ph idx="1"/>
          </p:nvPr>
        </p:nvSpPr>
        <p:spPr/>
        <p:txBody>
          <a:bodyPr rtlCol="0">
            <a:normAutofit fontScale="77500" lnSpcReduction="20000"/>
          </a:bodyPr>
          <a:lstStyle/>
          <a:p>
            <a:pPr marL="274320" indent="-274320" algn="just" fontAlgn="auto">
              <a:spcAft>
                <a:spcPts val="0"/>
              </a:spcAft>
              <a:defRPr/>
            </a:pPr>
            <a:r>
              <a:rPr lang="es-ES" dirty="0" smtClean="0">
                <a:latin typeface="Comic Sans MS" pitchFamily="66" charset="0"/>
              </a:rPr>
              <a:t>Ya de vuelta a clase, y con toda la información recogida, los alumnos tendrán que realizar:</a:t>
            </a:r>
          </a:p>
          <a:p>
            <a:pPr marL="640080" lvl="1" indent="-274320" algn="just" fontAlgn="auto">
              <a:spcAft>
                <a:spcPts val="0"/>
              </a:spcAft>
              <a:defRPr/>
            </a:pPr>
            <a:r>
              <a:rPr lang="es-ES" b="1" dirty="0" smtClean="0">
                <a:latin typeface="Comic Sans MS" pitchFamily="66" charset="0"/>
              </a:rPr>
              <a:t>ACTIVIDAD 1</a:t>
            </a:r>
            <a:r>
              <a:rPr lang="es-ES" dirty="0" smtClean="0">
                <a:latin typeface="Comic Sans MS" pitchFamily="66" charset="0"/>
              </a:rPr>
              <a:t>: buscar información en internet sobre los capiteles fotografiados y sus posibles significados, poniéndoles en relación con los que se encuentran en el Monasterio de San Benito de Sahagún.</a:t>
            </a:r>
          </a:p>
          <a:p>
            <a:pPr marL="640080" lvl="1" indent="-274320" algn="just" fontAlgn="auto">
              <a:spcAft>
                <a:spcPts val="0"/>
              </a:spcAft>
              <a:defRPr/>
            </a:pPr>
            <a:r>
              <a:rPr lang="es-ES" b="1" dirty="0" smtClean="0">
                <a:latin typeface="Comic Sans MS" pitchFamily="66" charset="0"/>
              </a:rPr>
              <a:t>ACTIVIDAD 2</a:t>
            </a:r>
            <a:r>
              <a:rPr lang="es-ES" dirty="0" smtClean="0">
                <a:latin typeface="Comic Sans MS" pitchFamily="66" charset="0"/>
              </a:rPr>
              <a:t>: realizar una redacción en la que ellos se sitúen en el centro de la historia, transportándose a la vida en Tierra de Campos durante los siglos XI y XII, pudiendo ser desde un mudéjar que huyó de al-</a:t>
            </a:r>
            <a:r>
              <a:rPr lang="es-ES" dirty="0" err="1" smtClean="0">
                <a:latin typeface="Comic Sans MS" pitchFamily="66" charset="0"/>
              </a:rPr>
              <a:t>Andalus</a:t>
            </a:r>
            <a:r>
              <a:rPr lang="es-ES" dirty="0" smtClean="0">
                <a:latin typeface="Comic Sans MS" pitchFamily="66" charset="0"/>
              </a:rPr>
              <a:t> hasta un repoblador cántabro, pasando por alguno de los monjes benedictinos de </a:t>
            </a:r>
            <a:r>
              <a:rPr lang="es-ES" dirty="0" err="1" smtClean="0">
                <a:latin typeface="Comic Sans MS" pitchFamily="66" charset="0"/>
              </a:rPr>
              <a:t>Sant</a:t>
            </a:r>
            <a:r>
              <a:rPr lang="es-ES" dirty="0" smtClean="0">
                <a:latin typeface="Comic Sans MS" pitchFamily="66" charset="0"/>
              </a:rPr>
              <a:t> </a:t>
            </a:r>
            <a:r>
              <a:rPr lang="es-ES" dirty="0" err="1" smtClean="0">
                <a:latin typeface="Comic Sans MS" pitchFamily="66" charset="0"/>
              </a:rPr>
              <a:t>Herbás</a:t>
            </a:r>
            <a:r>
              <a:rPr lang="es-ES" dirty="0" smtClean="0">
                <a:latin typeface="Comic Sans MS" pitchFamily="66" charset="0"/>
              </a:rPr>
              <a:t> que recibieron las tierras donde se encuentra hoy en día el </a:t>
            </a:r>
            <a:r>
              <a:rPr lang="es-ES" smtClean="0">
                <a:latin typeface="Comic Sans MS" pitchFamily="66" charset="0"/>
              </a:rPr>
              <a:t>municipio vallisoletano.</a:t>
            </a:r>
            <a:endParaRPr lang="es-ES"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p:txBody>
          <a:bodyPr/>
          <a:lstStyle/>
          <a:p>
            <a:r>
              <a:rPr lang="es-ES" smtClean="0"/>
              <a:t>PRESENTACIÓN</a:t>
            </a:r>
          </a:p>
        </p:txBody>
      </p:sp>
      <p:sp>
        <p:nvSpPr>
          <p:cNvPr id="3" name="2 Marcador de contenido"/>
          <p:cNvSpPr>
            <a:spLocks noGrp="1"/>
          </p:cNvSpPr>
          <p:nvPr>
            <p:ph idx="1"/>
          </p:nvPr>
        </p:nvSpPr>
        <p:spPr/>
        <p:txBody>
          <a:bodyPr rtlCol="0">
            <a:normAutofit fontScale="92500" lnSpcReduction="10000"/>
          </a:bodyPr>
          <a:lstStyle/>
          <a:p>
            <a:pPr marL="274320" indent="-274320" algn="just" fontAlgn="auto">
              <a:spcAft>
                <a:spcPts val="0"/>
              </a:spcAft>
              <a:defRPr/>
            </a:pPr>
            <a:r>
              <a:rPr lang="es-ES" dirty="0" smtClean="0">
                <a:latin typeface="Comic Sans MS" pitchFamily="66" charset="0"/>
              </a:rPr>
              <a:t>El presente trabajo está diseñado para los alumnos de 2º curso de la ESO.</a:t>
            </a:r>
          </a:p>
          <a:p>
            <a:pPr marL="274320" indent="-274320" algn="just" fontAlgn="auto">
              <a:spcAft>
                <a:spcPts val="0"/>
              </a:spcAft>
              <a:defRPr/>
            </a:pPr>
            <a:r>
              <a:rPr lang="es-ES" dirty="0" smtClean="0">
                <a:latin typeface="Comic Sans MS" pitchFamily="66" charset="0"/>
              </a:rPr>
              <a:t>Consiste en la realización de una serie de actividades vinculadas con la historia de la península Ibérica durante la Edad Media, y de cómo la que hoy conocemos como la comarca de </a:t>
            </a:r>
            <a:r>
              <a:rPr lang="es-ES" i="1" dirty="0" smtClean="0">
                <a:latin typeface="Comic Sans MS" pitchFamily="66" charset="0"/>
              </a:rPr>
              <a:t>Tierra de Campos </a:t>
            </a:r>
            <a:r>
              <a:rPr lang="es-ES" dirty="0" smtClean="0">
                <a:latin typeface="Comic Sans MS" pitchFamily="66" charset="0"/>
              </a:rPr>
              <a:t>se constituyó en frontera entre los reinos de Castilla y de León, sirviendo de base para el asentamiento  posterior de repobladores, entre otros, mudéjares.</a:t>
            </a:r>
            <a:endParaRPr lang="es-ES"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p:txBody>
          <a:bodyPr/>
          <a:lstStyle/>
          <a:p>
            <a:r>
              <a:rPr lang="es-ES" smtClean="0"/>
              <a:t>LOCALIZACIÓN</a:t>
            </a:r>
          </a:p>
        </p:txBody>
      </p:sp>
      <p:sp>
        <p:nvSpPr>
          <p:cNvPr id="3" name="2 Marcador de contenido"/>
          <p:cNvSpPr>
            <a:spLocks noGrp="1"/>
          </p:cNvSpPr>
          <p:nvPr>
            <p:ph idx="1"/>
          </p:nvPr>
        </p:nvSpPr>
        <p:spPr>
          <a:xfrm>
            <a:off x="1476375" y="2420938"/>
            <a:ext cx="6196013" cy="3603625"/>
          </a:xfrm>
        </p:spPr>
        <p:txBody>
          <a:bodyPr rtlCol="0">
            <a:normAutofit/>
          </a:bodyPr>
          <a:lstStyle/>
          <a:p>
            <a:pPr marL="274320" indent="-274320" algn="just" fontAlgn="auto">
              <a:spcAft>
                <a:spcPts val="0"/>
              </a:spcAft>
              <a:defRPr/>
            </a:pPr>
            <a:r>
              <a:rPr lang="es-ES" b="1" dirty="0" smtClean="0">
                <a:latin typeface="Comic Sans MS" pitchFamily="66" charset="0"/>
              </a:rPr>
              <a:t>SANTERVÁS </a:t>
            </a:r>
            <a:r>
              <a:rPr lang="es-ES" b="1" dirty="0">
                <a:latin typeface="Comic Sans MS" pitchFamily="66" charset="0"/>
              </a:rPr>
              <a:t>DE CAMPOS</a:t>
            </a:r>
            <a:r>
              <a:rPr lang="es-ES" dirty="0">
                <a:latin typeface="Comic Sans MS" pitchFamily="66" charset="0"/>
              </a:rPr>
              <a:t>: </a:t>
            </a:r>
            <a:r>
              <a:rPr lang="es-ES" dirty="0" smtClean="0">
                <a:latin typeface="Comic Sans MS" pitchFamily="66" charset="0"/>
              </a:rPr>
              <a:t>municipio situado </a:t>
            </a:r>
            <a:r>
              <a:rPr lang="es-ES" dirty="0">
                <a:latin typeface="Comic Sans MS" pitchFamily="66" charset="0"/>
              </a:rPr>
              <a:t>a 774 m de altitud en la meseta norte en la comarca natural de Tierra de Campos, al noroeste de </a:t>
            </a:r>
            <a:r>
              <a:rPr lang="es-ES" dirty="0" smtClean="0">
                <a:latin typeface="Comic Sans MS" pitchFamily="66" charset="0"/>
              </a:rPr>
              <a:t>Valladolid, </a:t>
            </a:r>
            <a:r>
              <a:rPr lang="es-ES" dirty="0">
                <a:latin typeface="Comic Sans MS" pitchFamily="66" charset="0"/>
              </a:rPr>
              <a:t>en el límite con la provincia de </a:t>
            </a:r>
            <a:r>
              <a:rPr lang="es-ES" dirty="0" smtClean="0">
                <a:latin typeface="Comic Sans MS" pitchFamily="66" charset="0"/>
              </a:rPr>
              <a:t>León.</a:t>
            </a:r>
          </a:p>
          <a:p>
            <a:pPr marL="0" indent="0" algn="just" fontAlgn="auto">
              <a:spcAft>
                <a:spcPts val="0"/>
              </a:spcAft>
              <a:buFont typeface="Brush Script MT" pitchFamily="66" charset="0"/>
              <a:buNone/>
              <a:defRPr/>
            </a:pPr>
            <a:endParaRPr lang="es-ES" dirty="0" smtClean="0"/>
          </a:p>
          <a:p>
            <a:pPr marL="0" indent="0" algn="just" fontAlgn="auto">
              <a:spcAft>
                <a:spcPts val="0"/>
              </a:spcAft>
              <a:buFont typeface="Brush Script MT" pitchFamily="66" charset="0"/>
              <a:buNone/>
              <a:defRPr/>
            </a:pPr>
            <a:endParaRPr lang="es-E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p:txBody>
          <a:bodyPr/>
          <a:lstStyle/>
          <a:p>
            <a:r>
              <a:rPr lang="es-ES" smtClean="0"/>
              <a:t>LOCALIZACIÓN</a:t>
            </a:r>
          </a:p>
        </p:txBody>
      </p:sp>
      <p:pic>
        <p:nvPicPr>
          <p:cNvPr id="18434" name="3 Marcador de contenido"/>
          <p:cNvPicPr>
            <a:picLocks noGrp="1" noChangeAspect="1"/>
          </p:cNvPicPr>
          <p:nvPr>
            <p:ph idx="1"/>
          </p:nvPr>
        </p:nvPicPr>
        <p:blipFill>
          <a:blip r:embed="rId2"/>
          <a:srcRect/>
          <a:stretch>
            <a:fillRect/>
          </a:stretch>
        </p:blipFill>
        <p:spPr>
          <a:xfrm>
            <a:off x="2365375" y="1846263"/>
            <a:ext cx="4367213" cy="41751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dirty="0" smtClean="0"/>
              <a:t>DESCRIPCIÓN DE LA VISITA</a:t>
            </a:r>
            <a:endParaRPr lang="es-ES" dirty="0"/>
          </a:p>
        </p:txBody>
      </p:sp>
      <p:sp>
        <p:nvSpPr>
          <p:cNvPr id="3" name="2 Marcador de contenido"/>
          <p:cNvSpPr>
            <a:spLocks noGrp="1"/>
          </p:cNvSpPr>
          <p:nvPr>
            <p:ph idx="1"/>
          </p:nvPr>
        </p:nvSpPr>
        <p:spPr/>
        <p:txBody>
          <a:bodyPr rtlCol="0">
            <a:normAutofit fontScale="85000" lnSpcReduction="10000"/>
          </a:bodyPr>
          <a:lstStyle/>
          <a:p>
            <a:pPr marL="0" indent="0" algn="just" fontAlgn="auto">
              <a:spcAft>
                <a:spcPts val="0"/>
              </a:spcAft>
              <a:buFont typeface="Brush Script MT" pitchFamily="66" charset="0"/>
              <a:buNone/>
              <a:defRPr/>
            </a:pPr>
            <a:r>
              <a:rPr lang="es-ES" dirty="0" smtClean="0">
                <a:latin typeface="Comic Sans MS" pitchFamily="66" charset="0"/>
              </a:rPr>
              <a:t>El elemento fundamental sobre el que girará la vista será la </a:t>
            </a:r>
            <a:r>
              <a:rPr lang="es-ES" b="1" dirty="0" smtClean="0">
                <a:latin typeface="Comic Sans MS" pitchFamily="66" charset="0"/>
              </a:rPr>
              <a:t>Iglesia de San Gervasio y San </a:t>
            </a:r>
            <a:r>
              <a:rPr lang="es-ES" b="1" dirty="0" err="1" smtClean="0">
                <a:latin typeface="Comic Sans MS" pitchFamily="66" charset="0"/>
              </a:rPr>
              <a:t>Protasio</a:t>
            </a:r>
            <a:r>
              <a:rPr lang="es-ES" dirty="0" smtClean="0">
                <a:latin typeface="Comic Sans MS" pitchFamily="66" charset="0"/>
              </a:rPr>
              <a:t>.</a:t>
            </a:r>
          </a:p>
          <a:p>
            <a:pPr marL="0" indent="0" algn="just" fontAlgn="auto">
              <a:spcAft>
                <a:spcPts val="0"/>
              </a:spcAft>
              <a:buFont typeface="Brush Script MT" pitchFamily="66" charset="0"/>
              <a:buNone/>
              <a:defRPr/>
            </a:pPr>
            <a:r>
              <a:rPr lang="es-ES" dirty="0" smtClean="0">
                <a:latin typeface="Comic Sans MS" pitchFamily="66" charset="0"/>
              </a:rPr>
              <a:t>Nuestro interés </a:t>
            </a:r>
            <a:r>
              <a:rPr lang="es-ES" dirty="0">
                <a:latin typeface="Comic Sans MS" pitchFamily="66" charset="0"/>
              </a:rPr>
              <a:t>se va a centrar en su cabecera medieval, en la cual, lo primero que llama la atención es el hecho de que su ábside central esté íntegramente edificado en piedra mientras que las dos absidiolas laterales fueron levantadas en ladrillo; un hecho bastante singular pero que encuentra parangones similares en la vecina iglesia de San Tirso de Sahagún, </a:t>
            </a:r>
            <a:r>
              <a:rPr lang="es-ES" dirty="0" smtClean="0">
                <a:latin typeface="Comic Sans MS" pitchFamily="66" charset="0"/>
              </a:rPr>
              <a:t>y en </a:t>
            </a:r>
            <a:r>
              <a:rPr lang="es-ES" dirty="0">
                <a:latin typeface="Comic Sans MS" pitchFamily="66" charset="0"/>
              </a:rPr>
              <a:t>el también leonés y cercano Monasterio de San Pedro de </a:t>
            </a:r>
            <a:r>
              <a:rPr lang="es-ES" dirty="0" smtClean="0">
                <a:latin typeface="Comic Sans MS" pitchFamily="66" charset="0"/>
              </a:rPr>
              <a:t>Dueñas.</a:t>
            </a:r>
            <a:endParaRPr lang="es-ES"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dirty="0" smtClean="0"/>
              <a:t>DESCRIPCION DE LA VISITA</a:t>
            </a:r>
            <a:endParaRPr lang="es-ES" dirty="0"/>
          </a:p>
        </p:txBody>
      </p:sp>
      <p:sp>
        <p:nvSpPr>
          <p:cNvPr id="3" name="2 Marcador de contenido"/>
          <p:cNvSpPr>
            <a:spLocks noGrp="1"/>
          </p:cNvSpPr>
          <p:nvPr>
            <p:ph idx="1"/>
          </p:nvPr>
        </p:nvSpPr>
        <p:spPr/>
        <p:txBody>
          <a:bodyPr rtlCol="0">
            <a:normAutofit fontScale="92500" lnSpcReduction="20000"/>
          </a:bodyPr>
          <a:lstStyle/>
          <a:p>
            <a:pPr marL="0" indent="0" algn="just" fontAlgn="auto">
              <a:spcAft>
                <a:spcPts val="0"/>
              </a:spcAft>
              <a:buFont typeface="Brush Script MT" pitchFamily="66" charset="0"/>
              <a:buNone/>
              <a:defRPr/>
            </a:pPr>
            <a:r>
              <a:rPr lang="es-ES" dirty="0">
                <a:latin typeface="Comic Sans MS" pitchFamily="66" charset="0"/>
              </a:rPr>
              <a:t>La versión más plausible sobre cómo una construcción iniciada en piedra pasó repentinamente a ser finalizada de ladrillo es la que señala la posibilidad de que, en un momento indeterminado, durante la construcción, la falta de recursos económicos o la propia carestía en la extracción y transporte del material pétreo desde lejanas </a:t>
            </a:r>
            <a:r>
              <a:rPr lang="es-ES" dirty="0" smtClean="0">
                <a:latin typeface="Comic Sans MS" pitchFamily="66" charset="0"/>
              </a:rPr>
              <a:t>canteras, obligasen </a:t>
            </a:r>
            <a:r>
              <a:rPr lang="es-ES" dirty="0">
                <a:latin typeface="Comic Sans MS" pitchFamily="66" charset="0"/>
              </a:rPr>
              <a:t>a modificar el plan inicial de la obra y finalizarla con el material más económico o que </a:t>
            </a:r>
            <a:r>
              <a:rPr lang="es-ES" dirty="0" smtClean="0">
                <a:latin typeface="Comic Sans MS" pitchFamily="66" charset="0"/>
              </a:rPr>
              <a:t>más al alcance </a:t>
            </a:r>
            <a:r>
              <a:rPr lang="es-ES" dirty="0">
                <a:latin typeface="Comic Sans MS" pitchFamily="66" charset="0"/>
              </a:rPr>
              <a:t>de su mano tenían, en este caso, el ladrillo.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p:txBody>
          <a:bodyPr/>
          <a:lstStyle/>
          <a:p>
            <a:r>
              <a:rPr lang="es-ES" smtClean="0"/>
              <a:t>ACTIVIDAD 1</a:t>
            </a:r>
          </a:p>
        </p:txBody>
      </p:sp>
      <p:sp>
        <p:nvSpPr>
          <p:cNvPr id="3" name="2 Marcador de contenido"/>
          <p:cNvSpPr>
            <a:spLocks noGrp="1"/>
          </p:cNvSpPr>
          <p:nvPr>
            <p:ph idx="1"/>
          </p:nvPr>
        </p:nvSpPr>
        <p:spPr/>
        <p:txBody>
          <a:bodyPr rtlCol="0">
            <a:normAutofit fontScale="85000" lnSpcReduction="20000"/>
          </a:bodyPr>
          <a:lstStyle/>
          <a:p>
            <a:pPr marL="274320" indent="-274320" fontAlgn="auto">
              <a:spcAft>
                <a:spcPts val="0"/>
              </a:spcAft>
              <a:defRPr/>
            </a:pPr>
            <a:r>
              <a:rPr lang="es-ES" dirty="0" smtClean="0">
                <a:latin typeface="Comic Sans MS" pitchFamily="66" charset="0"/>
              </a:rPr>
              <a:t>La primera actividad que se propone es la realización de una revisión histórica de la zona a visitar, antes de hacer la visita in situ al municipio.</a:t>
            </a:r>
          </a:p>
          <a:p>
            <a:pPr marL="640080" lvl="1" indent="-274320" fontAlgn="auto">
              <a:spcAft>
                <a:spcPts val="0"/>
              </a:spcAft>
              <a:defRPr/>
            </a:pPr>
            <a:r>
              <a:rPr lang="es-ES" dirty="0" smtClean="0">
                <a:latin typeface="Comic Sans MS" pitchFamily="66" charset="0"/>
              </a:rPr>
              <a:t>Los alumnos, tomando como referencia su libro de texto, realizarán un resumen sobre los principales acontecimientos históricos acaecidos durante la Alta Edad Media en los reinos de León y de Castilla, poniendo especial atención al proceso de Repoblación cristiana.</a:t>
            </a:r>
          </a:p>
          <a:p>
            <a:pPr marL="640080" lvl="1" indent="-274320" fontAlgn="auto">
              <a:spcAft>
                <a:spcPts val="0"/>
              </a:spcAft>
              <a:defRPr/>
            </a:pPr>
            <a:r>
              <a:rPr lang="es-ES" dirty="0" smtClean="0">
                <a:latin typeface="Comic Sans MS" pitchFamily="66" charset="0"/>
              </a:rPr>
              <a:t>Relacionar lo anterior con la presencia de población musulmana sobre la península Ibérica y las tensiones políticas y sociales que se vivían en la época.</a:t>
            </a:r>
            <a:endParaRPr lang="es-ES"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p:nvPr>
        </p:nvSpPr>
        <p:spPr/>
        <p:txBody>
          <a:bodyPr/>
          <a:lstStyle/>
          <a:p>
            <a:r>
              <a:rPr lang="es-ES" smtClean="0"/>
              <a:t>	ACTIVIDAD 2</a:t>
            </a:r>
          </a:p>
        </p:txBody>
      </p:sp>
      <p:sp>
        <p:nvSpPr>
          <p:cNvPr id="3" name="2 Marcador de contenido"/>
          <p:cNvSpPr>
            <a:spLocks noGrp="1"/>
          </p:cNvSpPr>
          <p:nvPr>
            <p:ph idx="1"/>
          </p:nvPr>
        </p:nvSpPr>
        <p:spPr/>
        <p:txBody>
          <a:bodyPr rtlCol="0">
            <a:normAutofit fontScale="92500"/>
          </a:bodyPr>
          <a:lstStyle/>
          <a:p>
            <a:pPr marL="274320" indent="-274320" fontAlgn="auto">
              <a:spcAft>
                <a:spcPts val="0"/>
              </a:spcAft>
              <a:defRPr/>
            </a:pPr>
            <a:r>
              <a:rPr lang="es-ES" dirty="0" smtClean="0">
                <a:latin typeface="Comic Sans MS" pitchFamily="66" charset="0"/>
              </a:rPr>
              <a:t>La segunda actividad propuesta también será previa a la visita y consistirá en la enumeración, mediante explicaciones en clase, de las principales características del arte mudéjar, poniendo ejemplos concretos de la Tierra de Campos.</a:t>
            </a:r>
          </a:p>
          <a:p>
            <a:pPr marL="274320" indent="-274320" fontAlgn="auto">
              <a:spcAft>
                <a:spcPts val="0"/>
              </a:spcAft>
              <a:defRPr/>
            </a:pPr>
            <a:r>
              <a:rPr lang="es-ES" dirty="0" smtClean="0">
                <a:latin typeface="Comic Sans MS" pitchFamily="66" charset="0"/>
              </a:rPr>
              <a:t>Se completará con otra actividad basada en el trabajo con conceptos previos, tales como </a:t>
            </a:r>
            <a:r>
              <a:rPr lang="es-ES" b="1" dirty="0" smtClean="0">
                <a:latin typeface="Comic Sans MS" pitchFamily="66" charset="0"/>
              </a:rPr>
              <a:t>mudéjar, ábside, columna adosada, capitel, bóveda de cañón, arco fajón,… </a:t>
            </a:r>
          </a:p>
          <a:p>
            <a:pPr marL="640080" lvl="1" indent="-274320" fontAlgn="auto">
              <a:spcAft>
                <a:spcPts val="0"/>
              </a:spcAft>
              <a:defRPr/>
            </a:pPr>
            <a:endParaRPr lang="es-ES" dirty="0">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p:txBody>
          <a:bodyPr/>
          <a:lstStyle/>
          <a:p>
            <a:r>
              <a:rPr lang="es-ES" smtClean="0"/>
              <a:t>ACTIVIDAD 3</a:t>
            </a:r>
          </a:p>
        </p:txBody>
      </p:sp>
      <p:sp>
        <p:nvSpPr>
          <p:cNvPr id="3" name="2 Marcador de contenido"/>
          <p:cNvSpPr>
            <a:spLocks noGrp="1"/>
          </p:cNvSpPr>
          <p:nvPr>
            <p:ph idx="1"/>
          </p:nvPr>
        </p:nvSpPr>
        <p:spPr/>
        <p:txBody>
          <a:bodyPr rtlCol="0">
            <a:normAutofit fontScale="92500" lnSpcReduction="20000"/>
          </a:bodyPr>
          <a:lstStyle/>
          <a:p>
            <a:pPr marL="274320" indent="-274320" algn="just" fontAlgn="auto">
              <a:spcAft>
                <a:spcPts val="0"/>
              </a:spcAft>
              <a:defRPr/>
            </a:pPr>
            <a:r>
              <a:rPr lang="es-ES" dirty="0" smtClean="0">
                <a:latin typeface="Comic Sans MS" pitchFamily="66" charset="0"/>
              </a:rPr>
              <a:t>Llegados a </a:t>
            </a:r>
            <a:r>
              <a:rPr lang="es-ES" dirty="0" err="1" smtClean="0">
                <a:latin typeface="Comic Sans MS" pitchFamily="66" charset="0"/>
              </a:rPr>
              <a:t>Santervás</a:t>
            </a:r>
            <a:r>
              <a:rPr lang="es-ES" dirty="0" smtClean="0">
                <a:latin typeface="Comic Sans MS" pitchFamily="66" charset="0"/>
              </a:rPr>
              <a:t> de Campos, nos dirigiremos a su plaza Mayor. Allí los alumnos se dividirán en tres grupos, uno por cada una de las actividades que habrán de desarrollar.</a:t>
            </a:r>
          </a:p>
          <a:p>
            <a:pPr marL="640080" lvl="1" indent="-274320" algn="just" fontAlgn="auto">
              <a:spcAft>
                <a:spcPts val="0"/>
              </a:spcAft>
              <a:defRPr/>
            </a:pPr>
            <a:r>
              <a:rPr lang="es-ES" b="1" dirty="0" smtClean="0">
                <a:latin typeface="Comic Sans MS" pitchFamily="66" charset="0"/>
              </a:rPr>
              <a:t>PRIMER GRUPO</a:t>
            </a:r>
            <a:r>
              <a:rPr lang="es-ES" dirty="0" smtClean="0">
                <a:latin typeface="Comic Sans MS" pitchFamily="66" charset="0"/>
              </a:rPr>
              <a:t>: habrá realizado previamente una redacción sobre la historia del municipio, destacando su existencia desde el 1066, ya conocido como la </a:t>
            </a:r>
            <a:r>
              <a:rPr lang="es-ES" b="1" i="1" dirty="0" smtClean="0">
                <a:latin typeface="Comic Sans MS" pitchFamily="66" charset="0"/>
              </a:rPr>
              <a:t>Villa </a:t>
            </a:r>
            <a:r>
              <a:rPr lang="es-ES" b="1" i="1" dirty="0" err="1" smtClean="0">
                <a:latin typeface="Comic Sans MS" pitchFamily="66" charset="0"/>
              </a:rPr>
              <a:t>Citti</a:t>
            </a:r>
            <a:r>
              <a:rPr lang="es-ES" dirty="0" smtClean="0">
                <a:latin typeface="Comic Sans MS" pitchFamily="66" charset="0"/>
              </a:rPr>
              <a:t>.</a:t>
            </a:r>
          </a:p>
          <a:p>
            <a:pPr marL="640080" lvl="1" indent="-274320" algn="just" fontAlgn="auto">
              <a:spcAft>
                <a:spcPts val="0"/>
              </a:spcAft>
              <a:defRPr/>
            </a:pPr>
            <a:r>
              <a:rPr lang="es-ES" dirty="0" smtClean="0">
                <a:latin typeface="Comic Sans MS" pitchFamily="66" charset="0"/>
              </a:rPr>
              <a:t>El resto habrá de rellenar un dossier con la información recibida por parte de los compañeros del grupo 1. </a:t>
            </a:r>
            <a:endParaRPr lang="es-ES" dirty="0">
              <a:latin typeface="Comic Sans MS" pitchFamily="66"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182</TotalTime>
  <Words>817</Words>
  <Application>Microsoft Office PowerPoint</Application>
  <PresentationFormat>Presentación en pantalla (4:3)</PresentationFormat>
  <Paragraphs>44</Paragraphs>
  <Slides>16</Slides>
  <Notes>1</Notes>
  <HiddenSlides>0</HiddenSlides>
  <MMClips>0</MMClips>
  <ScaleCrop>false</ScaleCrop>
  <HeadingPairs>
    <vt:vector size="6" baseType="variant">
      <vt:variant>
        <vt:lpstr>Fuentes usadas</vt:lpstr>
      </vt:variant>
      <vt:variant>
        <vt:i4>7</vt:i4>
      </vt:variant>
      <vt:variant>
        <vt:lpstr>Plantilla de diseño</vt:lpstr>
      </vt:variant>
      <vt:variant>
        <vt:i4>4</vt:i4>
      </vt:variant>
      <vt:variant>
        <vt:lpstr>Títulos de diapositiva</vt:lpstr>
      </vt:variant>
      <vt:variant>
        <vt:i4>16</vt:i4>
      </vt:variant>
    </vt:vector>
  </HeadingPairs>
  <TitlesOfParts>
    <vt:vector size="27" baseType="lpstr">
      <vt:lpstr>Franklin Gothic Book</vt:lpstr>
      <vt:lpstr>Arial</vt:lpstr>
      <vt:lpstr>Constantia</vt:lpstr>
      <vt:lpstr>Brush Script MT</vt:lpstr>
      <vt:lpstr>Calibri</vt:lpstr>
      <vt:lpstr>Rage Italic</vt:lpstr>
      <vt:lpstr>Comic Sans MS</vt:lpstr>
      <vt:lpstr>Chincheta</vt:lpstr>
      <vt:lpstr>Chincheta</vt:lpstr>
      <vt:lpstr>Chincheta</vt:lpstr>
      <vt:lpstr>Chincheta</vt:lpstr>
      <vt:lpstr>UN PASEO POR TIERRA DE CAMPOS</vt:lpstr>
      <vt:lpstr>PRESENTACIÓN</vt:lpstr>
      <vt:lpstr>LOCALIZACIÓN</vt:lpstr>
      <vt:lpstr>LOCALIZACIÓN</vt:lpstr>
      <vt:lpstr>DESCRIPCIÓN DE LA VISITA</vt:lpstr>
      <vt:lpstr>DESCRIPCION DE LA VISITA</vt:lpstr>
      <vt:lpstr>ACTIVIDAD 1</vt:lpstr>
      <vt:lpstr> ACTIVIDAD 2</vt:lpstr>
      <vt:lpstr>ACTIVIDAD 3</vt:lpstr>
      <vt:lpstr>ACTIVIDAD 4</vt:lpstr>
      <vt:lpstr>ACTIVIDAD 4</vt:lpstr>
      <vt:lpstr>ACTIVIDAD 5</vt:lpstr>
      <vt:lpstr>ACTIVIDAD 5</vt:lpstr>
      <vt:lpstr>FIN DE LA VISITA</vt:lpstr>
      <vt:lpstr>FOTOGRAFÍAS</vt:lpstr>
      <vt:lpstr>ACTIVIDADES POSTERIORES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PASEO POR TIERRA DE CAMPOS</dc:title>
  <dc:creator>Javier</dc:creator>
  <cp:lastModifiedBy>WinuE</cp:lastModifiedBy>
  <cp:revision>28</cp:revision>
  <dcterms:created xsi:type="dcterms:W3CDTF">2015-04-27T14:04:59Z</dcterms:created>
  <dcterms:modified xsi:type="dcterms:W3CDTF">2015-04-28T08:54:46Z</dcterms:modified>
</cp:coreProperties>
</file>