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4"/>
  </p:sldMasterIdLst>
  <p:notesMasterIdLst>
    <p:notesMasterId r:id="rId38"/>
  </p:notesMasterIdLst>
  <p:handoutMasterIdLst>
    <p:handoutMasterId r:id="rId39"/>
  </p:handoutMasterIdLst>
  <p:sldIdLst>
    <p:sldId id="256" r:id="rId5"/>
    <p:sldId id="368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267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9" r:id="rId36"/>
    <p:sldId id="263" r:id="rId37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2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0099"/>
    <a:srgbClr val="6D27D3"/>
    <a:srgbClr val="FF66FF"/>
    <a:srgbClr val="492FE7"/>
    <a:srgbClr val="4C41D5"/>
    <a:srgbClr val="FF3300"/>
    <a:srgbClr val="3366FF"/>
    <a:srgbClr val="4E5AC8"/>
    <a:srgbClr val="EF9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598" autoAdjust="0"/>
  </p:normalViewPr>
  <p:slideViewPr>
    <p:cSldViewPr snapToGrid="0" showGuides="1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8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43A49B-BC42-4B74-82EB-0BF9A48A8E6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1C91D1-521B-48DF-9922-EBCDF97348D6}">
      <dgm:prSet custT="1"/>
      <dgm:spPr>
        <a:solidFill>
          <a:srgbClr val="0070C0"/>
        </a:solidFill>
      </dgm:spPr>
      <dgm:t>
        <a:bodyPr/>
        <a:lstStyle/>
        <a:p>
          <a:r>
            <a:rPr lang="es-ES" sz="2800" b="1" dirty="0"/>
            <a:t>A</a:t>
          </a:r>
          <a:endParaRPr lang="en-US" sz="2800" b="1" dirty="0"/>
        </a:p>
      </dgm:t>
    </dgm:pt>
    <dgm:pt modelId="{7A1DC63E-D045-425D-9C61-2D3370D977A3}" type="parTrans" cxnId="{A25FF30C-71EB-469E-8A4A-6E19759AF684}">
      <dgm:prSet/>
      <dgm:spPr/>
      <dgm:t>
        <a:bodyPr/>
        <a:lstStyle/>
        <a:p>
          <a:endParaRPr lang="en-US"/>
        </a:p>
      </dgm:t>
    </dgm:pt>
    <dgm:pt modelId="{D95A0446-81A1-4870-9973-25CEEC0DD2A9}" type="sibTrans" cxnId="{A25FF30C-71EB-469E-8A4A-6E19759AF684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5BC0C36D-DC47-4C45-A508-E857AAED350D}">
      <dgm:prSet custT="1"/>
      <dgm:spPr>
        <a:solidFill>
          <a:srgbClr val="0070C0"/>
        </a:solidFill>
      </dgm:spPr>
      <dgm:t>
        <a:bodyPr/>
        <a:lstStyle/>
        <a:p>
          <a:r>
            <a:rPr lang="es-ES" sz="2800" b="1" dirty="0"/>
            <a:t>B</a:t>
          </a:r>
          <a:endParaRPr lang="en-US" sz="2800" b="1" dirty="0"/>
        </a:p>
      </dgm:t>
    </dgm:pt>
    <dgm:pt modelId="{36945373-2063-408F-91D7-C556886AC5FB}" type="parTrans" cxnId="{9D870519-28EC-4707-99D1-6DC4756A3402}">
      <dgm:prSet/>
      <dgm:spPr/>
      <dgm:t>
        <a:bodyPr/>
        <a:lstStyle/>
        <a:p>
          <a:endParaRPr lang="en-US"/>
        </a:p>
      </dgm:t>
    </dgm:pt>
    <dgm:pt modelId="{62BC4571-34C5-4ABE-B4EF-951F90698B45}" type="sibTrans" cxnId="{9D870519-28EC-4707-99D1-6DC4756A3402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916ED175-90DB-4D3F-A173-F305F011500C}">
      <dgm:prSet custT="1"/>
      <dgm:spPr>
        <a:solidFill>
          <a:srgbClr val="0070C0"/>
        </a:solidFill>
      </dgm:spPr>
      <dgm:t>
        <a:bodyPr/>
        <a:lstStyle/>
        <a:p>
          <a:r>
            <a:rPr lang="es-ES" sz="2800" b="1" dirty="0"/>
            <a:t>C</a:t>
          </a:r>
          <a:endParaRPr lang="en-US" sz="2800" b="1" dirty="0"/>
        </a:p>
      </dgm:t>
    </dgm:pt>
    <dgm:pt modelId="{3AA8F1BA-2977-4D3D-AD83-08D6B1B548C3}" type="parTrans" cxnId="{6D900BA9-1D68-4C30-8A8F-E984EE498123}">
      <dgm:prSet/>
      <dgm:spPr/>
      <dgm:t>
        <a:bodyPr/>
        <a:lstStyle/>
        <a:p>
          <a:endParaRPr lang="en-US"/>
        </a:p>
      </dgm:t>
    </dgm:pt>
    <dgm:pt modelId="{210927CA-8923-4DF9-9E52-C4FF0091BB06}" type="sibTrans" cxnId="{6D900BA9-1D68-4C30-8A8F-E984EE498123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4B15CA44-6BC5-4FA5-A7FB-A78ACD727EB4}">
      <dgm:prSet custT="1"/>
      <dgm:spPr>
        <a:solidFill>
          <a:srgbClr val="0070C0"/>
        </a:solidFill>
      </dgm:spPr>
      <dgm:t>
        <a:bodyPr/>
        <a:lstStyle/>
        <a:p>
          <a:r>
            <a:rPr lang="es-ES" sz="2800" b="1" dirty="0"/>
            <a:t>D</a:t>
          </a:r>
          <a:endParaRPr lang="en-US" sz="2800" b="1" dirty="0"/>
        </a:p>
      </dgm:t>
    </dgm:pt>
    <dgm:pt modelId="{69C28014-1083-4D50-B169-EEBD261C2CF4}" type="parTrans" cxnId="{5FC546EA-F625-449B-A7FA-ED71E791A4BC}">
      <dgm:prSet/>
      <dgm:spPr/>
      <dgm:t>
        <a:bodyPr/>
        <a:lstStyle/>
        <a:p>
          <a:endParaRPr lang="en-US"/>
        </a:p>
      </dgm:t>
    </dgm:pt>
    <dgm:pt modelId="{40E9208C-A8F0-4B23-9C48-020EC592380D}" type="sibTrans" cxnId="{5FC546EA-F625-449B-A7FA-ED71E791A4BC}">
      <dgm:prSet/>
      <dgm:spPr/>
      <dgm:t>
        <a:bodyPr/>
        <a:lstStyle/>
        <a:p>
          <a:endParaRPr lang="en-US"/>
        </a:p>
      </dgm:t>
    </dgm:pt>
    <dgm:pt modelId="{3CFB4781-AA61-4617-BDEC-1E3E35B86BCE}" type="pres">
      <dgm:prSet presAssocID="{6F43A49B-BC42-4B74-82EB-0BF9A48A8E67}" presName="linearFlow" presStyleCnt="0">
        <dgm:presLayoutVars>
          <dgm:resizeHandles val="exact"/>
        </dgm:presLayoutVars>
      </dgm:prSet>
      <dgm:spPr/>
    </dgm:pt>
    <dgm:pt modelId="{C4ABB894-2078-47BA-BA79-3DE2F8300E4F}" type="pres">
      <dgm:prSet presAssocID="{7F1C91D1-521B-48DF-9922-EBCDF97348D6}" presName="node" presStyleLbl="node1" presStyleIdx="0" presStyleCnt="4" custLinFactNeighborX="471" custLinFactNeighborY="11495">
        <dgm:presLayoutVars>
          <dgm:bulletEnabled val="1"/>
        </dgm:presLayoutVars>
      </dgm:prSet>
      <dgm:spPr/>
    </dgm:pt>
    <dgm:pt modelId="{F09730FC-A529-48E8-B921-95591122E270}" type="pres">
      <dgm:prSet presAssocID="{D95A0446-81A1-4870-9973-25CEEC0DD2A9}" presName="sibTrans" presStyleLbl="sibTrans2D1" presStyleIdx="0" presStyleCnt="3"/>
      <dgm:spPr/>
    </dgm:pt>
    <dgm:pt modelId="{DBC9E7A1-768E-4606-AE75-5CBEEA229DBE}" type="pres">
      <dgm:prSet presAssocID="{D95A0446-81A1-4870-9973-25CEEC0DD2A9}" presName="connectorText" presStyleLbl="sibTrans2D1" presStyleIdx="0" presStyleCnt="3"/>
      <dgm:spPr/>
    </dgm:pt>
    <dgm:pt modelId="{E8669150-D198-4D7A-B7AB-2663ED1F3438}" type="pres">
      <dgm:prSet presAssocID="{5BC0C36D-DC47-4C45-A508-E857AAED350D}" presName="node" presStyleLbl="node1" presStyleIdx="1" presStyleCnt="4">
        <dgm:presLayoutVars>
          <dgm:bulletEnabled val="1"/>
        </dgm:presLayoutVars>
      </dgm:prSet>
      <dgm:spPr/>
    </dgm:pt>
    <dgm:pt modelId="{6D966908-7AA7-438B-95BD-BA3C5281F25F}" type="pres">
      <dgm:prSet presAssocID="{62BC4571-34C5-4ABE-B4EF-951F90698B45}" presName="sibTrans" presStyleLbl="sibTrans2D1" presStyleIdx="1" presStyleCnt="3"/>
      <dgm:spPr/>
    </dgm:pt>
    <dgm:pt modelId="{0C89F022-F5CE-405D-9DF7-4A0C7C91D26D}" type="pres">
      <dgm:prSet presAssocID="{62BC4571-34C5-4ABE-B4EF-951F90698B45}" presName="connectorText" presStyleLbl="sibTrans2D1" presStyleIdx="1" presStyleCnt="3"/>
      <dgm:spPr/>
    </dgm:pt>
    <dgm:pt modelId="{403AFF22-8B37-4975-BCB5-97DE781EF78D}" type="pres">
      <dgm:prSet presAssocID="{916ED175-90DB-4D3F-A173-F305F011500C}" presName="node" presStyleLbl="node1" presStyleIdx="2" presStyleCnt="4" custLinFactNeighborX="-266" custLinFactNeighborY="-8839">
        <dgm:presLayoutVars>
          <dgm:bulletEnabled val="1"/>
        </dgm:presLayoutVars>
      </dgm:prSet>
      <dgm:spPr/>
    </dgm:pt>
    <dgm:pt modelId="{2986F9A4-F422-4EFB-B42F-BE6D70FE72C1}" type="pres">
      <dgm:prSet presAssocID="{210927CA-8923-4DF9-9E52-C4FF0091BB06}" presName="sibTrans" presStyleLbl="sibTrans2D1" presStyleIdx="2" presStyleCnt="3"/>
      <dgm:spPr/>
    </dgm:pt>
    <dgm:pt modelId="{B6A1A583-398D-4900-837C-895542D25B4D}" type="pres">
      <dgm:prSet presAssocID="{210927CA-8923-4DF9-9E52-C4FF0091BB06}" presName="connectorText" presStyleLbl="sibTrans2D1" presStyleIdx="2" presStyleCnt="3"/>
      <dgm:spPr/>
    </dgm:pt>
    <dgm:pt modelId="{83630B71-D110-49E8-BE95-74CBAF5273F9}" type="pres">
      <dgm:prSet presAssocID="{4B15CA44-6BC5-4FA5-A7FB-A78ACD727EB4}" presName="node" presStyleLbl="node1" presStyleIdx="3" presStyleCnt="4">
        <dgm:presLayoutVars>
          <dgm:bulletEnabled val="1"/>
        </dgm:presLayoutVars>
      </dgm:prSet>
      <dgm:spPr/>
    </dgm:pt>
  </dgm:ptLst>
  <dgm:cxnLst>
    <dgm:cxn modelId="{EB664D01-80E6-484A-BCE3-8259EE357D9F}" type="presOf" srcId="{D95A0446-81A1-4870-9973-25CEEC0DD2A9}" destId="{DBC9E7A1-768E-4606-AE75-5CBEEA229DBE}" srcOrd="1" destOrd="0" presId="urn:microsoft.com/office/officeart/2005/8/layout/process2"/>
    <dgm:cxn modelId="{AB0D1C04-5150-47FE-A195-A4A82C1E4378}" type="presOf" srcId="{4B15CA44-6BC5-4FA5-A7FB-A78ACD727EB4}" destId="{83630B71-D110-49E8-BE95-74CBAF5273F9}" srcOrd="0" destOrd="0" presId="urn:microsoft.com/office/officeart/2005/8/layout/process2"/>
    <dgm:cxn modelId="{A25FF30C-71EB-469E-8A4A-6E19759AF684}" srcId="{6F43A49B-BC42-4B74-82EB-0BF9A48A8E67}" destId="{7F1C91D1-521B-48DF-9922-EBCDF97348D6}" srcOrd="0" destOrd="0" parTransId="{7A1DC63E-D045-425D-9C61-2D3370D977A3}" sibTransId="{D95A0446-81A1-4870-9973-25CEEC0DD2A9}"/>
    <dgm:cxn modelId="{B8E4A90F-0787-43BF-B780-9BC48D4B5ABB}" type="presOf" srcId="{D95A0446-81A1-4870-9973-25CEEC0DD2A9}" destId="{F09730FC-A529-48E8-B921-95591122E270}" srcOrd="0" destOrd="0" presId="urn:microsoft.com/office/officeart/2005/8/layout/process2"/>
    <dgm:cxn modelId="{F98D0B13-2A45-4388-AEDE-F68D298E6A18}" type="presOf" srcId="{62BC4571-34C5-4ABE-B4EF-951F90698B45}" destId="{6D966908-7AA7-438B-95BD-BA3C5281F25F}" srcOrd="0" destOrd="0" presId="urn:microsoft.com/office/officeart/2005/8/layout/process2"/>
    <dgm:cxn modelId="{9D870519-28EC-4707-99D1-6DC4756A3402}" srcId="{6F43A49B-BC42-4B74-82EB-0BF9A48A8E67}" destId="{5BC0C36D-DC47-4C45-A508-E857AAED350D}" srcOrd="1" destOrd="0" parTransId="{36945373-2063-408F-91D7-C556886AC5FB}" sibTransId="{62BC4571-34C5-4ABE-B4EF-951F90698B45}"/>
    <dgm:cxn modelId="{51B52C19-ED29-4D3E-9F08-5ED6856115F9}" type="presOf" srcId="{210927CA-8923-4DF9-9E52-C4FF0091BB06}" destId="{B6A1A583-398D-4900-837C-895542D25B4D}" srcOrd="1" destOrd="0" presId="urn:microsoft.com/office/officeart/2005/8/layout/process2"/>
    <dgm:cxn modelId="{4B9CB53D-594A-4B47-9A3A-1470CC21BEEF}" type="presOf" srcId="{7F1C91D1-521B-48DF-9922-EBCDF97348D6}" destId="{C4ABB894-2078-47BA-BA79-3DE2F8300E4F}" srcOrd="0" destOrd="0" presId="urn:microsoft.com/office/officeart/2005/8/layout/process2"/>
    <dgm:cxn modelId="{D5CA638A-DA73-4BDE-8264-571BB4161CF1}" type="presOf" srcId="{6F43A49B-BC42-4B74-82EB-0BF9A48A8E67}" destId="{3CFB4781-AA61-4617-BDEC-1E3E35B86BCE}" srcOrd="0" destOrd="0" presId="urn:microsoft.com/office/officeart/2005/8/layout/process2"/>
    <dgm:cxn modelId="{6D900BA9-1D68-4C30-8A8F-E984EE498123}" srcId="{6F43A49B-BC42-4B74-82EB-0BF9A48A8E67}" destId="{916ED175-90DB-4D3F-A173-F305F011500C}" srcOrd="2" destOrd="0" parTransId="{3AA8F1BA-2977-4D3D-AD83-08D6B1B548C3}" sibTransId="{210927CA-8923-4DF9-9E52-C4FF0091BB06}"/>
    <dgm:cxn modelId="{9F48CCC0-C7AE-416E-9BE6-F37FF53103FC}" type="presOf" srcId="{916ED175-90DB-4D3F-A173-F305F011500C}" destId="{403AFF22-8B37-4975-BCB5-97DE781EF78D}" srcOrd="0" destOrd="0" presId="urn:microsoft.com/office/officeart/2005/8/layout/process2"/>
    <dgm:cxn modelId="{65B028C5-6B6F-4174-A820-126AD6DE9C69}" type="presOf" srcId="{62BC4571-34C5-4ABE-B4EF-951F90698B45}" destId="{0C89F022-F5CE-405D-9DF7-4A0C7C91D26D}" srcOrd="1" destOrd="0" presId="urn:microsoft.com/office/officeart/2005/8/layout/process2"/>
    <dgm:cxn modelId="{037822CE-4153-443B-8B5E-D7FB32F2708D}" type="presOf" srcId="{5BC0C36D-DC47-4C45-A508-E857AAED350D}" destId="{E8669150-D198-4D7A-B7AB-2663ED1F3438}" srcOrd="0" destOrd="0" presId="urn:microsoft.com/office/officeart/2005/8/layout/process2"/>
    <dgm:cxn modelId="{9A28ACDB-DB5D-4597-9D76-14F4DE8E6EC7}" type="presOf" srcId="{210927CA-8923-4DF9-9E52-C4FF0091BB06}" destId="{2986F9A4-F422-4EFB-B42F-BE6D70FE72C1}" srcOrd="0" destOrd="0" presId="urn:microsoft.com/office/officeart/2005/8/layout/process2"/>
    <dgm:cxn modelId="{5FC546EA-F625-449B-A7FA-ED71E791A4BC}" srcId="{6F43A49B-BC42-4B74-82EB-0BF9A48A8E67}" destId="{4B15CA44-6BC5-4FA5-A7FB-A78ACD727EB4}" srcOrd="3" destOrd="0" parTransId="{69C28014-1083-4D50-B169-EEBD261C2CF4}" sibTransId="{40E9208C-A8F0-4B23-9C48-020EC592380D}"/>
    <dgm:cxn modelId="{695A1831-CA58-4BDC-ACF4-81EBED6F1B7A}" type="presParOf" srcId="{3CFB4781-AA61-4617-BDEC-1E3E35B86BCE}" destId="{C4ABB894-2078-47BA-BA79-3DE2F8300E4F}" srcOrd="0" destOrd="0" presId="urn:microsoft.com/office/officeart/2005/8/layout/process2"/>
    <dgm:cxn modelId="{DCC03A56-3E71-469D-ADE1-7CCBC3F00101}" type="presParOf" srcId="{3CFB4781-AA61-4617-BDEC-1E3E35B86BCE}" destId="{F09730FC-A529-48E8-B921-95591122E270}" srcOrd="1" destOrd="0" presId="urn:microsoft.com/office/officeart/2005/8/layout/process2"/>
    <dgm:cxn modelId="{4BB6FD57-D547-4A99-8E73-624F4B696238}" type="presParOf" srcId="{F09730FC-A529-48E8-B921-95591122E270}" destId="{DBC9E7A1-768E-4606-AE75-5CBEEA229DBE}" srcOrd="0" destOrd="0" presId="urn:microsoft.com/office/officeart/2005/8/layout/process2"/>
    <dgm:cxn modelId="{E1C74CDD-0FE1-464B-AC3E-B0BC148D05AF}" type="presParOf" srcId="{3CFB4781-AA61-4617-BDEC-1E3E35B86BCE}" destId="{E8669150-D198-4D7A-B7AB-2663ED1F3438}" srcOrd="2" destOrd="0" presId="urn:microsoft.com/office/officeart/2005/8/layout/process2"/>
    <dgm:cxn modelId="{88925762-295A-469C-BFCE-8404D6802FA2}" type="presParOf" srcId="{3CFB4781-AA61-4617-BDEC-1E3E35B86BCE}" destId="{6D966908-7AA7-438B-95BD-BA3C5281F25F}" srcOrd="3" destOrd="0" presId="urn:microsoft.com/office/officeart/2005/8/layout/process2"/>
    <dgm:cxn modelId="{EB99FC18-2402-42B3-B73C-B80AC8DA7018}" type="presParOf" srcId="{6D966908-7AA7-438B-95BD-BA3C5281F25F}" destId="{0C89F022-F5CE-405D-9DF7-4A0C7C91D26D}" srcOrd="0" destOrd="0" presId="urn:microsoft.com/office/officeart/2005/8/layout/process2"/>
    <dgm:cxn modelId="{6080CD6F-27EC-48B7-B2E3-DDA4D85E7349}" type="presParOf" srcId="{3CFB4781-AA61-4617-BDEC-1E3E35B86BCE}" destId="{403AFF22-8B37-4975-BCB5-97DE781EF78D}" srcOrd="4" destOrd="0" presId="urn:microsoft.com/office/officeart/2005/8/layout/process2"/>
    <dgm:cxn modelId="{A128ADD7-777A-4E22-B1A1-98D7371F7410}" type="presParOf" srcId="{3CFB4781-AA61-4617-BDEC-1E3E35B86BCE}" destId="{2986F9A4-F422-4EFB-B42F-BE6D70FE72C1}" srcOrd="5" destOrd="0" presId="urn:microsoft.com/office/officeart/2005/8/layout/process2"/>
    <dgm:cxn modelId="{D40E3E2C-20A0-4F0C-A1F3-B77176D455AD}" type="presParOf" srcId="{2986F9A4-F422-4EFB-B42F-BE6D70FE72C1}" destId="{B6A1A583-398D-4900-837C-895542D25B4D}" srcOrd="0" destOrd="0" presId="urn:microsoft.com/office/officeart/2005/8/layout/process2"/>
    <dgm:cxn modelId="{44144C6D-232C-4B81-A656-84FC84DE2645}" type="presParOf" srcId="{3CFB4781-AA61-4617-BDEC-1E3E35B86BCE}" destId="{83630B71-D110-49E8-BE95-74CBAF5273F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43A49B-BC42-4B74-82EB-0BF9A48A8E6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1C91D1-521B-48DF-9922-EBCDF97348D6}">
      <dgm:prSet custT="1"/>
      <dgm:spPr>
        <a:solidFill>
          <a:srgbClr val="00B050"/>
        </a:solidFill>
      </dgm:spPr>
      <dgm:t>
        <a:bodyPr/>
        <a:lstStyle/>
        <a:p>
          <a:r>
            <a:rPr lang="en-US" sz="2800" b="1" dirty="0"/>
            <a:t>C</a:t>
          </a:r>
        </a:p>
      </dgm:t>
    </dgm:pt>
    <dgm:pt modelId="{7A1DC63E-D045-425D-9C61-2D3370D977A3}" type="parTrans" cxnId="{A25FF30C-71EB-469E-8A4A-6E19759AF684}">
      <dgm:prSet/>
      <dgm:spPr/>
      <dgm:t>
        <a:bodyPr/>
        <a:lstStyle/>
        <a:p>
          <a:endParaRPr lang="en-US"/>
        </a:p>
      </dgm:t>
    </dgm:pt>
    <dgm:pt modelId="{D95A0446-81A1-4870-9973-25CEEC0DD2A9}" type="sibTrans" cxnId="{A25FF30C-71EB-469E-8A4A-6E19759AF684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5BC0C36D-DC47-4C45-A508-E857AAED350D}">
      <dgm:prSet custT="1"/>
      <dgm:spPr>
        <a:solidFill>
          <a:srgbClr val="00B050"/>
        </a:solidFill>
      </dgm:spPr>
      <dgm:t>
        <a:bodyPr/>
        <a:lstStyle/>
        <a:p>
          <a:r>
            <a:rPr lang="en-US" sz="2800" b="1" dirty="0"/>
            <a:t>A</a:t>
          </a:r>
        </a:p>
      </dgm:t>
    </dgm:pt>
    <dgm:pt modelId="{36945373-2063-408F-91D7-C556886AC5FB}" type="parTrans" cxnId="{9D870519-28EC-4707-99D1-6DC4756A3402}">
      <dgm:prSet/>
      <dgm:spPr/>
      <dgm:t>
        <a:bodyPr/>
        <a:lstStyle/>
        <a:p>
          <a:endParaRPr lang="en-US"/>
        </a:p>
      </dgm:t>
    </dgm:pt>
    <dgm:pt modelId="{62BC4571-34C5-4ABE-B4EF-951F90698B45}" type="sibTrans" cxnId="{9D870519-28EC-4707-99D1-6DC4756A3402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916ED175-90DB-4D3F-A173-F305F011500C}">
      <dgm:prSet custT="1"/>
      <dgm:spPr>
        <a:solidFill>
          <a:srgbClr val="00B050"/>
        </a:solidFill>
      </dgm:spPr>
      <dgm:t>
        <a:bodyPr/>
        <a:lstStyle/>
        <a:p>
          <a:r>
            <a:rPr lang="en-US" sz="2800" b="1" dirty="0"/>
            <a:t>B</a:t>
          </a:r>
        </a:p>
      </dgm:t>
    </dgm:pt>
    <dgm:pt modelId="{3AA8F1BA-2977-4D3D-AD83-08D6B1B548C3}" type="parTrans" cxnId="{6D900BA9-1D68-4C30-8A8F-E984EE498123}">
      <dgm:prSet/>
      <dgm:spPr/>
      <dgm:t>
        <a:bodyPr/>
        <a:lstStyle/>
        <a:p>
          <a:endParaRPr lang="en-US"/>
        </a:p>
      </dgm:t>
    </dgm:pt>
    <dgm:pt modelId="{210927CA-8923-4DF9-9E52-C4FF0091BB06}" type="sibTrans" cxnId="{6D900BA9-1D68-4C30-8A8F-E984EE498123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4B15CA44-6BC5-4FA5-A7FB-A78ACD727EB4}">
      <dgm:prSet custT="1"/>
      <dgm:spPr>
        <a:solidFill>
          <a:srgbClr val="00B050"/>
        </a:solidFill>
      </dgm:spPr>
      <dgm:t>
        <a:bodyPr/>
        <a:lstStyle/>
        <a:p>
          <a:r>
            <a:rPr lang="es-ES" sz="2800" b="1" dirty="0"/>
            <a:t>D</a:t>
          </a:r>
          <a:endParaRPr lang="en-US" sz="2800" b="1" dirty="0"/>
        </a:p>
      </dgm:t>
    </dgm:pt>
    <dgm:pt modelId="{69C28014-1083-4D50-B169-EEBD261C2CF4}" type="parTrans" cxnId="{5FC546EA-F625-449B-A7FA-ED71E791A4BC}">
      <dgm:prSet/>
      <dgm:spPr/>
      <dgm:t>
        <a:bodyPr/>
        <a:lstStyle/>
        <a:p>
          <a:endParaRPr lang="en-US"/>
        </a:p>
      </dgm:t>
    </dgm:pt>
    <dgm:pt modelId="{40E9208C-A8F0-4B23-9C48-020EC592380D}" type="sibTrans" cxnId="{5FC546EA-F625-449B-A7FA-ED71E791A4BC}">
      <dgm:prSet/>
      <dgm:spPr/>
      <dgm:t>
        <a:bodyPr/>
        <a:lstStyle/>
        <a:p>
          <a:endParaRPr lang="en-US"/>
        </a:p>
      </dgm:t>
    </dgm:pt>
    <dgm:pt modelId="{3CFB4781-AA61-4617-BDEC-1E3E35B86BCE}" type="pres">
      <dgm:prSet presAssocID="{6F43A49B-BC42-4B74-82EB-0BF9A48A8E67}" presName="linearFlow" presStyleCnt="0">
        <dgm:presLayoutVars>
          <dgm:resizeHandles val="exact"/>
        </dgm:presLayoutVars>
      </dgm:prSet>
      <dgm:spPr/>
    </dgm:pt>
    <dgm:pt modelId="{C4ABB894-2078-47BA-BA79-3DE2F8300E4F}" type="pres">
      <dgm:prSet presAssocID="{7F1C91D1-521B-48DF-9922-EBCDF97348D6}" presName="node" presStyleLbl="node1" presStyleIdx="0" presStyleCnt="4">
        <dgm:presLayoutVars>
          <dgm:bulletEnabled val="1"/>
        </dgm:presLayoutVars>
      </dgm:prSet>
      <dgm:spPr/>
    </dgm:pt>
    <dgm:pt modelId="{F09730FC-A529-48E8-B921-95591122E270}" type="pres">
      <dgm:prSet presAssocID="{D95A0446-81A1-4870-9973-25CEEC0DD2A9}" presName="sibTrans" presStyleLbl="sibTrans2D1" presStyleIdx="0" presStyleCnt="3"/>
      <dgm:spPr/>
    </dgm:pt>
    <dgm:pt modelId="{DBC9E7A1-768E-4606-AE75-5CBEEA229DBE}" type="pres">
      <dgm:prSet presAssocID="{D95A0446-81A1-4870-9973-25CEEC0DD2A9}" presName="connectorText" presStyleLbl="sibTrans2D1" presStyleIdx="0" presStyleCnt="3"/>
      <dgm:spPr/>
    </dgm:pt>
    <dgm:pt modelId="{E8669150-D198-4D7A-B7AB-2663ED1F3438}" type="pres">
      <dgm:prSet presAssocID="{5BC0C36D-DC47-4C45-A508-E857AAED350D}" presName="node" presStyleLbl="node1" presStyleIdx="1" presStyleCnt="4">
        <dgm:presLayoutVars>
          <dgm:bulletEnabled val="1"/>
        </dgm:presLayoutVars>
      </dgm:prSet>
      <dgm:spPr/>
    </dgm:pt>
    <dgm:pt modelId="{6D966908-7AA7-438B-95BD-BA3C5281F25F}" type="pres">
      <dgm:prSet presAssocID="{62BC4571-34C5-4ABE-B4EF-951F90698B45}" presName="sibTrans" presStyleLbl="sibTrans2D1" presStyleIdx="1" presStyleCnt="3" custLinFactNeighborX="20863" custLinFactNeighborY="-10574"/>
      <dgm:spPr/>
    </dgm:pt>
    <dgm:pt modelId="{0C89F022-F5CE-405D-9DF7-4A0C7C91D26D}" type="pres">
      <dgm:prSet presAssocID="{62BC4571-34C5-4ABE-B4EF-951F90698B45}" presName="connectorText" presStyleLbl="sibTrans2D1" presStyleIdx="1" presStyleCnt="3"/>
      <dgm:spPr/>
    </dgm:pt>
    <dgm:pt modelId="{403AFF22-8B37-4975-BCB5-97DE781EF78D}" type="pres">
      <dgm:prSet presAssocID="{916ED175-90DB-4D3F-A173-F305F011500C}" presName="node" presStyleLbl="node1" presStyleIdx="2" presStyleCnt="4">
        <dgm:presLayoutVars>
          <dgm:bulletEnabled val="1"/>
        </dgm:presLayoutVars>
      </dgm:prSet>
      <dgm:spPr/>
    </dgm:pt>
    <dgm:pt modelId="{2986F9A4-F422-4EFB-B42F-BE6D70FE72C1}" type="pres">
      <dgm:prSet presAssocID="{210927CA-8923-4DF9-9E52-C4FF0091BB06}" presName="sibTrans" presStyleLbl="sibTrans2D1" presStyleIdx="2" presStyleCnt="3"/>
      <dgm:spPr/>
    </dgm:pt>
    <dgm:pt modelId="{B6A1A583-398D-4900-837C-895542D25B4D}" type="pres">
      <dgm:prSet presAssocID="{210927CA-8923-4DF9-9E52-C4FF0091BB06}" presName="connectorText" presStyleLbl="sibTrans2D1" presStyleIdx="2" presStyleCnt="3"/>
      <dgm:spPr/>
    </dgm:pt>
    <dgm:pt modelId="{83630B71-D110-49E8-BE95-74CBAF5273F9}" type="pres">
      <dgm:prSet presAssocID="{4B15CA44-6BC5-4FA5-A7FB-A78ACD727EB4}" presName="node" presStyleLbl="node1" presStyleIdx="3" presStyleCnt="4">
        <dgm:presLayoutVars>
          <dgm:bulletEnabled val="1"/>
        </dgm:presLayoutVars>
      </dgm:prSet>
      <dgm:spPr/>
    </dgm:pt>
  </dgm:ptLst>
  <dgm:cxnLst>
    <dgm:cxn modelId="{EB664D01-80E6-484A-BCE3-8259EE357D9F}" type="presOf" srcId="{D95A0446-81A1-4870-9973-25CEEC0DD2A9}" destId="{DBC9E7A1-768E-4606-AE75-5CBEEA229DBE}" srcOrd="1" destOrd="0" presId="urn:microsoft.com/office/officeart/2005/8/layout/process2"/>
    <dgm:cxn modelId="{AB0D1C04-5150-47FE-A195-A4A82C1E4378}" type="presOf" srcId="{4B15CA44-6BC5-4FA5-A7FB-A78ACD727EB4}" destId="{83630B71-D110-49E8-BE95-74CBAF5273F9}" srcOrd="0" destOrd="0" presId="urn:microsoft.com/office/officeart/2005/8/layout/process2"/>
    <dgm:cxn modelId="{A25FF30C-71EB-469E-8A4A-6E19759AF684}" srcId="{6F43A49B-BC42-4B74-82EB-0BF9A48A8E67}" destId="{7F1C91D1-521B-48DF-9922-EBCDF97348D6}" srcOrd="0" destOrd="0" parTransId="{7A1DC63E-D045-425D-9C61-2D3370D977A3}" sibTransId="{D95A0446-81A1-4870-9973-25CEEC0DD2A9}"/>
    <dgm:cxn modelId="{B8E4A90F-0787-43BF-B780-9BC48D4B5ABB}" type="presOf" srcId="{D95A0446-81A1-4870-9973-25CEEC0DD2A9}" destId="{F09730FC-A529-48E8-B921-95591122E270}" srcOrd="0" destOrd="0" presId="urn:microsoft.com/office/officeart/2005/8/layout/process2"/>
    <dgm:cxn modelId="{F98D0B13-2A45-4388-AEDE-F68D298E6A18}" type="presOf" srcId="{62BC4571-34C5-4ABE-B4EF-951F90698B45}" destId="{6D966908-7AA7-438B-95BD-BA3C5281F25F}" srcOrd="0" destOrd="0" presId="urn:microsoft.com/office/officeart/2005/8/layout/process2"/>
    <dgm:cxn modelId="{9D870519-28EC-4707-99D1-6DC4756A3402}" srcId="{6F43A49B-BC42-4B74-82EB-0BF9A48A8E67}" destId="{5BC0C36D-DC47-4C45-A508-E857AAED350D}" srcOrd="1" destOrd="0" parTransId="{36945373-2063-408F-91D7-C556886AC5FB}" sibTransId="{62BC4571-34C5-4ABE-B4EF-951F90698B45}"/>
    <dgm:cxn modelId="{51B52C19-ED29-4D3E-9F08-5ED6856115F9}" type="presOf" srcId="{210927CA-8923-4DF9-9E52-C4FF0091BB06}" destId="{B6A1A583-398D-4900-837C-895542D25B4D}" srcOrd="1" destOrd="0" presId="urn:microsoft.com/office/officeart/2005/8/layout/process2"/>
    <dgm:cxn modelId="{4B9CB53D-594A-4B47-9A3A-1470CC21BEEF}" type="presOf" srcId="{7F1C91D1-521B-48DF-9922-EBCDF97348D6}" destId="{C4ABB894-2078-47BA-BA79-3DE2F8300E4F}" srcOrd="0" destOrd="0" presId="urn:microsoft.com/office/officeart/2005/8/layout/process2"/>
    <dgm:cxn modelId="{D5CA638A-DA73-4BDE-8264-571BB4161CF1}" type="presOf" srcId="{6F43A49B-BC42-4B74-82EB-0BF9A48A8E67}" destId="{3CFB4781-AA61-4617-BDEC-1E3E35B86BCE}" srcOrd="0" destOrd="0" presId="urn:microsoft.com/office/officeart/2005/8/layout/process2"/>
    <dgm:cxn modelId="{6D900BA9-1D68-4C30-8A8F-E984EE498123}" srcId="{6F43A49B-BC42-4B74-82EB-0BF9A48A8E67}" destId="{916ED175-90DB-4D3F-A173-F305F011500C}" srcOrd="2" destOrd="0" parTransId="{3AA8F1BA-2977-4D3D-AD83-08D6B1B548C3}" sibTransId="{210927CA-8923-4DF9-9E52-C4FF0091BB06}"/>
    <dgm:cxn modelId="{9F48CCC0-C7AE-416E-9BE6-F37FF53103FC}" type="presOf" srcId="{916ED175-90DB-4D3F-A173-F305F011500C}" destId="{403AFF22-8B37-4975-BCB5-97DE781EF78D}" srcOrd="0" destOrd="0" presId="urn:microsoft.com/office/officeart/2005/8/layout/process2"/>
    <dgm:cxn modelId="{65B028C5-6B6F-4174-A820-126AD6DE9C69}" type="presOf" srcId="{62BC4571-34C5-4ABE-B4EF-951F90698B45}" destId="{0C89F022-F5CE-405D-9DF7-4A0C7C91D26D}" srcOrd="1" destOrd="0" presId="urn:microsoft.com/office/officeart/2005/8/layout/process2"/>
    <dgm:cxn modelId="{037822CE-4153-443B-8B5E-D7FB32F2708D}" type="presOf" srcId="{5BC0C36D-DC47-4C45-A508-E857AAED350D}" destId="{E8669150-D198-4D7A-B7AB-2663ED1F3438}" srcOrd="0" destOrd="0" presId="urn:microsoft.com/office/officeart/2005/8/layout/process2"/>
    <dgm:cxn modelId="{9A28ACDB-DB5D-4597-9D76-14F4DE8E6EC7}" type="presOf" srcId="{210927CA-8923-4DF9-9E52-C4FF0091BB06}" destId="{2986F9A4-F422-4EFB-B42F-BE6D70FE72C1}" srcOrd="0" destOrd="0" presId="urn:microsoft.com/office/officeart/2005/8/layout/process2"/>
    <dgm:cxn modelId="{5FC546EA-F625-449B-A7FA-ED71E791A4BC}" srcId="{6F43A49B-BC42-4B74-82EB-0BF9A48A8E67}" destId="{4B15CA44-6BC5-4FA5-A7FB-A78ACD727EB4}" srcOrd="3" destOrd="0" parTransId="{69C28014-1083-4D50-B169-EEBD261C2CF4}" sibTransId="{40E9208C-A8F0-4B23-9C48-020EC592380D}"/>
    <dgm:cxn modelId="{695A1831-CA58-4BDC-ACF4-81EBED6F1B7A}" type="presParOf" srcId="{3CFB4781-AA61-4617-BDEC-1E3E35B86BCE}" destId="{C4ABB894-2078-47BA-BA79-3DE2F8300E4F}" srcOrd="0" destOrd="0" presId="urn:microsoft.com/office/officeart/2005/8/layout/process2"/>
    <dgm:cxn modelId="{DCC03A56-3E71-469D-ADE1-7CCBC3F00101}" type="presParOf" srcId="{3CFB4781-AA61-4617-BDEC-1E3E35B86BCE}" destId="{F09730FC-A529-48E8-B921-95591122E270}" srcOrd="1" destOrd="0" presId="urn:microsoft.com/office/officeart/2005/8/layout/process2"/>
    <dgm:cxn modelId="{4BB6FD57-D547-4A99-8E73-624F4B696238}" type="presParOf" srcId="{F09730FC-A529-48E8-B921-95591122E270}" destId="{DBC9E7A1-768E-4606-AE75-5CBEEA229DBE}" srcOrd="0" destOrd="0" presId="urn:microsoft.com/office/officeart/2005/8/layout/process2"/>
    <dgm:cxn modelId="{E1C74CDD-0FE1-464B-AC3E-B0BC148D05AF}" type="presParOf" srcId="{3CFB4781-AA61-4617-BDEC-1E3E35B86BCE}" destId="{E8669150-D198-4D7A-B7AB-2663ED1F3438}" srcOrd="2" destOrd="0" presId="urn:microsoft.com/office/officeart/2005/8/layout/process2"/>
    <dgm:cxn modelId="{88925762-295A-469C-BFCE-8404D6802FA2}" type="presParOf" srcId="{3CFB4781-AA61-4617-BDEC-1E3E35B86BCE}" destId="{6D966908-7AA7-438B-95BD-BA3C5281F25F}" srcOrd="3" destOrd="0" presId="urn:microsoft.com/office/officeart/2005/8/layout/process2"/>
    <dgm:cxn modelId="{EB99FC18-2402-42B3-B73C-B80AC8DA7018}" type="presParOf" srcId="{6D966908-7AA7-438B-95BD-BA3C5281F25F}" destId="{0C89F022-F5CE-405D-9DF7-4A0C7C91D26D}" srcOrd="0" destOrd="0" presId="urn:microsoft.com/office/officeart/2005/8/layout/process2"/>
    <dgm:cxn modelId="{6080CD6F-27EC-48B7-B2E3-DDA4D85E7349}" type="presParOf" srcId="{3CFB4781-AA61-4617-BDEC-1E3E35B86BCE}" destId="{403AFF22-8B37-4975-BCB5-97DE781EF78D}" srcOrd="4" destOrd="0" presId="urn:microsoft.com/office/officeart/2005/8/layout/process2"/>
    <dgm:cxn modelId="{A128ADD7-777A-4E22-B1A1-98D7371F7410}" type="presParOf" srcId="{3CFB4781-AA61-4617-BDEC-1E3E35B86BCE}" destId="{2986F9A4-F422-4EFB-B42F-BE6D70FE72C1}" srcOrd="5" destOrd="0" presId="urn:microsoft.com/office/officeart/2005/8/layout/process2"/>
    <dgm:cxn modelId="{D40E3E2C-20A0-4F0C-A1F3-B77176D455AD}" type="presParOf" srcId="{2986F9A4-F422-4EFB-B42F-BE6D70FE72C1}" destId="{B6A1A583-398D-4900-837C-895542D25B4D}" srcOrd="0" destOrd="0" presId="urn:microsoft.com/office/officeart/2005/8/layout/process2"/>
    <dgm:cxn modelId="{44144C6D-232C-4B81-A656-84FC84DE2645}" type="presParOf" srcId="{3CFB4781-AA61-4617-BDEC-1E3E35B86BCE}" destId="{83630B71-D110-49E8-BE95-74CBAF5273F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BB894-2078-47BA-BA79-3DE2F8300E4F}">
      <dsp:nvSpPr>
        <dsp:cNvPr id="0" name=""/>
        <dsp:cNvSpPr/>
      </dsp:nvSpPr>
      <dsp:spPr>
        <a:xfrm>
          <a:off x="594447" y="31857"/>
          <a:ext cx="912319" cy="506843"/>
        </a:xfrm>
        <a:prstGeom prst="roundRect">
          <a:avLst>
            <a:gd name="adj" fmla="val 10000"/>
          </a:avLst>
        </a:prstGeom>
        <a:solidFill>
          <a:srgbClr val="0070C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A</a:t>
          </a:r>
          <a:endParaRPr lang="en-US" sz="2800" b="1" kern="1200" dirty="0"/>
        </a:p>
      </dsp:txBody>
      <dsp:txXfrm>
        <a:off x="609292" y="46702"/>
        <a:ext cx="882629" cy="477153"/>
      </dsp:txXfrm>
    </dsp:sp>
    <dsp:sp modelId="{F09730FC-A529-48E8-B921-95591122E270}">
      <dsp:nvSpPr>
        <dsp:cNvPr id="0" name=""/>
        <dsp:cNvSpPr/>
      </dsp:nvSpPr>
      <dsp:spPr>
        <a:xfrm rot="5420204">
          <a:off x="964347" y="536806"/>
          <a:ext cx="168221" cy="228079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980182" y="566735"/>
        <a:ext cx="136847" cy="117755"/>
      </dsp:txXfrm>
    </dsp:sp>
    <dsp:sp modelId="{E8669150-D198-4D7A-B7AB-2663ED1F3438}">
      <dsp:nvSpPr>
        <dsp:cNvPr id="0" name=""/>
        <dsp:cNvSpPr/>
      </dsp:nvSpPr>
      <dsp:spPr>
        <a:xfrm>
          <a:off x="590149" y="762992"/>
          <a:ext cx="912319" cy="506843"/>
        </a:xfrm>
        <a:prstGeom prst="roundRect">
          <a:avLst>
            <a:gd name="adj" fmla="val 10000"/>
          </a:avLst>
        </a:prstGeom>
        <a:solidFill>
          <a:srgbClr val="0070C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B</a:t>
          </a:r>
          <a:endParaRPr lang="en-US" sz="2800" b="1" kern="1200" dirty="0"/>
        </a:p>
      </dsp:txBody>
      <dsp:txXfrm>
        <a:off x="604994" y="777837"/>
        <a:ext cx="882629" cy="477153"/>
      </dsp:txXfrm>
    </dsp:sp>
    <dsp:sp modelId="{6D966908-7AA7-438B-95BD-BA3C5281F25F}">
      <dsp:nvSpPr>
        <dsp:cNvPr id="0" name=""/>
        <dsp:cNvSpPr/>
      </dsp:nvSpPr>
      <dsp:spPr>
        <a:xfrm rot="5411306">
          <a:off x="958462" y="1271307"/>
          <a:ext cx="173267" cy="228079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976757" y="1298713"/>
        <a:ext cx="136847" cy="121287"/>
      </dsp:txXfrm>
    </dsp:sp>
    <dsp:sp modelId="{403AFF22-8B37-4975-BCB5-97DE781EF78D}">
      <dsp:nvSpPr>
        <dsp:cNvPr id="0" name=""/>
        <dsp:cNvSpPr/>
      </dsp:nvSpPr>
      <dsp:spPr>
        <a:xfrm>
          <a:off x="587723" y="1500858"/>
          <a:ext cx="912319" cy="506843"/>
        </a:xfrm>
        <a:prstGeom prst="roundRect">
          <a:avLst>
            <a:gd name="adj" fmla="val 10000"/>
          </a:avLst>
        </a:prstGeom>
        <a:solidFill>
          <a:srgbClr val="0070C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C</a:t>
          </a:r>
          <a:endParaRPr lang="en-US" sz="2800" b="1" kern="1200" dirty="0"/>
        </a:p>
      </dsp:txBody>
      <dsp:txXfrm>
        <a:off x="602568" y="1515703"/>
        <a:ext cx="882629" cy="477153"/>
      </dsp:txXfrm>
    </dsp:sp>
    <dsp:sp modelId="{2986F9A4-F422-4EFB-B42F-BE6D70FE72C1}">
      <dsp:nvSpPr>
        <dsp:cNvPr id="0" name=""/>
        <dsp:cNvSpPr/>
      </dsp:nvSpPr>
      <dsp:spPr>
        <a:xfrm rot="5389341">
          <a:off x="941662" y="2031572"/>
          <a:ext cx="206867" cy="228079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976576" y="2042178"/>
        <a:ext cx="136847" cy="144807"/>
      </dsp:txXfrm>
    </dsp:sp>
    <dsp:sp modelId="{83630B71-D110-49E8-BE95-74CBAF5273F9}">
      <dsp:nvSpPr>
        <dsp:cNvPr id="0" name=""/>
        <dsp:cNvSpPr/>
      </dsp:nvSpPr>
      <dsp:spPr>
        <a:xfrm>
          <a:off x="590149" y="2283523"/>
          <a:ext cx="912319" cy="506843"/>
        </a:xfrm>
        <a:prstGeom prst="roundRect">
          <a:avLst>
            <a:gd name="adj" fmla="val 10000"/>
          </a:avLst>
        </a:prstGeom>
        <a:solidFill>
          <a:srgbClr val="0070C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D</a:t>
          </a:r>
          <a:endParaRPr lang="en-US" sz="2800" b="1" kern="1200" dirty="0"/>
        </a:p>
      </dsp:txBody>
      <dsp:txXfrm>
        <a:off x="604994" y="2298368"/>
        <a:ext cx="882629" cy="4771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BB894-2078-47BA-BA79-3DE2F8300E4F}">
      <dsp:nvSpPr>
        <dsp:cNvPr id="0" name=""/>
        <dsp:cNvSpPr/>
      </dsp:nvSpPr>
      <dsp:spPr>
        <a:xfrm>
          <a:off x="1668331" y="2726"/>
          <a:ext cx="912319" cy="506843"/>
        </a:xfrm>
        <a:prstGeom prst="roundRect">
          <a:avLst>
            <a:gd name="adj" fmla="val 10000"/>
          </a:avLst>
        </a:prstGeom>
        <a:solidFill>
          <a:srgbClr val="00B05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</a:t>
          </a:r>
        </a:p>
      </dsp:txBody>
      <dsp:txXfrm>
        <a:off x="1683176" y="17571"/>
        <a:ext cx="882629" cy="477153"/>
      </dsp:txXfrm>
    </dsp:sp>
    <dsp:sp modelId="{F09730FC-A529-48E8-B921-95591122E270}">
      <dsp:nvSpPr>
        <dsp:cNvPr id="0" name=""/>
        <dsp:cNvSpPr/>
      </dsp:nvSpPr>
      <dsp:spPr>
        <a:xfrm rot="5400000">
          <a:off x="2029458" y="522241"/>
          <a:ext cx="190066" cy="228079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2056068" y="541247"/>
        <a:ext cx="136847" cy="133046"/>
      </dsp:txXfrm>
    </dsp:sp>
    <dsp:sp modelId="{E8669150-D198-4D7A-B7AB-2663ED1F3438}">
      <dsp:nvSpPr>
        <dsp:cNvPr id="0" name=""/>
        <dsp:cNvSpPr/>
      </dsp:nvSpPr>
      <dsp:spPr>
        <a:xfrm>
          <a:off x="1668331" y="762992"/>
          <a:ext cx="912319" cy="506843"/>
        </a:xfrm>
        <a:prstGeom prst="roundRect">
          <a:avLst>
            <a:gd name="adj" fmla="val 10000"/>
          </a:avLst>
        </a:prstGeom>
        <a:solidFill>
          <a:srgbClr val="00B05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</a:t>
          </a:r>
        </a:p>
      </dsp:txBody>
      <dsp:txXfrm>
        <a:off x="1683176" y="777837"/>
        <a:ext cx="882629" cy="477153"/>
      </dsp:txXfrm>
    </dsp:sp>
    <dsp:sp modelId="{6D966908-7AA7-438B-95BD-BA3C5281F25F}">
      <dsp:nvSpPr>
        <dsp:cNvPr id="0" name=""/>
        <dsp:cNvSpPr/>
      </dsp:nvSpPr>
      <dsp:spPr>
        <a:xfrm rot="5400000">
          <a:off x="2069111" y="1258389"/>
          <a:ext cx="190066" cy="228079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2095721" y="1277395"/>
        <a:ext cx="136847" cy="133046"/>
      </dsp:txXfrm>
    </dsp:sp>
    <dsp:sp modelId="{403AFF22-8B37-4975-BCB5-97DE781EF78D}">
      <dsp:nvSpPr>
        <dsp:cNvPr id="0" name=""/>
        <dsp:cNvSpPr/>
      </dsp:nvSpPr>
      <dsp:spPr>
        <a:xfrm>
          <a:off x="1668331" y="1523257"/>
          <a:ext cx="912319" cy="506843"/>
        </a:xfrm>
        <a:prstGeom prst="roundRect">
          <a:avLst>
            <a:gd name="adj" fmla="val 10000"/>
          </a:avLst>
        </a:prstGeom>
        <a:solidFill>
          <a:srgbClr val="00B05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B</a:t>
          </a:r>
        </a:p>
      </dsp:txBody>
      <dsp:txXfrm>
        <a:off x="1683176" y="1538102"/>
        <a:ext cx="882629" cy="477153"/>
      </dsp:txXfrm>
    </dsp:sp>
    <dsp:sp modelId="{2986F9A4-F422-4EFB-B42F-BE6D70FE72C1}">
      <dsp:nvSpPr>
        <dsp:cNvPr id="0" name=""/>
        <dsp:cNvSpPr/>
      </dsp:nvSpPr>
      <dsp:spPr>
        <a:xfrm rot="5400000">
          <a:off x="2029458" y="2042772"/>
          <a:ext cx="190066" cy="228079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2056068" y="2061778"/>
        <a:ext cx="136847" cy="133046"/>
      </dsp:txXfrm>
    </dsp:sp>
    <dsp:sp modelId="{83630B71-D110-49E8-BE95-74CBAF5273F9}">
      <dsp:nvSpPr>
        <dsp:cNvPr id="0" name=""/>
        <dsp:cNvSpPr/>
      </dsp:nvSpPr>
      <dsp:spPr>
        <a:xfrm>
          <a:off x="1668331" y="2283523"/>
          <a:ext cx="912319" cy="506843"/>
        </a:xfrm>
        <a:prstGeom prst="roundRect">
          <a:avLst>
            <a:gd name="adj" fmla="val 10000"/>
          </a:avLst>
        </a:prstGeom>
        <a:solidFill>
          <a:srgbClr val="00B05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D</a:t>
          </a:r>
          <a:endParaRPr lang="en-US" sz="2800" b="1" kern="1200" dirty="0"/>
        </a:p>
      </dsp:txBody>
      <dsp:txXfrm>
        <a:off x="1683176" y="2298368"/>
        <a:ext cx="882629" cy="477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F1A4F8C-E918-4AA2-B7D6-8BA3DF09F0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F2EAE0-7046-43A4-A1B0-62E783DBF3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3320398-B57E-4984-8C80-58F32627108A}" type="datetime1">
              <a:rPr lang="es-ES" smtClean="0"/>
              <a:t>17/02/2022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BA7D107-515E-4AFF-A175-895B266E35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22CA95-5884-4688-8B0C-37914EB108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490F62-96B5-44BE-A8A5-3DEBC6A2B6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20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95EB03-9AA3-4D2F-BDF0-1A3BDE788F49}" type="datetime1">
              <a:rPr lang="es-ES" noProof="0" smtClean="0"/>
              <a:t>17/02/2022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63359F2-43EF-4812-9DC0-98C0B1A40681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65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Puede originarle ala madre hipotensión taquicardia y o sincope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noProof="0" smtClean="0"/>
              <a:t>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89039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9CEC3-0A31-4AB4-B78C-0F28D1D78A3A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9063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63359F2-43EF-4812-9DC0-98C0B1A40681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617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3507450D-E801-41C1-9FD7-923530A06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11265408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42528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E7D0488-B202-4F7B-9F3C-5F354044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986411"/>
            <a:ext cx="3568661" cy="1872388"/>
          </a:xfrm>
        </p:spPr>
        <p:txBody>
          <a:bodyPr rtlCol="0" anchor="ctr"/>
          <a:lstStyle/>
          <a:p>
            <a:pPr algn="r" rtl="0"/>
            <a:r>
              <a:rPr lang="es-ES" noProof="0">
                <a:solidFill>
                  <a:schemeClr val="tx2"/>
                </a:solidFill>
              </a:rPr>
              <a:t>Haga clic para modificar el estilo de título del patrón</a:t>
            </a:r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5972A87D-479C-4157-A7C5-33D8FC7B29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id="{78EE581A-A98D-4A1B-B826-3C60801D6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2800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4" name="Marcador de posición de imagen 11">
            <a:extLst>
              <a:ext uri="{FF2B5EF4-FFF2-40B4-BE49-F238E27FC236}">
                <a16:creationId xmlns:a16="http://schemas.microsoft.com/office/drawing/2014/main" id="{16AE88BE-E502-4D34-AAE9-6EE48F1ACE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7544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Marcador de posición de imagen 11">
            <a:extLst>
              <a:ext uri="{FF2B5EF4-FFF2-40B4-BE49-F238E27FC236}">
                <a16:creationId xmlns:a16="http://schemas.microsoft.com/office/drawing/2014/main" id="{9FD0C6B3-E0D9-4177-8079-178D1B0F53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2288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53AD8A25-150B-42DF-B6CC-FB1E5225D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392" y="3956050"/>
            <a:ext cx="7225075" cy="190274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0699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20F9CA6-0CB1-4A9E-96E4-67800B107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5826FB8-73AC-4F8B-BD9C-B5E87FC9C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7AE5FA5-AF50-4B00-8E20-1B20A667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83237575-909D-45C0-B594-0B7A40F04B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7344" y="0"/>
            <a:ext cx="7534656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8225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08439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67918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0789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r>
              <a:rPr lang="es-ES" noProof="0"/>
              <a:t>Muestra de texto de pie de página</a:t>
            </a:r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5928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r>
              <a:rPr lang="es-ES" noProof="0"/>
              <a:t>Ejemplo de Texto de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16506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8D8AD1-7DFF-4109-A6B4-C96141234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FF8B08-691E-486D-9A3C-2B40F98103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8E85CB-EA78-439F-BF80-380F643C8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A235-9561-4BCE-88A4-B85272A72730}" type="datetimeFigureOut">
              <a:rPr lang="es-ES" smtClean="0"/>
              <a:pPr/>
              <a:t>17/02/2022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E5711E-C166-45FA-8231-1C44B700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DF4D97-992A-46C7-B516-8FBCDAAB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80D7-09C9-4C7B-9D0A-A4CD11E03FE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73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8249B4-F572-49E8-9B53-CB4E629EB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14788"/>
            <a:ext cx="3424138" cy="3975776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06C12940-675F-4BDC-8733-71FEBC2FDC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2815" y="640080"/>
            <a:ext cx="3703320" cy="5751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63AD391F-F462-4773-B9C7-B512F55F68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46720" y="640080"/>
            <a:ext cx="3703320" cy="5751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8897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0730"/>
            <a:ext cx="3475915" cy="1478341"/>
          </a:xfrm>
        </p:spPr>
        <p:txBody>
          <a:bodyPr rtlCol="0">
            <a:normAutofit/>
          </a:bodyPr>
          <a:lstStyle/>
          <a:p>
            <a:pPr rtl="0"/>
            <a:r>
              <a:rPr lang="es-ES" noProof="0">
                <a:solidFill>
                  <a:schemeClr val="tx2"/>
                </a:solidFill>
              </a:rPr>
              <a:t>Haga clic para modificar el estilo de título del patrón</a:t>
            </a:r>
          </a:p>
        </p:txBody>
      </p:sp>
      <p:sp>
        <p:nvSpPr>
          <p:cNvPr id="6" name="Marcador de contenido 2" descr="Etiqueta=Color de énfasis&#10;Tipo = Claro&#10;Target=Viñetas">
            <a:extLst>
              <a:ext uri="{FF2B5EF4-FFF2-40B4-BE49-F238E27FC236}">
                <a16:creationId xmlns:a16="http://schemas.microsoft.com/office/drawing/2014/main" id="{C768CCB8-0718-4D4E-8EE1-1D2875500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3475915" cy="3678303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5C3A8825-378F-41FE-A716-644287762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630936"/>
            <a:ext cx="7504113" cy="352044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2" name="Marcador de posición de imagen 10">
            <a:extLst>
              <a:ext uri="{FF2B5EF4-FFF2-40B4-BE49-F238E27FC236}">
                <a16:creationId xmlns:a16="http://schemas.microsoft.com/office/drawing/2014/main" id="{2E6B2055-B099-48CF-84C8-2AF6D56186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2816" y="4234252"/>
            <a:ext cx="3703320" cy="213969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3" name="Marcador de posición de imagen 10">
            <a:extLst>
              <a:ext uri="{FF2B5EF4-FFF2-40B4-BE49-F238E27FC236}">
                <a16:creationId xmlns:a16="http://schemas.microsoft.com/office/drawing/2014/main" id="{EED74C29-FF8A-4470-8221-FD11E7FB7D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6720" y="4233672"/>
            <a:ext cx="3703320" cy="213969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74943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322102"/>
            <a:ext cx="10993549" cy="1153609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DDD90A03-8871-46F6-B527-27A279CAF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75712"/>
            <a:ext cx="10993546" cy="590321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8C0DC8A-3006-4A75-A9BA-FCA96D2C38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580" y="603504"/>
            <a:ext cx="11292840" cy="355701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51850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6688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9AD7E45-24A5-4020-858E-57CFA095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9C213B6D-04F4-4E9D-AD86-E50884CB4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52DB8B62-62C2-4723-85AF-F5D87B489A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5486400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D1329640-D9D1-44D4-8E40-04E753A2B8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496" y="3081528"/>
            <a:ext cx="5486400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5785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5" name="Marcador de posición de SmartArt 14">
            <a:extLst>
              <a:ext uri="{FF2B5EF4-FFF2-40B4-BE49-F238E27FC236}">
                <a16:creationId xmlns:a16="http://schemas.microsoft.com/office/drawing/2014/main" id="{1A07AFA2-B97F-4965-B3E3-0399F8696B92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576263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 elemento gráfico SmartArt</a:t>
            </a:r>
          </a:p>
        </p:txBody>
      </p:sp>
      <p:sp>
        <p:nvSpPr>
          <p:cNvPr id="16" name="Marcador de posición de SmartArt 14">
            <a:extLst>
              <a:ext uri="{FF2B5EF4-FFF2-40B4-BE49-F238E27FC236}">
                <a16:creationId xmlns:a16="http://schemas.microsoft.com/office/drawing/2014/main" id="{FBD83F25-25EA-4FCB-9180-B7567885BE7A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3486759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 elemento gráfico SmartArt</a:t>
            </a:r>
          </a:p>
        </p:txBody>
      </p:sp>
      <p:sp>
        <p:nvSpPr>
          <p:cNvPr id="17" name="Marcador de posición de SmartArt 14">
            <a:extLst>
              <a:ext uri="{FF2B5EF4-FFF2-40B4-BE49-F238E27FC236}">
                <a16:creationId xmlns:a16="http://schemas.microsoft.com/office/drawing/2014/main" id="{C19AF1FD-578A-4AC1-8006-BF395C098188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397255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 elemento gráfico SmartArt</a:t>
            </a:r>
          </a:p>
        </p:txBody>
      </p:sp>
      <p:sp>
        <p:nvSpPr>
          <p:cNvPr id="18" name="Marcador de posición de SmartArt 14">
            <a:extLst>
              <a:ext uri="{FF2B5EF4-FFF2-40B4-BE49-F238E27FC236}">
                <a16:creationId xmlns:a16="http://schemas.microsoft.com/office/drawing/2014/main" id="{A30FAB41-D651-4537-9674-A090F9541E38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9307750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 elemento gráfico SmartArt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6FF70985-87A5-4813-BB21-CD79732947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263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8F30C930-1919-4A13-98BD-6CB6119CC1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894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3" name="Marcador de texto 19">
            <a:extLst>
              <a:ext uri="{FF2B5EF4-FFF2-40B4-BE49-F238E27FC236}">
                <a16:creationId xmlns:a16="http://schemas.microsoft.com/office/drawing/2014/main" id="{6E4126AC-7681-4156-8274-2A64148943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7128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4" name="Marcador de texto 21">
            <a:extLst>
              <a:ext uri="{FF2B5EF4-FFF2-40B4-BE49-F238E27FC236}">
                <a16:creationId xmlns:a16="http://schemas.microsoft.com/office/drawing/2014/main" id="{D03485ED-1755-41FA-942B-ED95B3913D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86759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5" name="Marcador de texto 19">
            <a:extLst>
              <a:ext uri="{FF2B5EF4-FFF2-40B4-BE49-F238E27FC236}">
                <a16:creationId xmlns:a16="http://schemas.microsoft.com/office/drawing/2014/main" id="{42AFEFC9-586E-4B97-AD51-F02AC6AC6A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7624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6" name="Marcador de texto 21">
            <a:extLst>
              <a:ext uri="{FF2B5EF4-FFF2-40B4-BE49-F238E27FC236}">
                <a16:creationId xmlns:a16="http://schemas.microsoft.com/office/drawing/2014/main" id="{E94B1769-BE23-4EBA-A0DA-9A01476DAC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7255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7" name="Marcador de texto 19">
            <a:extLst>
              <a:ext uri="{FF2B5EF4-FFF2-40B4-BE49-F238E27FC236}">
                <a16:creationId xmlns:a16="http://schemas.microsoft.com/office/drawing/2014/main" id="{9A7362AB-6137-4C5C-9219-392C3875AD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08119" y="4957131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8" name="Marcador de texto 21">
            <a:extLst>
              <a:ext uri="{FF2B5EF4-FFF2-40B4-BE49-F238E27FC236}">
                <a16:creationId xmlns:a16="http://schemas.microsoft.com/office/drawing/2014/main" id="{DA6F45F2-E17A-4027-AAA9-B9B703C26A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07750" y="5461004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Texto de ejemplo para el pie de página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926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1428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3200400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412343" y="2250891"/>
            <a:ext cx="320040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412341" y="2926051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4F00371C-297D-40EF-8A7B-A4A10A3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499" y="2250891"/>
            <a:ext cx="320040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contenido 5">
            <a:extLst>
              <a:ext uri="{FF2B5EF4-FFF2-40B4-BE49-F238E27FC236}">
                <a16:creationId xmlns:a16="http://schemas.microsoft.com/office/drawing/2014/main" id="{54C654D6-9180-439B-AA80-A486173B74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497" y="2926051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1973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A78C165-B12A-4B46-AC7E-8E730F42CBBA}"/>
              </a:ext>
            </a:extLst>
          </p:cNvPr>
          <p:cNvCxnSpPr>
            <a:cxnSpLocks/>
          </p:cNvCxnSpPr>
          <p:nvPr userDrawn="1"/>
        </p:nvCxnSpPr>
        <p:spPr>
          <a:xfrm>
            <a:off x="4241830" y="495574"/>
            <a:ext cx="3703320" cy="0"/>
          </a:xfrm>
          <a:prstGeom prst="line">
            <a:avLst/>
          </a:prstGeom>
          <a:ln w="8255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15F2DE1-F272-49DD-84C1-C2FB82B723E3}"/>
              </a:ext>
            </a:extLst>
          </p:cNvPr>
          <p:cNvCxnSpPr>
            <a:cxnSpLocks/>
          </p:cNvCxnSpPr>
          <p:nvPr userDrawn="1"/>
        </p:nvCxnSpPr>
        <p:spPr>
          <a:xfrm>
            <a:off x="8042147" y="495574"/>
            <a:ext cx="3703320" cy="0"/>
          </a:xfrm>
          <a:prstGeom prst="line">
            <a:avLst/>
          </a:prstGeom>
          <a:ln w="82550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20BB053-86D6-405E-A719-7B6EF23E7207}"/>
              </a:ext>
            </a:extLst>
          </p:cNvPr>
          <p:cNvCxnSpPr>
            <a:cxnSpLocks/>
          </p:cNvCxnSpPr>
          <p:nvPr userDrawn="1"/>
        </p:nvCxnSpPr>
        <p:spPr>
          <a:xfrm>
            <a:off x="437009" y="495574"/>
            <a:ext cx="3703320" cy="0"/>
          </a:xfrm>
          <a:prstGeom prst="line">
            <a:avLst/>
          </a:prstGeom>
          <a:ln w="8255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7929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7" r:id="rId3"/>
    <p:sldLayoutId id="2147483780" r:id="rId4"/>
    <p:sldLayoutId id="2147483764" r:id="rId5"/>
    <p:sldLayoutId id="2147483783" r:id="rId6"/>
    <p:sldLayoutId id="2147483784" r:id="rId7"/>
    <p:sldLayoutId id="2147483767" r:id="rId8"/>
    <p:sldLayoutId id="2147483782" r:id="rId9"/>
    <p:sldLayoutId id="2147483778" r:id="rId10"/>
    <p:sldLayoutId id="2147483779" r:id="rId11"/>
    <p:sldLayoutId id="2147483765" r:id="rId12"/>
    <p:sldLayoutId id="2147483766" r:id="rId13"/>
    <p:sldLayoutId id="2147483769" r:id="rId14"/>
    <p:sldLayoutId id="2147483770" r:id="rId15"/>
    <p:sldLayoutId id="2147483771" r:id="rId16"/>
    <p:sldLayoutId id="2147483825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jesusmarin.es/2014/08/sesion-clinica-revision-de-la-rcp.html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nicasenenfermeria.blogspot.com/2010/12/rcp-basica-reanimacion-cardiopulmonar.html" TargetMode="External"/><Relationship Id="rId7" Type="http://schemas.openxmlformats.org/officeDocument/2006/relationships/hyperlink" Target="https://es.m.wikipedia.org/wiki/Archivo:Light_green_check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hyperlink" Target="http://emssolutionsint.blogspot.com/2012/07/manejo-del-paciente-en-el-paro.html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naccidentedenoche.weebly.com/maniobra-frente-mentoacuten.html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anidadenclase.blogspot.com/2017/01/cadena-de-supervivencia-reconocimiento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emiologiamedica.blogspot.com/2009/10/semiologia-da-sincope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ietarteve.com/desfibrilador-externo-semiautomatico-desa-arenasdesanpedro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logopediaenespecial.blogspot.com/2019/03/como-lavarse-las-manos.html" TargetMode="External"/><Relationship Id="rId3" Type="http://schemas.openxmlformats.org/officeDocument/2006/relationships/image" Target="../media/image23.jpg"/><Relationship Id="rId7" Type="http://schemas.openxmlformats.org/officeDocument/2006/relationships/image" Target="../media/image25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lacomarcadepuertollano.com/diario/noticia/2020_03_20/21" TargetMode="External"/><Relationship Id="rId5" Type="http://schemas.openxmlformats.org/officeDocument/2006/relationships/image" Target="../media/image24.jpg"/><Relationship Id="rId10" Type="http://schemas.openxmlformats.org/officeDocument/2006/relationships/hyperlink" Target="https://www.freeimageslive.co.uk/free_stock_image/isolateddeskphonejpg" TargetMode="External"/><Relationship Id="rId4" Type="http://schemas.openxmlformats.org/officeDocument/2006/relationships/hyperlink" Target="https://www.lacomarcadepuertollano.com/diario/noticia/2020_04_25/41" TargetMode="External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hyperlink" Target="https://clavesliderazgoresponsable.blogspot.com/2020/02/6-preguntas-plantear-antes-de-iniciar.html" TargetMode="Externa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://curioseandito.blogspot.com/2006_10_01_archive.html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nfermeriabuenosaires.com/broncoaspiracion-que-ocurre-con-el-paciente-2019" TargetMode="External"/><Relationship Id="rId5" Type="http://schemas.openxmlformats.org/officeDocument/2006/relationships/image" Target="../media/image34.jpg"/><Relationship Id="rId4" Type="http://schemas.openxmlformats.org/officeDocument/2006/relationships/hyperlink" Target="https://creativecommons.org/licenses/by-sa/3.0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7.gif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a7FT4K2W6Iw?feature=oembed" TargetMode="External"/><Relationship Id="rId6" Type="http://schemas.openxmlformats.org/officeDocument/2006/relationships/hyperlink" Target="http://baudosantigos.com.br/hits-do-momento-s03e29-1996-macarena-bayside-boys-mixlos-del-rio/" TargetMode="External"/><Relationship Id="rId5" Type="http://schemas.openxmlformats.org/officeDocument/2006/relationships/image" Target="../media/image38.jpg"/><Relationship Id="rId4" Type="http://schemas.openxmlformats.org/officeDocument/2006/relationships/hyperlink" Target="http://vidadeenfermeria.blogspot.com/p/paginas.html" TargetMode="External"/><Relationship Id="rId9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YVkAfktsgFQ?feature=oembed" TargetMode="External"/><Relationship Id="rId5" Type="http://schemas.openxmlformats.org/officeDocument/2006/relationships/hyperlink" Target="http://emssolutionsint.blogspot.com/2012/06/iniciativa-de-philips-healthcare-espana.html" TargetMode="External"/><Relationship Id="rId4" Type="http://schemas.openxmlformats.org/officeDocument/2006/relationships/image" Target="../media/image44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kirolxabi.blogspot.com/2013/02/rcp-protocolo-de-reanimacion.html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https://www.youtube.com/embed/v2tLaJt50PM?feature=oembed" TargetMode="External"/><Relationship Id="rId1" Type="http://schemas.openxmlformats.org/officeDocument/2006/relationships/video" Target="https://www.youtube.com/embed/TaIkw7OuQ3w?feature=oembed" TargetMode="Externa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mLoUCDPsWDs?feature=oembed" TargetMode="External"/><Relationship Id="rId5" Type="http://schemas.openxmlformats.org/officeDocument/2006/relationships/image" Target="../media/image54.jpeg"/><Relationship Id="rId4" Type="http://schemas.openxmlformats.org/officeDocument/2006/relationships/image" Target="../media/image5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duclasfpdiet.blogspot.com/p/tall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fermeriabuenosaires.com/el-paro-cardiaco-subito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wikidoc.org/index.php/Situs_inversus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revmultimed.sld.cu/index.php/mtm/article/view/39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mssolutionsint.blogspot.com/2013/02/basic-cardiopulmonary-resucitation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359453A-78E9-42AE-AE23-C9D218CBC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3274227"/>
          </a:xfrm>
          <a:scene3d>
            <a:camera prst="perspectiveHeroicExtremeLeftFacing"/>
            <a:lightRig rig="threePt" dir="t"/>
          </a:scene3d>
          <a:sp3d>
            <a:bevelT w="101600" prst="riblet"/>
          </a:sp3d>
        </p:spPr>
        <p:txBody>
          <a:bodyPr rtlCol="0" anchor="b">
            <a:normAutofit/>
          </a:bodyPr>
          <a:lstStyle/>
          <a:p>
            <a:pPr algn="ctr" rtl="0"/>
            <a:r>
              <a:rPr lang="es-ES" sz="3600" dirty="0">
                <a:solidFill>
                  <a:srgbClr val="0070C0"/>
                </a:solidFill>
                <a:latin typeface="! PEPSI !" panose="02000000000000000000" pitchFamily="2" charset="0"/>
              </a:rPr>
              <a:t>Primeros auxilios en el valle de </a:t>
            </a:r>
            <a:r>
              <a:rPr lang="es-ES" sz="3600" dirty="0" err="1">
                <a:solidFill>
                  <a:srgbClr val="0070C0"/>
                </a:solidFill>
                <a:latin typeface="! PEPSI !" panose="02000000000000000000" pitchFamily="2" charset="0"/>
              </a:rPr>
              <a:t>laciana</a:t>
            </a:r>
            <a:endParaRPr lang="es-ES" sz="3600" dirty="0">
              <a:solidFill>
                <a:srgbClr val="0070C0"/>
              </a:solidFill>
              <a:latin typeface="! PEPSI !" panose="02000000000000000000" pitchFamily="2" charset="0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39AF166-E191-409C-98AE-C2A47C576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5066522"/>
            <a:ext cx="3424138" cy="1324042"/>
          </a:xfrm>
        </p:spPr>
        <p:txBody>
          <a:bodyPr rtlCol="0" anchor="ctr">
            <a:normAutofit/>
          </a:bodyPr>
          <a:lstStyle/>
          <a:p>
            <a:pPr rtl="0"/>
            <a:r>
              <a:rPr lang="es-ES" b="1" dirty="0"/>
              <a:t>MARIA MURILLO RUBIO </a:t>
            </a:r>
          </a:p>
          <a:p>
            <a:pPr rtl="0"/>
            <a:r>
              <a:rPr lang="es-ES" b="1" dirty="0"/>
              <a:t>DUE DE URGENCIAS</a:t>
            </a:r>
          </a:p>
        </p:txBody>
      </p:sp>
      <p:pic>
        <p:nvPicPr>
          <p:cNvPr id="8" name="Marcador de posición de imagen 7" descr="Equipamiento médicos con un estetoscopio">
            <a:extLst>
              <a:ext uri="{FF2B5EF4-FFF2-40B4-BE49-F238E27FC236}">
                <a16:creationId xmlns:a16="http://schemas.microsoft.com/office/drawing/2014/main" id="{D9011B7D-CD6B-49C3-8163-9672E7B5EB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6" r="39179"/>
          <a:stretch/>
        </p:blipFill>
        <p:spPr>
          <a:xfrm>
            <a:off x="4242815" y="640080"/>
            <a:ext cx="5153112" cy="5751576"/>
          </a:xfrm>
          <a:noFill/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9BCD53E-BE62-4124-9DF7-E3300F80707F}"/>
              </a:ext>
            </a:extLst>
          </p:cNvPr>
          <p:cNvSpPr txBox="1"/>
          <p:nvPr/>
        </p:nvSpPr>
        <p:spPr>
          <a:xfrm>
            <a:off x="8120543" y="1462105"/>
            <a:ext cx="33304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44638" rtl="0"/>
            <a:r>
              <a:rPr lang="es-ES" sz="1800" b="1" i="0" dirty="0">
                <a:solidFill>
                  <a:srgbClr val="FF0000"/>
                </a:solidFill>
                <a:effectLst/>
                <a:latin typeface="Amasis MT Pro Black" panose="02040A04050005020304" pitchFamily="18" charset="0"/>
              </a:rPr>
              <a:t>La vida está protegida por la formación en primeros auxilios.</a:t>
            </a:r>
          </a:p>
        </p:txBody>
      </p:sp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793BACC6-B45E-4664-9DBC-E75F5BF5A9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ADDAF4"/>
              </a:clrFrom>
              <a:clrTo>
                <a:srgbClr val="ADD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31" t="38513" r="5004"/>
          <a:stretch/>
        </p:blipFill>
        <p:spPr>
          <a:xfrm>
            <a:off x="3215681" y="4840484"/>
            <a:ext cx="4841211" cy="1486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7929" y="908720"/>
            <a:ext cx="4844017" cy="11977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¿QUÉ ES LA RCP?</a:t>
            </a:r>
          </a:p>
        </p:txBody>
      </p:sp>
      <p:pic>
        <p:nvPicPr>
          <p:cNvPr id="9" name="Picture 2" descr="http://www.ctmprado.com.uy/imagenes/corazon-latiendo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03512" y="-243408"/>
            <a:ext cx="4227230" cy="4411023"/>
          </a:xfrm>
          <a:prstGeom prst="rect">
            <a:avLst/>
          </a:prstGeom>
          <a:noFill/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FF2BAC4F-5450-4F67-8031-5FC9A6E60F13}"/>
              </a:ext>
            </a:extLst>
          </p:cNvPr>
          <p:cNvSpPr/>
          <p:nvPr/>
        </p:nvSpPr>
        <p:spPr>
          <a:xfrm rot="21149183">
            <a:off x="4800950" y="2157267"/>
            <a:ext cx="5256584" cy="261990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Conjunto de maniobras que intentan mantener el aporte de oxigeno al cerebro y al corazón, hasta que se restaure la circulación espontanea.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FBD96B2-D411-4C4F-A47C-52233C91F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92274" y="326936"/>
            <a:ext cx="4509915" cy="2262071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7C7C83-6B2C-4B3A-A7E9-3D11EFED1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55" y="2196029"/>
            <a:ext cx="7886700" cy="1315343"/>
          </a:xfrm>
        </p:spPr>
        <p:txBody>
          <a:bodyPr>
            <a:noAutofit/>
          </a:bodyPr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s-ES" sz="2100" dirty="0">
                <a:solidFill>
                  <a:schemeClr val="tx1"/>
                </a:solidFill>
              </a:rPr>
              <a:t>COMPRESIONES CON NUESTRO CUERPO.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s-ES" sz="2100" dirty="0">
                <a:solidFill>
                  <a:schemeClr val="tx1"/>
                </a:solidFill>
              </a:rPr>
              <a:t>NO UTILIZAMOS MATERIAL EXTERNO, EXCEPTO DEA.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s-ES" sz="2100" dirty="0">
                <a:solidFill>
                  <a:schemeClr val="tx1"/>
                </a:solidFill>
              </a:rPr>
              <a:t>SUSTITUCIÓN DE FUNCIONES VITALES HASTA LA RCP AVANZADA.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A82F76B-F367-4A06-AC3C-7D6890A28BAF}"/>
              </a:ext>
            </a:extLst>
          </p:cNvPr>
          <p:cNvSpPr txBox="1">
            <a:spLocks/>
          </p:cNvSpPr>
          <p:nvPr/>
        </p:nvSpPr>
        <p:spPr>
          <a:xfrm>
            <a:off x="1071530" y="3963519"/>
            <a:ext cx="3730426" cy="831626"/>
          </a:xfrm>
          <a:prstGeom prst="rect">
            <a:avLst/>
          </a:prstGeom>
          <a:solidFill>
            <a:srgbClr val="AD3D9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RCP AVANZADA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D4D0090-6775-411F-8538-B7BE6779C425}"/>
              </a:ext>
            </a:extLst>
          </p:cNvPr>
          <p:cNvSpPr txBox="1">
            <a:spLocks/>
          </p:cNvSpPr>
          <p:nvPr/>
        </p:nvSpPr>
        <p:spPr>
          <a:xfrm>
            <a:off x="679555" y="5215721"/>
            <a:ext cx="7886700" cy="1315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PERSONAL PROFESIONAL SANITARIO.</a:t>
            </a:r>
          </a:p>
          <a:p>
            <a:r>
              <a:rPr lang="es-ES" dirty="0"/>
              <a:t>UTILIZACIÓN DE RECURSOS CUALIFICADOS.</a:t>
            </a:r>
          </a:p>
          <a:p>
            <a:r>
              <a:rPr lang="es-ES" dirty="0"/>
              <a:t>RESTABLECES DEFINITIVAMENTE LAS FUNCIONES VITALES. </a:t>
            </a:r>
          </a:p>
          <a:p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F20D01A-9C2B-470E-816F-1014FE7C2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82019" y="3429000"/>
            <a:ext cx="3730426" cy="23926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236D234-5030-4038-8994-8CE35D0B0A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119013" y="654896"/>
            <a:ext cx="1152128" cy="1152128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2D399CE3-3D9C-40ED-907A-48E98E53B5CE}"/>
              </a:ext>
            </a:extLst>
          </p:cNvPr>
          <p:cNvSpPr txBox="1">
            <a:spLocks/>
          </p:cNvSpPr>
          <p:nvPr/>
        </p:nvSpPr>
        <p:spPr>
          <a:xfrm>
            <a:off x="1069301" y="997597"/>
            <a:ext cx="3730426" cy="831626"/>
          </a:xfrm>
          <a:prstGeom prst="rect">
            <a:avLst/>
          </a:prstGeom>
          <a:solidFill>
            <a:srgbClr val="AD3D9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RCP BÁSICA</a:t>
            </a:r>
          </a:p>
        </p:txBody>
      </p:sp>
    </p:spTree>
    <p:extLst>
      <p:ext uri="{BB962C8B-B14F-4D97-AF65-F5344CB8AC3E}">
        <p14:creationId xmlns:p14="http://schemas.microsoft.com/office/powerpoint/2010/main" val="369892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882" y="381365"/>
            <a:ext cx="12012117" cy="106244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br>
              <a:rPr lang="es-ES" b="1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br>
              <a:rPr lang="es-ES" b="1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s-E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PRACTICAMOS ABCD PRIMARIO</a:t>
            </a:r>
            <a:br>
              <a:rPr lang="es-ES" b="1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br>
              <a:rPr lang="es-ES" b="1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s-ES" sz="1600" b="1" dirty="0">
                <a:latin typeface="Arial Rounded MT Bold" panose="020F0704030504030204" pitchFamily="34" charset="0"/>
              </a:rPr>
              <a:t>Es un ciclo de evaluación y acción</a:t>
            </a:r>
          </a:p>
        </p:txBody>
      </p:sp>
      <p:sp>
        <p:nvSpPr>
          <p:cNvPr id="5" name="Estrella: 16 puntas 4">
            <a:extLst>
              <a:ext uri="{FF2B5EF4-FFF2-40B4-BE49-F238E27FC236}">
                <a16:creationId xmlns:a16="http://schemas.microsoft.com/office/drawing/2014/main" id="{47C34D2A-D947-4F76-B7CA-E713E73D8781}"/>
              </a:ext>
            </a:extLst>
          </p:cNvPr>
          <p:cNvSpPr/>
          <p:nvPr/>
        </p:nvSpPr>
        <p:spPr>
          <a:xfrm rot="1793008">
            <a:off x="8986672" y="986788"/>
            <a:ext cx="3007956" cy="2142450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rgbClr val="FF0000"/>
                </a:solidFill>
              </a:rPr>
              <a:t>NO PUEDO SALTAR LOS PASOS</a:t>
            </a:r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F914E156-BF26-4FB3-B4AD-308B5EB578AB}"/>
              </a:ext>
            </a:extLst>
          </p:cNvPr>
          <p:cNvSpPr/>
          <p:nvPr/>
        </p:nvSpPr>
        <p:spPr>
          <a:xfrm>
            <a:off x="2711624" y="1772816"/>
            <a:ext cx="1152128" cy="844672"/>
          </a:xfrm>
          <a:prstGeom prst="homeP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/>
              <a:t>A</a:t>
            </a:r>
          </a:p>
        </p:txBody>
      </p:sp>
      <p:sp>
        <p:nvSpPr>
          <p:cNvPr id="24" name="Flecha: pentágono 23">
            <a:extLst>
              <a:ext uri="{FF2B5EF4-FFF2-40B4-BE49-F238E27FC236}">
                <a16:creationId xmlns:a16="http://schemas.microsoft.com/office/drawing/2014/main" id="{8A461186-F3B6-48DD-B394-595614CB1E49}"/>
              </a:ext>
            </a:extLst>
          </p:cNvPr>
          <p:cNvSpPr/>
          <p:nvPr/>
        </p:nvSpPr>
        <p:spPr>
          <a:xfrm>
            <a:off x="2711624" y="2835263"/>
            <a:ext cx="1152128" cy="844672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/>
              <a:t>B</a:t>
            </a:r>
          </a:p>
        </p:txBody>
      </p:sp>
      <p:sp>
        <p:nvSpPr>
          <p:cNvPr id="25" name="Flecha: pentágono 24">
            <a:extLst>
              <a:ext uri="{FF2B5EF4-FFF2-40B4-BE49-F238E27FC236}">
                <a16:creationId xmlns:a16="http://schemas.microsoft.com/office/drawing/2014/main" id="{16620B06-EF25-403C-89E5-2E98209947AE}"/>
              </a:ext>
            </a:extLst>
          </p:cNvPr>
          <p:cNvSpPr/>
          <p:nvPr/>
        </p:nvSpPr>
        <p:spPr>
          <a:xfrm>
            <a:off x="2713587" y="3919660"/>
            <a:ext cx="1152128" cy="844672"/>
          </a:xfrm>
          <a:prstGeom prst="homePlate">
            <a:avLst/>
          </a:prstGeom>
          <a:solidFill>
            <a:srgbClr val="AD3D95"/>
          </a:solidFill>
          <a:ln>
            <a:solidFill>
              <a:srgbClr val="AD3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/>
              <a:t>C</a:t>
            </a:r>
          </a:p>
        </p:txBody>
      </p:sp>
      <p:sp>
        <p:nvSpPr>
          <p:cNvPr id="26" name="Flecha: pentágono 25">
            <a:extLst>
              <a:ext uri="{FF2B5EF4-FFF2-40B4-BE49-F238E27FC236}">
                <a16:creationId xmlns:a16="http://schemas.microsoft.com/office/drawing/2014/main" id="{A756BE08-33EF-4353-BD0A-C188922B796C}"/>
              </a:ext>
            </a:extLst>
          </p:cNvPr>
          <p:cNvSpPr/>
          <p:nvPr/>
        </p:nvSpPr>
        <p:spPr>
          <a:xfrm>
            <a:off x="2776701" y="5085184"/>
            <a:ext cx="1152128" cy="844672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/>
              <a:t>D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BE6059D-894E-485F-8B7E-E1BF1FD96500}"/>
              </a:ext>
            </a:extLst>
          </p:cNvPr>
          <p:cNvSpPr/>
          <p:nvPr/>
        </p:nvSpPr>
        <p:spPr>
          <a:xfrm>
            <a:off x="4489133" y="1772817"/>
            <a:ext cx="3861805" cy="84467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Vía </a:t>
            </a:r>
            <a:r>
              <a:rPr lang="es-E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200" dirty="0"/>
              <a:t>érea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3025FBAF-23CF-4DE3-9EEB-A9279A222B48}"/>
              </a:ext>
            </a:extLst>
          </p:cNvPr>
          <p:cNvSpPr/>
          <p:nvPr/>
        </p:nvSpPr>
        <p:spPr>
          <a:xfrm>
            <a:off x="4489132" y="2835264"/>
            <a:ext cx="3861804" cy="844671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Ventilación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B935F0D7-7405-49E0-9189-EF5F15ECE11E}"/>
              </a:ext>
            </a:extLst>
          </p:cNvPr>
          <p:cNvSpPr/>
          <p:nvPr/>
        </p:nvSpPr>
        <p:spPr>
          <a:xfrm>
            <a:off x="4490115" y="3919661"/>
            <a:ext cx="3816425" cy="844671"/>
          </a:xfrm>
          <a:prstGeom prst="roundRect">
            <a:avLst/>
          </a:prstGeom>
          <a:solidFill>
            <a:srgbClr val="AD3D95"/>
          </a:solidFill>
          <a:ln>
            <a:solidFill>
              <a:srgbClr val="AD3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200" dirty="0"/>
              <a:t>irculación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F769598A-3E59-4630-A82C-6FCB039AEA27}"/>
              </a:ext>
            </a:extLst>
          </p:cNvPr>
          <p:cNvSpPr/>
          <p:nvPr/>
        </p:nvSpPr>
        <p:spPr>
          <a:xfrm>
            <a:off x="4655840" y="5071386"/>
            <a:ext cx="3672408" cy="844671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ES" sz="3200" dirty="0"/>
              <a:t>esfibrilación</a:t>
            </a:r>
          </a:p>
        </p:txBody>
      </p:sp>
    </p:spTree>
    <p:extLst>
      <p:ext uri="{BB962C8B-B14F-4D97-AF65-F5344CB8AC3E}">
        <p14:creationId xmlns:p14="http://schemas.microsoft.com/office/powerpoint/2010/main" val="5541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24" grpId="0" animBg="1"/>
      <p:bldP spid="25" grpId="0" animBg="1"/>
      <p:bldP spid="26" grpId="0" animBg="1"/>
      <p:bldP spid="8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F914E156-BF26-4FB3-B4AD-308B5EB578AB}"/>
              </a:ext>
            </a:extLst>
          </p:cNvPr>
          <p:cNvSpPr/>
          <p:nvPr/>
        </p:nvSpPr>
        <p:spPr>
          <a:xfrm>
            <a:off x="1991544" y="1052736"/>
            <a:ext cx="1152128" cy="844672"/>
          </a:xfrm>
          <a:prstGeom prst="homePlat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/>
              <a:t>A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BE6059D-894E-485F-8B7E-E1BF1FD96500}"/>
              </a:ext>
            </a:extLst>
          </p:cNvPr>
          <p:cNvSpPr/>
          <p:nvPr/>
        </p:nvSpPr>
        <p:spPr>
          <a:xfrm>
            <a:off x="3840250" y="946139"/>
            <a:ext cx="6408712" cy="455518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Vía </a:t>
            </a:r>
            <a:r>
              <a:rPr lang="es-E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200" dirty="0"/>
              <a:t>érea</a:t>
            </a:r>
          </a:p>
          <a:p>
            <a:pPr algn="ctr"/>
            <a:endParaRPr lang="es-ES" sz="3200" dirty="0"/>
          </a:p>
          <a:p>
            <a:pPr algn="ctr"/>
            <a:r>
              <a:rPr lang="es-ES" sz="2400" u="sng" dirty="0"/>
              <a:t>ABRIMOS LA VÍA AÉREA</a:t>
            </a:r>
          </a:p>
          <a:p>
            <a:pPr algn="ctr"/>
            <a:r>
              <a:rPr lang="es-ES" sz="2400" dirty="0"/>
              <a:t>Permeabilidad/Obstrucción</a:t>
            </a:r>
          </a:p>
          <a:p>
            <a:pPr algn="ctr"/>
            <a:r>
              <a:rPr lang="es-ES" sz="2400" dirty="0"/>
              <a:t>Maniobra de extensión de la cabeza y elevación del mentón</a:t>
            </a:r>
          </a:p>
          <a:p>
            <a:pPr algn="ctr"/>
            <a:r>
              <a:rPr lang="es-ES" sz="2400" u="sng" dirty="0"/>
              <a:t>EVALÚO LA VÍA AÉREA</a:t>
            </a:r>
          </a:p>
          <a:p>
            <a:pPr algn="ctr"/>
            <a:r>
              <a:rPr lang="es-ES" sz="2400" dirty="0"/>
              <a:t>Observamos si existe cuerpo extraño y si se puede extraer 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C3B2775-966A-4912-B3F1-DCCBA8AA5F3F}"/>
              </a:ext>
            </a:extLst>
          </p:cNvPr>
          <p:cNvSpPr/>
          <p:nvPr/>
        </p:nvSpPr>
        <p:spPr>
          <a:xfrm>
            <a:off x="4918374" y="5046254"/>
            <a:ext cx="864096" cy="7920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bg1"/>
                </a:solidFill>
              </a:rPr>
              <a:t>SI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EB22CE8-969B-4E23-8C72-1ADDE9A71D73}"/>
              </a:ext>
            </a:extLst>
          </p:cNvPr>
          <p:cNvSpPr/>
          <p:nvPr/>
        </p:nvSpPr>
        <p:spPr>
          <a:xfrm>
            <a:off x="8328248" y="5046253"/>
            <a:ext cx="1012700" cy="8656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3A20DB3-A71C-4A56-B602-F340F6DEDD10}"/>
              </a:ext>
            </a:extLst>
          </p:cNvPr>
          <p:cNvSpPr/>
          <p:nvPr/>
        </p:nvSpPr>
        <p:spPr>
          <a:xfrm>
            <a:off x="4420736" y="5967233"/>
            <a:ext cx="1859373" cy="6128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</a:rPr>
              <a:t>PLS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E8C3419-4437-4FE7-AAEC-3913728C1BD5}"/>
              </a:ext>
            </a:extLst>
          </p:cNvPr>
          <p:cNvSpPr/>
          <p:nvPr/>
        </p:nvSpPr>
        <p:spPr>
          <a:xfrm>
            <a:off x="7968209" y="5913565"/>
            <a:ext cx="1859373" cy="6128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Continuamos…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7FEB4EB4-1002-4013-8FCA-43CB8EC0C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902210">
            <a:off x="1956873" y="2708920"/>
            <a:ext cx="2090152" cy="2435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4396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15" grpId="0" animBg="1"/>
      <p:bldP spid="9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F914E156-BF26-4FB3-B4AD-308B5EB578AB}"/>
              </a:ext>
            </a:extLst>
          </p:cNvPr>
          <p:cNvSpPr/>
          <p:nvPr/>
        </p:nvSpPr>
        <p:spPr>
          <a:xfrm>
            <a:off x="1991544" y="1052736"/>
            <a:ext cx="1152128" cy="844672"/>
          </a:xfrm>
          <a:prstGeom prst="homePlat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/>
              <a:t>B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BE6059D-894E-485F-8B7E-E1BF1FD96500}"/>
              </a:ext>
            </a:extLst>
          </p:cNvPr>
          <p:cNvSpPr/>
          <p:nvPr/>
        </p:nvSpPr>
        <p:spPr>
          <a:xfrm>
            <a:off x="3609247" y="1057442"/>
            <a:ext cx="6408712" cy="45551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i="1" u="sng" dirty="0"/>
              <a:t>V</a:t>
            </a:r>
            <a:r>
              <a:rPr lang="es-ES" sz="3200" dirty="0"/>
              <a:t>entilación 10´´</a:t>
            </a:r>
          </a:p>
          <a:p>
            <a:pPr algn="ctr"/>
            <a:endParaRPr lang="es-ES" sz="32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400" dirty="0"/>
              <a:t>VER: Observar el pecho si se mueve con los movimientos respiratorios.</a:t>
            </a:r>
          </a:p>
          <a:p>
            <a:pPr algn="ctr"/>
            <a:endParaRPr lang="es-ES" sz="2400" dirty="0"/>
          </a:p>
          <a:p>
            <a:pPr algn="ctr"/>
            <a:r>
              <a:rPr lang="es-ES" sz="3200" dirty="0"/>
              <a:t> </a:t>
            </a:r>
          </a:p>
          <a:p>
            <a:pPr algn="ctr"/>
            <a:endParaRPr lang="es-ES" sz="3200" dirty="0"/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 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C3B2775-966A-4912-B3F1-DCCBA8AA5F3F}"/>
              </a:ext>
            </a:extLst>
          </p:cNvPr>
          <p:cNvSpPr/>
          <p:nvPr/>
        </p:nvSpPr>
        <p:spPr>
          <a:xfrm>
            <a:off x="4727848" y="5022518"/>
            <a:ext cx="864096" cy="79208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bg1"/>
                </a:solidFill>
              </a:rPr>
              <a:t>SI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EB22CE8-969B-4E23-8C72-1ADDE9A71D73}"/>
              </a:ext>
            </a:extLst>
          </p:cNvPr>
          <p:cNvSpPr/>
          <p:nvPr/>
        </p:nvSpPr>
        <p:spPr>
          <a:xfrm>
            <a:off x="7835049" y="5022517"/>
            <a:ext cx="1064310" cy="9454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3A20DB3-A71C-4A56-B602-F340F6DEDD10}"/>
              </a:ext>
            </a:extLst>
          </p:cNvPr>
          <p:cNvSpPr/>
          <p:nvPr/>
        </p:nvSpPr>
        <p:spPr>
          <a:xfrm>
            <a:off x="4228733" y="5967964"/>
            <a:ext cx="1859373" cy="6128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</a:rPr>
              <a:t>PLS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E8C3419-4437-4FE7-AAEC-3913728C1BD5}"/>
              </a:ext>
            </a:extLst>
          </p:cNvPr>
          <p:cNvSpPr/>
          <p:nvPr/>
        </p:nvSpPr>
        <p:spPr>
          <a:xfrm>
            <a:off x="7608169" y="5967963"/>
            <a:ext cx="1859373" cy="6128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Continuamos…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255D6C-3E86-4A49-B369-9ECC09EC8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24830" y="4365105"/>
            <a:ext cx="2565910" cy="1929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Símbolo &quot;No permitido&quot; 10">
            <a:extLst>
              <a:ext uri="{FF2B5EF4-FFF2-40B4-BE49-F238E27FC236}">
                <a16:creationId xmlns:a16="http://schemas.microsoft.com/office/drawing/2014/main" id="{583008BD-BAA5-4C35-8867-65DF3482C143}"/>
              </a:ext>
            </a:extLst>
          </p:cNvPr>
          <p:cNvSpPr/>
          <p:nvPr/>
        </p:nvSpPr>
        <p:spPr>
          <a:xfrm>
            <a:off x="5466226" y="3304145"/>
            <a:ext cx="2694755" cy="2025566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117CE3D-B8BF-4B69-A57C-AE04CD0DC19F}"/>
              </a:ext>
            </a:extLst>
          </p:cNvPr>
          <p:cNvSpPr/>
          <p:nvPr/>
        </p:nvSpPr>
        <p:spPr>
          <a:xfrm rot="2149435">
            <a:off x="6645538" y="3605927"/>
            <a:ext cx="1018229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SENTIR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2CB8F5D5-821A-4040-AD04-A8DA22CABC4A}"/>
              </a:ext>
            </a:extLst>
          </p:cNvPr>
          <p:cNvSpPr/>
          <p:nvPr/>
        </p:nvSpPr>
        <p:spPr>
          <a:xfrm rot="2149435">
            <a:off x="5992074" y="4127334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OIR</a:t>
            </a:r>
          </a:p>
        </p:txBody>
      </p:sp>
    </p:spTree>
    <p:extLst>
      <p:ext uri="{BB962C8B-B14F-4D97-AF65-F5344CB8AC3E}">
        <p14:creationId xmlns:p14="http://schemas.microsoft.com/office/powerpoint/2010/main" val="18371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15" grpId="0" animBg="1"/>
      <p:bldP spid="9" grpId="0" animBg="1"/>
      <p:bldP spid="22" grpId="0" animBg="1"/>
      <p:bldP spid="11" grpId="0" animBg="1"/>
      <p:bldP spid="12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F914E156-BF26-4FB3-B4AD-308B5EB578AB}"/>
              </a:ext>
            </a:extLst>
          </p:cNvPr>
          <p:cNvSpPr/>
          <p:nvPr/>
        </p:nvSpPr>
        <p:spPr>
          <a:xfrm>
            <a:off x="1991544" y="1052736"/>
            <a:ext cx="1152128" cy="844672"/>
          </a:xfrm>
          <a:prstGeom prst="homePlate">
            <a:avLst/>
          </a:prstGeom>
          <a:solidFill>
            <a:srgbClr val="AD3D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/>
              <a:t>c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BE6059D-894E-485F-8B7E-E1BF1FD96500}"/>
              </a:ext>
            </a:extLst>
          </p:cNvPr>
          <p:cNvSpPr/>
          <p:nvPr/>
        </p:nvSpPr>
        <p:spPr>
          <a:xfrm>
            <a:off x="3609247" y="1057442"/>
            <a:ext cx="6408712" cy="4555188"/>
          </a:xfrm>
          <a:prstGeom prst="roundRect">
            <a:avLst/>
          </a:prstGeom>
          <a:solidFill>
            <a:srgbClr val="AD3D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200" dirty="0"/>
              <a:t>irculación 5´´</a:t>
            </a:r>
          </a:p>
          <a:p>
            <a:pPr algn="ctr"/>
            <a:endParaRPr lang="es-ES" sz="3200" dirty="0"/>
          </a:p>
          <a:p>
            <a:pPr algn="ctr"/>
            <a:r>
              <a:rPr lang="es-ES" sz="2400" dirty="0"/>
              <a:t>Medición del </a:t>
            </a:r>
            <a:r>
              <a:rPr lang="es-ES" sz="3200" u="sng" dirty="0"/>
              <a:t>pulso carotídeo</a:t>
            </a:r>
            <a:r>
              <a:rPr lang="es-ES" sz="3200" dirty="0"/>
              <a:t>.</a:t>
            </a:r>
          </a:p>
          <a:p>
            <a:pPr algn="ctr"/>
            <a:r>
              <a:rPr lang="es-ES" sz="2400" dirty="0"/>
              <a:t>Se toma con dos dedos, el índice y el corazón.</a:t>
            </a:r>
          </a:p>
          <a:p>
            <a:pPr algn="ctr"/>
            <a:endParaRPr lang="es-ES" sz="3200" dirty="0"/>
          </a:p>
          <a:p>
            <a:pPr algn="ctr"/>
            <a:r>
              <a:rPr lang="es-ES" sz="3200" dirty="0"/>
              <a:t>¿Tiene pulso?</a:t>
            </a:r>
            <a:endParaRPr lang="es-ES" sz="2400" dirty="0"/>
          </a:p>
          <a:p>
            <a:pPr algn="ctr"/>
            <a:r>
              <a:rPr lang="es-ES" sz="3200" dirty="0"/>
              <a:t> </a:t>
            </a:r>
          </a:p>
          <a:p>
            <a:pPr algn="ctr"/>
            <a:endParaRPr lang="es-ES" sz="3200" dirty="0"/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 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C3B2775-966A-4912-B3F1-DCCBA8AA5F3F}"/>
              </a:ext>
            </a:extLst>
          </p:cNvPr>
          <p:cNvSpPr/>
          <p:nvPr/>
        </p:nvSpPr>
        <p:spPr>
          <a:xfrm>
            <a:off x="4727848" y="5022518"/>
            <a:ext cx="864096" cy="7920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bg1"/>
                </a:solidFill>
              </a:rPr>
              <a:t>SI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EB22CE8-969B-4E23-8C72-1ADDE9A71D73}"/>
              </a:ext>
            </a:extLst>
          </p:cNvPr>
          <p:cNvSpPr/>
          <p:nvPr/>
        </p:nvSpPr>
        <p:spPr>
          <a:xfrm>
            <a:off x="7835048" y="5022518"/>
            <a:ext cx="1027597" cy="87533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3A20DB3-A71C-4A56-B602-F340F6DEDD10}"/>
              </a:ext>
            </a:extLst>
          </p:cNvPr>
          <p:cNvSpPr/>
          <p:nvPr/>
        </p:nvSpPr>
        <p:spPr>
          <a:xfrm>
            <a:off x="4228733" y="5967964"/>
            <a:ext cx="1859373" cy="6128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</a:rPr>
              <a:t>PLS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E8C3419-4437-4FE7-AAEC-3913728C1BD5}"/>
              </a:ext>
            </a:extLst>
          </p:cNvPr>
          <p:cNvSpPr/>
          <p:nvPr/>
        </p:nvSpPr>
        <p:spPr>
          <a:xfrm>
            <a:off x="7462321" y="5967963"/>
            <a:ext cx="1859373" cy="6128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</a:rPr>
              <a:t>RCP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F2D0611-715B-4189-88C7-ACC573705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91116" y="3806168"/>
            <a:ext cx="2939206" cy="209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0717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67608" y="237253"/>
            <a:ext cx="4824536" cy="455444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2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br>
              <a:rPr lang="es-ES" sz="2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br>
              <a:rPr lang="es-ES" sz="1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br>
              <a:rPr lang="es-ES" sz="1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s-ES" sz="1800" b="1" dirty="0">
              <a:latin typeface="Arial Rounded MT Bold" panose="020F0704030504030204" pitchFamily="34" charset="0"/>
            </a:endParaRPr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F914E156-BF26-4FB3-B4AD-308B5EB578AB}"/>
              </a:ext>
            </a:extLst>
          </p:cNvPr>
          <p:cNvSpPr/>
          <p:nvPr/>
        </p:nvSpPr>
        <p:spPr>
          <a:xfrm>
            <a:off x="1991544" y="1052736"/>
            <a:ext cx="1152128" cy="844672"/>
          </a:xfrm>
          <a:prstGeom prst="homePlat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/>
              <a:t>D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BE6059D-894E-485F-8B7E-E1BF1FD96500}"/>
              </a:ext>
            </a:extLst>
          </p:cNvPr>
          <p:cNvSpPr/>
          <p:nvPr/>
        </p:nvSpPr>
        <p:spPr>
          <a:xfrm>
            <a:off x="3609247" y="1057442"/>
            <a:ext cx="6408712" cy="455518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ES" sz="3200" dirty="0"/>
              <a:t>esfibrilación</a:t>
            </a:r>
          </a:p>
          <a:p>
            <a:pPr algn="ctr"/>
            <a:endParaRPr lang="es-ES" sz="32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400" dirty="0"/>
              <a:t>DESA, Desfibrilador semiautomático externo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s-ES" sz="2400" dirty="0"/>
              <a:t>Paso de corriente eléctrica por el corazón durante un breve periodo de tiempo y así</a:t>
            </a:r>
          </a:p>
          <a:p>
            <a:pPr algn="r"/>
            <a:r>
              <a:rPr lang="es-ES" sz="2400" dirty="0"/>
              <a:t>	 	tratar de recuperar el ritmo cardiaco normal.</a:t>
            </a:r>
          </a:p>
          <a:p>
            <a:pPr algn="ctr"/>
            <a:endParaRPr lang="es-ES" sz="3200" dirty="0"/>
          </a:p>
          <a:p>
            <a:pPr algn="ctr"/>
            <a:r>
              <a:rPr lang="es-ES" sz="3200" dirty="0"/>
              <a:t> </a:t>
            </a:r>
          </a:p>
          <a:p>
            <a:pPr algn="ctr"/>
            <a:endParaRPr lang="es-ES" sz="3200" dirty="0"/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3457C6-C5A7-4960-B017-48AC72055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27980" y="4149080"/>
            <a:ext cx="4096013" cy="239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8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4774" y="336629"/>
            <a:ext cx="11527436" cy="43403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LOS PROTOCOLOS DE ACTUACIÓN CAMBIARON A LARGO DE LOS AÑOS…</a:t>
            </a:r>
          </a:p>
        </p:txBody>
      </p:sp>
      <p:graphicFrame>
        <p:nvGraphicFramePr>
          <p:cNvPr id="1028" name="2 Marcador de contenido">
            <a:extLst>
              <a:ext uri="{FF2B5EF4-FFF2-40B4-BE49-F238E27FC236}">
                <a16:creationId xmlns:a16="http://schemas.microsoft.com/office/drawing/2014/main" id="{79C2076E-EB38-46F4-BC48-7237523F98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112845"/>
              </p:ext>
            </p:extLst>
          </p:nvPr>
        </p:nvGraphicFramePr>
        <p:xfrm>
          <a:off x="1927115" y="2338622"/>
          <a:ext cx="2092619" cy="2793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Preguntas y respuestas - Coelectrix">
            <a:extLst>
              <a:ext uri="{FF2B5EF4-FFF2-40B4-BE49-F238E27FC236}">
                <a16:creationId xmlns:a16="http://schemas.microsoft.com/office/drawing/2014/main" id="{F1681467-6FDE-4951-B4B1-FA8316A62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221" y="4548453"/>
            <a:ext cx="1953703" cy="147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2 Marcador de contenido">
            <a:extLst>
              <a:ext uri="{FF2B5EF4-FFF2-40B4-BE49-F238E27FC236}">
                <a16:creationId xmlns:a16="http://schemas.microsoft.com/office/drawing/2014/main" id="{874FEE0D-5323-4EA9-A31F-1CDFEBF363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502599"/>
              </p:ext>
            </p:extLst>
          </p:nvPr>
        </p:nvGraphicFramePr>
        <p:xfrm>
          <a:off x="4019734" y="2347430"/>
          <a:ext cx="4248983" cy="2793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Elipse 11">
            <a:extLst>
              <a:ext uri="{FF2B5EF4-FFF2-40B4-BE49-F238E27FC236}">
                <a16:creationId xmlns:a16="http://schemas.microsoft.com/office/drawing/2014/main" id="{7A151ACD-53EC-4FBC-A573-6F4D28C3ED7C}"/>
              </a:ext>
            </a:extLst>
          </p:cNvPr>
          <p:cNvSpPr/>
          <p:nvPr/>
        </p:nvSpPr>
        <p:spPr>
          <a:xfrm>
            <a:off x="1784810" y="1242429"/>
            <a:ext cx="2448272" cy="825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AÑO 2008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D88CE489-4866-4B11-9BC7-13942B9C961A}"/>
              </a:ext>
            </a:extLst>
          </p:cNvPr>
          <p:cNvSpPr/>
          <p:nvPr/>
        </p:nvSpPr>
        <p:spPr>
          <a:xfrm>
            <a:off x="4920089" y="1242429"/>
            <a:ext cx="2448272" cy="825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AÑO 2010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F1FDFB6D-50E7-4867-BE42-947A5C1413FC}"/>
              </a:ext>
            </a:extLst>
          </p:cNvPr>
          <p:cNvSpPr/>
          <p:nvPr/>
        </p:nvSpPr>
        <p:spPr>
          <a:xfrm>
            <a:off x="8268717" y="1242428"/>
            <a:ext cx="2448272" cy="825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AÑO 2021</a:t>
            </a: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BE7D42BF-F3DB-47B3-BB05-C103EEDE4786}"/>
              </a:ext>
            </a:extLst>
          </p:cNvPr>
          <p:cNvSpPr/>
          <p:nvPr/>
        </p:nvSpPr>
        <p:spPr>
          <a:xfrm>
            <a:off x="9721340" y="4500832"/>
            <a:ext cx="432048" cy="864481"/>
          </a:xfrm>
          <a:prstGeom prst="downArrow">
            <a:avLst>
              <a:gd name="adj1" fmla="val 6387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F6C61C56-A9C1-4005-8FE4-1846CC60EC84}"/>
              </a:ext>
            </a:extLst>
          </p:cNvPr>
          <p:cNvSpPr/>
          <p:nvPr/>
        </p:nvSpPr>
        <p:spPr>
          <a:xfrm>
            <a:off x="8460553" y="5599702"/>
            <a:ext cx="2860635" cy="975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NUEVAS </a:t>
            </a:r>
          </a:p>
          <a:p>
            <a:pPr algn="ctr"/>
            <a:r>
              <a:rPr lang="es-ES" b="1" dirty="0"/>
              <a:t>MODIFICACIONES…</a:t>
            </a:r>
          </a:p>
        </p:txBody>
      </p:sp>
      <p:pic>
        <p:nvPicPr>
          <p:cNvPr id="22" name="Picture 2" descr="COVID19 · Scouts de España">
            <a:extLst>
              <a:ext uri="{FF2B5EF4-FFF2-40B4-BE49-F238E27FC236}">
                <a16:creationId xmlns:a16="http://schemas.microsoft.com/office/drawing/2014/main" id="{B61D3D4D-88DD-44A5-80D7-7D3B3F74F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1230" y="2188579"/>
            <a:ext cx="2241262" cy="231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028" grpId="0">
        <p:bldAsOne/>
      </p:bldGraphic>
      <p:bldGraphic spid="14" grpId="0">
        <p:bldAsOne/>
      </p:bldGraphic>
      <p:bldP spid="12" grpId="0" animBg="1"/>
      <p:bldP spid="17" grpId="0" animBg="1"/>
      <p:bldP spid="18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64061C23-A5AF-4DEA-A4A5-BCA37E7B74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5" b="9825"/>
          <a:stretch/>
        </p:blipFill>
        <p:spPr>
          <a:xfrm>
            <a:off x="1492757" y="387777"/>
            <a:ext cx="4254941" cy="319120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7B7BE58-5969-440C-A96A-54F99A84B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80043" y="258805"/>
            <a:ext cx="3448692" cy="2017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D2BB286-F10B-4379-89CA-8090CBD450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00164" y="2497578"/>
            <a:ext cx="3448692" cy="2017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D797F8E-3011-4FEE-9823-E79BB3C44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928292" y="4674614"/>
            <a:ext cx="2979267" cy="1999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Flecha: curvada hacia la izquierda 22">
            <a:extLst>
              <a:ext uri="{FF2B5EF4-FFF2-40B4-BE49-F238E27FC236}">
                <a16:creationId xmlns:a16="http://schemas.microsoft.com/office/drawing/2014/main" id="{3C25FB1D-4D46-4DE5-904B-2CE67D62057F}"/>
              </a:ext>
            </a:extLst>
          </p:cNvPr>
          <p:cNvSpPr/>
          <p:nvPr/>
        </p:nvSpPr>
        <p:spPr>
          <a:xfrm rot="2089578">
            <a:off x="9593326" y="1788643"/>
            <a:ext cx="731520" cy="1431178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24" name="Flecha: curvada hacia la izquierda 23">
            <a:extLst>
              <a:ext uri="{FF2B5EF4-FFF2-40B4-BE49-F238E27FC236}">
                <a16:creationId xmlns:a16="http://schemas.microsoft.com/office/drawing/2014/main" id="{612ECAB4-EDCF-4790-ABE5-31D66D3827E2}"/>
              </a:ext>
            </a:extLst>
          </p:cNvPr>
          <p:cNvSpPr/>
          <p:nvPr/>
        </p:nvSpPr>
        <p:spPr>
          <a:xfrm rot="4025331">
            <a:off x="5637604" y="3493741"/>
            <a:ext cx="643076" cy="244516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92AD4BD1-AF80-4D30-9644-537F5AF86DF3}"/>
              </a:ext>
            </a:extLst>
          </p:cNvPr>
          <p:cNvSpPr/>
          <p:nvPr/>
        </p:nvSpPr>
        <p:spPr>
          <a:xfrm>
            <a:off x="5416630" y="3446675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RCP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35DB7379-9080-4A8B-8C3E-3437A3A012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560186" y="4267932"/>
            <a:ext cx="3892888" cy="2590069"/>
          </a:xfrm>
          <a:prstGeom prst="rect">
            <a:avLst/>
          </a:prstGeom>
        </p:spPr>
      </p:pic>
      <p:sp>
        <p:nvSpPr>
          <p:cNvPr id="30" name="Estrella: 12 puntas 29">
            <a:extLst>
              <a:ext uri="{FF2B5EF4-FFF2-40B4-BE49-F238E27FC236}">
                <a16:creationId xmlns:a16="http://schemas.microsoft.com/office/drawing/2014/main" id="{8872127D-BC0E-4B76-B71E-A526AE75EA05}"/>
              </a:ext>
            </a:extLst>
          </p:cNvPr>
          <p:cNvSpPr/>
          <p:nvPr/>
        </p:nvSpPr>
        <p:spPr>
          <a:xfrm>
            <a:off x="8994790" y="4749660"/>
            <a:ext cx="3057302" cy="1849535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FF0000"/>
                </a:solidFill>
              </a:rPr>
              <a:t>TFNO</a:t>
            </a:r>
          </a:p>
          <a:p>
            <a:pPr algn="ctr"/>
            <a:r>
              <a:rPr lang="es-ES" sz="2000" b="1" dirty="0">
                <a:solidFill>
                  <a:srgbClr val="FF0000"/>
                </a:solidFill>
              </a:rPr>
              <a:t>COVID</a:t>
            </a:r>
          </a:p>
        </p:txBody>
      </p:sp>
      <p:sp>
        <p:nvSpPr>
          <p:cNvPr id="2" name="Flecha: a la derecha con bandas 1">
            <a:extLst>
              <a:ext uri="{FF2B5EF4-FFF2-40B4-BE49-F238E27FC236}">
                <a16:creationId xmlns:a16="http://schemas.microsoft.com/office/drawing/2014/main" id="{2943A375-D432-4F6D-9103-6341350C21EB}"/>
              </a:ext>
            </a:extLst>
          </p:cNvPr>
          <p:cNvSpPr/>
          <p:nvPr/>
        </p:nvSpPr>
        <p:spPr>
          <a:xfrm>
            <a:off x="5231904" y="5604486"/>
            <a:ext cx="2328282" cy="272787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1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30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08912" cy="2925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00B050"/>
                </a:solidFill>
                <a:latin typeface="Bahnschrift" panose="020B0502040204020203" pitchFamily="34" charset="0"/>
              </a:rPr>
              <a:t>NOS ENCONTRAMOS EN SITUACIONES DONDE SE REQUIERE ACTUAR…..</a:t>
            </a:r>
            <a:br>
              <a:rPr lang="en-US" b="1" dirty="0">
                <a:solidFill>
                  <a:srgbClr val="00B050"/>
                </a:solidFill>
                <a:latin typeface="Bahnschrift" panose="020B0502040204020203" pitchFamily="34" charset="0"/>
              </a:rPr>
            </a:br>
            <a:br>
              <a:rPr lang="en-US" b="1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</a:br>
            <a:br>
              <a:rPr lang="en-US" b="1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</a:br>
            <a:br>
              <a:rPr lang="en-US" sz="3200" b="1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</a:br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¿</a:t>
            </a:r>
            <a:r>
              <a:rPr lang="en-US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Qué</a:t>
            </a:r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tengo</a:t>
            </a:r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que saber???? </a:t>
            </a:r>
          </a:p>
        </p:txBody>
      </p:sp>
      <p:pic>
        <p:nvPicPr>
          <p:cNvPr id="5" name="Picture 6" descr="Resultado de imagen de rcp 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47929" y="980728"/>
            <a:ext cx="1472687" cy="1325418"/>
          </a:xfrm>
          <a:prstGeom prst="rect">
            <a:avLst/>
          </a:prstGeom>
          <a:noFill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FD0EF13-2D41-4ED6-B63E-12A60B3D9C0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56920" y="2045956"/>
            <a:ext cx="1900237" cy="1404937"/>
          </a:xfrm>
          <a:prstGeom prst="rect">
            <a:avLst/>
          </a:prstGeom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A0D1E651-AD73-45BE-91D5-F46621CC4D86}"/>
              </a:ext>
            </a:extLst>
          </p:cNvPr>
          <p:cNvSpPr txBox="1">
            <a:spLocks/>
          </p:cNvSpPr>
          <p:nvPr/>
        </p:nvSpPr>
        <p:spPr>
          <a:xfrm>
            <a:off x="3549719" y="2748425"/>
            <a:ext cx="1872208" cy="92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000" b="1" dirty="0">
                <a:solidFill>
                  <a:srgbClr val="00B0F0"/>
                </a:solidFill>
              </a:rPr>
              <a:t>Lo PRIMERO ……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8FE0CA5-2339-417F-9B44-A8CDD443E2C1}"/>
              </a:ext>
            </a:extLst>
          </p:cNvPr>
          <p:cNvSpPr/>
          <p:nvPr/>
        </p:nvSpPr>
        <p:spPr>
          <a:xfrm>
            <a:off x="6916348" y="4003575"/>
            <a:ext cx="33906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2800" dirty="0"/>
              <a:t>Asegurar nuestra seguridad, la de la victima y la de cualquier testigo</a:t>
            </a:r>
          </a:p>
        </p:txBody>
      </p:sp>
      <p:pic>
        <p:nvPicPr>
          <p:cNvPr id="9" name="Picture 2" descr="http://www.grupohib.com/wp-content/uploads/2014/06/familia_protegida.jpg">
            <a:extLst>
              <a:ext uri="{FF2B5EF4-FFF2-40B4-BE49-F238E27FC236}">
                <a16:creationId xmlns:a16="http://schemas.microsoft.com/office/drawing/2014/main" id="{1BCAECA7-9A80-4F69-8972-9D0A83D27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11543" r="15458"/>
          <a:stretch/>
        </p:blipFill>
        <p:spPr bwMode="auto">
          <a:xfrm>
            <a:off x="1809305" y="3550059"/>
            <a:ext cx="4070671" cy="305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CD047BC8-DA05-472E-92C5-F17E3D34C5F7}"/>
              </a:ext>
            </a:extLst>
          </p:cNvPr>
          <p:cNvSpPr/>
          <p:nvPr/>
        </p:nvSpPr>
        <p:spPr>
          <a:xfrm rot="1647607">
            <a:off x="5473957" y="3575433"/>
            <a:ext cx="2050165" cy="362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F1657E-7A38-4E1D-891C-4798FE5EA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849" y="692696"/>
            <a:ext cx="7069410" cy="1377388"/>
          </a:xfrm>
        </p:spPr>
        <p:txBody>
          <a:bodyPr>
            <a:normAutofit fontScale="92500" lnSpcReduction="10000"/>
          </a:bodyPr>
          <a:lstStyle/>
          <a:p>
            <a:r>
              <a:rPr lang="es-ES" sz="3200" dirty="0">
                <a:solidFill>
                  <a:srgbClr val="AD3D95"/>
                </a:solidFill>
              </a:rPr>
              <a:t>Colocación de la víctima para prevenir la entrada de liquido en los pulmones y ayuda a mantener la vía aérea abierta.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BC1A4BC-3760-4085-9657-A1733C0B4D69}"/>
              </a:ext>
            </a:extLst>
          </p:cNvPr>
          <p:cNvSpPr/>
          <p:nvPr/>
        </p:nvSpPr>
        <p:spPr>
          <a:xfrm>
            <a:off x="2135560" y="467436"/>
            <a:ext cx="2180964" cy="1377388"/>
          </a:xfrm>
          <a:prstGeom prst="rect">
            <a:avLst/>
          </a:prstGeom>
          <a:solidFill>
            <a:srgbClr val="AD3D9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/>
              <a:t>PSL</a:t>
            </a:r>
          </a:p>
        </p:txBody>
      </p:sp>
      <p:sp>
        <p:nvSpPr>
          <p:cNvPr id="10" name="8 CuadroTexto">
            <a:extLst>
              <a:ext uri="{FF2B5EF4-FFF2-40B4-BE49-F238E27FC236}">
                <a16:creationId xmlns:a16="http://schemas.microsoft.com/office/drawing/2014/main" id="{BE3F3CE9-CB97-410A-8A13-B96EF874C2B2}"/>
              </a:ext>
            </a:extLst>
          </p:cNvPr>
          <p:cNvSpPr txBox="1"/>
          <p:nvPr/>
        </p:nvSpPr>
        <p:spPr>
          <a:xfrm rot="21015449">
            <a:off x="849676" y="2421759"/>
            <a:ext cx="257176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Preparación inicial</a:t>
            </a:r>
          </a:p>
          <a:p>
            <a:pPr algn="ctr"/>
            <a:r>
              <a:rPr lang="es-ES" b="1" dirty="0"/>
              <a:t>Y de los brazos</a:t>
            </a:r>
          </a:p>
        </p:txBody>
      </p:sp>
      <p:pic>
        <p:nvPicPr>
          <p:cNvPr id="11" name="Picture 2" descr="http://mediblogdefamilia.files.wordpress.com/2011/05/posicion-lateral.jpg">
            <a:extLst>
              <a:ext uri="{FF2B5EF4-FFF2-40B4-BE49-F238E27FC236}">
                <a16:creationId xmlns:a16="http://schemas.microsoft.com/office/drawing/2014/main" id="{62E9B559-A74C-42CD-90AE-00B743EB1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661" t="1709" r="66824" b="41912"/>
          <a:stretch/>
        </p:blipFill>
        <p:spPr bwMode="auto">
          <a:xfrm>
            <a:off x="233446" y="3347040"/>
            <a:ext cx="3514093" cy="3407521"/>
          </a:xfrm>
          <a:prstGeom prst="rect">
            <a:avLst/>
          </a:prstGeom>
          <a:noFill/>
        </p:spPr>
      </p:pic>
      <p:sp>
        <p:nvSpPr>
          <p:cNvPr id="13" name="Rectángulo: una sola esquina redondeada 12">
            <a:extLst>
              <a:ext uri="{FF2B5EF4-FFF2-40B4-BE49-F238E27FC236}">
                <a16:creationId xmlns:a16="http://schemas.microsoft.com/office/drawing/2014/main" id="{BFE59165-80F8-4F06-8271-EA84EA702591}"/>
              </a:ext>
            </a:extLst>
          </p:cNvPr>
          <p:cNvSpPr/>
          <p:nvPr/>
        </p:nvSpPr>
        <p:spPr>
          <a:xfrm>
            <a:off x="3747539" y="2208821"/>
            <a:ext cx="5819697" cy="4181743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Colocarse de rodillas frente a la victima. Si es posible nos pondremos del lado derecho de la víctima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Retirar los objetos dañinos.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Aflojar la ropa si fuera necesario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Colocar al alumno boca arriba y con las extremidades alineadas.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Colocar el brazo extendido hacia arriba de la cabeza formando con el codo y el hombro un ángulo recto.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El otro brazo lo colocamos encima del pecho colocando la mano cerca de la cara de la victima.</a:t>
            </a:r>
          </a:p>
        </p:txBody>
      </p:sp>
      <p:pic>
        <p:nvPicPr>
          <p:cNvPr id="12" name="Picture 2" descr="http://mediblogdefamilia.files.wordpress.com/2011/05/posicion-lateral.jpg">
            <a:extLst>
              <a:ext uri="{FF2B5EF4-FFF2-40B4-BE49-F238E27FC236}">
                <a16:creationId xmlns:a16="http://schemas.microsoft.com/office/drawing/2014/main" id="{81E18C5E-29CE-4968-8B77-DA7537D77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4970" t="-1709" r="32750" b="34169"/>
          <a:stretch/>
        </p:blipFill>
        <p:spPr bwMode="auto">
          <a:xfrm>
            <a:off x="8793646" y="1962668"/>
            <a:ext cx="3398354" cy="3951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612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19352" y="1844824"/>
            <a:ext cx="3547838" cy="4231364"/>
          </a:xfrm>
        </p:spPr>
        <p:txBody>
          <a:bodyPr>
            <a:normAutofit fontScale="92500" lnSpcReduction="20000"/>
          </a:bodyPr>
          <a:lstStyle/>
          <a:p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Valorar el nivel de conciencia</a:t>
            </a:r>
          </a:p>
          <a:p>
            <a:pPr marL="0" indent="0">
              <a:buNone/>
            </a:pPr>
            <a:endParaRPr lang="es-ES" sz="2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lvl="1"/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Sacudir suavemente los hombros</a:t>
            </a:r>
          </a:p>
          <a:p>
            <a:pPr lvl="1"/>
            <a:endParaRPr lang="es-ES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lvl="1"/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Pellizcar</a:t>
            </a:r>
          </a:p>
          <a:p>
            <a:pPr lvl="1"/>
            <a:endParaRPr lang="es-ES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lvl="1"/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Preguntar en voz alta si se encuentra bien</a:t>
            </a:r>
          </a:p>
        </p:txBody>
      </p:sp>
      <p:pic>
        <p:nvPicPr>
          <p:cNvPr id="31746" name="Picture 2" descr="https://ameliecalot.files.wordpress.com/2010/05/conciencia.jpg"/>
          <p:cNvPicPr>
            <a:picLocks noChangeAspect="1" noChangeArrowheads="1"/>
          </p:cNvPicPr>
          <p:nvPr/>
        </p:nvPicPr>
        <p:blipFill rotWithShape="1">
          <a:blip r:embed="rId2" cstate="print"/>
          <a:srcRect l="29258" r="7406" b="1"/>
          <a:stretch/>
        </p:blipFill>
        <p:spPr bwMode="auto">
          <a:xfrm>
            <a:off x="6874515" y="795221"/>
            <a:ext cx="4263175" cy="6029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6AA4915B-4409-463B-8B96-5E69D29569DC}"/>
              </a:ext>
            </a:extLst>
          </p:cNvPr>
          <p:cNvSpPr txBox="1">
            <a:spLocks/>
          </p:cNvSpPr>
          <p:nvPr/>
        </p:nvSpPr>
        <p:spPr>
          <a:xfrm>
            <a:off x="2219352" y="781812"/>
            <a:ext cx="3547838" cy="630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>
                <a:solidFill>
                  <a:srgbClr val="00B0F0"/>
                </a:solidFill>
              </a:rPr>
              <a:t>DESPUES……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1.bp.blogspot.com/-axxMRHqIThY/UJb0ZRx5SxI/AAAAAAAAAFA/8IQ5wodk37o/s1600/Posicion+LT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FFE7"/>
              </a:clrFrom>
              <a:clrTo>
                <a:srgbClr val="E7FFE7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15550" y="2564904"/>
            <a:ext cx="6160900" cy="4050792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86842" y="840096"/>
            <a:ext cx="4166707" cy="1955664"/>
          </a:xfrm>
        </p:spPr>
        <p:txBody>
          <a:bodyPr>
            <a:noAutofit/>
          </a:bodyPr>
          <a:lstStyle/>
          <a:p>
            <a:pPr lvl="1"/>
            <a:r>
              <a:rPr lang="es-ES" sz="2800" b="1" dirty="0">
                <a:solidFill>
                  <a:srgbClr val="00B050"/>
                </a:solidFill>
              </a:rPr>
              <a:t>PLS</a:t>
            </a:r>
          </a:p>
          <a:p>
            <a:pPr lvl="1"/>
            <a:r>
              <a:rPr lang="es-ES" sz="2800" b="1" dirty="0">
                <a:solidFill>
                  <a:srgbClr val="00B050"/>
                </a:solidFill>
              </a:rPr>
              <a:t>Conseguir ayuda</a:t>
            </a:r>
          </a:p>
          <a:p>
            <a:pPr lvl="1"/>
            <a:r>
              <a:rPr lang="es-ES" sz="2800" b="1" dirty="0">
                <a:solidFill>
                  <a:srgbClr val="00B050"/>
                </a:solidFill>
              </a:rPr>
              <a:t>Reevaluarlo con regularidad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473E6ED2-AB74-4BE6-A34A-40000C08E3FB}"/>
              </a:ext>
            </a:extLst>
          </p:cNvPr>
          <p:cNvSpPr txBox="1">
            <a:spLocks/>
          </p:cNvSpPr>
          <p:nvPr/>
        </p:nvSpPr>
        <p:spPr>
          <a:xfrm>
            <a:off x="918414" y="1070951"/>
            <a:ext cx="4812752" cy="1660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dirty="0">
                <a:solidFill>
                  <a:srgbClr val="00B0F0"/>
                </a:solidFill>
              </a:rPr>
              <a:t>SI ESTÁ COSCIENTE….</a:t>
            </a:r>
          </a:p>
          <a:p>
            <a:pPr marL="0" indent="0">
              <a:buNone/>
            </a:pPr>
            <a:r>
              <a:rPr lang="es-ES" sz="4400" dirty="0">
                <a:solidFill>
                  <a:srgbClr val="00B0F0"/>
                </a:solidFill>
              </a:rPr>
              <a:t>RESPONDE!!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24FAC6C4-6630-4074-9D16-0DF3C9C7B60B}"/>
              </a:ext>
            </a:extLst>
          </p:cNvPr>
          <p:cNvSpPr txBox="1">
            <a:spLocks/>
          </p:cNvSpPr>
          <p:nvPr/>
        </p:nvSpPr>
        <p:spPr>
          <a:xfrm>
            <a:off x="239843" y="331630"/>
            <a:ext cx="11647357" cy="7211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b="1" dirty="0">
                <a:solidFill>
                  <a:srgbClr val="00B0F0"/>
                </a:solidFill>
              </a:rPr>
              <a:t>NO RESPONDE </a:t>
            </a:r>
            <a:r>
              <a:rPr lang="es-ES" sz="3600" dirty="0">
                <a:solidFill>
                  <a:srgbClr val="00B0F0"/>
                </a:solidFill>
              </a:rPr>
              <a:t>PERO</a:t>
            </a:r>
            <a:r>
              <a:rPr lang="es-ES" sz="3600" b="1" dirty="0">
                <a:solidFill>
                  <a:srgbClr val="00B0F0"/>
                </a:solidFill>
              </a:rPr>
              <a:t>…..RESPIRA NORMALMENTE…..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9783B97-7430-4158-A016-62C011CDCD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32377" y="1064811"/>
            <a:ext cx="2418025" cy="159155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AF023C7-6AE2-47F1-8129-6799C7E3A88A}"/>
              </a:ext>
            </a:extLst>
          </p:cNvPr>
          <p:cNvSpPr txBox="1"/>
          <p:nvPr/>
        </p:nvSpPr>
        <p:spPr>
          <a:xfrm>
            <a:off x="7816037" y="1637185"/>
            <a:ext cx="1079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chemeClr val="bg1"/>
                </a:solidFill>
                <a:hlinkClick r:id="rId3" tooltip="http://curioseandito.blogspot.com/2006_10_01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900" dirty="0">
                <a:solidFill>
                  <a:schemeClr val="bg1"/>
                </a:solidFill>
              </a:rPr>
              <a:t> de Autor desconocido está bajo licencia </a:t>
            </a:r>
            <a:r>
              <a:rPr lang="es-ES" sz="900" dirty="0">
                <a:solidFill>
                  <a:schemeClr val="bg1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900" dirty="0">
              <a:solidFill>
                <a:schemeClr val="bg1"/>
              </a:solidFill>
            </a:endParaRPr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1854C353-A566-4F27-B732-D7E035D55B95}"/>
              </a:ext>
            </a:extLst>
          </p:cNvPr>
          <p:cNvSpPr/>
          <p:nvPr/>
        </p:nvSpPr>
        <p:spPr>
          <a:xfrm>
            <a:off x="2779843" y="3389544"/>
            <a:ext cx="3922468" cy="720080"/>
          </a:xfrm>
          <a:prstGeom prst="homePlat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ABRIR LA VIA AEREA</a:t>
            </a:r>
          </a:p>
        </p:txBody>
      </p:sp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A43AEE89-B427-43C8-B9B3-102E3F99F978}"/>
              </a:ext>
            </a:extLst>
          </p:cNvPr>
          <p:cNvSpPr/>
          <p:nvPr/>
        </p:nvSpPr>
        <p:spPr>
          <a:xfrm>
            <a:off x="2109908" y="1637184"/>
            <a:ext cx="3922468" cy="720080"/>
          </a:xfrm>
          <a:prstGeom prst="homePlat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GRITAR PIDIENDO AYUDA</a:t>
            </a:r>
          </a:p>
        </p:txBody>
      </p:sp>
      <p:sp>
        <p:nvSpPr>
          <p:cNvPr id="11" name="Flecha: pentágono 10">
            <a:extLst>
              <a:ext uri="{FF2B5EF4-FFF2-40B4-BE49-F238E27FC236}">
                <a16:creationId xmlns:a16="http://schemas.microsoft.com/office/drawing/2014/main" id="{8CAAF638-EC54-420F-BAA6-1E0E85BF4A7B}"/>
              </a:ext>
            </a:extLst>
          </p:cNvPr>
          <p:cNvSpPr/>
          <p:nvPr/>
        </p:nvSpPr>
        <p:spPr>
          <a:xfrm>
            <a:off x="1957508" y="5317958"/>
            <a:ext cx="3922468" cy="720080"/>
          </a:xfrm>
          <a:prstGeom prst="homePlat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PLS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DC9F20F-90BE-4A50-B9FB-D52B2ED2E1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4194"/>
          <a:stretch/>
        </p:blipFill>
        <p:spPr>
          <a:xfrm>
            <a:off x="6960096" y="2876519"/>
            <a:ext cx="3307062" cy="201013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442B4F1-45ED-415F-9444-4C7EC7271EF0}"/>
              </a:ext>
            </a:extLst>
          </p:cNvPr>
          <p:cNvSpPr txBox="1"/>
          <p:nvPr/>
        </p:nvSpPr>
        <p:spPr>
          <a:xfrm>
            <a:off x="9120337" y="3162056"/>
            <a:ext cx="13681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chemeClr val="bg1"/>
                </a:solidFill>
                <a:hlinkClick r:id="rId6" tooltip="https://enfermeriabuenosaires.com/broncoaspiracion-que-ocurre-con-el-paciente-20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900" dirty="0">
                <a:solidFill>
                  <a:schemeClr val="bg1"/>
                </a:solidFill>
              </a:rPr>
              <a:t> de Autor desconocido está bajo licencia </a:t>
            </a:r>
            <a:r>
              <a:rPr lang="es-ES" sz="900" dirty="0">
                <a:solidFill>
                  <a:schemeClr val="bg1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ES" sz="900" dirty="0">
              <a:solidFill>
                <a:schemeClr val="bg1"/>
              </a:solidFill>
            </a:endParaRPr>
          </a:p>
        </p:txBody>
      </p:sp>
      <p:pic>
        <p:nvPicPr>
          <p:cNvPr id="18" name="Picture 2" descr="http://pbs.twimg.com/media/BB63zWuCQAA0mBJ.jpg:large">
            <a:extLst>
              <a:ext uri="{FF2B5EF4-FFF2-40B4-BE49-F238E27FC236}">
                <a16:creationId xmlns:a16="http://schemas.microsoft.com/office/drawing/2014/main" id="{4A2EC109-30FF-429D-9582-1D2C60A272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49" r="7885"/>
          <a:stretch/>
        </p:blipFill>
        <p:spPr bwMode="auto">
          <a:xfrm>
            <a:off x="5663953" y="4500737"/>
            <a:ext cx="2869907" cy="2152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10" grpId="0" animBg="1"/>
      <p:bldP spid="11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ón: 8 puntos 1">
            <a:extLst>
              <a:ext uri="{FF2B5EF4-FFF2-40B4-BE49-F238E27FC236}">
                <a16:creationId xmlns:a16="http://schemas.microsoft.com/office/drawing/2014/main" id="{665E1D23-3010-4F04-828B-2307BD25ECBF}"/>
              </a:ext>
            </a:extLst>
          </p:cNvPr>
          <p:cNvSpPr/>
          <p:nvPr/>
        </p:nvSpPr>
        <p:spPr>
          <a:xfrm rot="1008988">
            <a:off x="8195451" y="396190"/>
            <a:ext cx="4036522" cy="279073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/>
              <a:t>RCP</a:t>
            </a: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2AC77F9A-C2CD-4BA6-9FB2-7B057E5430D0}"/>
              </a:ext>
            </a:extLst>
          </p:cNvPr>
          <p:cNvSpPr/>
          <p:nvPr/>
        </p:nvSpPr>
        <p:spPr>
          <a:xfrm>
            <a:off x="2207568" y="332657"/>
            <a:ext cx="4320480" cy="1512168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NO RESPIRA</a:t>
            </a:r>
          </a:p>
          <a:p>
            <a:pPr algn="ctr"/>
            <a:r>
              <a:rPr lang="es-ES" sz="3200" dirty="0"/>
              <a:t>Y</a:t>
            </a:r>
          </a:p>
          <a:p>
            <a:pPr algn="ctr"/>
            <a:r>
              <a:rPr lang="es-ES" sz="3200" dirty="0"/>
              <a:t>NO RESPONDE</a:t>
            </a:r>
          </a:p>
        </p:txBody>
      </p:sp>
      <p:pic>
        <p:nvPicPr>
          <p:cNvPr id="18" name="Picture 2" descr="Resultado de imagen de cadena de supervivencia">
            <a:extLst>
              <a:ext uri="{FF2B5EF4-FFF2-40B4-BE49-F238E27FC236}">
                <a16:creationId xmlns:a16="http://schemas.microsoft.com/office/drawing/2014/main" id="{2306C88B-1A08-4EFC-B103-6FC07C37D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11625" y="1941025"/>
            <a:ext cx="6408711" cy="1953667"/>
          </a:xfrm>
          <a:prstGeom prst="rect">
            <a:avLst/>
          </a:prstGeom>
          <a:noFill/>
        </p:spPr>
      </p:pic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58698CC0-6F2D-4995-A22C-91708168EC17}"/>
              </a:ext>
            </a:extLst>
          </p:cNvPr>
          <p:cNvSpPr/>
          <p:nvPr/>
        </p:nvSpPr>
        <p:spPr>
          <a:xfrm>
            <a:off x="1847528" y="4313443"/>
            <a:ext cx="7560840" cy="5448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El pronóstico de una RCP mejora, cuando:</a:t>
            </a:r>
          </a:p>
          <a:p>
            <a:pPr algn="ctr"/>
            <a:endParaRPr lang="es-ES" sz="2400" b="1" dirty="0">
              <a:solidFill>
                <a:srgbClr val="0070C0"/>
              </a:solidFill>
            </a:endParaRPr>
          </a:p>
        </p:txBody>
      </p:sp>
      <p:sp>
        <p:nvSpPr>
          <p:cNvPr id="23" name="2 Marcador de contenido">
            <a:extLst>
              <a:ext uri="{FF2B5EF4-FFF2-40B4-BE49-F238E27FC236}">
                <a16:creationId xmlns:a16="http://schemas.microsoft.com/office/drawing/2014/main" id="{7EF67C5B-3F99-451F-A215-AE5B30C05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1952" y="5157192"/>
            <a:ext cx="7128792" cy="720080"/>
          </a:xfrm>
        </p:spPr>
        <p:txBody>
          <a:bodyPr anchor="ctr">
            <a:noAutofit/>
          </a:bodyPr>
          <a:lstStyle/>
          <a:p>
            <a:pPr lvl="1"/>
            <a:r>
              <a:rPr lang="es-ES" sz="2000" b="1" dirty="0">
                <a:solidFill>
                  <a:srgbClr val="FF0000"/>
                </a:solidFill>
              </a:rPr>
              <a:t>Se solicita la ayuda de forma inmediata 112 O 061</a:t>
            </a:r>
          </a:p>
          <a:p>
            <a:pPr lvl="1"/>
            <a:r>
              <a:rPr lang="es-ES" sz="2000" b="1" dirty="0">
                <a:solidFill>
                  <a:srgbClr val="FF0000"/>
                </a:solidFill>
              </a:rPr>
              <a:t>Se inicia la RCP precozmente </a:t>
            </a:r>
            <a:r>
              <a:rPr lang="es-ES" b="1" dirty="0">
                <a:solidFill>
                  <a:srgbClr val="FF0000"/>
                </a:solidFill>
              </a:rPr>
              <a:t>(antes del COVID 30:2)</a:t>
            </a:r>
          </a:p>
          <a:p>
            <a:pPr lvl="1"/>
            <a:r>
              <a:rPr lang="es-ES" sz="2000" b="1" dirty="0">
                <a:solidFill>
                  <a:srgbClr val="FF0000"/>
                </a:solidFill>
              </a:rPr>
              <a:t>Se efectúa una desfibrilación temprana (DESA) </a:t>
            </a:r>
            <a:r>
              <a:rPr lang="es-ES" b="1" dirty="0">
                <a:solidFill>
                  <a:srgbClr val="FF0000"/>
                </a:solidFill>
              </a:rPr>
              <a:t>Tasa de supervivencia del 50-70%.</a:t>
            </a:r>
            <a:endParaRPr lang="es-ES" sz="2000" b="1" dirty="0">
              <a:solidFill>
                <a:srgbClr val="FF0000"/>
              </a:solidFill>
            </a:endParaRPr>
          </a:p>
          <a:p>
            <a:pPr lvl="1"/>
            <a:r>
              <a:rPr lang="es-ES" sz="2000" b="1" dirty="0">
                <a:solidFill>
                  <a:srgbClr val="FF0000"/>
                </a:solidFill>
              </a:rPr>
              <a:t>Llegada de la ayuda medica avanzada precoz</a:t>
            </a:r>
          </a:p>
        </p:txBody>
      </p:sp>
    </p:spTree>
    <p:extLst>
      <p:ext uri="{BB962C8B-B14F-4D97-AF65-F5344CB8AC3E}">
        <p14:creationId xmlns:p14="http://schemas.microsoft.com/office/powerpoint/2010/main" val="308324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B95010-BCEE-4720-9547-7C44FDDE1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575" y="2047037"/>
            <a:ext cx="4447406" cy="892385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INICIAR COMPRESIONES TORÁCICAS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EE9706-5B52-4EAC-B57F-982B9F960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41852" y="1109272"/>
            <a:ext cx="4155800" cy="2032137"/>
          </a:xfrm>
          <a:prstGeom prst="rect">
            <a:avLst/>
          </a:prstGeom>
        </p:spPr>
      </p:pic>
      <p:sp>
        <p:nvSpPr>
          <p:cNvPr id="11" name="Rectángulo: una sola esquina redondeada 10">
            <a:extLst>
              <a:ext uri="{FF2B5EF4-FFF2-40B4-BE49-F238E27FC236}">
                <a16:creationId xmlns:a16="http://schemas.microsoft.com/office/drawing/2014/main" id="{8C516F4B-F822-4EF8-A4AE-8F44150B1A77}"/>
              </a:ext>
            </a:extLst>
          </p:cNvPr>
          <p:cNvSpPr/>
          <p:nvPr/>
        </p:nvSpPr>
        <p:spPr>
          <a:xfrm>
            <a:off x="2046145" y="3319255"/>
            <a:ext cx="7560358" cy="3280711"/>
          </a:xfrm>
          <a:prstGeom prst="round1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2000" dirty="0"/>
              <a:t>Colocarse de rodillas al lado del alumno.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2000" dirty="0"/>
              <a:t>Poner el talón de una mano en el centro del pecho del mismo.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2000" dirty="0"/>
              <a:t>Poner la otra mano encima entrelazando los dedos.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2000" dirty="0"/>
              <a:t>Mantener los brazos extendidos, rectos y perpendiculares al pecho.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2000" dirty="0"/>
              <a:t>Presionar procurando hundir 5-6 cm de profundidad.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2000" dirty="0"/>
              <a:t>Mantener un ritmo de 100- 120 compresiones´.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2000" dirty="0"/>
              <a:t>Permitir que el pecho se eleve completamente.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9C9F2C4-49E6-4A71-B2AD-4574D46AF3D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907738">
            <a:off x="9483762" y="3445499"/>
            <a:ext cx="1741944" cy="2332961"/>
          </a:xfrm>
          <a:prstGeom prst="rect">
            <a:avLst/>
          </a:prstGeom>
          <a:ln>
            <a:noFill/>
          </a:ln>
        </p:spPr>
      </p:pic>
      <p:sp>
        <p:nvSpPr>
          <p:cNvPr id="15" name="Rectángulo: una sola esquina redondeada 14">
            <a:extLst>
              <a:ext uri="{FF2B5EF4-FFF2-40B4-BE49-F238E27FC236}">
                <a16:creationId xmlns:a16="http://schemas.microsoft.com/office/drawing/2014/main" id="{D4168E2D-2A1C-4817-8AA6-7F2F534B33D4}"/>
              </a:ext>
            </a:extLst>
          </p:cNvPr>
          <p:cNvSpPr/>
          <p:nvPr/>
        </p:nvSpPr>
        <p:spPr>
          <a:xfrm rot="21009476">
            <a:off x="775319" y="605801"/>
            <a:ext cx="4886667" cy="1031177"/>
          </a:xfrm>
          <a:prstGeom prst="round1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u="sng" dirty="0"/>
              <a:t>¡¡¡PEDIR AYUDA!!!</a:t>
            </a:r>
          </a:p>
        </p:txBody>
      </p:sp>
      <p:pic>
        <p:nvPicPr>
          <p:cNvPr id="16" name="Picture 8" descr="http://rogovoyreport.com/wp-content/uploads/2014/08/Wiley-Coyote-Help.jpg">
            <a:extLst>
              <a:ext uri="{FF2B5EF4-FFF2-40B4-BE49-F238E27FC236}">
                <a16:creationId xmlns:a16="http://schemas.microsoft.com/office/drawing/2014/main" id="{CE4F5733-CA5D-44ED-A3F6-6433E3817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730914" y="195744"/>
            <a:ext cx="1124002" cy="1372782"/>
          </a:xfrm>
          <a:prstGeom prst="rect">
            <a:avLst/>
          </a:prstGeom>
          <a:noFill/>
        </p:spPr>
      </p:pic>
      <p:pic>
        <p:nvPicPr>
          <p:cNvPr id="17" name="Picture 4" descr="http://3.bp.blogspot.com/-1LmxIjAx6gs/Uxx3rcY4ODI/AAAAAAAAAYo/et-Fjwkc50I/s1600/logo112.jpg">
            <a:extLst>
              <a:ext uri="{FF2B5EF4-FFF2-40B4-BE49-F238E27FC236}">
                <a16:creationId xmlns:a16="http://schemas.microsoft.com/office/drawing/2014/main" id="{53E719BA-AC86-425C-BE38-3CC6F6991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084164" y="217464"/>
            <a:ext cx="1031603" cy="1031603"/>
          </a:xfrm>
          <a:prstGeom prst="rect">
            <a:avLst/>
          </a:prstGeom>
          <a:noFill/>
        </p:spPr>
      </p:pic>
      <p:pic>
        <p:nvPicPr>
          <p:cNvPr id="2" name="Elementos multimedia en línea 1" title="Canción RCP sin ventilaciones">
            <a:hlinkClick r:id="" action="ppaction://media"/>
            <a:extLst>
              <a:ext uri="{FF2B5EF4-FFF2-40B4-BE49-F238E27FC236}">
                <a16:creationId xmlns:a16="http://schemas.microsoft.com/office/drawing/2014/main" id="{2FCCF153-77C1-461B-BAC6-BD02D4F1852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9606503" y="5570882"/>
            <a:ext cx="1821388" cy="102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0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 build="p" animBg="1"/>
      <p:bldP spid="11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una sola esquina redondeada 6">
            <a:extLst>
              <a:ext uri="{FF2B5EF4-FFF2-40B4-BE49-F238E27FC236}">
                <a16:creationId xmlns:a16="http://schemas.microsoft.com/office/drawing/2014/main" id="{49856AB6-2675-44AA-9EED-5608F372DE62}"/>
              </a:ext>
            </a:extLst>
          </p:cNvPr>
          <p:cNvSpPr/>
          <p:nvPr/>
        </p:nvSpPr>
        <p:spPr>
          <a:xfrm>
            <a:off x="704539" y="4797153"/>
            <a:ext cx="10702976" cy="1888460"/>
          </a:xfrm>
          <a:prstGeom prst="round1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2000" dirty="0"/>
              <a:t>Colocar una mascarilla facial en la cara de la victima durante las compresiones torácicas.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2000" dirty="0"/>
              <a:t>Proporcionar sólo RCP por compresión.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2000" dirty="0"/>
              <a:t>Alternarse los reanimadores cada 2´para evitar la fatiga.</a:t>
            </a:r>
          </a:p>
        </p:txBody>
      </p:sp>
      <p:sp>
        <p:nvSpPr>
          <p:cNvPr id="8" name="Rectángulo: una sola esquina redondeada 7">
            <a:extLst>
              <a:ext uri="{FF2B5EF4-FFF2-40B4-BE49-F238E27FC236}">
                <a16:creationId xmlns:a16="http://schemas.microsoft.com/office/drawing/2014/main" id="{CA055EA9-CDF8-4FC3-8FC4-90C40A7B002A}"/>
              </a:ext>
            </a:extLst>
          </p:cNvPr>
          <p:cNvSpPr/>
          <p:nvPr/>
        </p:nvSpPr>
        <p:spPr>
          <a:xfrm>
            <a:off x="2315821" y="3884614"/>
            <a:ext cx="7560358" cy="720080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La respiración artificial no esta indicada actualmente. Sirve para promover de oxigeno a la víctima </a:t>
            </a:r>
          </a:p>
        </p:txBody>
      </p:sp>
      <p:pic>
        <p:nvPicPr>
          <p:cNvPr id="10" name="Picture 2" descr="http://masquecurvas.files.wordpress.com/2013/05/nic3b1os.jpg">
            <a:extLst>
              <a:ext uri="{FF2B5EF4-FFF2-40B4-BE49-F238E27FC236}">
                <a16:creationId xmlns:a16="http://schemas.microsoft.com/office/drawing/2014/main" id="{86176D50-DFD7-4FBF-88F1-9ADEA8FE7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026" y="172387"/>
            <a:ext cx="9518754" cy="3472637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3811CE8-28F6-4E17-9E5D-D90748918D41}"/>
              </a:ext>
            </a:extLst>
          </p:cNvPr>
          <p:cNvSpPr/>
          <p:nvPr/>
        </p:nvSpPr>
        <p:spPr>
          <a:xfrm>
            <a:off x="11002780" y="172387"/>
            <a:ext cx="919397" cy="742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E97BF02-9541-416B-B31C-62FBC4768A87}"/>
              </a:ext>
            </a:extLst>
          </p:cNvPr>
          <p:cNvSpPr/>
          <p:nvPr/>
        </p:nvSpPr>
        <p:spPr>
          <a:xfrm>
            <a:off x="239843" y="172387"/>
            <a:ext cx="1244183" cy="742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7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lementos multimedia en línea 17" title="Guￃﾭa de uso DESA - Desfibrilador Externo Semiautomￃﾡtico">
            <a:hlinkClick r:id="" action="ppaction://media"/>
            <a:extLst>
              <a:ext uri="{FF2B5EF4-FFF2-40B4-BE49-F238E27FC236}">
                <a16:creationId xmlns:a16="http://schemas.microsoft.com/office/drawing/2014/main" id="{58FCF392-FF98-4324-B923-FEB4866549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9154" y="5336498"/>
            <a:ext cx="2282952" cy="114228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A1C5D0F-1A20-436D-8AF9-704CA40E1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50613" y="1217345"/>
            <a:ext cx="7525829" cy="5133281"/>
          </a:xfrm>
          <a:prstGeom prst="rect">
            <a:avLst/>
          </a:prstGeom>
        </p:spPr>
      </p:pic>
      <p:sp>
        <p:nvSpPr>
          <p:cNvPr id="20" name="Elipse 19">
            <a:extLst>
              <a:ext uri="{FF2B5EF4-FFF2-40B4-BE49-F238E27FC236}">
                <a16:creationId xmlns:a16="http://schemas.microsoft.com/office/drawing/2014/main" id="{4C41EDC4-ED06-4D43-98C1-045A0191620B}"/>
              </a:ext>
            </a:extLst>
          </p:cNvPr>
          <p:cNvSpPr/>
          <p:nvPr/>
        </p:nvSpPr>
        <p:spPr>
          <a:xfrm>
            <a:off x="615558" y="996021"/>
            <a:ext cx="3656544" cy="27879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/>
              <a:t>DEA</a:t>
            </a:r>
          </a:p>
          <a:p>
            <a:pPr algn="ctr"/>
            <a:r>
              <a:rPr lang="es-ES" sz="1000" dirty="0"/>
              <a:t>( si disponemos de él)</a:t>
            </a:r>
          </a:p>
        </p:txBody>
      </p:sp>
    </p:spTree>
    <p:extLst>
      <p:ext uri="{BB962C8B-B14F-4D97-AF65-F5344CB8AC3E}">
        <p14:creationId xmlns:p14="http://schemas.microsoft.com/office/powerpoint/2010/main" val="188930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3827CCE3-AB87-4E83-BEC5-DD2354C84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2" b="10209"/>
          <a:stretch/>
        </p:blipFill>
        <p:spPr>
          <a:xfrm>
            <a:off x="944599" y="332656"/>
            <a:ext cx="4032448" cy="2448272"/>
          </a:xfrm>
          <a:prstGeom prst="rect">
            <a:avLst/>
          </a:prstGeom>
        </p:spPr>
      </p:pic>
      <p:sp>
        <p:nvSpPr>
          <p:cNvPr id="4" name="Bocadillo: ovalado 3">
            <a:extLst>
              <a:ext uri="{FF2B5EF4-FFF2-40B4-BE49-F238E27FC236}">
                <a16:creationId xmlns:a16="http://schemas.microsoft.com/office/drawing/2014/main" id="{2CAE025E-106A-4F1E-819D-9217768124E5}"/>
              </a:ext>
            </a:extLst>
          </p:cNvPr>
          <p:cNvSpPr/>
          <p:nvPr/>
        </p:nvSpPr>
        <p:spPr>
          <a:xfrm>
            <a:off x="4977047" y="597860"/>
            <a:ext cx="4032448" cy="2304256"/>
          </a:xfrm>
          <a:prstGeom prst="wedgeEllipseCallout">
            <a:avLst>
              <a:gd name="adj1" fmla="val -63984"/>
              <a:gd name="adj2" fmla="val -1675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Variaciones en la colocación del DESA en niños.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5DA404F-95CB-452E-AF42-15F92F6BFCAD}"/>
              </a:ext>
            </a:extLst>
          </p:cNvPr>
          <p:cNvSpPr/>
          <p:nvPr/>
        </p:nvSpPr>
        <p:spPr>
          <a:xfrm>
            <a:off x="4178269" y="3144492"/>
            <a:ext cx="7344816" cy="792088"/>
          </a:xfrm>
          <a:prstGeom prst="roundRect">
            <a:avLst/>
          </a:prstGeom>
          <a:solidFill>
            <a:srgbClr val="FF66FF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Mayores de 8 años o más de 25 Kg (NIÑOS GRANDES) =PERSONA ADULTA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A30616E-5488-4C63-AA85-3568EC9171F4}"/>
              </a:ext>
            </a:extLst>
          </p:cNvPr>
          <p:cNvSpPr/>
          <p:nvPr/>
        </p:nvSpPr>
        <p:spPr>
          <a:xfrm>
            <a:off x="944599" y="4245482"/>
            <a:ext cx="7344816" cy="1008112"/>
          </a:xfrm>
          <a:prstGeom prst="roundRect">
            <a:avLst/>
          </a:prstGeom>
          <a:solidFill>
            <a:srgbClr val="492FE7"/>
          </a:solidFill>
          <a:ln>
            <a:solidFill>
              <a:srgbClr val="492F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Niños entre 1-8 años = ELECTRODOS PEDIÁTRICOS, SE COLOCAN EN EL PECHO Y EN LA ESPALDA</a:t>
            </a:r>
          </a:p>
          <a:p>
            <a:pPr algn="ctr"/>
            <a:r>
              <a:rPr lang="es-ES" sz="1400" dirty="0"/>
              <a:t>Si no hay utilizar los de adultos con la precaución de que no se toquen.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09588925-8005-436C-B881-7B6B4B91A11B}"/>
              </a:ext>
            </a:extLst>
          </p:cNvPr>
          <p:cNvSpPr/>
          <p:nvPr/>
        </p:nvSpPr>
        <p:spPr>
          <a:xfrm>
            <a:off x="2762756" y="5562496"/>
            <a:ext cx="7344816" cy="792088"/>
          </a:xfrm>
          <a:prstGeom prst="round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En niños muy pequeños siempre en pecho y espalda.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8" t="1543" r="836" b="8624"/>
          <a:stretch/>
        </p:blipFill>
        <p:spPr>
          <a:xfrm>
            <a:off x="3586219" y="214504"/>
            <a:ext cx="5065915" cy="664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2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24FAC6C4-6630-4074-9D16-0DF3C9C7B60B}"/>
              </a:ext>
            </a:extLst>
          </p:cNvPr>
          <p:cNvSpPr txBox="1">
            <a:spLocks/>
          </p:cNvSpPr>
          <p:nvPr/>
        </p:nvSpPr>
        <p:spPr>
          <a:xfrm>
            <a:off x="1957508" y="749508"/>
            <a:ext cx="682108" cy="56044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5400" b="1" dirty="0">
                <a:solidFill>
                  <a:srgbClr val="00B0F0"/>
                </a:solidFill>
              </a:rPr>
              <a:t>E</a:t>
            </a:r>
          </a:p>
          <a:p>
            <a:pPr marL="0" indent="0">
              <a:buNone/>
            </a:pPr>
            <a:r>
              <a:rPr lang="es-ES" sz="5400" b="1" dirty="0">
                <a:solidFill>
                  <a:srgbClr val="00B0F0"/>
                </a:solidFill>
              </a:rPr>
              <a:t>S</a:t>
            </a:r>
          </a:p>
          <a:p>
            <a:pPr marL="0" indent="0">
              <a:buNone/>
            </a:pPr>
            <a:r>
              <a:rPr lang="es-ES" sz="5400" b="1" dirty="0">
                <a:solidFill>
                  <a:srgbClr val="00B0F0"/>
                </a:solidFill>
              </a:rPr>
              <a:t>Q</a:t>
            </a:r>
          </a:p>
          <a:p>
            <a:pPr marL="0" indent="0">
              <a:buNone/>
            </a:pPr>
            <a:r>
              <a:rPr lang="es-ES" sz="5400" b="1" dirty="0">
                <a:solidFill>
                  <a:srgbClr val="00B0F0"/>
                </a:solidFill>
              </a:rPr>
              <a:t>U</a:t>
            </a:r>
          </a:p>
          <a:p>
            <a:pPr marL="0" indent="0">
              <a:buNone/>
            </a:pPr>
            <a:r>
              <a:rPr lang="es-ES" sz="5400" b="1" dirty="0">
                <a:solidFill>
                  <a:srgbClr val="00B0F0"/>
                </a:solidFill>
              </a:rPr>
              <a:t>E</a:t>
            </a:r>
          </a:p>
          <a:p>
            <a:pPr marL="0" indent="0">
              <a:buNone/>
            </a:pPr>
            <a:r>
              <a:rPr lang="es-ES" sz="5400" b="1" dirty="0">
                <a:solidFill>
                  <a:srgbClr val="00B0F0"/>
                </a:solidFill>
              </a:rPr>
              <a:t>M</a:t>
            </a:r>
          </a:p>
          <a:p>
            <a:pPr marL="0" indent="0">
              <a:buNone/>
            </a:pPr>
            <a:r>
              <a:rPr lang="es-ES" sz="5400" b="1" dirty="0">
                <a:solidFill>
                  <a:srgbClr val="00B0F0"/>
                </a:solidFill>
              </a:rPr>
              <a:t>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6765F38-399C-4B6F-87D3-B03FBFE35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130" t="12444" r="7495" b="17480"/>
          <a:stretch/>
        </p:blipFill>
        <p:spPr>
          <a:xfrm>
            <a:off x="3432160" y="188640"/>
            <a:ext cx="5814646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2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mediblogdefamilia.files.wordpress.com/2011/05/posicion-lateral.jpg">
            <a:extLst>
              <a:ext uri="{FF2B5EF4-FFF2-40B4-BE49-F238E27FC236}">
                <a16:creationId xmlns:a16="http://schemas.microsoft.com/office/drawing/2014/main" id="{8D0AD318-0A9A-4D9B-89B1-6092D9566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68145" t="-5125" r="1369" b="49301"/>
          <a:stretch/>
        </p:blipFill>
        <p:spPr bwMode="auto">
          <a:xfrm>
            <a:off x="325049" y="54355"/>
            <a:ext cx="3806165" cy="3466028"/>
          </a:xfrm>
          <a:prstGeom prst="rect">
            <a:avLst/>
          </a:prstGeom>
          <a:noFill/>
        </p:spPr>
      </p:pic>
      <p:pic>
        <p:nvPicPr>
          <p:cNvPr id="9" name="Picture 2" descr="http://mediblogdefamilia.files.wordpress.com/2011/05/posicion-lateral.jpg">
            <a:extLst>
              <a:ext uri="{FF2B5EF4-FFF2-40B4-BE49-F238E27FC236}">
                <a16:creationId xmlns:a16="http://schemas.microsoft.com/office/drawing/2014/main" id="{81C690DA-986C-41C6-8F52-06E30D62B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4210" t="57182" r="29164"/>
          <a:stretch/>
        </p:blipFill>
        <p:spPr bwMode="auto">
          <a:xfrm>
            <a:off x="6290895" y="2350432"/>
            <a:ext cx="5432641" cy="2618367"/>
          </a:xfrm>
          <a:prstGeom prst="rect">
            <a:avLst/>
          </a:prstGeom>
          <a:noFill/>
        </p:spPr>
      </p:pic>
      <p:sp>
        <p:nvSpPr>
          <p:cNvPr id="10" name="8 CuadroTexto">
            <a:extLst>
              <a:ext uri="{FF2B5EF4-FFF2-40B4-BE49-F238E27FC236}">
                <a16:creationId xmlns:a16="http://schemas.microsoft.com/office/drawing/2014/main" id="{F6A7CBA5-9380-44A1-91AF-9140EFA8946F}"/>
              </a:ext>
            </a:extLst>
          </p:cNvPr>
          <p:cNvSpPr txBox="1"/>
          <p:nvPr/>
        </p:nvSpPr>
        <p:spPr>
          <a:xfrm>
            <a:off x="4131215" y="329784"/>
            <a:ext cx="447480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Preparación de las piernas y giro</a:t>
            </a:r>
          </a:p>
        </p:txBody>
      </p:sp>
      <p:sp>
        <p:nvSpPr>
          <p:cNvPr id="11" name="8 CuadroTexto">
            <a:extLst>
              <a:ext uri="{FF2B5EF4-FFF2-40B4-BE49-F238E27FC236}">
                <a16:creationId xmlns:a16="http://schemas.microsoft.com/office/drawing/2014/main" id="{D3F2D2D6-4EA6-4C54-B7AE-AD0D02DF8BF7}"/>
              </a:ext>
            </a:extLst>
          </p:cNvPr>
          <p:cNvSpPr txBox="1"/>
          <p:nvPr/>
        </p:nvSpPr>
        <p:spPr>
          <a:xfrm rot="21015449">
            <a:off x="3919101" y="3587307"/>
            <a:ext cx="2571768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Preparación estabilizar la posición lateral</a:t>
            </a:r>
          </a:p>
        </p:txBody>
      </p:sp>
      <p:sp>
        <p:nvSpPr>
          <p:cNvPr id="12" name="Rectángulo: una sola esquina redondeada 11">
            <a:extLst>
              <a:ext uri="{FF2B5EF4-FFF2-40B4-BE49-F238E27FC236}">
                <a16:creationId xmlns:a16="http://schemas.microsoft.com/office/drawing/2014/main" id="{F5F2373B-ACC1-46E7-8F79-06FFB8C2AF9E}"/>
              </a:ext>
            </a:extLst>
          </p:cNvPr>
          <p:cNvSpPr/>
          <p:nvPr/>
        </p:nvSpPr>
        <p:spPr>
          <a:xfrm>
            <a:off x="5015879" y="1124744"/>
            <a:ext cx="6851071" cy="1929336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Cogemos la pierna más alejada a nosotros y elevamos la rodilla, manteniendo el pie tocando el suelo.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Cogemos el hombro más alejado con una mano y con la otra la rodilla del mismo lado y giramos hacia nosotros simultáneamente.</a:t>
            </a:r>
          </a:p>
        </p:txBody>
      </p:sp>
      <p:sp>
        <p:nvSpPr>
          <p:cNvPr id="13" name="Rectángulo: una sola esquina redondeada 12">
            <a:extLst>
              <a:ext uri="{FF2B5EF4-FFF2-40B4-BE49-F238E27FC236}">
                <a16:creationId xmlns:a16="http://schemas.microsoft.com/office/drawing/2014/main" id="{4466A2FC-7046-4D56-B020-E0805041C21E}"/>
              </a:ext>
            </a:extLst>
          </p:cNvPr>
          <p:cNvSpPr/>
          <p:nvPr/>
        </p:nvSpPr>
        <p:spPr>
          <a:xfrm>
            <a:off x="764498" y="5043865"/>
            <a:ext cx="10583056" cy="1596777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Apoyar en el suelo la rodilla que hemos traccionado.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El otro apoyo será sobre el codo del brazo traccionado, aprovechando la mano la colocamos debajo de la cara del alumno para evitar que se lesione. </a:t>
            </a:r>
          </a:p>
        </p:txBody>
      </p:sp>
    </p:spTree>
    <p:extLst>
      <p:ext uri="{BB962C8B-B14F-4D97-AF65-F5344CB8AC3E}">
        <p14:creationId xmlns:p14="http://schemas.microsoft.com/office/powerpoint/2010/main" val="303311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1.bp.blogspot.com/-t5N0RWQIv1k/T8PT3l5g43I/AAAAAAAAGNk/m7aiaBxy2a4/s1600/algoritmo+pediatria+gral.jpg"/>
          <p:cNvPicPr>
            <a:picLocks noChangeAspect="1" noChangeArrowheads="1"/>
          </p:cNvPicPr>
          <p:nvPr/>
        </p:nvPicPr>
        <p:blipFill rotWithShape="1">
          <a:blip r:embed="rId2" cstate="print"/>
          <a:srcRect r="-2" b="13749"/>
          <a:stretch/>
        </p:blipFill>
        <p:spPr bwMode="auto">
          <a:xfrm>
            <a:off x="2855639" y="0"/>
            <a:ext cx="6303764" cy="6453336"/>
          </a:xfrm>
          <a:prstGeom prst="rect">
            <a:avLst/>
          </a:prstGeom>
          <a:noFill/>
        </p:spPr>
      </p:pic>
      <p:pic>
        <p:nvPicPr>
          <p:cNvPr id="3" name="Marcador de contenido 6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10D37E23-4217-42B8-887F-B5A3D8E6B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403" y="2423128"/>
            <a:ext cx="1857238" cy="148579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Flecha&#10;&#10;Descripción generada automáticamente">
            <a:extLst>
              <a:ext uri="{FF2B5EF4-FFF2-40B4-BE49-F238E27FC236}">
                <a16:creationId xmlns:a16="http://schemas.microsoft.com/office/drawing/2014/main" id="{83F95788-7C40-477B-B3C7-4817D6E3B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3" y="1404747"/>
            <a:ext cx="6306609" cy="5057799"/>
          </a:xfrm>
          <a:prstGeom prst="rect">
            <a:avLst/>
          </a:prstGeom>
        </p:spPr>
      </p:pic>
      <p:sp>
        <p:nvSpPr>
          <p:cNvPr id="6" name="AutoShape 4" descr="Grupo &quot;Tus Manos Salvan Vidas&quot; was live. - Grupo &quot;Tus Manos Salvan Vidas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99F736A-3575-4B61-BBD3-F7B5E9893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</p:spPr>
        <p:txBody>
          <a:bodyPr/>
          <a:lstStyle/>
          <a:p>
            <a:r>
              <a:rPr lang="es-ES" b="1" dirty="0">
                <a:solidFill>
                  <a:srgbClr val="FF0000"/>
                </a:solidFill>
                <a:latin typeface="Arial Black" panose="020B0A04020102020204" pitchFamily="34" charset="0"/>
              </a:rPr>
              <a:t>PRACTICAMOS…….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F27E0D3-CBAC-437B-90C9-EA089DEDE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41" y="447790"/>
            <a:ext cx="11378317" cy="180310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r>
              <a:rPr lang="es-ES" sz="4400" b="1" dirty="0">
                <a:solidFill>
                  <a:srgbClr val="FF0000"/>
                </a:solidFill>
                <a:latin typeface="Chiller" panose="04020404031007020602" pitchFamily="82" charset="0"/>
              </a:rPr>
              <a:t>y PARA TERMINAR…</a:t>
            </a:r>
            <a:br>
              <a:rPr lang="es-ES" sz="4400" b="1" dirty="0">
                <a:solidFill>
                  <a:srgbClr val="FF0000"/>
                </a:solidFill>
                <a:latin typeface="Chiller" panose="04020404031007020602" pitchFamily="82" charset="0"/>
              </a:rPr>
            </a:br>
            <a:r>
              <a:rPr lang="es-ES" sz="4400" b="1" dirty="0">
                <a:solidFill>
                  <a:srgbClr val="FF0000"/>
                </a:solidFill>
                <a:latin typeface="Chiller" panose="04020404031007020602" pitchFamily="82" charset="0"/>
              </a:rPr>
              <a:t>URGENCIAS….. ¡¡¡¡¡SIIIIII!!!!! Y A TODAS LAS EDADES</a:t>
            </a:r>
            <a:br>
              <a:rPr lang="es-ES" dirty="0"/>
            </a:b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D56C489-3FCF-4039-8BE1-CA3084A77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/>
          <a:lstStyle/>
          <a:p>
            <a:r>
              <a:rPr lang="en-US" sz="4000" dirty="0">
                <a:latin typeface="Chiller" panose="04020404031007020602" pitchFamily="82" charset="0"/>
              </a:rPr>
              <a:t>Con </a:t>
            </a:r>
            <a:r>
              <a:rPr lang="en-US" sz="4000" dirty="0" err="1">
                <a:latin typeface="Chiller" panose="04020404031007020602" pitchFamily="82" charset="0"/>
              </a:rPr>
              <a:t>adolescentes</a:t>
            </a:r>
            <a:r>
              <a:rPr lang="en-US" sz="4000" dirty="0">
                <a:latin typeface="Chiller" panose="04020404031007020602" pitchFamily="82" charset="0"/>
              </a:rPr>
              <a:t>……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491DB7E-9859-4312-9233-4F119EA6AD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/>
          <a:lstStyle/>
          <a:p>
            <a:r>
              <a:rPr lang="en-US" sz="4000" dirty="0" err="1">
                <a:latin typeface="Chiller" panose="04020404031007020602" pitchFamily="82" charset="0"/>
              </a:rPr>
              <a:t>En</a:t>
            </a:r>
            <a:r>
              <a:rPr lang="en-US" sz="4000" dirty="0">
                <a:latin typeface="Chiller" panose="04020404031007020602" pitchFamily="82" charset="0"/>
              </a:rPr>
              <a:t> </a:t>
            </a:r>
            <a:r>
              <a:rPr lang="en-US" sz="4000" dirty="0" err="1">
                <a:latin typeface="Chiller" panose="04020404031007020602" pitchFamily="82" charset="0"/>
              </a:rPr>
              <a:t>infantil</a:t>
            </a:r>
            <a:r>
              <a:rPr lang="en-US" sz="4000" dirty="0">
                <a:latin typeface="Chiller" panose="04020404031007020602" pitchFamily="82" charset="0"/>
              </a:rPr>
              <a:t> y Primaria….</a:t>
            </a:r>
          </a:p>
        </p:txBody>
      </p:sp>
      <p:pic>
        <p:nvPicPr>
          <p:cNvPr id="2" name="Elementos multimedia en línea 1" title="Reanimación cardiopulmonar en 4 años">
            <a:hlinkClick r:id="" action="ppaction://media"/>
            <a:extLst>
              <a:ext uri="{FF2B5EF4-FFF2-40B4-BE49-F238E27FC236}">
                <a16:creationId xmlns:a16="http://schemas.microsoft.com/office/drawing/2014/main" id="{D4B45E17-8A2C-4FAC-B1AD-192684090F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16078" y="2926052"/>
            <a:ext cx="5194688" cy="2934999"/>
          </a:xfrm>
          <a:prstGeom prst="rect">
            <a:avLst/>
          </a:prstGeom>
          <a:noFill/>
        </p:spPr>
      </p:pic>
      <p:pic>
        <p:nvPicPr>
          <p:cNvPr id="10" name="Elementos multimedia en línea 9" title="Rap de la RCP y uso de DEA">
            <a:hlinkClick r:id="" action="ppaction://media"/>
            <a:extLst>
              <a:ext uri="{FF2B5EF4-FFF2-40B4-BE49-F238E27FC236}">
                <a16:creationId xmlns:a16="http://schemas.microsoft.com/office/drawing/2014/main" id="{8354CF95-0498-48B7-994C-F08B3B543BA8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38575" y="2958451"/>
            <a:ext cx="5154140" cy="291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9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0FB38-0113-4F80-BBD4-A9C97FF4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19" y="1507815"/>
            <a:ext cx="3568661" cy="1520927"/>
          </a:xfrm>
          <a:solidFill>
            <a:srgbClr val="0070C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/>
          <a:lstStyle/>
          <a:p>
            <a:pPr algn="ctr" rtl="0"/>
            <a:r>
              <a:rPr lang="es-ES" sz="5400" b="1" dirty="0">
                <a:latin typeface="Chiller" panose="04020404031007020602" pitchFamily="82" charset="0"/>
              </a:rPr>
              <a:t>Gracias</a:t>
            </a:r>
            <a:br>
              <a:rPr lang="es-ES" dirty="0"/>
            </a:br>
            <a:endParaRPr lang="es-ES" dirty="0"/>
          </a:p>
        </p:txBody>
      </p:sp>
      <p:pic>
        <p:nvPicPr>
          <p:cNvPr id="9" name="Marcador de posición de imagen 8" descr="Un joven parado en la cocina&#10;&#10;Descripción generada automáticamente con confianza baja">
            <a:extLst>
              <a:ext uri="{FF2B5EF4-FFF2-40B4-BE49-F238E27FC236}">
                <a16:creationId xmlns:a16="http://schemas.microsoft.com/office/drawing/2014/main" id="{5EA78BC8-2625-4343-8C12-602F2A893C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4337" b="4337"/>
          <a:stretch>
            <a:fillRect/>
          </a:stretch>
        </p:blipFill>
        <p:spPr/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982AA6-9E74-43FC-B452-142C7571DCCC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689368">
            <a:off x="660831" y="3375631"/>
            <a:ext cx="3840230" cy="1813970"/>
          </a:xfrm>
          <a:solidFill>
            <a:srgbClr val="0070C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>
            <a:normAutofit/>
          </a:bodyPr>
          <a:lstStyle/>
          <a:p>
            <a:pPr algn="ctr" rtl="0"/>
            <a:r>
              <a:rPr lang="es-ES" sz="3200" b="1" dirty="0">
                <a:latin typeface="Chiller" panose="04020404031007020602" pitchFamily="82" charset="0"/>
              </a:rPr>
              <a:t>MARIA MURILLO RUBIO</a:t>
            </a:r>
            <a:r>
              <a:rPr lang="es-ES" sz="2000" b="1" dirty="0"/>
              <a:t> </a:t>
            </a:r>
          </a:p>
          <a:p>
            <a:pPr algn="ctr" rtl="0"/>
            <a:r>
              <a:rPr lang="es-ES" sz="2000" b="1" dirty="0"/>
              <a:t>mariadue1984@gmail.com</a:t>
            </a:r>
          </a:p>
          <a:p>
            <a:pPr algn="ctr" rtl="0"/>
            <a:endParaRPr lang="es-ES" b="1" dirty="0"/>
          </a:p>
        </p:txBody>
      </p:sp>
      <p:pic>
        <p:nvPicPr>
          <p:cNvPr id="10" name="Elementos multimedia en línea 3" title="Municipio de Tigre hace cancion de RCP!">
            <a:hlinkClick r:id="" action="ppaction://media"/>
            <a:extLst>
              <a:ext uri="{FF2B5EF4-FFF2-40B4-BE49-F238E27FC236}">
                <a16:creationId xmlns:a16="http://schemas.microsoft.com/office/drawing/2014/main" id="{F983FF94-9843-45DF-8699-C85B4D9885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64177" y="5767626"/>
            <a:ext cx="1113624" cy="62919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3AF6BB7-EE86-4846-AB29-AC733F67DDD8}"/>
              </a:ext>
            </a:extLst>
          </p:cNvPr>
          <p:cNvSpPr/>
          <p:nvPr/>
        </p:nvSpPr>
        <p:spPr>
          <a:xfrm>
            <a:off x="490349" y="286247"/>
            <a:ext cx="3771550" cy="445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740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rucoscaseros.org/blog/wp-content/uploads/2010/09/Como-evitar-las-nauseas-y-vomitos-en-el-embarazo.jpg"/>
          <p:cNvPicPr>
            <a:picLocks noChangeAspect="1" noChangeArrowheads="1"/>
          </p:cNvPicPr>
          <p:nvPr/>
        </p:nvPicPr>
        <p:blipFill rotWithShape="1">
          <a:blip r:embed="rId3" cstate="print"/>
          <a:srcRect r="130"/>
          <a:stretch/>
        </p:blipFill>
        <p:spPr bwMode="auto">
          <a:xfrm>
            <a:off x="1524020" y="3"/>
            <a:ext cx="4571752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37193" y="1340769"/>
            <a:ext cx="3691255" cy="4536503"/>
          </a:xfrm>
          <a:solidFill>
            <a:schemeClr val="tx1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ES" sz="2400" b="1" u="sng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s-E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" sz="2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PLS en Embarazadas</a:t>
            </a:r>
          </a:p>
          <a:p>
            <a:pPr marL="0" indent="0">
              <a:buNone/>
            </a:pPr>
            <a:endParaRPr lang="es-ES" sz="2400" b="1" u="sng" dirty="0">
              <a:solidFill>
                <a:srgbClr val="00B0F0"/>
              </a:solidFill>
            </a:endParaRPr>
          </a:p>
          <a:p>
            <a:r>
              <a:rPr lang="es-ES" sz="2400" b="1" dirty="0">
                <a:solidFill>
                  <a:srgbClr val="00B0F0"/>
                </a:solidFill>
              </a:rPr>
              <a:t>Recostarse cargando el peso hacia el costado izquierdo.</a:t>
            </a:r>
          </a:p>
          <a:p>
            <a:r>
              <a:rPr lang="es-ES" sz="2400" b="1" dirty="0">
                <a:solidFill>
                  <a:srgbClr val="00B0F0"/>
                </a:solidFill>
              </a:rPr>
              <a:t>Esta postura facilita el retorno venoso de las piernas de la madre.</a:t>
            </a:r>
          </a:p>
          <a:p>
            <a:r>
              <a:rPr lang="es-ES" sz="2400" b="1" dirty="0">
                <a:solidFill>
                  <a:srgbClr val="00B0F0"/>
                </a:solidFill>
              </a:rPr>
              <a:t>El peso del bebé o el feto aplasta la vena cava dificultando la circulación.</a:t>
            </a:r>
          </a:p>
          <a:p>
            <a:pPr>
              <a:buNone/>
            </a:pPr>
            <a:br>
              <a:rPr lang="es-ES" sz="1700" dirty="0"/>
            </a:br>
            <a:endParaRPr lang="es-ES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F571B0-043C-4717-B948-87CA140274C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D3D95"/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algn="ctr"/>
            <a:r>
              <a:rPr lang="es-ES" sz="5400" dirty="0">
                <a:solidFill>
                  <a:srgbClr val="00B0F0"/>
                </a:solidFill>
              </a:rPr>
              <a:t>      Vamos a por la PSL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A4CAC4A-9265-4472-97BF-00DC94C06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368" r="-3346"/>
          <a:stretch/>
        </p:blipFill>
        <p:spPr>
          <a:xfrm>
            <a:off x="3503712" y="2348880"/>
            <a:ext cx="5933318" cy="3252614"/>
          </a:xfrm>
        </p:spPr>
      </p:pic>
    </p:spTree>
    <p:extLst>
      <p:ext uri="{BB962C8B-B14F-4D97-AF65-F5344CB8AC3E}">
        <p14:creationId xmlns:p14="http://schemas.microsoft.com/office/powerpoint/2010/main" val="408057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21138055">
            <a:off x="3132683" y="1223569"/>
            <a:ext cx="7082327" cy="1387482"/>
          </a:xfrm>
          <a:solidFill>
            <a:schemeClr val="bg1"/>
          </a:solidFill>
          <a:ln>
            <a:noFill/>
          </a:ln>
          <a:effectLst>
            <a:glow rad="228600">
              <a:schemeClr val="accent3">
                <a:lumMod val="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0000"/>
            </a:contourClr>
          </a:sp3d>
        </p:spPr>
        <p:txBody>
          <a:bodyPr anchor="ctr">
            <a:normAutofit/>
          </a:bodyPr>
          <a:lstStyle/>
          <a:p>
            <a:pPr algn="ctr"/>
            <a:r>
              <a:rPr lang="es-ES" sz="4800" b="1" dirty="0">
                <a:solidFill>
                  <a:srgbClr val="C00000"/>
                </a:solidFill>
                <a:latin typeface="Arial Black" panose="020B0A04020102020204" pitchFamily="34" charset="0"/>
              </a:rPr>
              <a:t>RCP BÁSICA</a:t>
            </a:r>
          </a:p>
        </p:txBody>
      </p:sp>
      <p:pic>
        <p:nvPicPr>
          <p:cNvPr id="18" name="Picture 2" descr="http://www.cefav.cl/images/cadena_ad.jpg">
            <a:extLst>
              <a:ext uri="{FF2B5EF4-FFF2-40B4-BE49-F238E27FC236}">
                <a16:creationId xmlns:a16="http://schemas.microsoft.com/office/drawing/2014/main" id="{95C1AB53-9DFA-4E3C-BE1A-82FF2B9B1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84620" y="3629820"/>
            <a:ext cx="8189149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4793" y="341386"/>
            <a:ext cx="11632368" cy="50783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DEFINICIONES QUE DEBO CONOCER…  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53E2465-B210-4AFB-93C2-9006679BDB12}"/>
              </a:ext>
            </a:extLst>
          </p:cNvPr>
          <p:cNvSpPr/>
          <p:nvPr/>
        </p:nvSpPr>
        <p:spPr>
          <a:xfrm>
            <a:off x="5410766" y="1301061"/>
            <a:ext cx="5064900" cy="1117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FFF00"/>
                </a:solidFill>
              </a:rPr>
              <a:t>PARO RESPIRATORIO </a:t>
            </a:r>
            <a:r>
              <a:rPr lang="es-ES" sz="2000" dirty="0"/>
              <a:t>Ausencia de respiración.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56742D63-B27B-4826-8F34-7CD46715DAA2}"/>
              </a:ext>
            </a:extLst>
          </p:cNvPr>
          <p:cNvSpPr/>
          <p:nvPr/>
        </p:nvSpPr>
        <p:spPr>
          <a:xfrm>
            <a:off x="3327064" y="5777001"/>
            <a:ext cx="5292079" cy="1012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FFFF00"/>
                </a:solidFill>
              </a:rPr>
              <a:t>PARO CARDIORESPIRATORIO</a:t>
            </a:r>
          </a:p>
          <a:p>
            <a:pPr lvl="1" algn="ctr"/>
            <a:r>
              <a:rPr lang="es-ES" sz="2800" b="1" dirty="0"/>
              <a:t>Ambas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89CB3F1-9308-40F7-80CE-DB400CDAA3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1"/>
              </a:clrFrom>
              <a:clrTo>
                <a:srgbClr val="FEFF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76121" y="2769850"/>
            <a:ext cx="3095503" cy="249750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2821CD6-E1BF-473D-96E2-485BBC4A180C}"/>
              </a:ext>
            </a:extLst>
          </p:cNvPr>
          <p:cNvSpPr txBox="1"/>
          <p:nvPr/>
        </p:nvSpPr>
        <p:spPr>
          <a:xfrm>
            <a:off x="7248128" y="520268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chemeClr val="bg1"/>
                </a:solidFill>
                <a:hlinkClick r:id="rId3" tooltip="https://enfermeriabuenosaires.com/el-paro-cardiaco-subit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900" dirty="0">
                <a:solidFill>
                  <a:schemeClr val="bg1"/>
                </a:solidFill>
              </a:rPr>
              <a:t> de Autor desconocido está bajo licencia </a:t>
            </a:r>
            <a:r>
              <a:rPr lang="es-ES" sz="900" dirty="0">
                <a:solidFill>
                  <a:schemeClr val="bg1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ES" sz="900" dirty="0">
              <a:solidFill>
                <a:schemeClr val="bg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3536302-9E01-4B18-A517-4242FF642E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32569" y="966566"/>
            <a:ext cx="2639719" cy="2573725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64D1AC0-16B1-4B08-BD69-429F501BBC1B}"/>
              </a:ext>
            </a:extLst>
          </p:cNvPr>
          <p:cNvSpPr/>
          <p:nvPr/>
        </p:nvSpPr>
        <p:spPr>
          <a:xfrm>
            <a:off x="1923336" y="3717125"/>
            <a:ext cx="5292079" cy="12587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FFF00"/>
                </a:solidFill>
              </a:rPr>
              <a:t>PARO CARDIACO </a:t>
            </a:r>
            <a:r>
              <a:rPr lang="es-ES" sz="2000" dirty="0"/>
              <a:t>.</a:t>
            </a:r>
          </a:p>
          <a:p>
            <a:pPr algn="ctr"/>
            <a:r>
              <a:rPr lang="es-ES" sz="2000" dirty="0"/>
              <a:t>Falta de actividad cardiaca = Falta de circulación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14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4.bp.blogspot.com/-tC2ByDmAn7E/UiROVbGLvtI/AAAAAAAAeUU/9lhZamLcl3s/s1600/atragantamiento+ni%C3%B1ol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97" r="7898"/>
          <a:stretch/>
        </p:blipFill>
        <p:spPr bwMode="auto">
          <a:xfrm>
            <a:off x="7248128" y="3429000"/>
            <a:ext cx="2502484" cy="326526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24100" y="312815"/>
            <a:ext cx="7543800" cy="950973"/>
          </a:xfr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/>
          </a:bodyPr>
          <a:lstStyle/>
          <a:p>
            <a:r>
              <a:rPr lang="es-ES" b="1" dirty="0">
                <a:latin typeface="Arial Black" panose="020B0A04020102020204" pitchFamily="34" charset="0"/>
              </a:rPr>
              <a:t>CAUSAS MAS FRECUENTES DE PC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83A531D-6B8A-439F-8155-441C9687310F}"/>
              </a:ext>
            </a:extLst>
          </p:cNvPr>
          <p:cNvSpPr/>
          <p:nvPr/>
        </p:nvSpPr>
        <p:spPr>
          <a:xfrm>
            <a:off x="6159572" y="1302277"/>
            <a:ext cx="4176464" cy="1800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/>
              <a:t>NIÑOS</a:t>
            </a:r>
          </a:p>
          <a:p>
            <a:pPr lvl="1"/>
            <a:r>
              <a:rPr lang="es-ES" dirty="0"/>
              <a:t>Obstrucción de la vía aérea: vómitos, cuerpos extraños</a:t>
            </a:r>
          </a:p>
          <a:p>
            <a:pPr lvl="1"/>
            <a:r>
              <a:rPr lang="es-ES" dirty="0"/>
              <a:t>Infecciones del sistema respiratorio</a:t>
            </a:r>
          </a:p>
          <a:p>
            <a:pPr lvl="1"/>
            <a:r>
              <a:rPr lang="es-ES" dirty="0"/>
              <a:t>Accidentes : traumatismos, asfixia…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AE71EA12-296B-437B-8F40-F2ECF326A6C3}"/>
              </a:ext>
            </a:extLst>
          </p:cNvPr>
          <p:cNvSpPr/>
          <p:nvPr/>
        </p:nvSpPr>
        <p:spPr>
          <a:xfrm>
            <a:off x="1701990" y="4869160"/>
            <a:ext cx="4351161" cy="1800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/>
              <a:t>ADULTOS</a:t>
            </a:r>
            <a:r>
              <a:rPr lang="es-ES" dirty="0"/>
              <a:t> </a:t>
            </a:r>
          </a:p>
          <a:p>
            <a:pPr lvl="1"/>
            <a:r>
              <a:rPr lang="es-ES" dirty="0"/>
              <a:t>IAM: Enfermedad cardiovascular</a:t>
            </a:r>
          </a:p>
          <a:p>
            <a:pPr lvl="1"/>
            <a:r>
              <a:rPr lang="es-ES" dirty="0"/>
              <a:t>Accidentes: deportivos, </a:t>
            </a:r>
            <a:r>
              <a:rPr lang="es-ES" dirty="0" err="1"/>
              <a:t>automovilisticos</a:t>
            </a:r>
            <a:r>
              <a:rPr lang="es-ES" dirty="0"/>
              <a:t>…</a:t>
            </a:r>
          </a:p>
          <a:p>
            <a:pPr lvl="1"/>
            <a:r>
              <a:rPr lang="es-ES" dirty="0"/>
              <a:t>Asfixias: atragantamientos, inmersión.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A1FEAB0-A2CC-4B52-8BEF-DE48654BFD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00699" y="1263787"/>
            <a:ext cx="4048504" cy="3217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2804" y="996353"/>
            <a:ext cx="6408712" cy="11977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8000" b="1" dirty="0">
                <a:solidFill>
                  <a:srgbClr val="FF0000"/>
                </a:solidFill>
                <a:latin typeface="Arial Black" panose="020B0A04020102020204" pitchFamily="34" charset="0"/>
              </a:rPr>
              <a:t>SI… PCR</a:t>
            </a:r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36D11F77-238E-4C89-987E-B1A92DFA1F98}"/>
              </a:ext>
            </a:extLst>
          </p:cNvPr>
          <p:cNvSpPr/>
          <p:nvPr/>
        </p:nvSpPr>
        <p:spPr>
          <a:xfrm>
            <a:off x="3721116" y="2339741"/>
            <a:ext cx="792088" cy="21602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87F70BB4-E988-49EB-AD12-0EE71F029D2B}"/>
              </a:ext>
            </a:extLst>
          </p:cNvPr>
          <p:cNvSpPr txBox="1">
            <a:spLocks/>
          </p:cNvSpPr>
          <p:nvPr/>
        </p:nvSpPr>
        <p:spPr>
          <a:xfrm>
            <a:off x="1041879" y="5022250"/>
            <a:ext cx="6408712" cy="1197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8000" b="1" dirty="0">
                <a:solidFill>
                  <a:srgbClr val="FF0000"/>
                </a:solidFill>
                <a:latin typeface="Arial Black" panose="020B0A04020102020204" pitchFamily="34" charset="0"/>
              </a:rPr>
              <a:t>RCP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E792491-AD3C-413B-8DC6-DC7F2B0624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95869" y="1090039"/>
            <a:ext cx="5171605" cy="511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5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/>
    </p:bldLst>
  </p:timing>
</p:sld>
</file>

<file path=ppt/theme/theme1.xml><?xml version="1.0" encoding="utf-8"?>
<a:theme xmlns:a="http://schemas.openxmlformats.org/drawingml/2006/main" name="DividendVTI">
  <a:themeElements>
    <a:clrScheme name="Custom 10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465359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760_TF45205285_Win32" id="{B824BB61-E792-46EB-AD5E-70BCF3562648}" vid="{025F6579-B20A-47E7-97FA-E5CAB5168F9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70C9DA-ADC8-49D9-B223-6D54C6FB7B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333985-6DEC-4BB6-B360-FFFEFA02249A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4608ECE-840A-4514-AD05-0950FC5D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Diseño dividendo</Template>
  <TotalTime>5158</TotalTime>
  <Words>1039</Words>
  <Application>Microsoft Office PowerPoint</Application>
  <PresentationFormat>Panorámica</PresentationFormat>
  <Paragraphs>213</Paragraphs>
  <Slides>33</Slides>
  <Notes>4</Notes>
  <HiddenSlides>0</HiddenSlides>
  <MMClips>5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6" baseType="lpstr">
      <vt:lpstr>! PEPSI !</vt:lpstr>
      <vt:lpstr>Amasis MT Pro Black</vt:lpstr>
      <vt:lpstr>Arial</vt:lpstr>
      <vt:lpstr>Arial Black</vt:lpstr>
      <vt:lpstr>Arial Narrow</vt:lpstr>
      <vt:lpstr>Arial Rounded MT Bold</vt:lpstr>
      <vt:lpstr>Bahnschrift</vt:lpstr>
      <vt:lpstr>Calibri</vt:lpstr>
      <vt:lpstr>Chiller</vt:lpstr>
      <vt:lpstr>Comic Sans MS</vt:lpstr>
      <vt:lpstr>Gill Sans MT</vt:lpstr>
      <vt:lpstr>Wingdings 2</vt:lpstr>
      <vt:lpstr>DividendVTI</vt:lpstr>
      <vt:lpstr>Primeros auxilios en el valle de laciana</vt:lpstr>
      <vt:lpstr>Presentación de PowerPoint</vt:lpstr>
      <vt:lpstr>Presentación de PowerPoint</vt:lpstr>
      <vt:lpstr>Presentación de PowerPoint</vt:lpstr>
      <vt:lpstr>      Vamos a por la PSL</vt:lpstr>
      <vt:lpstr>RCP BÁSICA</vt:lpstr>
      <vt:lpstr>DEFINICIONES QUE DEBO CONOCER…  </vt:lpstr>
      <vt:lpstr>CAUSAS MAS FRECUENTES DE PC</vt:lpstr>
      <vt:lpstr>SI… PCR</vt:lpstr>
      <vt:lpstr>¿QUÉ ES LA RCP?</vt:lpstr>
      <vt:lpstr>Presentación de PowerPoint</vt:lpstr>
      <vt:lpstr>  PRACTICAMOS ABCD PRIMARIO  Es un ciclo de evaluación y acción</vt:lpstr>
      <vt:lpstr>Presentación de PowerPoint</vt:lpstr>
      <vt:lpstr>Presentación de PowerPoint</vt:lpstr>
      <vt:lpstr>Presentación de PowerPoint</vt:lpstr>
      <vt:lpstr>    </vt:lpstr>
      <vt:lpstr>LOS PROTOCOLOS DE ACTUACIÓN CAMBIARON A LARGO DE LOS AÑOS…</vt:lpstr>
      <vt:lpstr>Presentación de PowerPoint</vt:lpstr>
      <vt:lpstr>NOS ENCONTRAMOS EN SITUACIONES DONDE SE REQUIERE ACTUAR…..    ¿Qué  tengo que saber????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PRACTICAMOS…….</vt:lpstr>
      <vt:lpstr>       y PARA TERMINAR… URGENCIAS….. ¡¡¡¡¡SIIIIII!!!!! Y A TODAS LAS EDADES </vt:lpstr>
      <vt:lpstr>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Primeros auxilios en el valle de laciana</dc:title>
  <dc:creator>MARGARET MURILLO RUBIO</dc:creator>
  <cp:lastModifiedBy>MARGARET MURILLO RUBIO</cp:lastModifiedBy>
  <cp:revision>201</cp:revision>
  <dcterms:created xsi:type="dcterms:W3CDTF">2021-11-11T08:56:55Z</dcterms:created>
  <dcterms:modified xsi:type="dcterms:W3CDTF">2022-02-17T09:38:40Z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