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9" r:id="rId5"/>
    <p:sldId id="279" r:id="rId6"/>
    <p:sldId id="268" r:id="rId7"/>
    <p:sldId id="280" r:id="rId8"/>
    <p:sldId id="281" r:id="rId9"/>
    <p:sldId id="269" r:id="rId10"/>
    <p:sldId id="260" r:id="rId11"/>
    <p:sldId id="270" r:id="rId12"/>
    <p:sldId id="271" r:id="rId13"/>
    <p:sldId id="267" r:id="rId14"/>
    <p:sldId id="261" r:id="rId15"/>
    <p:sldId id="282" r:id="rId16"/>
    <p:sldId id="262" r:id="rId17"/>
    <p:sldId id="263" r:id="rId18"/>
    <p:sldId id="283" r:id="rId19"/>
    <p:sldId id="284" r:id="rId20"/>
    <p:sldId id="265" r:id="rId21"/>
    <p:sldId id="264" r:id="rId22"/>
    <p:sldId id="272" r:id="rId23"/>
    <p:sldId id="273" r:id="rId24"/>
    <p:sldId id="274" r:id="rId25"/>
    <p:sldId id="275" r:id="rId26"/>
    <p:sldId id="276" r:id="rId27"/>
    <p:sldId id="277" r:id="rId28"/>
    <p:sldId id="285" r:id="rId2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67" d="100"/>
          <a:sy n="6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39FC9E39-C80B-44B2-BE81-C40108552486}" type="datetimeFigureOut">
              <a:rPr lang="es-ES"/>
              <a:pPr>
                <a:defRPr/>
              </a:pPr>
              <a:t>14/04/2015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44E4A98-4266-4CB6-A30B-BFC0D2F8448E}"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8B272ED-8AA0-42E5-8E5A-DEF6FF8EB860}" type="datetimeFigureOut">
              <a:rPr lang="es-ES"/>
              <a:pPr>
                <a:defRPr/>
              </a:pPr>
              <a:t>14/04/2015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44D48C5-3466-44E5-B52D-6C409206CC8B}"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D0BBEE2-B5B1-4DD3-AD69-1A3F478FFE6B}" type="datetimeFigureOut">
              <a:rPr lang="es-ES"/>
              <a:pPr>
                <a:defRPr/>
              </a:pPr>
              <a:t>14/04/2015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25FD33A-7DAF-452A-8180-7D92142E170C}"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9AC9482-DC25-4154-977F-10DDA155D791}" type="datetimeFigureOut">
              <a:rPr lang="es-ES"/>
              <a:pPr>
                <a:defRPr/>
              </a:pPr>
              <a:t>14/04/2015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C787D2A-F1C2-41AA-BDDB-D0D440C35847}"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B61ACC5-B688-4046-BC36-2F97DC40C433}" type="datetimeFigureOut">
              <a:rPr lang="es-ES"/>
              <a:pPr>
                <a:defRPr/>
              </a:pPr>
              <a:t>14/04/2015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283EB1C-FB17-4B7F-BA9C-0B200938A8D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321CF7F-6231-4299-B680-D78690ABEC51}" type="datetimeFigureOut">
              <a:rPr lang="es-ES"/>
              <a:pPr>
                <a:defRPr/>
              </a:pPr>
              <a:t>14/04/2015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8E048FB-C06E-4279-A4FD-E92AB7ED924F}"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06889A2-2004-40A6-ABFA-D48EF347BC37}" type="datetimeFigureOut">
              <a:rPr lang="es-ES"/>
              <a:pPr>
                <a:defRPr/>
              </a:pPr>
              <a:t>14/04/2015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B1A196F-CD8C-4D04-B273-6DDB2EAE2547}"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BCD3B18-05BC-4E0C-B525-E806AAA2FA97}" type="datetimeFigureOut">
              <a:rPr lang="es-ES"/>
              <a:pPr>
                <a:defRPr/>
              </a:pPr>
              <a:t>14/04/2015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8AAA755-7007-46CC-B487-D8ABDE407BD6}"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D8100E3-6772-46D3-B146-EC7F8E282964}" type="datetimeFigureOut">
              <a:rPr lang="es-ES"/>
              <a:pPr>
                <a:defRPr/>
              </a:pPr>
              <a:t>14/04/2015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B958054-12AD-412F-BE0F-D6EC5C979DF3}"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A187E8B-051D-4BA5-9602-243000BF8C7A}" type="datetimeFigureOut">
              <a:rPr lang="es-ES"/>
              <a:pPr>
                <a:defRPr/>
              </a:pPr>
              <a:t>14/04/2015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8435456-82CC-4EAE-9075-F6D659DC9D4C}"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E92DD92-D7F0-4ECC-8D9A-D6AE5565B6F1}" type="datetimeFigureOut">
              <a:rPr lang="es-ES"/>
              <a:pPr>
                <a:defRPr/>
              </a:pPr>
              <a:t>14/04/2015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35320AC-10BA-4414-AC13-C9B2792BFD0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19F6C6-2A31-4BF5-A65C-6D8D080F258E}" type="datetimeFigureOut">
              <a:rPr lang="es-ES"/>
              <a:pPr>
                <a:defRPr/>
              </a:pPr>
              <a:t>14/04/2015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EA87D6-9694-4D66-8368-AC3C8DC47E5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villadesahagun.es/villa-sahagun" TargetMode="External"/><Relationship Id="rId2" Type="http://schemas.openxmlformats.org/officeDocument/2006/relationships/hyperlink" Target="http://www.sahagun.org/" TargetMode="External"/><Relationship Id="rId1" Type="http://schemas.openxmlformats.org/officeDocument/2006/relationships/slideLayout" Target="../slideLayouts/slideLayout2.xml"/><Relationship Id="rId5" Type="http://schemas.openxmlformats.org/officeDocument/2006/relationships/hyperlink" Target="http://www.arteguias.com/romanico_sahagun.htm" TargetMode="External"/><Relationship Id="rId4" Type="http://schemas.openxmlformats.org/officeDocument/2006/relationships/hyperlink" Target="http://sahagundigita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a:xfrm>
            <a:off x="357188" y="1285875"/>
            <a:ext cx="8101012" cy="4071938"/>
          </a:xfrm>
        </p:spPr>
        <p:txBody>
          <a:bodyPr/>
          <a:lstStyle/>
          <a:p>
            <a:r>
              <a:rPr lang="es-ES" smtClean="0"/>
              <a:t/>
            </a:r>
            <a:br>
              <a:rPr lang="es-ES" smtClean="0"/>
            </a:br>
            <a:r>
              <a:rPr lang="es-ES" smtClean="0">
                <a:latin typeface="Arial" charset="0"/>
                <a:cs typeface="Arial" charset="0"/>
              </a:rPr>
              <a:t>VISITA A LA LOCALIDAD DE SAHAGÚN </a:t>
            </a:r>
            <a:br>
              <a:rPr lang="es-ES" smtClean="0">
                <a:latin typeface="Arial" charset="0"/>
                <a:cs typeface="Arial" charset="0"/>
              </a:rPr>
            </a:br>
            <a:r>
              <a:rPr lang="es-ES" smtClean="0">
                <a:latin typeface="Arial" charset="0"/>
                <a:cs typeface="Arial" charset="0"/>
              </a:rPr>
              <a:t>(LEÓN)</a:t>
            </a:r>
            <a:br>
              <a:rPr lang="es-ES" smtClean="0">
                <a:latin typeface="Arial" charset="0"/>
                <a:cs typeface="Arial" charset="0"/>
              </a:rPr>
            </a:br>
            <a:endParaRPr lang="es-E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 smtClean="0"/>
              <a:t>SAN TIRSO</a:t>
            </a:r>
          </a:p>
        </p:txBody>
      </p:sp>
      <p:pic>
        <p:nvPicPr>
          <p:cNvPr id="22530" name="Picture 2" descr="C:\Documents and Settings\MJesusyKiko\Escritorio\Recortes\ScreenHunter_003.bmp"/>
          <p:cNvPicPr>
            <a:picLocks noGrp="1" noChangeAspect="1" noChangeArrowheads="1"/>
          </p:cNvPicPr>
          <p:nvPr>
            <p:ph idx="1"/>
          </p:nvPr>
        </p:nvPicPr>
        <p:blipFill>
          <a:blip r:embed="rId2"/>
          <a:srcRect/>
          <a:stretch>
            <a:fillRect/>
          </a:stretch>
        </p:blipFill>
        <p:spPr>
          <a:xfrm>
            <a:off x="571500" y="1571625"/>
            <a:ext cx="3524250" cy="2990850"/>
          </a:xfrm>
        </p:spPr>
      </p:pic>
      <p:sp>
        <p:nvSpPr>
          <p:cNvPr id="22531" name="4 Rectángulo"/>
          <p:cNvSpPr>
            <a:spLocks noChangeArrowheads="1"/>
          </p:cNvSpPr>
          <p:nvPr/>
        </p:nvSpPr>
        <p:spPr bwMode="auto">
          <a:xfrm>
            <a:off x="4143375" y="1428750"/>
            <a:ext cx="4572000" cy="3970338"/>
          </a:xfrm>
          <a:prstGeom prst="rect">
            <a:avLst/>
          </a:prstGeom>
          <a:noFill/>
          <a:ln w="9525">
            <a:noFill/>
            <a:miter lim="800000"/>
            <a:headEnd/>
            <a:tailEnd/>
          </a:ln>
        </p:spPr>
        <p:txBody>
          <a:bodyPr>
            <a:spAutoFit/>
          </a:bodyPr>
          <a:lstStyle/>
          <a:p>
            <a:r>
              <a:rPr lang="es-ES">
                <a:latin typeface="Calibri" pitchFamily="34" charset="0"/>
              </a:rPr>
              <a:t>La Iglesia de San Tirso, de la que ya se tiene constancia en el s. XII. Con planta basilical, tres naves y una hermosa torre de tres cuerpos, emblema de la villa.</a:t>
            </a:r>
            <a:br>
              <a:rPr lang="es-ES">
                <a:latin typeface="Calibri" pitchFamily="34" charset="0"/>
              </a:rPr>
            </a:br>
            <a:r>
              <a:rPr lang="es-ES">
                <a:latin typeface="Calibri" pitchFamily="34" charset="0"/>
              </a:rPr>
              <a:t>San Tirso se comenzó con aparejo de cantería, articulando su ábside mayor con columnas adosadas. Inmediatamente la piedra dio paso al ladrillo. Los tres ábsides se hicieron en mudéjar y las columnas de la cabecera se convirtieron en pilastras de ladrillo. Sobre el crucero se elevó una torre de gran altura y aire de macicez.</a:t>
            </a:r>
          </a:p>
          <a:p>
            <a:endParaRPr lang="es-ES">
              <a:latin typeface="Calibri" pitchFamily="34" charset="0"/>
            </a:endParaRPr>
          </a:p>
          <a:p>
            <a:endParaRPr lang="es-E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 smtClean="0"/>
              <a:t>LA PEREGRINA</a:t>
            </a:r>
          </a:p>
        </p:txBody>
      </p:sp>
      <p:pic>
        <p:nvPicPr>
          <p:cNvPr id="23554" name="Picture 2" descr="C:\Documents and Settings\MJesusyKiko\Escritorio\Recortes\ScreenHunter_004.bmp"/>
          <p:cNvPicPr>
            <a:picLocks noGrp="1" noChangeAspect="1" noChangeArrowheads="1"/>
          </p:cNvPicPr>
          <p:nvPr>
            <p:ph idx="1"/>
          </p:nvPr>
        </p:nvPicPr>
        <p:blipFill>
          <a:blip r:embed="rId2"/>
          <a:srcRect/>
          <a:stretch>
            <a:fillRect/>
          </a:stretch>
        </p:blipFill>
        <p:spPr>
          <a:xfrm>
            <a:off x="500063" y="1428750"/>
            <a:ext cx="3762375" cy="2857500"/>
          </a:xfrm>
        </p:spPr>
      </p:pic>
      <p:sp>
        <p:nvSpPr>
          <p:cNvPr id="23555" name="4 Rectángulo"/>
          <p:cNvSpPr>
            <a:spLocks noChangeArrowheads="1"/>
          </p:cNvSpPr>
          <p:nvPr/>
        </p:nvSpPr>
        <p:spPr bwMode="auto">
          <a:xfrm>
            <a:off x="4357688" y="1285875"/>
            <a:ext cx="4572000" cy="4246563"/>
          </a:xfrm>
          <a:prstGeom prst="rect">
            <a:avLst/>
          </a:prstGeom>
          <a:noFill/>
          <a:ln w="9525">
            <a:noFill/>
            <a:miter lim="800000"/>
            <a:headEnd/>
            <a:tailEnd/>
          </a:ln>
        </p:spPr>
        <p:txBody>
          <a:bodyPr>
            <a:spAutoFit/>
          </a:bodyPr>
          <a:lstStyle/>
          <a:p>
            <a:r>
              <a:rPr lang="es-ES">
                <a:latin typeface="Calibri" pitchFamily="34" charset="0"/>
              </a:rPr>
              <a:t>El antiguo Santuario de la Virgen Peregrina, recientemente restaurado, forma parte del antiguo convento de San Francisco (S.XIII). Su nombre deriva de la famosa talla de la Virgen, patrona de la villa, con atuendo peregrino; hoy custodiada en el museo de las Madres Benedictinas de la localidad.</a:t>
            </a:r>
            <a:br>
              <a:rPr lang="es-ES">
                <a:latin typeface="Calibri" pitchFamily="34" charset="0"/>
              </a:rPr>
            </a:br>
            <a:r>
              <a:rPr lang="es-ES">
                <a:latin typeface="Calibri" pitchFamily="34" charset="0"/>
              </a:rPr>
              <a:t>El Santuario de la Peregrina se sitúa en el extrarradio, asentándose sobre una colina de la población. Fundación franciscana dedicada a hospital de peregrinaje y realizada bajo estilo mudéjar entorno a 1.260, presenta características propias del gótico. En el siglo pasado se veneraba aquí la imagen de la Virgen Peregrina.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r>
              <a:rPr lang="es-ES" smtClean="0"/>
              <a:t>VIRGEN DEL PUENTE</a:t>
            </a:r>
          </a:p>
        </p:txBody>
      </p:sp>
      <p:pic>
        <p:nvPicPr>
          <p:cNvPr id="24578" name="Picture 2" descr="C:\Documents and Settings\MJesusyKiko\Escritorio\Recortes\ScreenHunter_005.bmp"/>
          <p:cNvPicPr>
            <a:picLocks noGrp="1" noChangeAspect="1" noChangeArrowheads="1"/>
          </p:cNvPicPr>
          <p:nvPr>
            <p:ph idx="1"/>
          </p:nvPr>
        </p:nvPicPr>
        <p:blipFill>
          <a:blip r:embed="rId2"/>
          <a:srcRect/>
          <a:stretch>
            <a:fillRect/>
          </a:stretch>
        </p:blipFill>
        <p:spPr>
          <a:xfrm>
            <a:off x="428625" y="1357313"/>
            <a:ext cx="3552825" cy="3200400"/>
          </a:xfrm>
        </p:spPr>
      </p:pic>
      <p:sp>
        <p:nvSpPr>
          <p:cNvPr id="24579" name="5 Rectángulo"/>
          <p:cNvSpPr>
            <a:spLocks noChangeArrowheads="1"/>
          </p:cNvSpPr>
          <p:nvPr/>
        </p:nvSpPr>
        <p:spPr bwMode="auto">
          <a:xfrm>
            <a:off x="4071938" y="1357313"/>
            <a:ext cx="4572000" cy="1477962"/>
          </a:xfrm>
          <a:prstGeom prst="rect">
            <a:avLst/>
          </a:prstGeom>
          <a:noFill/>
          <a:ln w="9525">
            <a:noFill/>
            <a:miter lim="800000"/>
            <a:headEnd/>
            <a:tailEnd/>
          </a:ln>
        </p:spPr>
        <p:txBody>
          <a:bodyPr>
            <a:spAutoFit/>
          </a:bodyPr>
          <a:lstStyle/>
          <a:p>
            <a:r>
              <a:rPr lang="es-ES">
                <a:latin typeface="Calibri" pitchFamily="34" charset="0"/>
              </a:rPr>
              <a:t>Mucho más humilde, pero situado en un bonito paraje, es la </a:t>
            </a:r>
            <a:r>
              <a:rPr lang="es-ES" b="1">
                <a:latin typeface="Calibri" pitchFamily="34" charset="0"/>
              </a:rPr>
              <a:t>Ermita de la Virgen del Puente</a:t>
            </a:r>
            <a:r>
              <a:rPr lang="es-ES">
                <a:latin typeface="Calibri" pitchFamily="34" charset="0"/>
              </a:rPr>
              <a:t>. Se llama así porque está junto a un pequeño puente medieval que salvaba el </a:t>
            </a:r>
            <a:r>
              <a:rPr lang="es-ES" b="1">
                <a:latin typeface="Calibri" pitchFamily="34" charset="0"/>
              </a:rPr>
              <a:t>río Valderaduey</a:t>
            </a:r>
            <a:r>
              <a:rPr lang="es-ES">
                <a:latin typeface="Calibri" pitchFamily="34" charset="0"/>
              </a:rPr>
              <a:t> (ahora seco y reconducido).</a:t>
            </a:r>
          </a:p>
        </p:txBody>
      </p:sp>
      <p:sp>
        <p:nvSpPr>
          <p:cNvPr id="24580" name="6 Rectángulo"/>
          <p:cNvSpPr>
            <a:spLocks noChangeArrowheads="1"/>
          </p:cNvSpPr>
          <p:nvPr/>
        </p:nvSpPr>
        <p:spPr bwMode="auto">
          <a:xfrm>
            <a:off x="4000500" y="2857500"/>
            <a:ext cx="4572000" cy="923925"/>
          </a:xfrm>
          <a:prstGeom prst="rect">
            <a:avLst/>
          </a:prstGeom>
          <a:noFill/>
          <a:ln w="9525">
            <a:noFill/>
            <a:miter lim="800000"/>
            <a:headEnd/>
            <a:tailEnd/>
          </a:ln>
        </p:spPr>
        <p:txBody>
          <a:bodyPr>
            <a:spAutoFit/>
          </a:bodyPr>
          <a:lstStyle/>
          <a:p>
            <a:r>
              <a:rPr lang="es-ES">
                <a:latin typeface="Calibri" pitchFamily="34" charset="0"/>
              </a:rPr>
              <a:t>Se conserva de época medieval la cabecera, que también es poligonal, con contrafuertes, aspilleras y frisos de esquinilla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ES" smtClean="0"/>
              <a:t>ACTIVIDADES PREVIAS</a:t>
            </a:r>
          </a:p>
        </p:txBody>
      </p:sp>
      <p:sp>
        <p:nvSpPr>
          <p:cNvPr id="25602" name="2 Marcador de contenido"/>
          <p:cNvSpPr>
            <a:spLocks noGrp="1"/>
          </p:cNvSpPr>
          <p:nvPr>
            <p:ph idx="1"/>
          </p:nvPr>
        </p:nvSpPr>
        <p:spPr/>
        <p:txBody>
          <a:bodyPr/>
          <a:lstStyle/>
          <a:p>
            <a:r>
              <a:rPr lang="es-ES" u="sng" smtClean="0"/>
              <a:t>ACTIVIDAD 1</a:t>
            </a:r>
            <a:r>
              <a:rPr lang="es-ES" smtClean="0"/>
              <a:t>:</a:t>
            </a:r>
          </a:p>
          <a:p>
            <a:pPr>
              <a:buFont typeface="Arial" charset="0"/>
              <a:buNone/>
            </a:pPr>
            <a:r>
              <a:rPr lang="es-ES" smtClean="0"/>
              <a:t>	Sahagún pertenece a la comarca natural conocida como tierra de campos. Traza en el mapa que se adjunta las localidades que pertenecen a esta comarca</a:t>
            </a:r>
          </a:p>
          <a:p>
            <a:endParaRPr lang="es-E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a:xfrm>
            <a:off x="714375" y="5429250"/>
            <a:ext cx="8229600" cy="1143000"/>
          </a:xfrm>
        </p:spPr>
        <p:txBody>
          <a:bodyPr/>
          <a:lstStyle/>
          <a:p>
            <a:pPr algn="r"/>
            <a:r>
              <a:rPr lang="es-ES" sz="1000" smtClean="0">
                <a:latin typeface="Arial" charset="0"/>
                <a:cs typeface="Arial" charset="0"/>
              </a:rPr>
              <a:t>                   Fuente: </a:t>
            </a:r>
            <a:r>
              <a:rPr lang="es-ES" sz="1000" smtClean="0"/>
              <a:t>Google Maps</a:t>
            </a:r>
          </a:p>
        </p:txBody>
      </p:sp>
      <p:pic>
        <p:nvPicPr>
          <p:cNvPr id="26626" name="Picture 2" descr="C:\Documents and Settings\MJesusyKiko\Escritorio\Recortes\ScreenHunter_003.bmp"/>
          <p:cNvPicPr>
            <a:picLocks noGrp="1" noChangeAspect="1" noChangeArrowheads="1"/>
          </p:cNvPicPr>
          <p:nvPr>
            <p:ph idx="1"/>
          </p:nvPr>
        </p:nvPicPr>
        <p:blipFill>
          <a:blip r:embed="rId2"/>
          <a:srcRect/>
          <a:stretch>
            <a:fillRect/>
          </a:stretch>
        </p:blipFill>
        <p:spPr>
          <a:xfrm>
            <a:off x="2000250" y="642938"/>
            <a:ext cx="4868863" cy="49831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Documents and Settings\MJesusyKiko\Escritorio\Recortes\ScreenHunter_022.bmp"/>
          <p:cNvPicPr>
            <a:picLocks noGrp="1" noChangeAspect="1" noChangeArrowheads="1"/>
          </p:cNvPicPr>
          <p:nvPr>
            <p:ph idx="1"/>
          </p:nvPr>
        </p:nvPicPr>
        <p:blipFill>
          <a:blip r:embed="rId2"/>
          <a:srcRect/>
          <a:stretch>
            <a:fillRect/>
          </a:stretch>
        </p:blipFill>
        <p:spPr>
          <a:xfrm>
            <a:off x="1285875" y="928688"/>
            <a:ext cx="5976938" cy="4143375"/>
          </a:xfrm>
        </p:spPr>
      </p:pic>
      <p:sp>
        <p:nvSpPr>
          <p:cNvPr id="5" name="1 Título"/>
          <p:cNvSpPr txBox="1">
            <a:spLocks/>
          </p:cNvSpPr>
          <p:nvPr/>
        </p:nvSpPr>
        <p:spPr>
          <a:xfrm>
            <a:off x="714375" y="5429250"/>
            <a:ext cx="8229600" cy="1143000"/>
          </a:xfrm>
          <a:prstGeom prst="rect">
            <a:avLst/>
          </a:prstGeom>
        </p:spPr>
        <p:txBody>
          <a:bodyPr anchor="ctr">
            <a:normAutofit/>
          </a:bodyPr>
          <a:lstStyle/>
          <a:p>
            <a:pPr algn="r" fontAlgn="auto">
              <a:spcAft>
                <a:spcPts val="0"/>
              </a:spcAft>
              <a:defRPr/>
            </a:pPr>
            <a:r>
              <a:rPr lang="es-ES" sz="1000">
                <a:latin typeface="Arial" pitchFamily="34" charset="0"/>
                <a:ea typeface="+mj-ea"/>
                <a:cs typeface="Arial" pitchFamily="34" charset="0"/>
              </a:rPr>
              <a:t>                   Fuente: </a:t>
            </a:r>
            <a:r>
              <a:rPr lang="es-ES" sz="1000">
                <a:latin typeface="+mj-lt"/>
                <a:ea typeface="+mj-ea"/>
                <a:cs typeface="+mj-cs"/>
              </a:rPr>
              <a:t>Google Maps</a:t>
            </a:r>
            <a:endParaRPr lang="es-ES" sz="1000" dirty="0">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Marcador de contenido"/>
          <p:cNvSpPr>
            <a:spLocks noGrp="1"/>
          </p:cNvSpPr>
          <p:nvPr>
            <p:ph idx="1"/>
          </p:nvPr>
        </p:nvSpPr>
        <p:spPr>
          <a:xfrm>
            <a:off x="500063" y="1071563"/>
            <a:ext cx="8229600" cy="4697412"/>
          </a:xfrm>
        </p:spPr>
        <p:txBody>
          <a:bodyPr/>
          <a:lstStyle/>
          <a:p>
            <a:r>
              <a:rPr lang="es-ES" u="sng" smtClean="0"/>
              <a:t>ACTIVIDAD 2</a:t>
            </a:r>
            <a:r>
              <a:rPr lang="es-ES" smtClean="0"/>
              <a:t>:</a:t>
            </a:r>
          </a:p>
          <a:p>
            <a:pPr>
              <a:buFont typeface="Arial" charset="0"/>
              <a:buNone/>
            </a:pPr>
            <a:r>
              <a:rPr lang="es-ES" smtClean="0"/>
              <a:t>	En esta visita se trata principalmente de conocer el arte mudéjar de la villa. Localiza en el mapa de Sahagún los siguientes monumentos que pertenecen a este estilo:</a:t>
            </a:r>
          </a:p>
          <a:p>
            <a:pPr>
              <a:buFont typeface="Arial" charset="0"/>
              <a:buNone/>
            </a:pPr>
            <a:r>
              <a:rPr lang="es-ES" smtClean="0"/>
              <a:t>	San Tirso, San Lorenzo, La peregrina y la Ermita de la Virgen de puente.</a:t>
            </a:r>
          </a:p>
          <a:p>
            <a:pPr>
              <a:buFont typeface="Arial" charset="0"/>
              <a:buNone/>
            </a:pPr>
            <a:endParaRPr lang="es-ES" smtClean="0"/>
          </a:p>
          <a:p>
            <a:endParaRPr lang="es-E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a:xfrm>
            <a:off x="571500" y="5429250"/>
            <a:ext cx="8229600" cy="1143000"/>
          </a:xfrm>
        </p:spPr>
        <p:txBody>
          <a:bodyPr/>
          <a:lstStyle/>
          <a:p>
            <a:pPr algn="r"/>
            <a:r>
              <a:rPr lang="es-ES" sz="1000" smtClean="0">
                <a:latin typeface="Arial" charset="0"/>
                <a:cs typeface="Arial" charset="0"/>
              </a:rPr>
              <a:t>Fuente: Google mapas</a:t>
            </a:r>
          </a:p>
        </p:txBody>
      </p:sp>
      <p:pic>
        <p:nvPicPr>
          <p:cNvPr id="29698" name="Picture 3" descr="C:\Documents and Settings\MJesusyKiko\Escritorio\Recortes\ScreenHunter_004.bmp"/>
          <p:cNvPicPr>
            <a:picLocks noGrp="1" noChangeAspect="1" noChangeArrowheads="1"/>
          </p:cNvPicPr>
          <p:nvPr>
            <p:ph idx="1"/>
          </p:nvPr>
        </p:nvPicPr>
        <p:blipFill>
          <a:blip r:embed="rId2"/>
          <a:srcRect/>
          <a:stretch>
            <a:fillRect/>
          </a:stretch>
        </p:blipFill>
        <p:spPr>
          <a:xfrm>
            <a:off x="1428750" y="928688"/>
            <a:ext cx="6108700" cy="4525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endParaRPr lang="es-ES" smtClean="0"/>
          </a:p>
        </p:txBody>
      </p:sp>
      <p:sp>
        <p:nvSpPr>
          <p:cNvPr id="30722" name="2 Marcador de contenido"/>
          <p:cNvSpPr>
            <a:spLocks noGrp="1"/>
          </p:cNvSpPr>
          <p:nvPr>
            <p:ph idx="1"/>
          </p:nvPr>
        </p:nvSpPr>
        <p:spPr/>
        <p:txBody>
          <a:bodyPr/>
          <a:lstStyle/>
          <a:p>
            <a:endParaRPr lang="es-ES" smtClean="0"/>
          </a:p>
        </p:txBody>
      </p:sp>
      <p:pic>
        <p:nvPicPr>
          <p:cNvPr id="30723" name="Picture 2" descr="C:\Documents and Settings\MJesusyKiko\Escritorio\Recortes\ScreenHunter_023.bmp"/>
          <p:cNvPicPr>
            <a:picLocks noChangeAspect="1" noChangeArrowheads="1"/>
          </p:cNvPicPr>
          <p:nvPr/>
        </p:nvPicPr>
        <p:blipFill>
          <a:blip r:embed="rId2"/>
          <a:srcRect/>
          <a:stretch>
            <a:fillRect/>
          </a:stretch>
        </p:blipFill>
        <p:spPr bwMode="auto">
          <a:xfrm>
            <a:off x="571500" y="0"/>
            <a:ext cx="7891463" cy="650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endParaRPr lang="es-ES" smtClean="0"/>
          </a:p>
        </p:txBody>
      </p:sp>
      <p:pic>
        <p:nvPicPr>
          <p:cNvPr id="31746" name="Picture 2" descr="C:\Documents and Settings\MJesusyKiko\Escritorio\Recortes\ScreenHunter_024.bmp"/>
          <p:cNvPicPr>
            <a:picLocks noGrp="1" noChangeAspect="1" noChangeArrowheads="1"/>
          </p:cNvPicPr>
          <p:nvPr>
            <p:ph idx="1"/>
          </p:nvPr>
        </p:nvPicPr>
        <p:blipFill>
          <a:blip r:embed="rId2"/>
          <a:srcRect/>
          <a:stretch>
            <a:fillRect/>
          </a:stretch>
        </p:blipFill>
        <p:spPr>
          <a:xfrm>
            <a:off x="357188" y="1428750"/>
            <a:ext cx="8229600" cy="30924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latin typeface="Arial" pitchFamily="34" charset="0"/>
                <a:cs typeface="Arial" pitchFamily="34" charset="0"/>
              </a:rPr>
              <a:t>COMARCA TIERRA DE SAHAGÚN</a:t>
            </a:r>
            <a:endParaRPr lang="es-ES" dirty="0">
              <a:latin typeface="Arial" pitchFamily="34" charset="0"/>
              <a:cs typeface="Arial" pitchFamily="34" charset="0"/>
            </a:endParaRPr>
          </a:p>
        </p:txBody>
      </p:sp>
      <p:sp>
        <p:nvSpPr>
          <p:cNvPr id="3" name="2 Marcador de contenido"/>
          <p:cNvSpPr>
            <a:spLocks noGrp="1"/>
          </p:cNvSpPr>
          <p:nvPr>
            <p:ph idx="1"/>
          </p:nvPr>
        </p:nvSpPr>
        <p:spPr>
          <a:xfrm>
            <a:off x="457200" y="1714500"/>
            <a:ext cx="8229600" cy="4411663"/>
          </a:xfrm>
        </p:spPr>
        <p:txBody>
          <a:bodyPr rtlCol="0">
            <a:normAutofit fontScale="92500"/>
          </a:bodyPr>
          <a:lstStyle/>
          <a:p>
            <a:pPr fontAlgn="auto">
              <a:spcAft>
                <a:spcPts val="0"/>
              </a:spcAft>
              <a:buFont typeface="Arial" pitchFamily="34" charset="0"/>
              <a:buChar char="•"/>
              <a:defRPr/>
            </a:pPr>
            <a:r>
              <a:rPr lang="es-ES" b="1" dirty="0">
                <a:latin typeface="Arial" pitchFamily="34" charset="0"/>
                <a:cs typeface="Arial" pitchFamily="34" charset="0"/>
              </a:rPr>
              <a:t>Sahagún es un municipio y villa española situada al sureste de la provincia de León, en la zona noroccidental de la comunidad autónoma de Castilla y León. Ubicada entre los ríos Cea y Valderaduey, se encuentra en la comarca Tierra de Sahagún que comparte con los municipios limítrofes de Cea, </a:t>
            </a:r>
            <a:r>
              <a:rPr lang="es-ES" b="1" dirty="0" err="1">
                <a:latin typeface="Arial" pitchFamily="34" charset="0"/>
                <a:cs typeface="Arial" pitchFamily="34" charset="0"/>
              </a:rPr>
              <a:t>Grajal</a:t>
            </a:r>
            <a:r>
              <a:rPr lang="es-ES" b="1" dirty="0">
                <a:latin typeface="Arial" pitchFamily="34" charset="0"/>
                <a:cs typeface="Arial" pitchFamily="34" charset="0"/>
              </a:rPr>
              <a:t> de Campos o Calzada del Coto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1071563"/>
            <a:ext cx="8229600" cy="4525962"/>
          </a:xfrm>
        </p:spPr>
        <p:txBody>
          <a:bodyPr rtlCol="0">
            <a:normAutofit fontScale="92500"/>
          </a:bodyPr>
          <a:lstStyle/>
          <a:p>
            <a:pPr fontAlgn="auto">
              <a:spcAft>
                <a:spcPts val="0"/>
              </a:spcAft>
              <a:buFont typeface="Arial" pitchFamily="34" charset="0"/>
              <a:buChar char="•"/>
              <a:defRPr/>
            </a:pPr>
            <a:r>
              <a:rPr lang="es-ES" u="sng" dirty="0" smtClean="0"/>
              <a:t>ACTIVIDAD 3</a:t>
            </a:r>
            <a:r>
              <a:rPr lang="es-ES" dirty="0" smtClean="0"/>
              <a:t>:</a:t>
            </a:r>
          </a:p>
          <a:p>
            <a:pPr fontAlgn="auto">
              <a:spcAft>
                <a:spcPts val="0"/>
              </a:spcAft>
              <a:buFont typeface="Arial" pitchFamily="34" charset="0"/>
              <a:buNone/>
              <a:defRPr/>
            </a:pPr>
            <a:r>
              <a:rPr lang="es-ES" dirty="0" smtClean="0"/>
              <a:t>	Uno de los recursos más utilizados en el arte mudéjar es el ladrillo. Con él se podían hacer múltiples elementos decorativos.</a:t>
            </a:r>
          </a:p>
          <a:p>
            <a:pPr fontAlgn="auto">
              <a:spcAft>
                <a:spcPts val="0"/>
              </a:spcAft>
              <a:buFont typeface="Arial" pitchFamily="34" charset="0"/>
              <a:buNone/>
              <a:defRPr/>
            </a:pPr>
            <a:r>
              <a:rPr lang="es-ES" dirty="0" smtClean="0"/>
              <a:t>	Haz un dibujo sencillo de los siguientes elementos decorativos hechos con ladrillos, con el fin de que te sea más fácil luego identificarlos:</a:t>
            </a:r>
          </a:p>
          <a:p>
            <a:pPr fontAlgn="auto">
              <a:spcAft>
                <a:spcPts val="0"/>
              </a:spcAft>
              <a:buFont typeface="Arial" pitchFamily="34" charset="0"/>
              <a:buNone/>
              <a:defRPr/>
            </a:pPr>
            <a:r>
              <a:rPr lang="es-ES" dirty="0" smtClean="0"/>
              <a:t>	Arco ciego, ladrillos en espina, arcos lobulados, lacería</a:t>
            </a:r>
          </a:p>
          <a:p>
            <a:pPr fontAlgn="auto">
              <a:spcAft>
                <a:spcPts val="0"/>
              </a:spcAft>
              <a:buFont typeface="Arial" pitchFamily="34" charset="0"/>
              <a:buChar char="•"/>
              <a:defRPr/>
            </a:pPr>
            <a:endParaRPr lang="es-E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r>
              <a:rPr lang="es-ES" smtClean="0"/>
              <a:t>ACTIVIDADES DURANTE LA VISITA</a:t>
            </a:r>
          </a:p>
        </p:txBody>
      </p:sp>
      <p:sp>
        <p:nvSpPr>
          <p:cNvPr id="33794" name="2 Marcador de contenido"/>
          <p:cNvSpPr>
            <a:spLocks noGrp="1"/>
          </p:cNvSpPr>
          <p:nvPr>
            <p:ph idx="1"/>
          </p:nvPr>
        </p:nvSpPr>
        <p:spPr/>
        <p:txBody>
          <a:bodyPr/>
          <a:lstStyle/>
          <a:p>
            <a:r>
              <a:rPr lang="es-ES" u="sng" smtClean="0"/>
              <a:t>ACTIVIDAD 1</a:t>
            </a:r>
            <a:r>
              <a:rPr lang="es-ES" smtClean="0"/>
              <a:t>: VISITA A SAN LORENZO</a:t>
            </a:r>
          </a:p>
          <a:p>
            <a:pPr>
              <a:buFont typeface="Arial" charset="0"/>
              <a:buNone/>
            </a:pPr>
            <a:r>
              <a:rPr lang="es-ES" smtClean="0"/>
              <a:t>	Una de las principales características del mudéjar es el uso de materiales pobres: ladillo, yeso y cerámica. Busca estos elementos en la iglesia.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endParaRPr lang="es-ES" smtClean="0"/>
          </a:p>
        </p:txBody>
      </p:sp>
      <p:sp>
        <p:nvSpPr>
          <p:cNvPr id="34818" name="2 Marcador de contenido"/>
          <p:cNvSpPr>
            <a:spLocks noGrp="1"/>
          </p:cNvSpPr>
          <p:nvPr>
            <p:ph idx="1"/>
          </p:nvPr>
        </p:nvSpPr>
        <p:spPr/>
        <p:txBody>
          <a:bodyPr/>
          <a:lstStyle/>
          <a:p>
            <a:r>
              <a:rPr lang="es-ES" u="sng" smtClean="0"/>
              <a:t>ACTIVIDAD 2</a:t>
            </a:r>
            <a:r>
              <a:rPr lang="es-ES" smtClean="0"/>
              <a:t>: VISITA A SAN TIRSO</a:t>
            </a:r>
          </a:p>
          <a:p>
            <a:pPr>
              <a:buFont typeface="Arial" charset="0"/>
              <a:buNone/>
            </a:pPr>
            <a:r>
              <a:rPr lang="es-ES" smtClean="0"/>
              <a:t>	En la actividad previa 3, buscaste información y dibujaste sobre los principales elementos decorativos hechos con ladrillos. Busca esos elementos en la iglesia de San Tirso</a:t>
            </a:r>
          </a:p>
          <a:p>
            <a:endParaRPr lang="es-E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endParaRPr lang="es-ES" smtClean="0"/>
          </a:p>
        </p:txBody>
      </p:sp>
      <p:sp>
        <p:nvSpPr>
          <p:cNvPr id="35842" name="2 Marcador de contenido"/>
          <p:cNvSpPr>
            <a:spLocks noGrp="1"/>
          </p:cNvSpPr>
          <p:nvPr>
            <p:ph idx="1"/>
          </p:nvPr>
        </p:nvSpPr>
        <p:spPr/>
        <p:txBody>
          <a:bodyPr/>
          <a:lstStyle/>
          <a:p>
            <a:r>
              <a:rPr lang="es-ES" u="sng" smtClean="0"/>
              <a:t>ACTIVIDAD 3</a:t>
            </a:r>
            <a:r>
              <a:rPr lang="es-ES" smtClean="0"/>
              <a:t>: VISITA A LA PEREGRINA</a:t>
            </a:r>
          </a:p>
          <a:p>
            <a:pPr>
              <a:buFont typeface="Arial" charset="0"/>
              <a:buNone/>
            </a:pPr>
            <a:r>
              <a:rPr lang="es-ES" smtClean="0"/>
              <a:t>	Este santuario ha sido recientemente restaurado. Elige una cenefa de yesería y dibújalo en tu cuaderno.</a:t>
            </a:r>
          </a:p>
          <a:p>
            <a:pPr>
              <a:buFont typeface="Arial" charset="0"/>
              <a:buNone/>
            </a:pPr>
            <a:endParaRPr lang="es-ES" smtClean="0"/>
          </a:p>
          <a:p>
            <a:endParaRPr lang="es-E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endParaRPr lang="es-ES" smtClean="0"/>
          </a:p>
        </p:txBody>
      </p:sp>
      <p:sp>
        <p:nvSpPr>
          <p:cNvPr id="36866" name="2 Marcador de contenido"/>
          <p:cNvSpPr>
            <a:spLocks noGrp="1"/>
          </p:cNvSpPr>
          <p:nvPr>
            <p:ph idx="1"/>
          </p:nvPr>
        </p:nvSpPr>
        <p:spPr/>
        <p:txBody>
          <a:bodyPr/>
          <a:lstStyle/>
          <a:p>
            <a:r>
              <a:rPr lang="es-ES" u="sng" smtClean="0"/>
              <a:t>ACTIVIDAD 4</a:t>
            </a:r>
            <a:r>
              <a:rPr lang="es-ES" smtClean="0"/>
              <a:t>: VISITA A LA VIRGEN DEL PUENTE</a:t>
            </a:r>
          </a:p>
          <a:p>
            <a:pPr>
              <a:buFont typeface="Arial" charset="0"/>
              <a:buNone/>
            </a:pPr>
            <a:r>
              <a:rPr lang="es-ES" smtClean="0"/>
              <a:t>	Antes de la visita hemos hablado de la fauna y flora de esta región de tierra de campos.</a:t>
            </a:r>
          </a:p>
          <a:p>
            <a:pPr>
              <a:buFont typeface="Arial" charset="0"/>
              <a:buNone/>
            </a:pPr>
            <a:r>
              <a:rPr lang="es-ES" smtClean="0"/>
              <a:t>	Fíjate en la flora que rodea a esta iglesia apartada del pueblo, y dibuja en tu cuaderno 3 clases diferentes de plantas.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r>
              <a:rPr lang="es-ES" smtClean="0"/>
              <a:t>ACTIVIDADES POSTERIORES</a:t>
            </a:r>
          </a:p>
        </p:txBody>
      </p:sp>
      <p:sp>
        <p:nvSpPr>
          <p:cNvPr id="37890" name="2 Marcador de contenido"/>
          <p:cNvSpPr>
            <a:spLocks noGrp="1"/>
          </p:cNvSpPr>
          <p:nvPr>
            <p:ph idx="1"/>
          </p:nvPr>
        </p:nvSpPr>
        <p:spPr/>
        <p:txBody>
          <a:bodyPr/>
          <a:lstStyle/>
          <a:p>
            <a:r>
              <a:rPr lang="es-ES" u="sng" smtClean="0"/>
              <a:t>ACTIVIDAD 1</a:t>
            </a:r>
            <a:r>
              <a:rPr lang="es-ES" smtClean="0"/>
              <a:t>:</a:t>
            </a:r>
            <a:r>
              <a:rPr lang="es-ES" u="sng" smtClean="0"/>
              <a:t> </a:t>
            </a:r>
          </a:p>
          <a:p>
            <a:pPr>
              <a:buFont typeface="Arial" charset="0"/>
              <a:buNone/>
            </a:pPr>
            <a:r>
              <a:rPr lang="es-ES" smtClean="0"/>
              <a:t>	En la visita a la virgen del puente has dibujado 3 clases diferentes de plantas. Busca información para identificarlas.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p:txBody>
          <a:bodyPr/>
          <a:lstStyle/>
          <a:p>
            <a:endParaRPr lang="es-ES" smtClean="0"/>
          </a:p>
        </p:txBody>
      </p:sp>
      <p:sp>
        <p:nvSpPr>
          <p:cNvPr id="38914" name="2 Marcador de contenido"/>
          <p:cNvSpPr>
            <a:spLocks noGrp="1"/>
          </p:cNvSpPr>
          <p:nvPr>
            <p:ph idx="1"/>
          </p:nvPr>
        </p:nvSpPr>
        <p:spPr/>
        <p:txBody>
          <a:bodyPr/>
          <a:lstStyle/>
          <a:p>
            <a:r>
              <a:rPr lang="es-ES" u="sng" smtClean="0"/>
              <a:t>ACTIVIDAD 2</a:t>
            </a:r>
            <a:r>
              <a:rPr lang="es-ES" smtClean="0"/>
              <a:t>:</a:t>
            </a:r>
            <a:r>
              <a:rPr lang="es-ES" u="sng" smtClean="0"/>
              <a:t> </a:t>
            </a:r>
          </a:p>
          <a:p>
            <a:pPr>
              <a:buFont typeface="Arial" charset="0"/>
              <a:buNone/>
            </a:pPr>
            <a:r>
              <a:rPr lang="es-ES" smtClean="0"/>
              <a:t>	</a:t>
            </a:r>
          </a:p>
        </p:txBody>
      </p:sp>
      <p:pic>
        <p:nvPicPr>
          <p:cNvPr id="38915" name="Picture 3" descr="C:\Documents and Settings\MJesusyKiko\Escritorio\Recortes\ScreenHunter_006.bmp"/>
          <p:cNvPicPr>
            <a:picLocks noChangeAspect="1" noChangeArrowheads="1"/>
          </p:cNvPicPr>
          <p:nvPr/>
        </p:nvPicPr>
        <p:blipFill>
          <a:blip r:embed="rId2"/>
          <a:srcRect/>
          <a:stretch>
            <a:fillRect/>
          </a:stretch>
        </p:blipFill>
        <p:spPr bwMode="auto">
          <a:xfrm>
            <a:off x="714375" y="2357438"/>
            <a:ext cx="2000250" cy="2838450"/>
          </a:xfrm>
          <a:prstGeom prst="rect">
            <a:avLst/>
          </a:prstGeom>
          <a:noFill/>
          <a:ln w="9525">
            <a:noFill/>
            <a:miter lim="800000"/>
            <a:headEnd/>
            <a:tailEnd/>
          </a:ln>
        </p:spPr>
      </p:pic>
      <p:sp>
        <p:nvSpPr>
          <p:cNvPr id="38916" name="5 Rectángulo"/>
          <p:cNvSpPr>
            <a:spLocks noChangeArrowheads="1"/>
          </p:cNvSpPr>
          <p:nvPr/>
        </p:nvSpPr>
        <p:spPr bwMode="auto">
          <a:xfrm>
            <a:off x="2928938" y="2428875"/>
            <a:ext cx="4572000" cy="3046413"/>
          </a:xfrm>
          <a:prstGeom prst="rect">
            <a:avLst/>
          </a:prstGeom>
          <a:noFill/>
          <a:ln w="9525">
            <a:noFill/>
            <a:miter lim="800000"/>
            <a:headEnd/>
            <a:tailEnd/>
          </a:ln>
        </p:spPr>
        <p:txBody>
          <a:bodyPr>
            <a:spAutoFit/>
          </a:bodyPr>
          <a:lstStyle/>
          <a:p>
            <a:r>
              <a:rPr lang="es-ES" sz="3200">
                <a:latin typeface="Calibri" pitchFamily="34" charset="0"/>
              </a:rPr>
              <a:t>En la villa de Sahagún se tiene mucha devoción a la Virgen Peregrina. A esta imagen se la conoce también como la Roldana ¿Por qué?</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p:txBody>
          <a:bodyPr/>
          <a:lstStyle/>
          <a:p>
            <a:endParaRPr lang="es-ES" smtClean="0"/>
          </a:p>
        </p:txBody>
      </p:sp>
      <p:sp>
        <p:nvSpPr>
          <p:cNvPr id="39938" name="2 Marcador de contenido"/>
          <p:cNvSpPr>
            <a:spLocks noGrp="1"/>
          </p:cNvSpPr>
          <p:nvPr>
            <p:ph idx="1"/>
          </p:nvPr>
        </p:nvSpPr>
        <p:spPr/>
        <p:txBody>
          <a:bodyPr/>
          <a:lstStyle/>
          <a:p>
            <a:r>
              <a:rPr lang="es-ES" u="sng" smtClean="0"/>
              <a:t>ACTIVIDAD 3</a:t>
            </a:r>
            <a:r>
              <a:rPr lang="es-ES" smtClean="0"/>
              <a:t>:</a:t>
            </a:r>
            <a:r>
              <a:rPr lang="es-ES" u="sng" smtClean="0"/>
              <a:t> </a:t>
            </a:r>
          </a:p>
          <a:p>
            <a:pPr>
              <a:buFont typeface="Arial" charset="0"/>
              <a:buNone/>
            </a:pPr>
            <a:r>
              <a:rPr lang="es-ES" smtClean="0"/>
              <a:t>	Las fiestas de esta localidad son en Honor de San Juan de Sahagún, patrón a su vez de Salamanca. Resume brevemente la anécdota que dio lugar a este hecho.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r>
              <a:rPr lang="es-ES" smtClean="0"/>
              <a:t>FUENTES DE CONSULTA</a:t>
            </a:r>
          </a:p>
        </p:txBody>
      </p:sp>
      <p:sp>
        <p:nvSpPr>
          <p:cNvPr id="40962" name="2 Marcador de contenido"/>
          <p:cNvSpPr>
            <a:spLocks noGrp="1"/>
          </p:cNvSpPr>
          <p:nvPr>
            <p:ph idx="1"/>
          </p:nvPr>
        </p:nvSpPr>
        <p:spPr/>
        <p:txBody>
          <a:bodyPr/>
          <a:lstStyle/>
          <a:p>
            <a:r>
              <a:rPr lang="es-ES" smtClean="0">
                <a:hlinkClick r:id="rId2"/>
              </a:rPr>
              <a:t>http://www.sahagun.org/</a:t>
            </a:r>
            <a:endParaRPr lang="es-ES" smtClean="0"/>
          </a:p>
          <a:p>
            <a:r>
              <a:rPr lang="es-ES" smtClean="0">
                <a:hlinkClick r:id="rId3"/>
              </a:rPr>
              <a:t>http://www.villadesahagun.es/villa-sahagun</a:t>
            </a:r>
            <a:endParaRPr lang="es-ES" smtClean="0"/>
          </a:p>
          <a:p>
            <a:r>
              <a:rPr lang="es-ES" smtClean="0">
                <a:hlinkClick r:id="rId4"/>
              </a:rPr>
              <a:t>http://sahagundigital.com/</a:t>
            </a:r>
            <a:endParaRPr lang="es-ES" smtClean="0"/>
          </a:p>
          <a:p>
            <a:r>
              <a:rPr lang="es-ES" smtClean="0">
                <a:hlinkClick r:id="rId5"/>
              </a:rPr>
              <a:t>http://www.arteguias.com/romanico_sahagun.htm</a:t>
            </a:r>
            <a:endParaRPr lang="es-ES" smtClean="0"/>
          </a:p>
          <a:p>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endParaRPr lang="es-ES" smtClean="0"/>
          </a:p>
        </p:txBody>
      </p:sp>
      <p:pic>
        <p:nvPicPr>
          <p:cNvPr id="15362" name="Picture 2" descr="C:\Documents and Settings\MJesusyKiko\Escritorio\Recortes\ScreenHunter_007.bmp"/>
          <p:cNvPicPr>
            <a:picLocks noGrp="1" noChangeAspect="1" noChangeArrowheads="1"/>
          </p:cNvPicPr>
          <p:nvPr>
            <p:ph idx="1"/>
          </p:nvPr>
        </p:nvPicPr>
        <p:blipFill>
          <a:blip r:embed="rId2"/>
          <a:srcRect/>
          <a:stretch>
            <a:fillRect/>
          </a:stretch>
        </p:blipFill>
        <p:spPr>
          <a:xfrm>
            <a:off x="1643063" y="1428750"/>
            <a:ext cx="5772150" cy="39433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smtClean="0">
                <a:latin typeface="Arial" pitchFamily="34" charset="0"/>
                <a:cs typeface="Arial" pitchFamily="34" charset="0"/>
              </a:rPr>
              <a:t>FLORA Y FAUNA , PAISAJE AGRARIO Y RIQUEZA NATURAL</a:t>
            </a:r>
            <a:endParaRPr lang="es-ES" dirty="0">
              <a:latin typeface="Arial" pitchFamily="34" charset="0"/>
              <a:cs typeface="Arial" pitchFamily="34" charset="0"/>
            </a:endParaRPr>
          </a:p>
        </p:txBody>
      </p:sp>
      <p:sp>
        <p:nvSpPr>
          <p:cNvPr id="3" name="2 Marcador de contenido"/>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s-ES" dirty="0">
                <a:latin typeface="Arial" pitchFamily="34" charset="0"/>
                <a:cs typeface="Arial" pitchFamily="34" charset="0"/>
              </a:rPr>
              <a:t>El paisaje del municipio </a:t>
            </a:r>
            <a:r>
              <a:rPr lang="es-ES" dirty="0" err="1">
                <a:latin typeface="Arial" pitchFamily="34" charset="0"/>
                <a:cs typeface="Arial" pitchFamily="34" charset="0"/>
              </a:rPr>
              <a:t>facundino</a:t>
            </a:r>
            <a:r>
              <a:rPr lang="es-ES" dirty="0">
                <a:latin typeface="Arial" pitchFamily="34" charset="0"/>
                <a:cs typeface="Arial" pitchFamily="34" charset="0"/>
              </a:rPr>
              <a:t> se caracteriza por su extensión agraria, configurando una llanura cultivada con pequeños reductos de </a:t>
            </a:r>
            <a:r>
              <a:rPr lang="es-ES" b="1" dirty="0">
                <a:latin typeface="Arial" pitchFamily="34" charset="0"/>
                <a:cs typeface="Arial" pitchFamily="34" charset="0"/>
              </a:rPr>
              <a:t>bosque de encina y roble</a:t>
            </a:r>
            <a:r>
              <a:rPr lang="es-ES" dirty="0">
                <a:latin typeface="Arial" pitchFamily="34" charset="0"/>
                <a:cs typeface="Arial" pitchFamily="34" charset="0"/>
              </a:rPr>
              <a:t>, a los que hay que sumar la vegetación de ribera (choperas) de los ríos Cea y Valderaduey, así como de numerosos arroyos.</a:t>
            </a: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a:latin typeface="Arial" pitchFamily="34" charset="0"/>
                <a:cs typeface="Arial" pitchFamily="34" charset="0"/>
              </a:rPr>
              <a:t>Entre las aves observables están la </a:t>
            </a:r>
            <a:r>
              <a:rPr lang="es-ES" b="1" dirty="0">
                <a:latin typeface="Arial" pitchFamily="34" charset="0"/>
                <a:cs typeface="Arial" pitchFamily="34" charset="0"/>
              </a:rPr>
              <a:t>cigüeña, lechuza, cuervo, golondrina, gavilán o azor,</a:t>
            </a:r>
            <a:r>
              <a:rPr lang="es-ES" dirty="0">
                <a:latin typeface="Arial" pitchFamily="34" charset="0"/>
                <a:cs typeface="Arial" pitchFamily="34" charset="0"/>
              </a:rPr>
              <a:t> aunque entre todas ellas cabe destacar la presencia de la </a:t>
            </a:r>
            <a:r>
              <a:rPr lang="es-ES" b="1" dirty="0">
                <a:latin typeface="Arial" pitchFamily="34" charset="0"/>
                <a:cs typeface="Arial" pitchFamily="34" charset="0"/>
              </a:rPr>
              <a:t>avutarda</a:t>
            </a:r>
            <a:r>
              <a:rPr lang="es-ES" dirty="0">
                <a:latin typeface="Arial" pitchFamily="34" charset="0"/>
                <a:cs typeface="Arial" pitchFamily="34" charset="0"/>
              </a:rPr>
              <a:t>, incluida en la categoría de Vulnerable en España. Por último, nos podemos encontrar con ejemplares de </a:t>
            </a:r>
            <a:r>
              <a:rPr lang="es-ES" b="1" dirty="0">
                <a:latin typeface="Arial" pitchFamily="34" charset="0"/>
                <a:cs typeface="Arial" pitchFamily="34" charset="0"/>
              </a:rPr>
              <a:t>jabalí, corzo, zorro</a:t>
            </a:r>
            <a:r>
              <a:rPr lang="es-ES" dirty="0">
                <a:latin typeface="Arial" pitchFamily="34" charset="0"/>
                <a:cs typeface="Arial" pitchFamily="34" charset="0"/>
              </a:rPr>
              <a:t> y, quizás lo más reseñable, </a:t>
            </a:r>
            <a:r>
              <a:rPr lang="es-ES" dirty="0" err="1">
                <a:latin typeface="Arial" pitchFamily="34" charset="0"/>
                <a:cs typeface="Arial" pitchFamily="34" charset="0"/>
              </a:rPr>
              <a:t>de</a:t>
            </a:r>
            <a:r>
              <a:rPr lang="es-ES" b="1" dirty="0" err="1">
                <a:latin typeface="Arial" pitchFamily="34" charset="0"/>
                <a:cs typeface="Arial" pitchFamily="34" charset="0"/>
              </a:rPr>
              <a:t>lobo</a:t>
            </a:r>
            <a:r>
              <a:rPr lang="es-ES" dirty="0">
                <a:latin typeface="Arial" pitchFamily="34" charset="0"/>
                <a:cs typeface="Arial" pitchFamily="34" charset="0"/>
              </a:rPr>
              <a:t>, aunque las de mayor presencia son la </a:t>
            </a:r>
            <a:r>
              <a:rPr lang="es-ES" b="1" dirty="0">
                <a:latin typeface="Arial" pitchFamily="34" charset="0"/>
                <a:cs typeface="Arial" pitchFamily="34" charset="0"/>
              </a:rPr>
              <a:t>perdiz</a:t>
            </a:r>
            <a:r>
              <a:rPr lang="es-ES" dirty="0">
                <a:latin typeface="Arial" pitchFamily="34" charset="0"/>
                <a:cs typeface="Arial" pitchFamily="34" charset="0"/>
              </a:rPr>
              <a:t> y la </a:t>
            </a:r>
            <a:r>
              <a:rPr lang="es-ES" b="1" dirty="0">
                <a:latin typeface="Arial" pitchFamily="34" charset="0"/>
                <a:cs typeface="Arial" pitchFamily="34" charset="0"/>
              </a:rPr>
              <a:t>liebre</a:t>
            </a:r>
            <a:r>
              <a:rPr lang="es-ES" dirty="0">
                <a:latin typeface="Arial" pitchFamily="34" charset="0"/>
                <a:cs typeface="Arial" pitchFamily="34" charset="0"/>
              </a:rPr>
              <a:t>, base de parte de su Gastronomía</a:t>
            </a:r>
            <a:r>
              <a:rPr lang="es-ES" dirty="0" smtClean="0"/>
              <a:t>.</a:t>
            </a:r>
          </a:p>
          <a:p>
            <a:pPr lvl="2" fontAlgn="auto">
              <a:spcAft>
                <a:spcPts val="0"/>
              </a:spcAft>
              <a:buFont typeface="Arial" pitchFamily="34" charset="0"/>
              <a:buNone/>
              <a:defRPr/>
            </a:pPr>
            <a:r>
              <a:rPr lang="es-ES" sz="1700" dirty="0" smtClean="0">
                <a:latin typeface="Arial" pitchFamily="34" charset="0"/>
                <a:cs typeface="Arial" pitchFamily="34" charset="0"/>
              </a:rPr>
              <a:t>			</a:t>
            </a:r>
          </a:p>
          <a:p>
            <a:pPr lvl="2" fontAlgn="auto">
              <a:spcAft>
                <a:spcPts val="0"/>
              </a:spcAft>
              <a:buFont typeface="Arial" pitchFamily="34" charset="0"/>
              <a:buNone/>
              <a:defRPr/>
            </a:pPr>
            <a:r>
              <a:rPr lang="es-ES" sz="1700" dirty="0">
                <a:latin typeface="Arial" pitchFamily="34" charset="0"/>
                <a:cs typeface="Arial" pitchFamily="34" charset="0"/>
              </a:rPr>
              <a:t>	</a:t>
            </a:r>
            <a:r>
              <a:rPr lang="es-ES" sz="1700" dirty="0" smtClean="0">
                <a:latin typeface="Arial" pitchFamily="34" charset="0"/>
                <a:cs typeface="Arial" pitchFamily="34" charset="0"/>
              </a:rPr>
              <a:t>					</a:t>
            </a:r>
            <a:endParaRPr lang="es-ES" sz="17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a:xfrm>
            <a:off x="428625" y="3500438"/>
            <a:ext cx="3614738" cy="917575"/>
          </a:xfrm>
        </p:spPr>
        <p:txBody>
          <a:bodyPr/>
          <a:lstStyle/>
          <a:p>
            <a:r>
              <a:rPr lang="es-ES" sz="2800" smtClean="0"/>
              <a:t>BOSQUE DE ENCINAS</a:t>
            </a:r>
            <a:br>
              <a:rPr lang="es-ES" sz="2800" smtClean="0"/>
            </a:br>
            <a:r>
              <a:rPr lang="es-ES" sz="1300" smtClean="0"/>
              <a:t>Fuente : Agrega.aeducacion.es</a:t>
            </a:r>
          </a:p>
        </p:txBody>
      </p:sp>
      <p:pic>
        <p:nvPicPr>
          <p:cNvPr id="17410" name="Picture 2" descr="C:\Documents and Settings\MJesusyKiko\Escritorio\Recortes\ScreenHunter_008.bmp"/>
          <p:cNvPicPr>
            <a:picLocks noGrp="1" noChangeAspect="1" noChangeArrowheads="1"/>
          </p:cNvPicPr>
          <p:nvPr>
            <p:ph idx="1"/>
          </p:nvPr>
        </p:nvPicPr>
        <p:blipFill>
          <a:blip r:embed="rId2"/>
          <a:srcRect/>
          <a:stretch>
            <a:fillRect/>
          </a:stretch>
        </p:blipFill>
        <p:spPr>
          <a:xfrm>
            <a:off x="285750" y="357188"/>
            <a:ext cx="4278313" cy="3143250"/>
          </a:xfrm>
        </p:spPr>
      </p:pic>
      <p:pic>
        <p:nvPicPr>
          <p:cNvPr id="17411" name="Picture 3" descr="C:\Documents and Settings\MJesusyKiko\Escritorio\Recortes\ScreenHunter_009.bmp"/>
          <p:cNvPicPr>
            <a:picLocks noChangeAspect="1" noChangeArrowheads="1"/>
          </p:cNvPicPr>
          <p:nvPr/>
        </p:nvPicPr>
        <p:blipFill>
          <a:blip r:embed="rId3"/>
          <a:srcRect/>
          <a:stretch>
            <a:fillRect/>
          </a:stretch>
        </p:blipFill>
        <p:spPr bwMode="auto">
          <a:xfrm>
            <a:off x="4500563" y="3429000"/>
            <a:ext cx="4219575" cy="3095625"/>
          </a:xfrm>
          <a:prstGeom prst="rect">
            <a:avLst/>
          </a:prstGeom>
          <a:noFill/>
          <a:ln w="9525">
            <a:noFill/>
            <a:miter lim="800000"/>
            <a:headEnd/>
            <a:tailEnd/>
          </a:ln>
        </p:spPr>
      </p:pic>
      <p:sp>
        <p:nvSpPr>
          <p:cNvPr id="6" name="1 Título"/>
          <p:cNvSpPr txBox="1">
            <a:spLocks/>
          </p:cNvSpPr>
          <p:nvPr/>
        </p:nvSpPr>
        <p:spPr>
          <a:xfrm>
            <a:off x="5072063" y="2500313"/>
            <a:ext cx="3614737" cy="917575"/>
          </a:xfrm>
          <a:prstGeom prst="rect">
            <a:avLst/>
          </a:prstGeom>
        </p:spPr>
        <p:txBody>
          <a:bodyPr anchor="ctr">
            <a:normAutofit/>
          </a:bodyPr>
          <a:lstStyle/>
          <a:p>
            <a:pPr algn="ctr" fontAlgn="auto">
              <a:spcAft>
                <a:spcPts val="0"/>
              </a:spcAft>
              <a:defRPr/>
            </a:pPr>
            <a:r>
              <a:rPr lang="es-ES" sz="2800" dirty="0">
                <a:latin typeface="+mj-lt"/>
                <a:ea typeface="+mj-ea"/>
                <a:cs typeface="+mj-cs"/>
              </a:rPr>
              <a:t>CHOPERA</a:t>
            </a:r>
            <a:r>
              <a:rPr lang="es-ES" sz="2800" dirty="0">
                <a:latin typeface="+mn-lt"/>
                <a:cs typeface="+mn-cs"/>
              </a:rPr>
              <a:t> </a:t>
            </a:r>
          </a:p>
          <a:p>
            <a:pPr algn="ctr" fontAlgn="auto">
              <a:spcAft>
                <a:spcPts val="0"/>
              </a:spcAft>
              <a:defRPr/>
            </a:pPr>
            <a:r>
              <a:rPr lang="es-ES" sz="1400" dirty="0">
                <a:latin typeface="+mn-lt"/>
                <a:cs typeface="+mn-cs"/>
              </a:rPr>
              <a:t>Fuente : sites.google.es</a:t>
            </a:r>
            <a:endParaRPr lang="es-ES" sz="1400" dirty="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S" smtClean="0"/>
              <a:t>MUDEJAR EN SAHAGÚN</a:t>
            </a:r>
          </a:p>
        </p:txBody>
      </p:sp>
      <p:sp>
        <p:nvSpPr>
          <p:cNvPr id="3" name="2 Marcador de contenido"/>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s-ES" dirty="0" smtClean="0"/>
              <a:t>Aquí existió uno de los más poderosos cenobios de la España cristiana medieval: el Real Monasterio de San Benito.</a:t>
            </a:r>
          </a:p>
          <a:p>
            <a:pPr fontAlgn="auto">
              <a:spcAft>
                <a:spcPts val="0"/>
              </a:spcAft>
              <a:buFont typeface="Arial" pitchFamily="34" charset="0"/>
              <a:buChar char="•"/>
              <a:defRPr/>
            </a:pPr>
            <a:r>
              <a:rPr lang="es-ES" dirty="0" smtClean="0"/>
              <a:t>Parece que su origen es altomedieval y guardó las reliquias de los mártires Facundo y Primitivo. Fue destruido en más de una ocasión y refundado en el año 880 (en tiempos del rey asturiano Alfonso el Magno).</a:t>
            </a:r>
          </a:p>
          <a:p>
            <a:pPr fontAlgn="auto">
              <a:spcAft>
                <a:spcPts val="0"/>
              </a:spcAft>
              <a:buFont typeface="Arial" pitchFamily="34" charset="0"/>
              <a:buChar char="•"/>
              <a:defRPr/>
            </a:pPr>
            <a:r>
              <a:rPr lang="es-ES" dirty="0" smtClean="0"/>
              <a:t>Durante los siglos fue ganando poder hasta llegar a dominar sobre más de noventa monasterios e iglesias, en época de Alfonso VI. De la construcción románica y gótica de este monasterio no quedan sino restos mínimos.</a:t>
            </a:r>
          </a:p>
          <a:p>
            <a:pPr fontAlgn="auto">
              <a:spcAft>
                <a:spcPts val="0"/>
              </a:spcAft>
              <a:buFont typeface="Arial" pitchFamily="34" charset="0"/>
              <a:buChar char="•"/>
              <a:defRPr/>
            </a:pPr>
            <a:r>
              <a:rPr lang="es-ES" dirty="0" smtClean="0"/>
              <a:t>También es Sahagún un lugar interesante porque se le considera uno de los focos primitivos (incluso, probablemente el inicial) de ese nuevo arte mestizo exclusivamente hispano que llamamos mudéjar, románico-mudéjar o primer mudéjar castellanoleonés.</a:t>
            </a:r>
          </a:p>
          <a:p>
            <a:pPr fontAlgn="auto">
              <a:spcAft>
                <a:spcPts val="0"/>
              </a:spcAft>
              <a:buFont typeface="Arial" pitchFamily="34" charset="0"/>
              <a:buChar char="•"/>
              <a:defRPr/>
            </a:pP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C:\Documents and Settings\MJesusyKiko\Escritorio\Recortes\ScreenHunter_011.bmp"/>
          <p:cNvPicPr>
            <a:picLocks noChangeAspect="1" noChangeArrowheads="1"/>
          </p:cNvPicPr>
          <p:nvPr/>
        </p:nvPicPr>
        <p:blipFill>
          <a:blip r:embed="rId2"/>
          <a:srcRect/>
          <a:stretch>
            <a:fillRect/>
          </a:stretch>
        </p:blipFill>
        <p:spPr bwMode="auto">
          <a:xfrm>
            <a:off x="214313" y="0"/>
            <a:ext cx="5089525" cy="3521075"/>
          </a:xfrm>
          <a:prstGeom prst="rect">
            <a:avLst/>
          </a:prstGeom>
          <a:noFill/>
          <a:ln w="9525">
            <a:noFill/>
            <a:miter lim="800000"/>
            <a:headEnd/>
            <a:tailEnd/>
          </a:ln>
        </p:spPr>
      </p:pic>
      <p:pic>
        <p:nvPicPr>
          <p:cNvPr id="19458" name="Picture 4" descr="C:\Documents and Settings\MJesusyKiko\Escritorio\Recortes\ScreenHunter_012.bmp"/>
          <p:cNvPicPr>
            <a:picLocks noChangeAspect="1" noChangeArrowheads="1"/>
          </p:cNvPicPr>
          <p:nvPr/>
        </p:nvPicPr>
        <p:blipFill>
          <a:blip r:embed="rId3"/>
          <a:srcRect/>
          <a:stretch>
            <a:fillRect/>
          </a:stretch>
        </p:blipFill>
        <p:spPr bwMode="auto">
          <a:xfrm>
            <a:off x="3935413" y="3571875"/>
            <a:ext cx="4911725" cy="3000375"/>
          </a:xfrm>
          <a:prstGeom prst="rect">
            <a:avLst/>
          </a:prstGeom>
          <a:noFill/>
          <a:ln w="9525">
            <a:noFill/>
            <a:miter lim="800000"/>
            <a:headEnd/>
            <a:tailEnd/>
          </a:ln>
        </p:spPr>
      </p:pic>
      <p:sp>
        <p:nvSpPr>
          <p:cNvPr id="19459" name="1 Título"/>
          <p:cNvSpPr>
            <a:spLocks noGrp="1"/>
          </p:cNvSpPr>
          <p:nvPr>
            <p:ph type="title"/>
          </p:nvPr>
        </p:nvSpPr>
        <p:spPr>
          <a:xfrm>
            <a:off x="285750" y="3500438"/>
            <a:ext cx="3471863" cy="917575"/>
          </a:xfrm>
        </p:spPr>
        <p:txBody>
          <a:bodyPr/>
          <a:lstStyle/>
          <a:p>
            <a:r>
              <a:rPr lang="es-ES" sz="2800" smtClean="0"/>
              <a:t>San Tirso</a:t>
            </a:r>
            <a:br>
              <a:rPr lang="es-ES" sz="2800" smtClean="0"/>
            </a:br>
            <a:endParaRPr lang="es-ES" sz="1300" smtClean="0"/>
          </a:p>
        </p:txBody>
      </p:sp>
      <p:sp>
        <p:nvSpPr>
          <p:cNvPr id="9" name="1 Título"/>
          <p:cNvSpPr txBox="1">
            <a:spLocks/>
          </p:cNvSpPr>
          <p:nvPr/>
        </p:nvSpPr>
        <p:spPr>
          <a:xfrm>
            <a:off x="285750" y="5715000"/>
            <a:ext cx="3614738" cy="917575"/>
          </a:xfrm>
          <a:prstGeom prst="rect">
            <a:avLst/>
          </a:prstGeom>
        </p:spPr>
        <p:txBody>
          <a:bodyPr anchor="ctr">
            <a:normAutofit/>
          </a:bodyPr>
          <a:lstStyle/>
          <a:p>
            <a:pPr algn="ctr" fontAlgn="auto">
              <a:spcAft>
                <a:spcPts val="0"/>
              </a:spcAft>
              <a:defRPr/>
            </a:pPr>
            <a:r>
              <a:rPr lang="es-ES" sz="2800" dirty="0">
                <a:latin typeface="+mj-lt"/>
                <a:ea typeface="+mj-ea"/>
                <a:cs typeface="+mj-cs"/>
              </a:rPr>
              <a:t>San Lorenzo</a:t>
            </a:r>
            <a:br>
              <a:rPr lang="es-ES" sz="2800" dirty="0">
                <a:latin typeface="+mj-lt"/>
                <a:ea typeface="+mj-ea"/>
                <a:cs typeface="+mj-cs"/>
              </a:rPr>
            </a:br>
            <a:endParaRPr lang="es-ES" sz="1300" dirty="0">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6 Marcador de contenido"/>
          <p:cNvSpPr>
            <a:spLocks noGrp="1"/>
          </p:cNvSpPr>
          <p:nvPr>
            <p:ph idx="1"/>
          </p:nvPr>
        </p:nvSpPr>
        <p:spPr>
          <a:xfrm>
            <a:off x="5500688" y="6286500"/>
            <a:ext cx="3186112" cy="411163"/>
          </a:xfrm>
        </p:spPr>
        <p:txBody>
          <a:bodyPr/>
          <a:lstStyle/>
          <a:p>
            <a:pPr algn="r">
              <a:buFont typeface="Arial" charset="0"/>
              <a:buNone/>
            </a:pPr>
            <a:r>
              <a:rPr lang="es-ES" sz="1200" smtClean="0"/>
              <a:t>FUENTE</a:t>
            </a:r>
            <a:r>
              <a:rPr lang="es-ES" sz="1400" smtClean="0"/>
              <a:t>: www.joseluisluna.com</a:t>
            </a:r>
          </a:p>
        </p:txBody>
      </p:sp>
      <p:pic>
        <p:nvPicPr>
          <p:cNvPr id="20482" name="Picture 2" descr="C:\Documents and Settings\MJesusyKiko\Escritorio\Recortes\ScreenHunter_015.bmp"/>
          <p:cNvPicPr>
            <a:picLocks noChangeAspect="1" noChangeArrowheads="1"/>
          </p:cNvPicPr>
          <p:nvPr/>
        </p:nvPicPr>
        <p:blipFill>
          <a:blip r:embed="rId2"/>
          <a:srcRect/>
          <a:stretch>
            <a:fillRect/>
          </a:stretch>
        </p:blipFill>
        <p:spPr bwMode="auto">
          <a:xfrm>
            <a:off x="142875" y="0"/>
            <a:ext cx="4700588" cy="3644900"/>
          </a:xfrm>
          <a:prstGeom prst="rect">
            <a:avLst/>
          </a:prstGeom>
          <a:noFill/>
          <a:ln w="9525">
            <a:noFill/>
            <a:miter lim="800000"/>
            <a:headEnd/>
            <a:tailEnd/>
          </a:ln>
        </p:spPr>
      </p:pic>
      <p:pic>
        <p:nvPicPr>
          <p:cNvPr id="20483" name="Picture 3" descr="C:\Documents and Settings\MJesusyKiko\Escritorio\Recortes\ScreenHunter_020.bmp"/>
          <p:cNvPicPr>
            <a:picLocks noChangeAspect="1" noChangeArrowheads="1"/>
          </p:cNvPicPr>
          <p:nvPr/>
        </p:nvPicPr>
        <p:blipFill>
          <a:blip r:embed="rId3"/>
          <a:srcRect/>
          <a:stretch>
            <a:fillRect/>
          </a:stretch>
        </p:blipFill>
        <p:spPr bwMode="auto">
          <a:xfrm>
            <a:off x="3157538" y="3714750"/>
            <a:ext cx="5986462" cy="2535238"/>
          </a:xfrm>
          <a:prstGeom prst="rect">
            <a:avLst/>
          </a:prstGeom>
          <a:noFill/>
          <a:ln w="9525">
            <a:noFill/>
            <a:miter lim="800000"/>
            <a:headEnd/>
            <a:tailEnd/>
          </a:ln>
        </p:spPr>
      </p:pic>
      <p:sp>
        <p:nvSpPr>
          <p:cNvPr id="10" name="1 Título"/>
          <p:cNvSpPr txBox="1">
            <a:spLocks/>
          </p:cNvSpPr>
          <p:nvPr/>
        </p:nvSpPr>
        <p:spPr>
          <a:xfrm>
            <a:off x="4857750" y="142875"/>
            <a:ext cx="3614738" cy="917575"/>
          </a:xfrm>
          <a:prstGeom prst="rect">
            <a:avLst/>
          </a:prstGeom>
        </p:spPr>
        <p:txBody>
          <a:bodyPr anchor="ctr">
            <a:normAutofit/>
          </a:bodyPr>
          <a:lstStyle/>
          <a:p>
            <a:pPr algn="ctr" fontAlgn="auto">
              <a:spcAft>
                <a:spcPts val="0"/>
              </a:spcAft>
              <a:defRPr/>
            </a:pPr>
            <a:r>
              <a:rPr lang="es-ES" sz="2800" dirty="0">
                <a:latin typeface="+mj-lt"/>
                <a:ea typeface="+mj-ea"/>
                <a:cs typeface="+mj-cs"/>
              </a:rPr>
              <a:t>Virgen del Puente</a:t>
            </a:r>
            <a:br>
              <a:rPr lang="es-ES" sz="2800" dirty="0">
                <a:latin typeface="+mj-lt"/>
                <a:ea typeface="+mj-ea"/>
                <a:cs typeface="+mj-cs"/>
              </a:rPr>
            </a:br>
            <a:endParaRPr lang="es-ES" sz="1300" dirty="0">
              <a:latin typeface="+mj-lt"/>
              <a:ea typeface="+mj-ea"/>
              <a:cs typeface="+mj-cs"/>
            </a:endParaRPr>
          </a:p>
        </p:txBody>
      </p:sp>
      <p:sp>
        <p:nvSpPr>
          <p:cNvPr id="11" name="1 Título"/>
          <p:cNvSpPr>
            <a:spLocks noGrp="1"/>
          </p:cNvSpPr>
          <p:nvPr>
            <p:ph type="title"/>
          </p:nvPr>
        </p:nvSpPr>
        <p:spPr>
          <a:xfrm>
            <a:off x="5072063" y="2714625"/>
            <a:ext cx="3614737" cy="917575"/>
          </a:xfrm>
        </p:spPr>
        <p:txBody>
          <a:bodyPr rtlCol="0">
            <a:normAutofit fontScale="90000"/>
          </a:bodyPr>
          <a:lstStyle/>
          <a:p>
            <a:pPr fontAlgn="auto">
              <a:spcAft>
                <a:spcPts val="0"/>
              </a:spcAft>
              <a:defRPr/>
            </a:pPr>
            <a:r>
              <a:rPr lang="es-ES" sz="2800" dirty="0" smtClean="0"/>
              <a:t>Santuario de la Virgen Peregrina</a:t>
            </a:r>
            <a:br>
              <a:rPr lang="es-ES" sz="2800" dirty="0" smtClean="0"/>
            </a:br>
            <a:endParaRPr lang="es-ES" sz="13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 smtClean="0"/>
              <a:t>SAN LORENZO</a:t>
            </a:r>
          </a:p>
        </p:txBody>
      </p:sp>
      <p:pic>
        <p:nvPicPr>
          <p:cNvPr id="21506" name="Picture 2" descr="C:\Documents and Settings\MJesusyKiko\Escritorio\Recortes\ScreenHunter_001.bmp"/>
          <p:cNvPicPr>
            <a:picLocks noGrp="1" noChangeAspect="1" noChangeArrowheads="1"/>
          </p:cNvPicPr>
          <p:nvPr>
            <p:ph idx="1"/>
          </p:nvPr>
        </p:nvPicPr>
        <p:blipFill>
          <a:blip r:embed="rId2"/>
          <a:srcRect/>
          <a:stretch>
            <a:fillRect/>
          </a:stretch>
        </p:blipFill>
        <p:spPr>
          <a:xfrm>
            <a:off x="714375" y="1357313"/>
            <a:ext cx="2857500" cy="4257675"/>
          </a:xfrm>
        </p:spPr>
      </p:pic>
      <p:sp>
        <p:nvSpPr>
          <p:cNvPr id="21507" name="4 Rectángulo"/>
          <p:cNvSpPr>
            <a:spLocks noChangeArrowheads="1"/>
          </p:cNvSpPr>
          <p:nvPr/>
        </p:nvSpPr>
        <p:spPr bwMode="auto">
          <a:xfrm>
            <a:off x="3714750" y="1143000"/>
            <a:ext cx="4572000" cy="4800600"/>
          </a:xfrm>
          <a:prstGeom prst="rect">
            <a:avLst/>
          </a:prstGeom>
          <a:noFill/>
          <a:ln w="9525">
            <a:noFill/>
            <a:miter lim="800000"/>
            <a:headEnd/>
            <a:tailEnd/>
          </a:ln>
        </p:spPr>
        <p:txBody>
          <a:bodyPr>
            <a:spAutoFit/>
          </a:bodyPr>
          <a:lstStyle/>
          <a:p>
            <a:r>
              <a:rPr lang="es-ES">
                <a:latin typeface="Calibri" pitchFamily="34" charset="0"/>
              </a:rPr>
              <a:t>La Iglesia de San Lorenzo, construida enteramente de ladrillo un siglo más tarde es la otra joya del románico sagunino. Perfecta geometría de ladrillo morisco, presenta las mismas características arquitectónicas que la de San Tirso, planta, naves y ábsides, además de una magnífica torre de cuatro pisos que decrecen en altura.</a:t>
            </a:r>
            <a:br>
              <a:rPr lang="es-ES">
                <a:latin typeface="Calibri" pitchFamily="34" charset="0"/>
              </a:rPr>
            </a:br>
            <a:r>
              <a:rPr lang="es-ES">
                <a:latin typeface="Calibri" pitchFamily="34" charset="0"/>
              </a:rPr>
              <a:t>San Lorenzo data de la 1ª mitad del siglo XIII, edificada en el corazón de la antigua morería, posee planta basilical y una magnífica cabecera tripartita con los ábsides en forma de tambor, no menos valiosa es la torre hecha en ladrillo, y que conjuga perfectamente el espíritu cristiano con las formas decorativas importadas por los alarifes mudéjares.</a:t>
            </a:r>
          </a:p>
          <a:p>
            <a:pPr algn="r"/>
            <a:r>
              <a:rPr lang="es-ES">
                <a:latin typeface="Calibri"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1059</Words>
  <Application>Microsoft Office PowerPoint</Application>
  <PresentationFormat>On-screen Show (4:3)</PresentationFormat>
  <Paragraphs>66</Paragraphs>
  <Slides>28</Slides>
  <Notes>0</Notes>
  <HiddenSlides>0</HiddenSlides>
  <MMClips>0</MMClips>
  <ScaleCrop>false</ScaleCrop>
  <HeadingPairs>
    <vt:vector size="6" baseType="variant">
      <vt:variant>
        <vt:lpstr>Fuentes usadas</vt:lpstr>
      </vt:variant>
      <vt:variant>
        <vt:i4>2</vt:i4>
      </vt:variant>
      <vt:variant>
        <vt:lpstr>Plantilla de diseño</vt:lpstr>
      </vt:variant>
      <vt:variant>
        <vt:i4>1</vt:i4>
      </vt:variant>
      <vt:variant>
        <vt:lpstr>Títulos de diapositiva</vt:lpstr>
      </vt:variant>
      <vt:variant>
        <vt:i4>28</vt:i4>
      </vt:variant>
    </vt:vector>
  </HeadingPairs>
  <TitlesOfParts>
    <vt:vector size="31" baseType="lpstr">
      <vt:lpstr>Calibri</vt:lpstr>
      <vt:lpstr>Arial</vt:lpstr>
      <vt:lpstr>Tema de Office</vt:lpstr>
      <vt:lpstr> VISITA A LA LOCALIDAD DE SAHAGÚN  (LEÓN) </vt:lpstr>
      <vt:lpstr>COMARCA TIERRA DE SAHAGÚN</vt:lpstr>
      <vt:lpstr>Diapositiva 3</vt:lpstr>
      <vt:lpstr>FLORA Y FAUNA , PAISAJE AGRARIO Y RIQUEZA NATURAL</vt:lpstr>
      <vt:lpstr>BOSQUE DE ENCINAS Fuente : Agrega.aeducacion.es</vt:lpstr>
      <vt:lpstr>MUDEJAR EN SAHAGÚN</vt:lpstr>
      <vt:lpstr>San Tirso </vt:lpstr>
      <vt:lpstr>Santuario de la Virgen Peregrina </vt:lpstr>
      <vt:lpstr>SAN LORENZO</vt:lpstr>
      <vt:lpstr>SAN TIRSO</vt:lpstr>
      <vt:lpstr>LA PEREGRINA</vt:lpstr>
      <vt:lpstr>VIRGEN DEL PUENTE</vt:lpstr>
      <vt:lpstr>ACTIVIDADES PREVIAS</vt:lpstr>
      <vt:lpstr>                   Fuente: Google Maps</vt:lpstr>
      <vt:lpstr>Diapositiva 15</vt:lpstr>
      <vt:lpstr>Diapositiva 16</vt:lpstr>
      <vt:lpstr>Fuente: Google mapas</vt:lpstr>
      <vt:lpstr>Diapositiva 18</vt:lpstr>
      <vt:lpstr>Diapositiva 19</vt:lpstr>
      <vt:lpstr>Diapositiva 20</vt:lpstr>
      <vt:lpstr>ACTIVIDADES DURANTE LA VISITA</vt:lpstr>
      <vt:lpstr>Diapositiva 22</vt:lpstr>
      <vt:lpstr>Diapositiva 23</vt:lpstr>
      <vt:lpstr>Diapositiva 24</vt:lpstr>
      <vt:lpstr>ACTIVIDADES POSTERIORES</vt:lpstr>
      <vt:lpstr>Diapositiva 26</vt:lpstr>
      <vt:lpstr>Diapositiva 27</vt:lpstr>
      <vt:lpstr>FUENTES DE CONSULTA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 A LA LOCALIDAD DE SAHAGÚN (LEÓN) </dc:title>
  <dc:creator>Kiko</dc:creator>
  <cp:lastModifiedBy>AS</cp:lastModifiedBy>
  <cp:revision>34</cp:revision>
  <dcterms:created xsi:type="dcterms:W3CDTF">2015-04-09T13:21:58Z</dcterms:created>
  <dcterms:modified xsi:type="dcterms:W3CDTF">2015-04-14T15:11:10Z</dcterms:modified>
</cp:coreProperties>
</file>