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745" r:id="rId3"/>
    <p:sldId id="802" r:id="rId4"/>
    <p:sldId id="803" r:id="rId5"/>
    <p:sldId id="746" r:id="rId6"/>
    <p:sldId id="771" r:id="rId7"/>
    <p:sldId id="747" r:id="rId8"/>
    <p:sldId id="807" r:id="rId9"/>
    <p:sldId id="791" r:id="rId10"/>
    <p:sldId id="781" r:id="rId11"/>
    <p:sldId id="762" r:id="rId12"/>
    <p:sldId id="759" r:id="rId13"/>
    <p:sldId id="782" r:id="rId14"/>
    <p:sldId id="763" r:id="rId15"/>
    <p:sldId id="760" r:id="rId16"/>
    <p:sldId id="783" r:id="rId17"/>
    <p:sldId id="764" r:id="rId18"/>
    <p:sldId id="785" r:id="rId19"/>
    <p:sldId id="765" r:id="rId20"/>
    <p:sldId id="779" r:id="rId21"/>
    <p:sldId id="794" r:id="rId22"/>
    <p:sldId id="784" r:id="rId23"/>
    <p:sldId id="766" r:id="rId24"/>
    <p:sldId id="792" r:id="rId25"/>
    <p:sldId id="786" r:id="rId26"/>
    <p:sldId id="767" r:id="rId27"/>
    <p:sldId id="793" r:id="rId28"/>
    <p:sldId id="787" r:id="rId29"/>
    <p:sldId id="768" r:id="rId30"/>
    <p:sldId id="795" r:id="rId31"/>
    <p:sldId id="788" r:id="rId32"/>
    <p:sldId id="769" r:id="rId33"/>
    <p:sldId id="716" r:id="rId34"/>
    <p:sldId id="789" r:id="rId35"/>
    <p:sldId id="770" r:id="rId36"/>
    <p:sldId id="800" r:id="rId37"/>
    <p:sldId id="790" r:id="rId38"/>
    <p:sldId id="796" r:id="rId39"/>
    <p:sldId id="797" r:id="rId40"/>
    <p:sldId id="798" r:id="rId41"/>
    <p:sldId id="799" r:id="rId42"/>
    <p:sldId id="806" r:id="rId4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441" autoAdjust="0"/>
    <p:restoredTop sz="92081" autoAdjust="0"/>
  </p:normalViewPr>
  <p:slideViewPr>
    <p:cSldViewPr snapToGrid="0">
      <p:cViewPr varScale="1">
        <p:scale>
          <a:sx n="74" d="100"/>
          <a:sy n="74" d="100"/>
        </p:scale>
        <p:origin x="101" y="178"/>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customXml" Target="../customXml/item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DA77E-2E73-4C63-8BD6-72521EFAC67C}" type="datetimeFigureOut">
              <a:rPr lang="es-ES" smtClean="0"/>
              <a:t>19/09/2021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DDAFE9-5A82-4973-B27C-953BF95EF453}" type="slidenum">
              <a:rPr lang="es-ES" smtClean="0"/>
              <a:t>‹Nº›</a:t>
            </a:fld>
            <a:endParaRPr lang="es-ES"/>
          </a:p>
        </p:txBody>
      </p:sp>
    </p:spTree>
    <p:extLst>
      <p:ext uri="{BB962C8B-B14F-4D97-AF65-F5344CB8AC3E}">
        <p14:creationId xmlns:p14="http://schemas.microsoft.com/office/powerpoint/2010/main" val="2326284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8DDAFE9-5A82-4973-B27C-953BF95EF453}" type="slidenum">
              <a:rPr lang="es-ES" smtClean="0"/>
              <a:t>1</a:t>
            </a:fld>
            <a:endParaRPr lang="es-ES"/>
          </a:p>
        </p:txBody>
      </p:sp>
    </p:spTree>
    <p:extLst>
      <p:ext uri="{BB962C8B-B14F-4D97-AF65-F5344CB8AC3E}">
        <p14:creationId xmlns:p14="http://schemas.microsoft.com/office/powerpoint/2010/main" val="1220268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cs typeface="Arial" panose="020B0604020202020204" pitchFamily="34" charset="0"/>
              </a:rPr>
              <a:t>La propuesta del CRA el Pizarral de Santa María La Real de Nieva, (en la diapositiva se muestra como lo han ilustrado en su colegio) surgió por la necesidad de que los centros TEI tuvieran un documento de referencia que orientara al profesorado en general y a las personas recién llegadas, especialmente en aquellos centros donde hay un importante grado de movilidad, de manera que todo el mundo conociera las mejores formas de actuar acordes con el espíritu y la filosofía del programa TEI. </a:t>
            </a:r>
          </a:p>
          <a:p>
            <a:endParaRPr lang="es-ES" dirty="0"/>
          </a:p>
        </p:txBody>
      </p:sp>
      <p:sp>
        <p:nvSpPr>
          <p:cNvPr id="4" name="Marcador de número de diapositiva 3"/>
          <p:cNvSpPr>
            <a:spLocks noGrp="1"/>
          </p:cNvSpPr>
          <p:nvPr>
            <p:ph type="sldNum" sz="quarter" idx="5"/>
          </p:nvPr>
        </p:nvSpPr>
        <p:spPr/>
        <p:txBody>
          <a:bodyPr/>
          <a:lstStyle/>
          <a:p>
            <a:fld id="{F8DDAFE9-5A82-4973-B27C-953BF95EF453}" type="slidenum">
              <a:rPr lang="es-ES" smtClean="0"/>
              <a:t>2</a:t>
            </a:fld>
            <a:endParaRPr lang="es-ES"/>
          </a:p>
        </p:txBody>
      </p:sp>
    </p:spTree>
    <p:extLst>
      <p:ext uri="{BB962C8B-B14F-4D97-AF65-F5344CB8AC3E}">
        <p14:creationId xmlns:p14="http://schemas.microsoft.com/office/powerpoint/2010/main" val="779161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Arial" panose="020B0604020202020204" pitchFamily="34" charset="0"/>
              </a:rPr>
              <a:t>Hemos establecido diferentes grados de profundización: </a:t>
            </a:r>
          </a:p>
          <a:p>
            <a:pPr marL="342900" lvl="0" indent="-342900" algn="just">
              <a:lnSpc>
                <a:spcPct val="107000"/>
              </a:lnSpc>
              <a:buFont typeface="Symbol" panose="05050102010706020507" pitchFamily="18" charset="2"/>
              <a:buChar char=""/>
            </a:pPr>
            <a:r>
              <a:rPr lang="es-ES" sz="1800" dirty="0">
                <a:effectLst/>
                <a:latin typeface="Calibri" panose="020F0502020204030204" pitchFamily="34" charset="0"/>
                <a:ea typeface="Calibri" panose="020F0502020204030204" pitchFamily="34" charset="0"/>
                <a:cs typeface="Arial" panose="020B0604020202020204" pitchFamily="34" charset="0"/>
              </a:rPr>
              <a:t>el cartel con los 10 puntos, que se puede colocar en la sala de profesorado o repartir a cada docente; </a:t>
            </a:r>
            <a:endParaRPr lang="es-ES" sz="1800" dirty="0"/>
          </a:p>
        </p:txBody>
      </p:sp>
      <p:sp>
        <p:nvSpPr>
          <p:cNvPr id="4" name="Marcador de número de diapositiva 3"/>
          <p:cNvSpPr>
            <a:spLocks noGrp="1"/>
          </p:cNvSpPr>
          <p:nvPr>
            <p:ph type="sldNum" sz="quarter" idx="5"/>
          </p:nvPr>
        </p:nvSpPr>
        <p:spPr/>
        <p:txBody>
          <a:bodyPr/>
          <a:lstStyle/>
          <a:p>
            <a:fld id="{F8DDAFE9-5A82-4973-B27C-953BF95EF453}" type="slidenum">
              <a:rPr lang="es-ES" smtClean="0"/>
              <a:t>3</a:t>
            </a:fld>
            <a:endParaRPr lang="es-ES"/>
          </a:p>
        </p:txBody>
      </p:sp>
    </p:spTree>
    <p:extLst>
      <p:ext uri="{BB962C8B-B14F-4D97-AF65-F5344CB8AC3E}">
        <p14:creationId xmlns:p14="http://schemas.microsoft.com/office/powerpoint/2010/main" val="3646680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40000" lnSpcReduction="20000"/>
          </a:bodyPr>
          <a:lstStyle/>
          <a:p>
            <a:r>
              <a:rPr lang="es-ES_tradnl" sz="1200" kern="1200" dirty="0">
                <a:solidFill>
                  <a:schemeClr val="tx1"/>
                </a:solidFill>
                <a:effectLst/>
                <a:latin typeface="+mn-lt"/>
                <a:ea typeface="ＭＳ Ｐゴシック" charset="0"/>
                <a:cs typeface="ＭＳ Ｐゴシック" charset="0"/>
              </a:rPr>
              <a:t>Se ha de trasmitir la idea muy clara de que NADIE DEBE CALLAR ante una situación de maltrato, ni siquiera la víctima. </a:t>
            </a:r>
          </a:p>
          <a:p>
            <a:r>
              <a:rPr lang="es-ES_tradnl" sz="1200" kern="1200" dirty="0">
                <a:solidFill>
                  <a:schemeClr val="tx1"/>
                </a:solidFill>
                <a:effectLst/>
                <a:latin typeface="+mn-lt"/>
                <a:ea typeface="ＭＳ Ｐゴシック" charset="0"/>
                <a:cs typeface="ＭＳ Ｐゴシック" charset="0"/>
              </a:rPr>
              <a:t>Hay que ACTUAR por una cuestión de JUSTICIA SOCIAL, dejando de lado la IDEA DEL CHIVATO/A. El mensaje debe ser claro: "no hacer nada es legitimar las conductas negativas y dañinas".</a:t>
            </a:r>
          </a:p>
          <a:p>
            <a:r>
              <a:rPr lang="es-ES_tradnl" sz="1200" kern="1200" dirty="0">
                <a:solidFill>
                  <a:schemeClr val="tx1"/>
                </a:solidFill>
                <a:effectLst/>
                <a:latin typeface="+mn-lt"/>
                <a:ea typeface="ＭＳ Ｐゴシック" charset="0"/>
                <a:cs typeface="ＭＳ Ｐゴシック" charset="0"/>
              </a:rPr>
              <a:t> </a:t>
            </a:r>
          </a:p>
          <a:p>
            <a:r>
              <a:rPr lang="es-ES_tradnl" sz="1200" kern="1200" dirty="0">
                <a:solidFill>
                  <a:schemeClr val="tx1"/>
                </a:solidFill>
                <a:effectLst/>
                <a:latin typeface="+mn-lt"/>
                <a:ea typeface="ＭＳ Ｐゴシック" charset="0"/>
                <a:cs typeface="ＭＳ Ｐゴシック" charset="0"/>
              </a:rPr>
              <a:t>Proceso de intervención: se da una acción = conducta que hace daño</a:t>
            </a:r>
          </a:p>
          <a:p>
            <a:r>
              <a:rPr lang="es-ES_tradnl" sz="1200" kern="1200" dirty="0">
                <a:solidFill>
                  <a:schemeClr val="tx1"/>
                </a:solidFill>
                <a:effectLst/>
                <a:latin typeface="+mn-lt"/>
                <a:ea typeface="ＭＳ Ｐゴシック" charset="0"/>
                <a:cs typeface="ＭＳ Ｐゴシック" charset="0"/>
              </a:rPr>
              <a:t>Si se percibe el daño (victima, alumnado – testigo) hay que </a:t>
            </a:r>
            <a:r>
              <a:rPr lang="es-ES_tradnl" sz="1200" b="1" kern="1200" dirty="0">
                <a:solidFill>
                  <a:schemeClr val="tx1"/>
                </a:solidFill>
                <a:effectLst/>
                <a:latin typeface="+mn-lt"/>
                <a:ea typeface="ＭＳ Ｐゴシック" charset="0"/>
                <a:cs typeface="ＭＳ Ｐゴシック" charset="0"/>
              </a:rPr>
              <a:t>ACTUAR</a:t>
            </a:r>
            <a:r>
              <a:rPr lang="es-ES_tradnl" sz="1200" kern="1200" dirty="0">
                <a:solidFill>
                  <a:schemeClr val="tx1"/>
                </a:solidFill>
                <a:effectLst/>
                <a:latin typeface="+mn-lt"/>
                <a:ea typeface="ＭＳ Ｐゴシック" charset="0"/>
                <a:cs typeface="ＭＳ Ｐゴシック" charset="0"/>
              </a:rPr>
              <a:t> por una cuestión de </a:t>
            </a:r>
            <a:r>
              <a:rPr lang="es-ES_tradnl" sz="1200" b="1" kern="1200" dirty="0">
                <a:solidFill>
                  <a:schemeClr val="tx1"/>
                </a:solidFill>
                <a:effectLst/>
                <a:latin typeface="+mn-lt"/>
                <a:ea typeface="ＭＳ Ｐゴシック" charset="0"/>
                <a:cs typeface="ＭＳ Ｐゴシック" charset="0"/>
              </a:rPr>
              <a:t>JUSTICIA</a:t>
            </a:r>
            <a:r>
              <a:rPr lang="es-ES_tradnl" sz="1200" kern="1200" dirty="0">
                <a:solidFill>
                  <a:schemeClr val="tx1"/>
                </a:solidFill>
                <a:effectLst/>
                <a:latin typeface="+mn-lt"/>
                <a:ea typeface="ＭＳ Ｐゴシック" charset="0"/>
                <a:cs typeface="ＭＳ Ｐゴシック" charset="0"/>
              </a:rPr>
              <a:t> y </a:t>
            </a:r>
            <a:r>
              <a:rPr lang="es-ES_tradnl" sz="1200" b="1" kern="1200" dirty="0">
                <a:solidFill>
                  <a:schemeClr val="tx1"/>
                </a:solidFill>
                <a:effectLst/>
                <a:latin typeface="+mn-lt"/>
                <a:ea typeface="ＭＳ Ｐゴシック" charset="0"/>
                <a:cs typeface="ＭＳ Ｐゴシック" charset="0"/>
              </a:rPr>
              <a:t>DIGNIDAD</a:t>
            </a:r>
            <a:r>
              <a:rPr lang="es-ES_tradnl" sz="1200" kern="1200" dirty="0">
                <a:solidFill>
                  <a:schemeClr val="tx1"/>
                </a:solidFill>
                <a:effectLst/>
                <a:latin typeface="+mn-lt"/>
                <a:ea typeface="ＭＳ Ｐゴシック" charset="0"/>
                <a:cs typeface="ＭＳ Ｐゴシック" charset="0"/>
              </a:rPr>
              <a:t>, </a:t>
            </a:r>
            <a:r>
              <a:rPr lang="es-ES_tradnl" sz="1200" u="sng" kern="1200" dirty="0">
                <a:solidFill>
                  <a:schemeClr val="tx1"/>
                </a:solidFill>
                <a:effectLst/>
                <a:latin typeface="+mn-lt"/>
                <a:ea typeface="ＭＳ Ｐゴシック" charset="0"/>
                <a:cs typeface="ＭＳ Ｐゴシック" charset="0"/>
              </a:rPr>
              <a:t>rompiendo la idea del chivato</a:t>
            </a:r>
            <a:r>
              <a:rPr lang="es-ES_tradnl" sz="1200" kern="1200" dirty="0">
                <a:solidFill>
                  <a:schemeClr val="tx1"/>
                </a:solidFill>
                <a:effectLst/>
                <a:latin typeface="+mn-lt"/>
                <a:ea typeface="ＭＳ Ｐゴシック" charset="0"/>
                <a:cs typeface="ＭＳ Ｐゴシック" charset="0"/>
              </a:rPr>
              <a:t>.</a:t>
            </a:r>
          </a:p>
          <a:p>
            <a:r>
              <a:rPr lang="es-ES_tradnl" sz="1200" kern="1200" dirty="0">
                <a:solidFill>
                  <a:schemeClr val="tx1"/>
                </a:solidFill>
                <a:effectLst/>
                <a:latin typeface="+mn-lt"/>
                <a:ea typeface="ＭＳ Ｐゴシック" charset="0"/>
                <a:cs typeface="ＭＳ Ｐゴシック" charset="0"/>
              </a:rPr>
              <a:t> </a:t>
            </a:r>
          </a:p>
          <a:p>
            <a:r>
              <a:rPr lang="es-ES_tradnl" sz="1200" u="sng" kern="1200" dirty="0">
                <a:solidFill>
                  <a:schemeClr val="tx1"/>
                </a:solidFill>
                <a:effectLst/>
                <a:latin typeface="+mn-lt"/>
                <a:ea typeface="ＭＳ Ｐゴシック" charset="0"/>
                <a:cs typeface="ＭＳ Ｐゴシック" charset="0"/>
              </a:rPr>
              <a:t>Si no se actúa</a:t>
            </a:r>
            <a:r>
              <a:rPr lang="es-ES_tradnl" sz="1200" kern="1200" dirty="0">
                <a:solidFill>
                  <a:schemeClr val="tx1"/>
                </a:solidFill>
                <a:effectLst/>
                <a:latin typeface="+mn-lt"/>
                <a:ea typeface="ＭＳ Ｐゴシック" charset="0"/>
                <a:cs typeface="ＭＳ Ｐゴシック" charset="0"/>
              </a:rPr>
              <a:t>, se legitima y refuerza la conducta que hace daño.</a:t>
            </a:r>
          </a:p>
          <a:p>
            <a:endParaRPr lang="es-ES_tradnl" sz="1200" kern="1200" dirty="0">
              <a:solidFill>
                <a:schemeClr val="tx1"/>
              </a:solidFill>
              <a:effectLst/>
              <a:latin typeface="+mn-lt"/>
              <a:ea typeface="ＭＳ Ｐゴシック" charset="0"/>
              <a:cs typeface="ＭＳ Ｐゴシック" charset="0"/>
            </a:endParaRPr>
          </a:p>
          <a:p>
            <a:r>
              <a:rPr lang="es-ES_tradnl" sz="1200" kern="1200" dirty="0">
                <a:solidFill>
                  <a:schemeClr val="tx1"/>
                </a:solidFill>
                <a:effectLst/>
                <a:latin typeface="+mn-lt"/>
                <a:ea typeface="ＭＳ Ｐゴシック" charset="0"/>
                <a:cs typeface="ＭＳ Ｐゴシック" charset="0"/>
              </a:rPr>
              <a:t>El vínculo con el tutor de quien ha generado la conducta que hace daño hace que se le escuche más y mejor. </a:t>
            </a:r>
          </a:p>
          <a:p>
            <a:r>
              <a:rPr lang="es-ES_tradnl" sz="1200" kern="1200" dirty="0">
                <a:solidFill>
                  <a:schemeClr val="tx1"/>
                </a:solidFill>
                <a:effectLst/>
                <a:latin typeface="+mn-lt"/>
                <a:ea typeface="ＭＳ Ｐゴシック" charset="0"/>
                <a:cs typeface="ＭＳ Ｐゴシック" charset="0"/>
              </a:rPr>
              <a:t> </a:t>
            </a:r>
          </a:p>
          <a:p>
            <a:r>
              <a:rPr lang="es-ES_tradnl" sz="1200" b="1" kern="1200" dirty="0">
                <a:solidFill>
                  <a:schemeClr val="tx1"/>
                </a:solidFill>
                <a:effectLst/>
                <a:latin typeface="+mn-lt"/>
                <a:ea typeface="ＭＳ Ｐゴシック" charset="0"/>
                <a:cs typeface="ＭＳ Ｐゴシック" charset="0"/>
              </a:rPr>
              <a:t>Perspectiva preventiva y disuasoria</a:t>
            </a:r>
            <a:r>
              <a:rPr lang="es-ES_tradnl" sz="1200" kern="1200" dirty="0">
                <a:solidFill>
                  <a:schemeClr val="tx1"/>
                </a:solidFill>
                <a:effectLst/>
                <a:latin typeface="+mn-lt"/>
                <a:ea typeface="ＭＳ Ｐゴシック" charset="0"/>
                <a:cs typeface="ＭＳ Ｐゴシック" charset="0"/>
              </a:rPr>
              <a:t> mediante el DIALOGO directo pacífico y sereno. </a:t>
            </a:r>
          </a:p>
          <a:p>
            <a:r>
              <a:rPr lang="es-ES_tradnl" sz="1200" kern="1200" dirty="0">
                <a:solidFill>
                  <a:schemeClr val="tx1"/>
                </a:solidFill>
                <a:effectLst/>
                <a:latin typeface="+mn-lt"/>
                <a:ea typeface="ＭＳ Ｐゴシック" charset="0"/>
                <a:cs typeface="ＭＳ Ｐゴシック" charset="0"/>
              </a:rPr>
              <a:t> </a:t>
            </a:r>
          </a:p>
          <a:p>
            <a:r>
              <a:rPr lang="es-ES_tradnl" sz="1200" b="1" kern="1200" dirty="0">
                <a:solidFill>
                  <a:schemeClr val="tx1"/>
                </a:solidFill>
                <a:effectLst/>
                <a:latin typeface="+mn-lt"/>
                <a:ea typeface="ＭＳ Ｐゴシック" charset="0"/>
                <a:cs typeface="ＭＳ Ｐゴシック" charset="0"/>
              </a:rPr>
              <a:t>ELLOS solucionan</a:t>
            </a:r>
            <a:r>
              <a:rPr lang="es-ES_tradnl" sz="1200" kern="1200" dirty="0">
                <a:solidFill>
                  <a:schemeClr val="tx1"/>
                </a:solidFill>
                <a:effectLst/>
                <a:latin typeface="+mn-lt"/>
                <a:ea typeface="ＭＳ Ｐゴシック" charset="0"/>
                <a:cs typeface="ＭＳ Ｐゴシック" charset="0"/>
              </a:rPr>
              <a:t> sabiendo que hay </a:t>
            </a:r>
            <a:r>
              <a:rPr lang="es-ES_tradnl" sz="1200" u="sng" kern="1200" dirty="0">
                <a:solidFill>
                  <a:schemeClr val="tx1"/>
                </a:solidFill>
                <a:effectLst/>
                <a:latin typeface="+mn-lt"/>
                <a:ea typeface="ＭＳ Ｐゴシック" charset="0"/>
                <a:cs typeface="ＭＳ Ｐゴシック" charset="0"/>
              </a:rPr>
              <a:t>respaldo institucional</a:t>
            </a:r>
            <a:r>
              <a:rPr lang="es-ES_tradnl" sz="1200" kern="1200" dirty="0">
                <a:solidFill>
                  <a:schemeClr val="tx1"/>
                </a:solidFill>
                <a:effectLst/>
                <a:latin typeface="+mn-lt"/>
                <a:ea typeface="ＭＳ Ｐゴシック" charset="0"/>
                <a:cs typeface="ＭＳ Ｐゴシック" charset="0"/>
              </a:rPr>
              <a:t> y que puede acudir en todo momento al coordinador.</a:t>
            </a:r>
          </a:p>
          <a:p>
            <a:r>
              <a:rPr lang="es-ES_tradnl" sz="1200" kern="1200" dirty="0">
                <a:solidFill>
                  <a:schemeClr val="tx1"/>
                </a:solidFill>
                <a:effectLst/>
                <a:latin typeface="+mn-lt"/>
                <a:ea typeface="ＭＳ Ｐゴシック" charset="0"/>
                <a:cs typeface="ＭＳ Ｐゴシック" charset="0"/>
              </a:rPr>
              <a:t> </a:t>
            </a:r>
          </a:p>
          <a:p>
            <a:r>
              <a:rPr lang="es-ES_tradnl" sz="1200" kern="1200" dirty="0">
                <a:solidFill>
                  <a:schemeClr val="tx1"/>
                </a:solidFill>
                <a:effectLst/>
                <a:latin typeface="+mn-lt"/>
                <a:ea typeface="ＭＳ Ｐゴシック" charset="0"/>
                <a:cs typeface="ＭＳ Ｐゴシック" charset="0"/>
              </a:rPr>
              <a:t>Como NORMA: nunca han de usar la violencia para resolver la violencia.</a:t>
            </a:r>
          </a:p>
          <a:p>
            <a:r>
              <a:rPr lang="es-ES_tradnl" sz="1200" kern="1200" dirty="0">
                <a:solidFill>
                  <a:schemeClr val="tx1"/>
                </a:solidFill>
                <a:effectLst/>
                <a:latin typeface="+mn-lt"/>
                <a:ea typeface="ＭＳ Ｐゴシック" charset="0"/>
                <a:cs typeface="ＭＳ Ｐゴシック" charset="0"/>
              </a:rPr>
              <a:t> </a:t>
            </a:r>
          </a:p>
          <a:p>
            <a:r>
              <a:rPr lang="es-ES_tradnl" sz="1200" kern="1200" dirty="0">
                <a:solidFill>
                  <a:schemeClr val="tx1"/>
                </a:solidFill>
                <a:effectLst/>
                <a:latin typeface="+mn-lt"/>
                <a:ea typeface="ＭＳ Ｐゴシック" charset="0"/>
                <a:cs typeface="ＭＳ Ｐゴシック" charset="0"/>
              </a:rPr>
              <a:t>Hablar con quien ha generado la CONDUCTA QUE HACE DAÑO.</a:t>
            </a:r>
          </a:p>
          <a:p>
            <a:r>
              <a:rPr lang="es-ES_tradnl" sz="1200" kern="1200" dirty="0">
                <a:solidFill>
                  <a:schemeClr val="tx1"/>
                </a:solidFill>
                <a:effectLst/>
                <a:latin typeface="+mn-lt"/>
                <a:ea typeface="ＭＳ Ｐゴシック" charset="0"/>
                <a:cs typeface="ＭＳ Ｐゴシック" charset="0"/>
              </a:rPr>
              <a:t> </a:t>
            </a:r>
          </a:p>
          <a:p>
            <a:r>
              <a:rPr lang="es-ES_tradnl" sz="1200" kern="1200" dirty="0">
                <a:solidFill>
                  <a:schemeClr val="tx1"/>
                </a:solidFill>
                <a:effectLst/>
                <a:latin typeface="+mn-lt"/>
                <a:ea typeface="ＭＳ Ｐゴシック" charset="0"/>
                <a:cs typeface="ＭＳ Ｐゴシック" charset="0"/>
              </a:rPr>
              <a:t>Se busca el </a:t>
            </a:r>
            <a:r>
              <a:rPr lang="es-ES_tradnl" sz="1200" u="sng" kern="1200" dirty="0">
                <a:solidFill>
                  <a:schemeClr val="tx1"/>
                </a:solidFill>
                <a:effectLst/>
                <a:latin typeface="+mn-lt"/>
                <a:ea typeface="ＭＳ Ｐゴシック" charset="0"/>
                <a:cs typeface="ＭＳ Ｐゴシック" charset="0"/>
              </a:rPr>
              <a:t>concepto de EQUIPO</a:t>
            </a:r>
            <a:r>
              <a:rPr lang="es-ES_tradnl" sz="1200" kern="1200" dirty="0">
                <a:solidFill>
                  <a:schemeClr val="tx1"/>
                </a:solidFill>
                <a:effectLst/>
                <a:latin typeface="+mn-lt"/>
                <a:ea typeface="ＭＳ Ｐゴシック" charset="0"/>
                <a:cs typeface="ＭＳ Ｐゴシック" charset="0"/>
              </a:rPr>
              <a:t>: tutor + </a:t>
            </a:r>
            <a:r>
              <a:rPr lang="es-ES_tradnl" sz="1200" kern="1200" dirty="0" err="1">
                <a:solidFill>
                  <a:schemeClr val="tx1"/>
                </a:solidFill>
                <a:effectLst/>
                <a:latin typeface="+mn-lt"/>
                <a:ea typeface="ＭＳ Ｐゴシック" charset="0"/>
                <a:cs typeface="ＭＳ Ｐゴシック" charset="0"/>
              </a:rPr>
              <a:t>tutorizado</a:t>
            </a:r>
            <a:r>
              <a:rPr lang="es-ES_tradnl" sz="1200" kern="1200" dirty="0">
                <a:solidFill>
                  <a:schemeClr val="tx1"/>
                </a:solidFill>
                <a:effectLst/>
                <a:latin typeface="+mn-lt"/>
                <a:ea typeface="ＭＳ Ｐゴシック" charset="0"/>
                <a:cs typeface="ＭＳ Ｐゴシック" charset="0"/>
              </a:rPr>
              <a:t>.</a:t>
            </a:r>
          </a:p>
          <a:p>
            <a:endParaRPr lang="es-ES_tradnl" sz="1200" kern="1200" dirty="0">
              <a:solidFill>
                <a:schemeClr val="tx1"/>
              </a:solidFill>
              <a:effectLst/>
              <a:latin typeface="+mn-lt"/>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_tradnl" sz="1200" kern="1200" dirty="0">
                <a:solidFill>
                  <a:schemeClr val="tx1"/>
                </a:solidFill>
                <a:effectLst/>
                <a:latin typeface="+mn-lt"/>
                <a:ea typeface="ＭＳ Ｐゴシック" charset="0"/>
                <a:cs typeface="ＭＳ Ｐゴシック" charset="0"/>
              </a:rPr>
              <a:t>NUNCA usar violencia para resolver violencia es una NORMA.</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_tradnl" sz="1200" kern="1200" dirty="0">
              <a:solidFill>
                <a:schemeClr val="tx1"/>
              </a:solidFill>
              <a:effectLst/>
              <a:latin typeface="+mn-lt"/>
              <a:ea typeface="ＭＳ Ｐゴシック" charset="0"/>
              <a:cs typeface="ＭＳ Ｐゴシック" charset="0"/>
            </a:endParaRPr>
          </a:p>
          <a:p>
            <a:r>
              <a:rPr lang="es-ES_tradnl" sz="1200" kern="1200" dirty="0">
                <a:solidFill>
                  <a:schemeClr val="tx1"/>
                </a:solidFill>
                <a:effectLst/>
                <a:latin typeface="+mn-lt"/>
                <a:ea typeface="ＭＳ Ｐゴシック" charset="0"/>
                <a:cs typeface="ＭＳ Ｐゴシック" charset="0"/>
              </a:rPr>
              <a:t>Debe ser una </a:t>
            </a:r>
            <a:r>
              <a:rPr lang="es-ES_tradnl" sz="1200" b="1" kern="1200" dirty="0">
                <a:solidFill>
                  <a:schemeClr val="tx1"/>
                </a:solidFill>
                <a:effectLst/>
                <a:latin typeface="+mn-lt"/>
                <a:ea typeface="ＭＳ Ｐゴシック" charset="0"/>
                <a:cs typeface="ＭＳ Ｐゴシック" charset="0"/>
              </a:rPr>
              <a:t>ACTUACIÓN desde el centro, </a:t>
            </a:r>
            <a:r>
              <a:rPr lang="es-ES_tradnl" sz="1200" u="sng" kern="1200" dirty="0">
                <a:solidFill>
                  <a:schemeClr val="tx1"/>
                </a:solidFill>
                <a:effectLst/>
                <a:latin typeface="+mn-lt"/>
                <a:ea typeface="ＭＳ Ｐゴシック" charset="0"/>
                <a:cs typeface="ＭＳ Ｐゴシック" charset="0"/>
              </a:rPr>
              <a:t>en el mismo contexto donde se produce la conducta errónea</a:t>
            </a:r>
            <a:r>
              <a:rPr lang="es-ES_tradnl" sz="1200" kern="1200" dirty="0">
                <a:solidFill>
                  <a:schemeClr val="tx1"/>
                </a:solidFill>
                <a:effectLst/>
                <a:latin typeface="+mn-lt"/>
                <a:ea typeface="ＭＳ Ｐゴシック" charset="0"/>
                <a:cs typeface="ＭＳ Ｐゴシック" charset="0"/>
              </a:rPr>
              <a:t>. El terapeuta trata de subir la autoestima, pero si luego en el centro le meten caña o se mira para otro lado cuando ocurre, no sirve. </a:t>
            </a:r>
          </a:p>
          <a:p>
            <a:r>
              <a:rPr lang="es-ES_tradnl" sz="1200" kern="1200" dirty="0">
                <a:solidFill>
                  <a:schemeClr val="tx1"/>
                </a:solidFill>
                <a:effectLst/>
                <a:latin typeface="+mn-lt"/>
                <a:ea typeface="ＭＳ Ｐゴシック" charset="0"/>
                <a:cs typeface="ＭＳ Ｐゴシック" charset="0"/>
              </a:rPr>
              <a:t> </a:t>
            </a:r>
          </a:p>
          <a:p>
            <a:r>
              <a:rPr lang="es-ES_tradnl" sz="1200" kern="1200" dirty="0">
                <a:solidFill>
                  <a:schemeClr val="tx1"/>
                </a:solidFill>
                <a:effectLst/>
                <a:latin typeface="+mn-lt"/>
                <a:ea typeface="ＭＳ Ｐゴシック" charset="0"/>
                <a:cs typeface="ＭＳ Ｐゴシック" charset="0"/>
              </a:rPr>
              <a:t>VICTIMA sin competencias para actuar. Si acaba dando un SOS, hay que ayudarle porque ya es bastante duro el decir “soy débil y no sé salir de aquí, ayúdame”. </a:t>
            </a:r>
            <a:r>
              <a:rPr lang="es-ES_tradnl" sz="1200" b="1" kern="1200" dirty="0">
                <a:solidFill>
                  <a:schemeClr val="tx1"/>
                </a:solidFill>
                <a:effectLst/>
                <a:latin typeface="+mn-lt"/>
                <a:ea typeface="ＭＳ Ｐゴシック" charset="0"/>
                <a:cs typeface="ＭＳ Ｐゴシック" charset="0"/>
              </a:rPr>
              <a:t>Ayudar sin estigmatizar</a:t>
            </a:r>
            <a:r>
              <a:rPr lang="es-ES_tradnl" sz="1200" kern="1200" dirty="0">
                <a:solidFill>
                  <a:schemeClr val="tx1"/>
                </a:solidFill>
                <a:effectLst/>
                <a:latin typeface="+mn-lt"/>
                <a:ea typeface="ＭＳ Ｐゴシック" charset="0"/>
                <a:cs typeface="ＭＳ Ｐゴシック" charset="0"/>
              </a:rPr>
              <a:t>. </a:t>
            </a:r>
          </a:p>
          <a:p>
            <a:endParaRPr lang="es-ES_tradnl" sz="1200" kern="1200" dirty="0">
              <a:solidFill>
                <a:schemeClr val="tx1"/>
              </a:solidFill>
              <a:effectLst/>
              <a:latin typeface="+mn-lt"/>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_tradnl" sz="1200" kern="1200" dirty="0">
                <a:solidFill>
                  <a:schemeClr val="tx1"/>
                </a:solidFill>
                <a:effectLst/>
                <a:latin typeface="+mn-lt"/>
                <a:ea typeface="ＭＳ Ｐゴシック" charset="0"/>
                <a:cs typeface="ＭＳ Ｐゴシック" charset="0"/>
              </a:rPr>
              <a:t>No PERMITIR conductas QUE HAGAN DAÑO A OTRO.</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_tradnl" sz="1200" kern="1200" dirty="0">
              <a:solidFill>
                <a:schemeClr val="tx1"/>
              </a:solidFill>
              <a:effectLst/>
              <a:latin typeface="+mn-lt"/>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_tradnl" sz="1200" b="1" kern="1200" dirty="0">
                <a:solidFill>
                  <a:schemeClr val="tx1"/>
                </a:solidFill>
                <a:effectLst/>
                <a:latin typeface="+mn-lt"/>
                <a:ea typeface="ＭＳ Ｐゴシック" charset="0"/>
                <a:cs typeface="ＭＳ Ｐゴシック" charset="0"/>
              </a:rPr>
              <a:t>Si TODOS están dentro</a:t>
            </a:r>
            <a:r>
              <a:rPr lang="es-ES_tradnl" sz="1200" kern="1200" dirty="0">
                <a:solidFill>
                  <a:schemeClr val="tx1"/>
                </a:solidFill>
                <a:effectLst/>
                <a:latin typeface="+mn-lt"/>
                <a:ea typeface="ＭＳ Ｐゴシック" charset="0"/>
                <a:cs typeface="ＭＳ Ｐゴシック" charset="0"/>
              </a:rPr>
              <a:t> y no solo el “débil” TODOS PRACTICAN. No se interviene sobre la persona, sino sobre su conducta. Se trata de trabajar CONDUCTAS: vengan de donde vengan. RESPETAR DIGNIDAD.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_tradnl" sz="1200" kern="1200" dirty="0">
              <a:solidFill>
                <a:schemeClr val="tx1"/>
              </a:solidFill>
              <a:effectLst/>
              <a:latin typeface="+mn-lt"/>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_tradnl" sz="1200" kern="1200" dirty="0">
                <a:solidFill>
                  <a:schemeClr val="tx1"/>
                </a:solidFill>
                <a:effectLst/>
                <a:latin typeface="+mn-lt"/>
                <a:ea typeface="ＭＳ Ｐゴシック" charset="0"/>
                <a:cs typeface="ＭＳ Ｐゴシック" charset="0"/>
              </a:rPr>
              <a:t>Se les da la </a:t>
            </a:r>
            <a:r>
              <a:rPr lang="es-ES_tradnl" sz="1200" b="1" kern="1200" dirty="0">
                <a:solidFill>
                  <a:schemeClr val="tx1"/>
                </a:solidFill>
                <a:effectLst/>
                <a:latin typeface="+mn-lt"/>
                <a:ea typeface="ＭＳ Ｐゴシック" charset="0"/>
                <a:cs typeface="ＭＳ Ｐゴシック" charset="0"/>
              </a:rPr>
              <a:t>OPORTUNIDAD DE CAMBIO</a:t>
            </a:r>
            <a:r>
              <a:rPr lang="es-ES_tradnl" sz="1200" kern="1200" dirty="0">
                <a:solidFill>
                  <a:schemeClr val="tx1"/>
                </a:solidFill>
                <a:effectLst/>
                <a:latin typeface="+mn-lt"/>
                <a:ea typeface="ＭＳ Ｐゴシック" charset="0"/>
                <a:cs typeface="ＭＳ Ｐゴシック" charset="0"/>
              </a:rPr>
              <a:t>. Con el AGRESOR nunca que busca la estigmatización pública. En privado se puede hablar con él y decirle lo que sea.</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_tradnl" sz="1200" kern="1200" dirty="0">
              <a:solidFill>
                <a:schemeClr val="tx1"/>
              </a:solidFill>
              <a:effectLst/>
              <a:latin typeface="+mn-lt"/>
              <a:ea typeface="ＭＳ Ｐゴシック" charset="0"/>
              <a:cs typeface="ＭＳ Ｐゴシック" charset="0"/>
            </a:endParaRPr>
          </a:p>
          <a:p>
            <a:r>
              <a:rPr lang="es-ES_tradnl" sz="1200" kern="1200" dirty="0">
                <a:solidFill>
                  <a:schemeClr val="tx1"/>
                </a:solidFill>
                <a:effectLst/>
                <a:latin typeface="+mn-lt"/>
                <a:ea typeface="ＭＳ Ｐゴシック" charset="0"/>
                <a:cs typeface="ＭＳ Ｐゴシック" charset="0"/>
              </a:rPr>
              <a:t>Se trata de </a:t>
            </a:r>
            <a:r>
              <a:rPr lang="es-ES_tradnl" sz="1200" b="1" kern="1200" dirty="0">
                <a:solidFill>
                  <a:schemeClr val="tx1"/>
                </a:solidFill>
                <a:effectLst/>
                <a:latin typeface="+mn-lt"/>
                <a:ea typeface="ＭＳ Ｐゴシック" charset="0"/>
                <a:cs typeface="ＭＳ Ｐゴシック" charset="0"/>
              </a:rPr>
              <a:t>TRABAJAR CONDUCTAS</a:t>
            </a:r>
            <a:r>
              <a:rPr lang="es-ES_tradnl" sz="1200" kern="1200" dirty="0">
                <a:solidFill>
                  <a:schemeClr val="tx1"/>
                </a:solidFill>
                <a:effectLst/>
                <a:latin typeface="+mn-lt"/>
                <a:ea typeface="ＭＳ Ｐゴシック" charset="0"/>
                <a:cs typeface="ＭＳ Ｐゴシック" charset="0"/>
              </a:rPr>
              <a:t>.</a:t>
            </a:r>
          </a:p>
          <a:p>
            <a:r>
              <a:rPr lang="es-ES_tradnl" sz="1200" kern="1200" dirty="0">
                <a:solidFill>
                  <a:schemeClr val="tx1"/>
                </a:solidFill>
                <a:effectLst/>
                <a:latin typeface="+mn-lt"/>
                <a:ea typeface="ＭＳ Ｐゴシック" charset="0"/>
                <a:cs typeface="ＭＳ Ｐゴシック" charset="0"/>
              </a:rPr>
              <a:t> </a:t>
            </a:r>
          </a:p>
          <a:p>
            <a:r>
              <a:rPr lang="es-ES_tradnl" sz="1200" b="1" kern="1200" dirty="0">
                <a:solidFill>
                  <a:schemeClr val="tx1"/>
                </a:solidFill>
                <a:effectLst/>
                <a:latin typeface="+mn-lt"/>
                <a:ea typeface="ＭＳ Ｐゴシック" charset="0"/>
                <a:cs typeface="ＭＳ Ｐゴシック" charset="0"/>
              </a:rPr>
              <a:t>RESPETAR LA DIGNIDAD INDIVIDUAL </a:t>
            </a:r>
            <a:r>
              <a:rPr lang="es-ES_tradnl" sz="1200" kern="1200" dirty="0">
                <a:solidFill>
                  <a:schemeClr val="tx1"/>
                </a:solidFill>
                <a:effectLst/>
                <a:latin typeface="+mn-lt"/>
                <a:ea typeface="ＭＳ Ｐゴシック" charset="0"/>
                <a:cs typeface="ＭＳ Ｐゴシック" charset="0"/>
              </a:rPr>
              <a:t>y </a:t>
            </a:r>
            <a:r>
              <a:rPr lang="es-ES_tradnl" sz="1200" b="1" kern="1200" dirty="0">
                <a:solidFill>
                  <a:schemeClr val="tx1"/>
                </a:solidFill>
                <a:effectLst/>
                <a:latin typeface="+mn-lt"/>
                <a:ea typeface="ＭＳ Ｐゴシック" charset="0"/>
                <a:cs typeface="ＭＳ Ｐゴシック" charset="0"/>
              </a:rPr>
              <a:t>dar OPORTUNIDAD AL CAMBIO</a:t>
            </a:r>
            <a:r>
              <a:rPr lang="es-ES_tradnl" b="1" dirty="0">
                <a:effectLst/>
              </a:rPr>
              <a:t> </a:t>
            </a:r>
            <a:endParaRPr lang="es-ES_tradnl" sz="1200" b="1" kern="1200" dirty="0">
              <a:solidFill>
                <a:schemeClr val="tx1"/>
              </a:solidFill>
              <a:effectLst/>
              <a:latin typeface="+mn-lt"/>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_tradnl" sz="1200" kern="1200" dirty="0">
              <a:solidFill>
                <a:schemeClr val="tx1"/>
              </a:solidFill>
              <a:effectLst/>
              <a:latin typeface="+mn-lt"/>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_tradnl" sz="1200" kern="1200" dirty="0">
              <a:solidFill>
                <a:schemeClr val="tx1"/>
              </a:solidFill>
              <a:effectLst/>
              <a:latin typeface="+mn-lt"/>
              <a:ea typeface="ＭＳ Ｐゴシック" charset="0"/>
              <a:cs typeface="ＭＳ Ｐゴシック" charset="0"/>
            </a:endParaRPr>
          </a:p>
          <a:p>
            <a:endParaRPr lang="es-ES_tradnl" sz="1200" kern="1200" dirty="0">
              <a:solidFill>
                <a:schemeClr val="tx1"/>
              </a:solidFill>
              <a:effectLst/>
              <a:latin typeface="+mn-lt"/>
              <a:ea typeface="ＭＳ Ｐゴシック" charset="0"/>
              <a:cs typeface="ＭＳ Ｐゴシック" charset="0"/>
            </a:endParaRPr>
          </a:p>
          <a:p>
            <a:r>
              <a:rPr lang="es-ES_tradnl" sz="1200" kern="1200" dirty="0">
                <a:solidFill>
                  <a:schemeClr val="tx1"/>
                </a:solidFill>
                <a:effectLst/>
                <a:latin typeface="+mn-lt"/>
                <a:ea typeface="ＭＳ Ｐゴシック" charset="0"/>
                <a:cs typeface="ＭＳ Ｐゴシック"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_tradnl" sz="1200" kern="1200" dirty="0">
              <a:solidFill>
                <a:schemeClr val="tx1"/>
              </a:solidFill>
              <a:effectLst/>
              <a:latin typeface="+mn-lt"/>
              <a:ea typeface="ＭＳ Ｐゴシック" charset="0"/>
              <a:cs typeface="ＭＳ Ｐゴシック" charset="0"/>
            </a:endParaRPr>
          </a:p>
          <a:p>
            <a:endParaRPr lang="es-ES_tradnl" sz="1200" kern="1200" dirty="0">
              <a:solidFill>
                <a:schemeClr val="tx1"/>
              </a:solidFill>
              <a:effectLst/>
              <a:latin typeface="+mn-lt"/>
              <a:ea typeface="ＭＳ Ｐゴシック" charset="0"/>
              <a:cs typeface="ＭＳ Ｐゴシック" charset="0"/>
            </a:endParaRPr>
          </a:p>
          <a:p>
            <a:endParaRPr lang="es-ES_tradnl" sz="1200" kern="1200" dirty="0">
              <a:solidFill>
                <a:schemeClr val="tx1"/>
              </a:solidFill>
              <a:effectLst/>
              <a:latin typeface="+mn-lt"/>
              <a:ea typeface="ＭＳ Ｐゴシック" charset="0"/>
              <a:cs typeface="ＭＳ Ｐゴシック" charset="0"/>
            </a:endParaRPr>
          </a:p>
          <a:p>
            <a:r>
              <a:rPr lang="es-ES_tradnl" sz="1200" kern="1200" dirty="0">
                <a:solidFill>
                  <a:schemeClr val="tx1"/>
                </a:solidFill>
                <a:effectLst/>
                <a:latin typeface="+mn-lt"/>
                <a:ea typeface="ＭＳ Ｐゴシック" charset="0"/>
                <a:cs typeface="ＭＳ Ｐゴシック" charset="0"/>
              </a:rPr>
              <a:t> </a:t>
            </a:r>
          </a:p>
          <a:p>
            <a:endParaRPr lang="es-ES" dirty="0"/>
          </a:p>
        </p:txBody>
      </p:sp>
      <p:sp>
        <p:nvSpPr>
          <p:cNvPr id="4" name="Marcador de número de diapositiva 3"/>
          <p:cNvSpPr>
            <a:spLocks noGrp="1"/>
          </p:cNvSpPr>
          <p:nvPr>
            <p:ph type="sldNum" sz="quarter" idx="10"/>
          </p:nvPr>
        </p:nvSpPr>
        <p:spPr/>
        <p:txBody>
          <a:bodyPr/>
          <a:lstStyle/>
          <a:p>
            <a:pPr>
              <a:defRPr/>
            </a:pPr>
            <a:fld id="{A41AB7DC-9F28-4B47-8EEF-10803D7F469E}" type="slidenum">
              <a:rPr lang="ca-ES" smtClean="0"/>
              <a:pPr>
                <a:defRPr/>
              </a:pPr>
              <a:t>32</a:t>
            </a:fld>
            <a:endParaRPr lang="ca-ES"/>
          </a:p>
        </p:txBody>
      </p:sp>
    </p:spTree>
    <p:extLst>
      <p:ext uri="{BB962C8B-B14F-4D97-AF65-F5344CB8AC3E}">
        <p14:creationId xmlns:p14="http://schemas.microsoft.com/office/powerpoint/2010/main" val="819442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S" sz="1800" dirty="0">
                <a:latin typeface="Calibri" panose="020F0502020204030204" pitchFamily="34" charset="0"/>
                <a:ea typeface="Calibri" panose="020F0502020204030204" pitchFamily="34" charset="0"/>
                <a:cs typeface="Arial" panose="020B0604020202020204" pitchFamily="34" charset="0"/>
              </a:rPr>
              <a:t>Cuando </a:t>
            </a:r>
            <a:r>
              <a:rPr lang="es-ES" sz="1800" dirty="0">
                <a:effectLst/>
                <a:latin typeface="Calibri" panose="020F0502020204030204" pitchFamily="34" charset="0"/>
                <a:ea typeface="Calibri" panose="020F0502020204030204" pitchFamily="34" charset="0"/>
                <a:cs typeface="Arial" panose="020B0604020202020204" pitchFamily="34" charset="0"/>
              </a:rPr>
              <a:t>decimos que el TEI se convierte en la columna vertebral de la convivencia es porque remueve en un centro muchos elementos, que todavía es necesario revisar, si queremos ser coherentes y eficaces en la creación de un espacio de paz positiva. </a:t>
            </a:r>
          </a:p>
          <a:p>
            <a:endParaRPr lang="es-ES" dirty="0"/>
          </a:p>
        </p:txBody>
      </p:sp>
      <p:sp>
        <p:nvSpPr>
          <p:cNvPr id="4" name="Marcador de número de diapositiva 3"/>
          <p:cNvSpPr>
            <a:spLocks noGrp="1"/>
          </p:cNvSpPr>
          <p:nvPr>
            <p:ph type="sldNum" sz="quarter" idx="5"/>
          </p:nvPr>
        </p:nvSpPr>
        <p:spPr/>
        <p:txBody>
          <a:bodyPr/>
          <a:lstStyle/>
          <a:p>
            <a:fld id="{F8DDAFE9-5A82-4973-B27C-953BF95EF453}" type="slidenum">
              <a:rPr lang="es-ES" smtClean="0"/>
              <a:t>41</a:t>
            </a:fld>
            <a:endParaRPr lang="es-ES"/>
          </a:p>
        </p:txBody>
      </p:sp>
    </p:spTree>
    <p:extLst>
      <p:ext uri="{BB962C8B-B14F-4D97-AF65-F5344CB8AC3E}">
        <p14:creationId xmlns:p14="http://schemas.microsoft.com/office/powerpoint/2010/main" val="2571178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4CA55-1CB7-4CEA-94F0-3E9646CF58E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9821EFD-F32E-4C6B-B6C1-D5C48A8338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3150FBD-A2CE-43DA-AB7D-3D18DD589012}"/>
              </a:ext>
            </a:extLst>
          </p:cNvPr>
          <p:cNvSpPr>
            <a:spLocks noGrp="1"/>
          </p:cNvSpPr>
          <p:nvPr>
            <p:ph type="dt" sz="half" idx="10"/>
          </p:nvPr>
        </p:nvSpPr>
        <p:spPr/>
        <p:txBody>
          <a:bodyPr/>
          <a:lstStyle/>
          <a:p>
            <a:fld id="{5F3F8D77-6124-4A9F-88E7-ADDC3EFF589A}" type="datetimeFigureOut">
              <a:rPr lang="es-ES" smtClean="0"/>
              <a:t>19/09/2021</a:t>
            </a:fld>
            <a:endParaRPr lang="es-ES"/>
          </a:p>
        </p:txBody>
      </p:sp>
      <p:sp>
        <p:nvSpPr>
          <p:cNvPr id="5" name="Marcador de pie de página 4">
            <a:extLst>
              <a:ext uri="{FF2B5EF4-FFF2-40B4-BE49-F238E27FC236}">
                <a16:creationId xmlns:a16="http://schemas.microsoft.com/office/drawing/2014/main" id="{83E556F6-DE16-4EDB-80D7-0057ABEAE1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09007C4-D0A4-402C-B13C-1D97E3F544C5}"/>
              </a:ext>
            </a:extLst>
          </p:cNvPr>
          <p:cNvSpPr>
            <a:spLocks noGrp="1"/>
          </p:cNvSpPr>
          <p:nvPr>
            <p:ph type="sldNum" sz="quarter" idx="12"/>
          </p:nvPr>
        </p:nvSpPr>
        <p:spPr/>
        <p:txBody>
          <a:bodyPr/>
          <a:lstStyle/>
          <a:p>
            <a:fld id="{81079452-2FDD-4A89-9D07-7795BDB0F5E9}" type="slidenum">
              <a:rPr lang="es-ES" smtClean="0"/>
              <a:t>‹Nº›</a:t>
            </a:fld>
            <a:endParaRPr lang="es-ES"/>
          </a:p>
        </p:txBody>
      </p:sp>
    </p:spTree>
    <p:extLst>
      <p:ext uri="{BB962C8B-B14F-4D97-AF65-F5344CB8AC3E}">
        <p14:creationId xmlns:p14="http://schemas.microsoft.com/office/powerpoint/2010/main" val="1453247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E3F352-DC83-4C88-BA8C-3C0B8727BAD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1CBD6E9-C37E-4D09-A8CD-EC3ACD1E92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8C7B3A6-B8D8-43DF-ACFA-E58319C9B9D8}"/>
              </a:ext>
            </a:extLst>
          </p:cNvPr>
          <p:cNvSpPr>
            <a:spLocks noGrp="1"/>
          </p:cNvSpPr>
          <p:nvPr>
            <p:ph type="dt" sz="half" idx="10"/>
          </p:nvPr>
        </p:nvSpPr>
        <p:spPr/>
        <p:txBody>
          <a:bodyPr/>
          <a:lstStyle/>
          <a:p>
            <a:fld id="{5F3F8D77-6124-4A9F-88E7-ADDC3EFF589A}" type="datetimeFigureOut">
              <a:rPr lang="es-ES" smtClean="0"/>
              <a:t>19/09/2021</a:t>
            </a:fld>
            <a:endParaRPr lang="es-ES"/>
          </a:p>
        </p:txBody>
      </p:sp>
      <p:sp>
        <p:nvSpPr>
          <p:cNvPr id="5" name="Marcador de pie de página 4">
            <a:extLst>
              <a:ext uri="{FF2B5EF4-FFF2-40B4-BE49-F238E27FC236}">
                <a16:creationId xmlns:a16="http://schemas.microsoft.com/office/drawing/2014/main" id="{CAFBBE91-DC68-42B7-B31C-EA9BFE7AEC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172D0EC-D163-471B-B903-E76A63A4F737}"/>
              </a:ext>
            </a:extLst>
          </p:cNvPr>
          <p:cNvSpPr>
            <a:spLocks noGrp="1"/>
          </p:cNvSpPr>
          <p:nvPr>
            <p:ph type="sldNum" sz="quarter" idx="12"/>
          </p:nvPr>
        </p:nvSpPr>
        <p:spPr/>
        <p:txBody>
          <a:bodyPr/>
          <a:lstStyle/>
          <a:p>
            <a:fld id="{81079452-2FDD-4A89-9D07-7795BDB0F5E9}" type="slidenum">
              <a:rPr lang="es-ES" smtClean="0"/>
              <a:t>‹Nº›</a:t>
            </a:fld>
            <a:endParaRPr lang="es-ES"/>
          </a:p>
        </p:txBody>
      </p:sp>
    </p:spTree>
    <p:extLst>
      <p:ext uri="{BB962C8B-B14F-4D97-AF65-F5344CB8AC3E}">
        <p14:creationId xmlns:p14="http://schemas.microsoft.com/office/powerpoint/2010/main" val="1316561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CB11185-A658-4311-8A87-675A495F0C6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19D721-C0F7-4CAB-88EB-A1C02C29BE7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EAFD4C8-49D3-463A-8BE3-94B5C0178DF9}"/>
              </a:ext>
            </a:extLst>
          </p:cNvPr>
          <p:cNvSpPr>
            <a:spLocks noGrp="1"/>
          </p:cNvSpPr>
          <p:nvPr>
            <p:ph type="dt" sz="half" idx="10"/>
          </p:nvPr>
        </p:nvSpPr>
        <p:spPr/>
        <p:txBody>
          <a:bodyPr/>
          <a:lstStyle/>
          <a:p>
            <a:fld id="{5F3F8D77-6124-4A9F-88E7-ADDC3EFF589A}" type="datetimeFigureOut">
              <a:rPr lang="es-ES" smtClean="0"/>
              <a:t>19/09/2021</a:t>
            </a:fld>
            <a:endParaRPr lang="es-ES"/>
          </a:p>
        </p:txBody>
      </p:sp>
      <p:sp>
        <p:nvSpPr>
          <p:cNvPr id="5" name="Marcador de pie de página 4">
            <a:extLst>
              <a:ext uri="{FF2B5EF4-FFF2-40B4-BE49-F238E27FC236}">
                <a16:creationId xmlns:a16="http://schemas.microsoft.com/office/drawing/2014/main" id="{C1614130-074D-4AE4-B21C-E803FA55AB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6F2B968-2121-4B3E-9827-2A4303CF8479}"/>
              </a:ext>
            </a:extLst>
          </p:cNvPr>
          <p:cNvSpPr>
            <a:spLocks noGrp="1"/>
          </p:cNvSpPr>
          <p:nvPr>
            <p:ph type="sldNum" sz="quarter" idx="12"/>
          </p:nvPr>
        </p:nvSpPr>
        <p:spPr/>
        <p:txBody>
          <a:bodyPr/>
          <a:lstStyle/>
          <a:p>
            <a:fld id="{81079452-2FDD-4A89-9D07-7795BDB0F5E9}" type="slidenum">
              <a:rPr lang="es-ES" smtClean="0"/>
              <a:t>‹Nº›</a:t>
            </a:fld>
            <a:endParaRPr lang="es-ES"/>
          </a:p>
        </p:txBody>
      </p:sp>
    </p:spTree>
    <p:extLst>
      <p:ext uri="{BB962C8B-B14F-4D97-AF65-F5344CB8AC3E}">
        <p14:creationId xmlns:p14="http://schemas.microsoft.com/office/powerpoint/2010/main" val="3934483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943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ORTADA2">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19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2D4C1B-6A5D-4B52-BA59-6F7720D5568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6864F36-02F1-4FFE-890E-B5720CE3EA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359EBC-5776-4DEF-A714-83AC4A0C2C3D}"/>
              </a:ext>
            </a:extLst>
          </p:cNvPr>
          <p:cNvSpPr>
            <a:spLocks noGrp="1"/>
          </p:cNvSpPr>
          <p:nvPr>
            <p:ph type="dt" sz="half" idx="10"/>
          </p:nvPr>
        </p:nvSpPr>
        <p:spPr/>
        <p:txBody>
          <a:bodyPr/>
          <a:lstStyle/>
          <a:p>
            <a:fld id="{5F3F8D77-6124-4A9F-88E7-ADDC3EFF589A}" type="datetimeFigureOut">
              <a:rPr lang="es-ES" smtClean="0"/>
              <a:t>19/09/2021</a:t>
            </a:fld>
            <a:endParaRPr lang="es-ES"/>
          </a:p>
        </p:txBody>
      </p:sp>
      <p:sp>
        <p:nvSpPr>
          <p:cNvPr id="5" name="Marcador de pie de página 4">
            <a:extLst>
              <a:ext uri="{FF2B5EF4-FFF2-40B4-BE49-F238E27FC236}">
                <a16:creationId xmlns:a16="http://schemas.microsoft.com/office/drawing/2014/main" id="{12EBB46B-6F15-40E9-A0C9-307DB2766CF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1741CE1-316C-44A0-BBCF-1DE1E69465E3}"/>
              </a:ext>
            </a:extLst>
          </p:cNvPr>
          <p:cNvSpPr>
            <a:spLocks noGrp="1"/>
          </p:cNvSpPr>
          <p:nvPr>
            <p:ph type="sldNum" sz="quarter" idx="12"/>
          </p:nvPr>
        </p:nvSpPr>
        <p:spPr/>
        <p:txBody>
          <a:bodyPr/>
          <a:lstStyle/>
          <a:p>
            <a:fld id="{81079452-2FDD-4A89-9D07-7795BDB0F5E9}" type="slidenum">
              <a:rPr lang="es-ES" smtClean="0"/>
              <a:t>‹Nº›</a:t>
            </a:fld>
            <a:endParaRPr lang="es-ES"/>
          </a:p>
        </p:txBody>
      </p:sp>
    </p:spTree>
    <p:extLst>
      <p:ext uri="{BB962C8B-B14F-4D97-AF65-F5344CB8AC3E}">
        <p14:creationId xmlns:p14="http://schemas.microsoft.com/office/powerpoint/2010/main" val="3438935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C290927-6A54-4DB4-BDEC-F9A13AEBF8D1}"/>
              </a:ext>
            </a:extLst>
          </p:cNvPr>
          <p:cNvSpPr>
            <a:spLocks noGrp="1"/>
          </p:cNvSpPr>
          <p:nvPr>
            <p:ph type="dt" sz="half" idx="10"/>
          </p:nvPr>
        </p:nvSpPr>
        <p:spPr/>
        <p:txBody>
          <a:bodyPr/>
          <a:lstStyle/>
          <a:p>
            <a:fld id="{5F3F8D77-6124-4A9F-88E7-ADDC3EFF589A}" type="datetimeFigureOut">
              <a:rPr lang="es-ES" smtClean="0"/>
              <a:t>19/09/2021</a:t>
            </a:fld>
            <a:endParaRPr lang="es-ES"/>
          </a:p>
        </p:txBody>
      </p:sp>
      <p:sp>
        <p:nvSpPr>
          <p:cNvPr id="3" name="Marcador de pie de página 2">
            <a:extLst>
              <a:ext uri="{FF2B5EF4-FFF2-40B4-BE49-F238E27FC236}">
                <a16:creationId xmlns:a16="http://schemas.microsoft.com/office/drawing/2014/main" id="{96F92788-B786-4BFB-BC3A-6E45D1AAAB5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47C298D-CE8F-41B8-8D33-E41EBEEC1416}"/>
              </a:ext>
            </a:extLst>
          </p:cNvPr>
          <p:cNvSpPr>
            <a:spLocks noGrp="1"/>
          </p:cNvSpPr>
          <p:nvPr>
            <p:ph type="sldNum" sz="quarter" idx="12"/>
          </p:nvPr>
        </p:nvSpPr>
        <p:spPr/>
        <p:txBody>
          <a:bodyPr/>
          <a:lstStyle/>
          <a:p>
            <a:fld id="{81079452-2FDD-4A89-9D07-7795BDB0F5E9}" type="slidenum">
              <a:rPr lang="es-ES" smtClean="0"/>
              <a:t>‹Nº›</a:t>
            </a:fld>
            <a:endParaRPr lang="es-ES"/>
          </a:p>
        </p:txBody>
      </p:sp>
    </p:spTree>
    <p:extLst>
      <p:ext uri="{BB962C8B-B14F-4D97-AF65-F5344CB8AC3E}">
        <p14:creationId xmlns:p14="http://schemas.microsoft.com/office/powerpoint/2010/main" val="207176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2D4C1B-6A5D-4B52-BA59-6F7720D5568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6864F36-02F1-4FFE-890E-B5720CE3EA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359EBC-5776-4DEF-A714-83AC4A0C2C3D}"/>
              </a:ext>
            </a:extLst>
          </p:cNvPr>
          <p:cNvSpPr>
            <a:spLocks noGrp="1"/>
          </p:cNvSpPr>
          <p:nvPr>
            <p:ph type="dt" sz="half" idx="10"/>
          </p:nvPr>
        </p:nvSpPr>
        <p:spPr/>
        <p:txBody>
          <a:bodyPr/>
          <a:lstStyle/>
          <a:p>
            <a:fld id="{5F3F8D77-6124-4A9F-88E7-ADDC3EFF589A}" type="datetimeFigureOut">
              <a:rPr lang="es-ES" smtClean="0"/>
              <a:t>19/09/2021</a:t>
            </a:fld>
            <a:endParaRPr lang="es-ES"/>
          </a:p>
        </p:txBody>
      </p:sp>
      <p:sp>
        <p:nvSpPr>
          <p:cNvPr id="5" name="Marcador de pie de página 4">
            <a:extLst>
              <a:ext uri="{FF2B5EF4-FFF2-40B4-BE49-F238E27FC236}">
                <a16:creationId xmlns:a16="http://schemas.microsoft.com/office/drawing/2014/main" id="{12EBB46B-6F15-40E9-A0C9-307DB2766CF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1741CE1-316C-44A0-BBCF-1DE1E69465E3}"/>
              </a:ext>
            </a:extLst>
          </p:cNvPr>
          <p:cNvSpPr>
            <a:spLocks noGrp="1"/>
          </p:cNvSpPr>
          <p:nvPr>
            <p:ph type="sldNum" sz="quarter" idx="12"/>
          </p:nvPr>
        </p:nvSpPr>
        <p:spPr/>
        <p:txBody>
          <a:bodyPr/>
          <a:lstStyle/>
          <a:p>
            <a:fld id="{81079452-2FDD-4A89-9D07-7795BDB0F5E9}" type="slidenum">
              <a:rPr lang="es-ES" smtClean="0"/>
              <a:t>‹Nº›</a:t>
            </a:fld>
            <a:endParaRPr lang="es-ES"/>
          </a:p>
        </p:txBody>
      </p:sp>
    </p:spTree>
    <p:extLst>
      <p:ext uri="{BB962C8B-B14F-4D97-AF65-F5344CB8AC3E}">
        <p14:creationId xmlns:p14="http://schemas.microsoft.com/office/powerpoint/2010/main" val="1517277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0F80B5-7F81-4953-9931-C3F19A30C7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BF9D457-B532-4EEC-B38A-0AFD3AC8A1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F2E0ED1-0FF1-4553-B572-72B9F64028CA}"/>
              </a:ext>
            </a:extLst>
          </p:cNvPr>
          <p:cNvSpPr>
            <a:spLocks noGrp="1"/>
          </p:cNvSpPr>
          <p:nvPr>
            <p:ph type="dt" sz="half" idx="10"/>
          </p:nvPr>
        </p:nvSpPr>
        <p:spPr/>
        <p:txBody>
          <a:bodyPr/>
          <a:lstStyle/>
          <a:p>
            <a:fld id="{5F3F8D77-6124-4A9F-88E7-ADDC3EFF589A}" type="datetimeFigureOut">
              <a:rPr lang="es-ES" smtClean="0"/>
              <a:t>19/09/2021</a:t>
            </a:fld>
            <a:endParaRPr lang="es-ES"/>
          </a:p>
        </p:txBody>
      </p:sp>
      <p:sp>
        <p:nvSpPr>
          <p:cNvPr id="5" name="Marcador de pie de página 4">
            <a:extLst>
              <a:ext uri="{FF2B5EF4-FFF2-40B4-BE49-F238E27FC236}">
                <a16:creationId xmlns:a16="http://schemas.microsoft.com/office/drawing/2014/main" id="{4F9FF2FC-EFA2-4E77-89F4-491E87872A9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CD6E1C8-BDB4-4B13-B494-CC290EDD5D59}"/>
              </a:ext>
            </a:extLst>
          </p:cNvPr>
          <p:cNvSpPr>
            <a:spLocks noGrp="1"/>
          </p:cNvSpPr>
          <p:nvPr>
            <p:ph type="sldNum" sz="quarter" idx="12"/>
          </p:nvPr>
        </p:nvSpPr>
        <p:spPr/>
        <p:txBody>
          <a:bodyPr/>
          <a:lstStyle/>
          <a:p>
            <a:fld id="{81079452-2FDD-4A89-9D07-7795BDB0F5E9}" type="slidenum">
              <a:rPr lang="es-ES" smtClean="0"/>
              <a:t>‹Nº›</a:t>
            </a:fld>
            <a:endParaRPr lang="es-ES"/>
          </a:p>
        </p:txBody>
      </p:sp>
    </p:spTree>
    <p:extLst>
      <p:ext uri="{BB962C8B-B14F-4D97-AF65-F5344CB8AC3E}">
        <p14:creationId xmlns:p14="http://schemas.microsoft.com/office/powerpoint/2010/main" val="65973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48D91-3062-413C-89DC-0260F7E06B4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E41DAA7-D78D-45CC-A963-85C4C4590DE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0CF2650-8E7B-47A4-8FBD-9145B3E7079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B687C56-525B-4501-AD9A-BC383060EBFD}"/>
              </a:ext>
            </a:extLst>
          </p:cNvPr>
          <p:cNvSpPr>
            <a:spLocks noGrp="1"/>
          </p:cNvSpPr>
          <p:nvPr>
            <p:ph type="dt" sz="half" idx="10"/>
          </p:nvPr>
        </p:nvSpPr>
        <p:spPr/>
        <p:txBody>
          <a:bodyPr/>
          <a:lstStyle/>
          <a:p>
            <a:fld id="{5F3F8D77-6124-4A9F-88E7-ADDC3EFF589A}" type="datetimeFigureOut">
              <a:rPr lang="es-ES" smtClean="0"/>
              <a:t>19/09/2021</a:t>
            </a:fld>
            <a:endParaRPr lang="es-ES"/>
          </a:p>
        </p:txBody>
      </p:sp>
      <p:sp>
        <p:nvSpPr>
          <p:cNvPr id="6" name="Marcador de pie de página 5">
            <a:extLst>
              <a:ext uri="{FF2B5EF4-FFF2-40B4-BE49-F238E27FC236}">
                <a16:creationId xmlns:a16="http://schemas.microsoft.com/office/drawing/2014/main" id="{ED56614B-2223-406E-9E0D-2EE33E8734C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74EDBC-BA5A-43B6-A8D8-0EDABA93BAF4}"/>
              </a:ext>
            </a:extLst>
          </p:cNvPr>
          <p:cNvSpPr>
            <a:spLocks noGrp="1"/>
          </p:cNvSpPr>
          <p:nvPr>
            <p:ph type="sldNum" sz="quarter" idx="12"/>
          </p:nvPr>
        </p:nvSpPr>
        <p:spPr/>
        <p:txBody>
          <a:bodyPr/>
          <a:lstStyle/>
          <a:p>
            <a:fld id="{81079452-2FDD-4A89-9D07-7795BDB0F5E9}" type="slidenum">
              <a:rPr lang="es-ES" smtClean="0"/>
              <a:t>‹Nº›</a:t>
            </a:fld>
            <a:endParaRPr lang="es-ES"/>
          </a:p>
        </p:txBody>
      </p:sp>
    </p:spTree>
    <p:extLst>
      <p:ext uri="{BB962C8B-B14F-4D97-AF65-F5344CB8AC3E}">
        <p14:creationId xmlns:p14="http://schemas.microsoft.com/office/powerpoint/2010/main" val="1710150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7208E8-B5CF-453C-8A47-A26F32B9123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6AFC96B-664F-4DDA-8A55-2462DE4FA6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F174B0-C3B6-4F53-B136-1CC6FEE593C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B116C95-CC44-4738-9A5D-B87835522C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A5D0CAE-8778-4289-96E9-3583976E0AE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E93F804-E1F5-4184-BFED-FE572E5318EE}"/>
              </a:ext>
            </a:extLst>
          </p:cNvPr>
          <p:cNvSpPr>
            <a:spLocks noGrp="1"/>
          </p:cNvSpPr>
          <p:nvPr>
            <p:ph type="dt" sz="half" idx="10"/>
          </p:nvPr>
        </p:nvSpPr>
        <p:spPr/>
        <p:txBody>
          <a:bodyPr/>
          <a:lstStyle/>
          <a:p>
            <a:fld id="{5F3F8D77-6124-4A9F-88E7-ADDC3EFF589A}" type="datetimeFigureOut">
              <a:rPr lang="es-ES" smtClean="0"/>
              <a:t>19/09/2021</a:t>
            </a:fld>
            <a:endParaRPr lang="es-ES"/>
          </a:p>
        </p:txBody>
      </p:sp>
      <p:sp>
        <p:nvSpPr>
          <p:cNvPr id="8" name="Marcador de pie de página 7">
            <a:extLst>
              <a:ext uri="{FF2B5EF4-FFF2-40B4-BE49-F238E27FC236}">
                <a16:creationId xmlns:a16="http://schemas.microsoft.com/office/drawing/2014/main" id="{C2D3835C-8531-45B5-A1E4-9938AF084BE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D0B0C17-6ACD-431D-A085-2817028BA2DA}"/>
              </a:ext>
            </a:extLst>
          </p:cNvPr>
          <p:cNvSpPr>
            <a:spLocks noGrp="1"/>
          </p:cNvSpPr>
          <p:nvPr>
            <p:ph type="sldNum" sz="quarter" idx="12"/>
          </p:nvPr>
        </p:nvSpPr>
        <p:spPr/>
        <p:txBody>
          <a:bodyPr/>
          <a:lstStyle/>
          <a:p>
            <a:fld id="{81079452-2FDD-4A89-9D07-7795BDB0F5E9}" type="slidenum">
              <a:rPr lang="es-ES" smtClean="0"/>
              <a:t>‹Nº›</a:t>
            </a:fld>
            <a:endParaRPr lang="es-ES"/>
          </a:p>
        </p:txBody>
      </p:sp>
    </p:spTree>
    <p:extLst>
      <p:ext uri="{BB962C8B-B14F-4D97-AF65-F5344CB8AC3E}">
        <p14:creationId xmlns:p14="http://schemas.microsoft.com/office/powerpoint/2010/main" val="142125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CDE647-B116-4145-8AB0-DB18F6E1EDA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2B708FB-42D3-42F1-8D76-B13D4B52935F}"/>
              </a:ext>
            </a:extLst>
          </p:cNvPr>
          <p:cNvSpPr>
            <a:spLocks noGrp="1"/>
          </p:cNvSpPr>
          <p:nvPr>
            <p:ph type="dt" sz="half" idx="10"/>
          </p:nvPr>
        </p:nvSpPr>
        <p:spPr/>
        <p:txBody>
          <a:bodyPr/>
          <a:lstStyle/>
          <a:p>
            <a:fld id="{5F3F8D77-6124-4A9F-88E7-ADDC3EFF589A}" type="datetimeFigureOut">
              <a:rPr lang="es-ES" smtClean="0"/>
              <a:t>19/09/2021</a:t>
            </a:fld>
            <a:endParaRPr lang="es-ES"/>
          </a:p>
        </p:txBody>
      </p:sp>
      <p:sp>
        <p:nvSpPr>
          <p:cNvPr id="4" name="Marcador de pie de página 3">
            <a:extLst>
              <a:ext uri="{FF2B5EF4-FFF2-40B4-BE49-F238E27FC236}">
                <a16:creationId xmlns:a16="http://schemas.microsoft.com/office/drawing/2014/main" id="{BAE499ED-45E1-4C0F-8871-CF6458A6B06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FFBD9CB-45C1-40FE-B761-257F4598BDB9}"/>
              </a:ext>
            </a:extLst>
          </p:cNvPr>
          <p:cNvSpPr>
            <a:spLocks noGrp="1"/>
          </p:cNvSpPr>
          <p:nvPr>
            <p:ph type="sldNum" sz="quarter" idx="12"/>
          </p:nvPr>
        </p:nvSpPr>
        <p:spPr/>
        <p:txBody>
          <a:bodyPr/>
          <a:lstStyle/>
          <a:p>
            <a:fld id="{81079452-2FDD-4A89-9D07-7795BDB0F5E9}" type="slidenum">
              <a:rPr lang="es-ES" smtClean="0"/>
              <a:t>‹Nº›</a:t>
            </a:fld>
            <a:endParaRPr lang="es-ES"/>
          </a:p>
        </p:txBody>
      </p:sp>
    </p:spTree>
    <p:extLst>
      <p:ext uri="{BB962C8B-B14F-4D97-AF65-F5344CB8AC3E}">
        <p14:creationId xmlns:p14="http://schemas.microsoft.com/office/powerpoint/2010/main" val="601015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C290927-6A54-4DB4-BDEC-F9A13AEBF8D1}"/>
              </a:ext>
            </a:extLst>
          </p:cNvPr>
          <p:cNvSpPr>
            <a:spLocks noGrp="1"/>
          </p:cNvSpPr>
          <p:nvPr>
            <p:ph type="dt" sz="half" idx="10"/>
          </p:nvPr>
        </p:nvSpPr>
        <p:spPr/>
        <p:txBody>
          <a:bodyPr/>
          <a:lstStyle/>
          <a:p>
            <a:fld id="{5F3F8D77-6124-4A9F-88E7-ADDC3EFF589A}" type="datetimeFigureOut">
              <a:rPr lang="es-ES" smtClean="0"/>
              <a:t>19/09/2021</a:t>
            </a:fld>
            <a:endParaRPr lang="es-ES"/>
          </a:p>
        </p:txBody>
      </p:sp>
      <p:sp>
        <p:nvSpPr>
          <p:cNvPr id="3" name="Marcador de pie de página 2">
            <a:extLst>
              <a:ext uri="{FF2B5EF4-FFF2-40B4-BE49-F238E27FC236}">
                <a16:creationId xmlns:a16="http://schemas.microsoft.com/office/drawing/2014/main" id="{96F92788-B786-4BFB-BC3A-6E45D1AAAB5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47C298D-CE8F-41B8-8D33-E41EBEEC1416}"/>
              </a:ext>
            </a:extLst>
          </p:cNvPr>
          <p:cNvSpPr>
            <a:spLocks noGrp="1"/>
          </p:cNvSpPr>
          <p:nvPr>
            <p:ph type="sldNum" sz="quarter" idx="12"/>
          </p:nvPr>
        </p:nvSpPr>
        <p:spPr/>
        <p:txBody>
          <a:bodyPr/>
          <a:lstStyle/>
          <a:p>
            <a:fld id="{81079452-2FDD-4A89-9D07-7795BDB0F5E9}" type="slidenum">
              <a:rPr lang="es-ES" smtClean="0"/>
              <a:t>‹Nº›</a:t>
            </a:fld>
            <a:endParaRPr lang="es-ES"/>
          </a:p>
        </p:txBody>
      </p:sp>
    </p:spTree>
    <p:extLst>
      <p:ext uri="{BB962C8B-B14F-4D97-AF65-F5344CB8AC3E}">
        <p14:creationId xmlns:p14="http://schemas.microsoft.com/office/powerpoint/2010/main" val="247230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0C7896-2405-4B70-9BDE-DE9F654F6C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48CD805-F4E6-4E58-A11E-61AF82F6FE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46F66A8-29F1-4879-94A1-B1BD7B11A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04BEA5A-4932-4F8C-8950-E838172D0517}"/>
              </a:ext>
            </a:extLst>
          </p:cNvPr>
          <p:cNvSpPr>
            <a:spLocks noGrp="1"/>
          </p:cNvSpPr>
          <p:nvPr>
            <p:ph type="dt" sz="half" idx="10"/>
          </p:nvPr>
        </p:nvSpPr>
        <p:spPr/>
        <p:txBody>
          <a:bodyPr/>
          <a:lstStyle/>
          <a:p>
            <a:fld id="{5F3F8D77-6124-4A9F-88E7-ADDC3EFF589A}" type="datetimeFigureOut">
              <a:rPr lang="es-ES" smtClean="0"/>
              <a:t>19/09/2021</a:t>
            </a:fld>
            <a:endParaRPr lang="es-ES"/>
          </a:p>
        </p:txBody>
      </p:sp>
      <p:sp>
        <p:nvSpPr>
          <p:cNvPr id="6" name="Marcador de pie de página 5">
            <a:extLst>
              <a:ext uri="{FF2B5EF4-FFF2-40B4-BE49-F238E27FC236}">
                <a16:creationId xmlns:a16="http://schemas.microsoft.com/office/drawing/2014/main" id="{D3D875B3-13A0-49C8-B007-1A8CD15C017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85E06EF-E88D-49AC-9E10-B4987609C996}"/>
              </a:ext>
            </a:extLst>
          </p:cNvPr>
          <p:cNvSpPr>
            <a:spLocks noGrp="1"/>
          </p:cNvSpPr>
          <p:nvPr>
            <p:ph type="sldNum" sz="quarter" idx="12"/>
          </p:nvPr>
        </p:nvSpPr>
        <p:spPr/>
        <p:txBody>
          <a:bodyPr/>
          <a:lstStyle/>
          <a:p>
            <a:fld id="{81079452-2FDD-4A89-9D07-7795BDB0F5E9}" type="slidenum">
              <a:rPr lang="es-ES" smtClean="0"/>
              <a:t>‹Nº›</a:t>
            </a:fld>
            <a:endParaRPr lang="es-ES"/>
          </a:p>
        </p:txBody>
      </p:sp>
    </p:spTree>
    <p:extLst>
      <p:ext uri="{BB962C8B-B14F-4D97-AF65-F5344CB8AC3E}">
        <p14:creationId xmlns:p14="http://schemas.microsoft.com/office/powerpoint/2010/main" val="3355285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51D55-4131-47C6-AF38-85D77645038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FD23AF1-4357-48B5-99AE-36B76DCB42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17FD76-799D-42F0-8435-6B59CC49C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ECB5F83-CD9B-4122-9F08-1040944B575B}"/>
              </a:ext>
            </a:extLst>
          </p:cNvPr>
          <p:cNvSpPr>
            <a:spLocks noGrp="1"/>
          </p:cNvSpPr>
          <p:nvPr>
            <p:ph type="dt" sz="half" idx="10"/>
          </p:nvPr>
        </p:nvSpPr>
        <p:spPr/>
        <p:txBody>
          <a:bodyPr/>
          <a:lstStyle/>
          <a:p>
            <a:fld id="{5F3F8D77-6124-4A9F-88E7-ADDC3EFF589A}" type="datetimeFigureOut">
              <a:rPr lang="es-ES" smtClean="0"/>
              <a:t>19/09/2021</a:t>
            </a:fld>
            <a:endParaRPr lang="es-ES"/>
          </a:p>
        </p:txBody>
      </p:sp>
      <p:sp>
        <p:nvSpPr>
          <p:cNvPr id="6" name="Marcador de pie de página 5">
            <a:extLst>
              <a:ext uri="{FF2B5EF4-FFF2-40B4-BE49-F238E27FC236}">
                <a16:creationId xmlns:a16="http://schemas.microsoft.com/office/drawing/2014/main" id="{065F2303-E003-4788-BDF7-169CE03AB88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BFC5235-EC42-4158-A3EC-05A1505452FA}"/>
              </a:ext>
            </a:extLst>
          </p:cNvPr>
          <p:cNvSpPr>
            <a:spLocks noGrp="1"/>
          </p:cNvSpPr>
          <p:nvPr>
            <p:ph type="sldNum" sz="quarter" idx="12"/>
          </p:nvPr>
        </p:nvSpPr>
        <p:spPr/>
        <p:txBody>
          <a:bodyPr/>
          <a:lstStyle/>
          <a:p>
            <a:fld id="{81079452-2FDD-4A89-9D07-7795BDB0F5E9}" type="slidenum">
              <a:rPr lang="es-ES" smtClean="0"/>
              <a:t>‹Nº›</a:t>
            </a:fld>
            <a:endParaRPr lang="es-ES"/>
          </a:p>
        </p:txBody>
      </p:sp>
    </p:spTree>
    <p:extLst>
      <p:ext uri="{BB962C8B-B14F-4D97-AF65-F5344CB8AC3E}">
        <p14:creationId xmlns:p14="http://schemas.microsoft.com/office/powerpoint/2010/main" val="187750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B004EAC-45F9-4AA8-AEBB-1A1032F166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D170DB-2CDE-4E1A-8007-A04DCBB189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CA205-47FE-4B5A-95BA-CFC97F50B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F8D77-6124-4A9F-88E7-ADDC3EFF589A}" type="datetimeFigureOut">
              <a:rPr lang="es-ES" smtClean="0"/>
              <a:t>19/09/2021</a:t>
            </a:fld>
            <a:endParaRPr lang="es-ES"/>
          </a:p>
        </p:txBody>
      </p:sp>
      <p:sp>
        <p:nvSpPr>
          <p:cNvPr id="5" name="Marcador de pie de página 4">
            <a:extLst>
              <a:ext uri="{FF2B5EF4-FFF2-40B4-BE49-F238E27FC236}">
                <a16:creationId xmlns:a16="http://schemas.microsoft.com/office/drawing/2014/main" id="{80CBDFB6-849D-4666-8F93-8101069EF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E1E0BEB6-B7A9-4876-B694-886957FE3E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79452-2FDD-4A89-9D07-7795BDB0F5E9}" type="slidenum">
              <a:rPr lang="es-ES" smtClean="0"/>
              <a:t>‹Nº›</a:t>
            </a:fld>
            <a:endParaRPr lang="es-ES"/>
          </a:p>
        </p:txBody>
      </p:sp>
    </p:spTree>
    <p:extLst>
      <p:ext uri="{BB962C8B-B14F-4D97-AF65-F5344CB8AC3E}">
        <p14:creationId xmlns:p14="http://schemas.microsoft.com/office/powerpoint/2010/main" val="846107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6F04F1F-069B-4E2A-82C5-DFCEFF26D219}"/>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l="992" t="99159" r="3770" b="4"/>
          <a:stretch/>
        </p:blipFill>
        <p:spPr>
          <a:xfrm>
            <a:off x="0" y="6808665"/>
            <a:ext cx="12192000" cy="56876"/>
          </a:xfrm>
          <a:prstGeom prst="rect">
            <a:avLst/>
          </a:prstGeom>
        </p:spPr>
      </p:pic>
      <p:pic>
        <p:nvPicPr>
          <p:cNvPr id="12" name="Imagen 11">
            <a:extLst>
              <a:ext uri="{FF2B5EF4-FFF2-40B4-BE49-F238E27FC236}">
                <a16:creationId xmlns:a16="http://schemas.microsoft.com/office/drawing/2014/main" id="{B245EC49-FEC9-43EA-9311-2E75C1E510DC}"/>
              </a:ext>
            </a:extLst>
          </p:cNvPr>
          <p:cNvPicPr>
            <a:picLocks noChangeAspect="1"/>
          </p:cNvPicPr>
          <p:nvPr userDrawn="1"/>
        </p:nvPicPr>
        <p:blipFill>
          <a:blip r:embed="rId6" cstate="print"/>
          <a:stretch>
            <a:fillRect/>
          </a:stretch>
        </p:blipFill>
        <p:spPr>
          <a:xfrm>
            <a:off x="5560013" y="1696471"/>
            <a:ext cx="1097375" cy="54869"/>
          </a:xfrm>
          <a:prstGeom prst="rect">
            <a:avLst/>
          </a:prstGeom>
        </p:spPr>
      </p:pic>
      <p:sp>
        <p:nvSpPr>
          <p:cNvPr id="13" name="CuadroTexto 12">
            <a:extLst>
              <a:ext uri="{FF2B5EF4-FFF2-40B4-BE49-F238E27FC236}">
                <a16:creationId xmlns:a16="http://schemas.microsoft.com/office/drawing/2014/main" id="{DCFB72CC-5C41-4CAF-BEAB-2DE4B9E9A1EF}"/>
              </a:ext>
            </a:extLst>
          </p:cNvPr>
          <p:cNvSpPr txBox="1"/>
          <p:nvPr userDrawn="1"/>
        </p:nvSpPr>
        <p:spPr>
          <a:xfrm>
            <a:off x="3322320" y="154245"/>
            <a:ext cx="5547360" cy="1077218"/>
          </a:xfrm>
          <a:prstGeom prst="rect">
            <a:avLst/>
          </a:prstGeom>
          <a:noFill/>
        </p:spPr>
        <p:txBody>
          <a:bodyPr wrap="square" rtlCol="0">
            <a:spAutoFit/>
          </a:bodyPr>
          <a:lstStyle/>
          <a:p>
            <a:pPr algn="ctr"/>
            <a:r>
              <a:rPr lang="es-ES" sz="3200" b="1">
                <a:solidFill>
                  <a:srgbClr val="63B54A"/>
                </a:solidFill>
                <a:latin typeface="Arial" panose="020B0604020202020204" pitchFamily="34" charset="0"/>
                <a:cs typeface="Arial" panose="020B0604020202020204" pitchFamily="34" charset="0"/>
              </a:rPr>
              <a:t>PROGRAMA TEI </a:t>
            </a:r>
            <a:r>
              <a:rPr lang="es-ES" sz="3200">
                <a:solidFill>
                  <a:srgbClr val="63B54A"/>
                </a:solidFill>
                <a:latin typeface="Arial" panose="020B0604020202020204" pitchFamily="34" charset="0"/>
                <a:cs typeface="Arial" panose="020B0604020202020204" pitchFamily="34" charset="0"/>
              </a:rPr>
              <a:t>Tutoría Entre Iguales</a:t>
            </a:r>
          </a:p>
        </p:txBody>
      </p:sp>
      <p:sp>
        <p:nvSpPr>
          <p:cNvPr id="8" name="CuadroTexto 7">
            <a:extLst>
              <a:ext uri="{FF2B5EF4-FFF2-40B4-BE49-F238E27FC236}">
                <a16:creationId xmlns:a16="http://schemas.microsoft.com/office/drawing/2014/main" id="{8E698B58-CD5E-4338-AC55-3559FA1455E9}"/>
              </a:ext>
            </a:extLst>
          </p:cNvPr>
          <p:cNvSpPr txBox="1"/>
          <p:nvPr userDrawn="1"/>
        </p:nvSpPr>
        <p:spPr>
          <a:xfrm>
            <a:off x="3322320" y="5059286"/>
            <a:ext cx="5547360" cy="830997"/>
          </a:xfrm>
          <a:prstGeom prst="rect">
            <a:avLst/>
          </a:prstGeom>
          <a:noFill/>
        </p:spPr>
        <p:txBody>
          <a:bodyPr wrap="square" rtlCol="0">
            <a:spAutoFit/>
          </a:bodyPr>
          <a:lstStyle/>
          <a:p>
            <a:pPr algn="ctr"/>
            <a:r>
              <a:rPr lang="es-ES" sz="2400" b="0" dirty="0">
                <a:solidFill>
                  <a:srgbClr val="808285"/>
                </a:solidFill>
                <a:latin typeface="Arial" panose="020B0604020202020204" pitchFamily="34" charset="0"/>
                <a:cs typeface="Arial" panose="020B0604020202020204" pitchFamily="34" charset="0"/>
              </a:rPr>
              <a:t>www.programatei.com</a:t>
            </a:r>
          </a:p>
          <a:p>
            <a:pPr algn="ctr"/>
            <a:r>
              <a:rPr lang="es-ES" sz="2400" b="0" dirty="0">
                <a:solidFill>
                  <a:srgbClr val="808285"/>
                </a:solidFill>
                <a:latin typeface="Arial" panose="020B0604020202020204" pitchFamily="34" charset="0"/>
                <a:cs typeface="Arial" panose="020B0604020202020204" pitchFamily="34" charset="0"/>
              </a:rPr>
              <a:t>programatei.1@gmail.com</a:t>
            </a:r>
          </a:p>
        </p:txBody>
      </p:sp>
      <p:pic>
        <p:nvPicPr>
          <p:cNvPr id="4" name="Imagen 3">
            <a:extLst>
              <a:ext uri="{FF2B5EF4-FFF2-40B4-BE49-F238E27FC236}">
                <a16:creationId xmlns:a16="http://schemas.microsoft.com/office/drawing/2014/main" id="{21B19F96-C04C-4D3E-807F-322B9911D75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68342" y="1"/>
            <a:ext cx="2975151" cy="2656933"/>
          </a:xfrm>
          <a:prstGeom prst="rect">
            <a:avLst/>
          </a:prstGeom>
        </p:spPr>
      </p:pic>
    </p:spTree>
    <p:extLst>
      <p:ext uri="{BB962C8B-B14F-4D97-AF65-F5344CB8AC3E}">
        <p14:creationId xmlns:p14="http://schemas.microsoft.com/office/powerpoint/2010/main" val="328303641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0A7B3A8-3B35-435B-91DD-E07D0895F55E}"/>
              </a:ext>
            </a:extLst>
          </p:cNvPr>
          <p:cNvSpPr txBox="1"/>
          <p:nvPr/>
        </p:nvSpPr>
        <p:spPr>
          <a:xfrm>
            <a:off x="2411896" y="2919136"/>
            <a:ext cx="7368208" cy="1138773"/>
          </a:xfrm>
          <a:prstGeom prst="rect">
            <a:avLst/>
          </a:prstGeom>
          <a:noFill/>
        </p:spPr>
        <p:txBody>
          <a:bodyPr wrap="square" rtlCol="0">
            <a:spAutoFit/>
          </a:bodyPr>
          <a:lstStyle/>
          <a:p>
            <a:pPr algn="ctr" defTabSz="457200">
              <a:defRPr/>
            </a:pPr>
            <a:r>
              <a:rPr lang="es-ES" sz="4400" b="1" dirty="0">
                <a:solidFill>
                  <a:srgbClr val="00B0F0"/>
                </a:solidFill>
                <a:latin typeface="Arial" panose="020B0604020202020204" pitchFamily="34" charset="0"/>
                <a:cs typeface="Arial" panose="020B0604020202020204" pitchFamily="34" charset="0"/>
              </a:rPr>
              <a:t>DECÁLOGO CENTROS TEI</a:t>
            </a:r>
          </a:p>
          <a:p>
            <a:pPr algn="ctr" defTabSz="457200">
              <a:defRPr/>
            </a:pPr>
            <a:r>
              <a:rPr lang="es-ES" sz="2400" b="1" dirty="0">
                <a:solidFill>
                  <a:srgbClr val="808285"/>
                </a:solidFill>
                <a:latin typeface="Arial" panose="020B0604020202020204" pitchFamily="34" charset="0"/>
                <a:cs typeface="Arial" panose="020B0604020202020204" pitchFamily="34" charset="0"/>
              </a:rPr>
              <a:t>ELENA GONZÁLEZ CASTRO</a:t>
            </a:r>
            <a:endParaRPr lang="es-ES" sz="2400" dirty="0">
              <a:solidFill>
                <a:srgbClr val="80828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175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A82E4DEE-F00E-48DD-9372-59140CBF02D3}"/>
              </a:ext>
            </a:extLst>
          </p:cNvPr>
          <p:cNvGraphicFramePr>
            <a:graphicFrameLocks noGrp="1"/>
          </p:cNvGraphicFramePr>
          <p:nvPr>
            <p:extLst>
              <p:ext uri="{D42A27DB-BD31-4B8C-83A1-F6EECF244321}">
                <p14:modId xmlns:p14="http://schemas.microsoft.com/office/powerpoint/2010/main" val="3097595975"/>
              </p:ext>
            </p:extLst>
          </p:nvPr>
        </p:nvGraphicFramePr>
        <p:xfrm>
          <a:off x="520679" y="941630"/>
          <a:ext cx="10306050" cy="3845370"/>
        </p:xfrm>
        <a:graphic>
          <a:graphicData uri="http://schemas.openxmlformats.org/drawingml/2006/table">
            <a:tbl>
              <a:tblPr firstRow="1" firstCol="1" bandRow="1"/>
              <a:tblGrid>
                <a:gridCol w="904875">
                  <a:extLst>
                    <a:ext uri="{9D8B030D-6E8A-4147-A177-3AD203B41FA5}">
                      <a16:colId xmlns:a16="http://schemas.microsoft.com/office/drawing/2014/main" val="600021957"/>
                    </a:ext>
                  </a:extLst>
                </a:gridCol>
                <a:gridCol w="9401175">
                  <a:extLst>
                    <a:ext uri="{9D8B030D-6E8A-4147-A177-3AD203B41FA5}">
                      <a16:colId xmlns:a16="http://schemas.microsoft.com/office/drawing/2014/main" val="2645371409"/>
                    </a:ext>
                  </a:extLst>
                </a:gridCol>
              </a:tblGrid>
              <a:tr h="3595751">
                <a:tc>
                  <a:txBody>
                    <a:bodyPr/>
                    <a:lstStyle/>
                    <a:p>
                      <a:pPr marL="71755" algn="ctr">
                        <a:lnSpc>
                          <a:spcPct val="107000"/>
                        </a:lnSpc>
                        <a:spcBef>
                          <a:spcPts val="1200"/>
                        </a:spcBef>
                        <a:spcAft>
                          <a:spcPts val="800"/>
                        </a:spcAft>
                      </a:pPr>
                      <a:endParaRPr lang="es-ES" sz="1100" dirty="0">
                        <a:solidFill>
                          <a:srgbClr val="000000"/>
                        </a:solidFill>
                        <a:effectLst/>
                        <a:latin typeface="Algerian" panose="04020705040A02060702" pitchFamily="82" charset="0"/>
                        <a:ea typeface="Calibri" panose="020F0502020204030204" pitchFamily="34" charset="0"/>
                        <a:cs typeface="Aharoni" panose="02010803020104030203" pitchFamily="2" charset="-79"/>
                      </a:endParaRPr>
                    </a:p>
                  </a:txBody>
                  <a:tcPr marL="68580" marR="68580" marT="0" marB="0">
                    <a:lnL>
                      <a:noFill/>
                    </a:lnL>
                    <a:lnR>
                      <a:noFill/>
                    </a:lnR>
                    <a:lnT>
                      <a:noFill/>
                    </a:lnT>
                    <a:lnB>
                      <a:noFill/>
                    </a:lnB>
                    <a:solidFill>
                      <a:srgbClr val="F0F9FC"/>
                    </a:solidFill>
                  </a:tcPr>
                </a:tc>
                <a:tc>
                  <a:txBody>
                    <a:bodyPr/>
                    <a:lstStyle/>
                    <a:p>
                      <a:pPr marR="144145" algn="just">
                        <a:lnSpc>
                          <a:spcPct val="107000"/>
                        </a:lnSpc>
                        <a:spcBef>
                          <a:spcPts val="1200"/>
                        </a:spcBef>
                        <a:spcAft>
                          <a:spcPts val="300"/>
                        </a:spcAft>
                      </a:pPr>
                      <a:r>
                        <a:rPr lang="es-ES" sz="2400" b="1" dirty="0">
                          <a:solidFill>
                            <a:srgbClr val="0082D1"/>
                          </a:solidFill>
                          <a:effectLst/>
                          <a:latin typeface="Arial" panose="020B0604020202020204" pitchFamily="34" charset="0"/>
                          <a:ea typeface="Calibri" panose="020F0502020204030204" pitchFamily="34" charset="0"/>
                          <a:cs typeface="Times New Roman" panose="02020603050405020304" pitchFamily="18" charset="0"/>
                        </a:rPr>
                        <a:t>TAL VEZ PUEDES…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0082D1"/>
                        </a:buClr>
                        <a:buSzPts val="1200"/>
                        <a:buFont typeface="Myriad Pro"/>
                        <a:buChar char="•"/>
                      </a:pPr>
                      <a:r>
                        <a:rPr lang="es-E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Decir al alumnado: </a:t>
                      </a:r>
                      <a:r>
                        <a:rPr lang="es-ES" sz="2400" i="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“Si ves a algún compañer@ sol@, interésate por el/ella”</a:t>
                      </a:r>
                      <a:r>
                        <a:rPr lang="es-E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0082D1"/>
                        </a:buClr>
                        <a:buSzPts val="1200"/>
                        <a:buFont typeface="Myriad Pro"/>
                        <a:buChar char="•"/>
                      </a:pPr>
                      <a:r>
                        <a:rPr lang="es-E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Favorecer la participación y la comunicación del alumnado (espacios y tiempos de diálogo)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0082D1"/>
                        </a:buClr>
                        <a:buSzPts val="1200"/>
                        <a:buFont typeface="Myriad Pro"/>
                        <a:buChar char="•"/>
                      </a:pPr>
                      <a:r>
                        <a:rPr lang="es-E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Tratar de restaurar la relación entre el alumnado mediante actividades cooperativas divertidas, en presencia de su tutor/a o tutorizado/a, para que se sientan acompañados.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0082D1"/>
                        </a:buClr>
                        <a:buSzPts val="1200"/>
                        <a:buFont typeface="Myriad Pro"/>
                        <a:buChar char="•"/>
                      </a:pPr>
                      <a:r>
                        <a:rPr lang="es-E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Extender el mantra </a:t>
                      </a:r>
                      <a:r>
                        <a:rPr lang="es-ES" sz="2400" i="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“Yo te cuido, nos cuidamos”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0F9FC"/>
                    </a:solidFill>
                  </a:tcPr>
                </a:tc>
                <a:extLst>
                  <a:ext uri="{0D108BD9-81ED-4DB2-BD59-A6C34878D82A}">
                    <a16:rowId xmlns:a16="http://schemas.microsoft.com/office/drawing/2014/main" val="3220162316"/>
                  </a:ext>
                </a:extLst>
              </a:tr>
            </a:tbl>
          </a:graphicData>
        </a:graphic>
      </p:graphicFrame>
      <p:pic>
        <p:nvPicPr>
          <p:cNvPr id="2049" name="Picture 1">
            <a:extLst>
              <a:ext uri="{FF2B5EF4-FFF2-40B4-BE49-F238E27FC236}">
                <a16:creationId xmlns:a16="http://schemas.microsoft.com/office/drawing/2014/main" id="{1FDA6CB7-746F-4AC8-B4B7-F6D9C0514E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942"/>
            <a:ext cx="1041358" cy="976839"/>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2">
            <a:extLst>
              <a:ext uri="{FF2B5EF4-FFF2-40B4-BE49-F238E27FC236}">
                <a16:creationId xmlns:a16="http://schemas.microsoft.com/office/drawing/2014/main" id="{4489E6EE-C1F8-42EE-A2AA-74F3E51232ED}"/>
              </a:ext>
            </a:extLst>
          </p:cNvPr>
          <p:cNvSpPr>
            <a:spLocks noGrp="1"/>
          </p:cNvSpPr>
          <p:nvPr>
            <p:ph type="title"/>
          </p:nvPr>
        </p:nvSpPr>
        <p:spPr>
          <a:xfrm>
            <a:off x="1062038" y="211087"/>
            <a:ext cx="11253788" cy="792550"/>
          </a:xfrm>
        </p:spPr>
        <p:txBody>
          <a:bodyPr>
            <a:normAutofit fontScale="90000"/>
          </a:bodyPr>
          <a:lstStyle/>
          <a:p>
            <a:pPr marR="144145" lvl="0" algn="just" rtl="0">
              <a:lnSpc>
                <a:spcPct val="107000"/>
              </a:lnSpc>
              <a:spcBef>
                <a:spcPts val="1200"/>
              </a:spcBef>
              <a:spcAft>
                <a:spcPts val="300"/>
              </a:spcAft>
              <a:buSzPts val="1600"/>
            </a:pPr>
            <a:r>
              <a:rPr lang="es-ES" sz="3600" b="1" dirty="0">
                <a:solidFill>
                  <a:srgbClr val="00B094"/>
                </a:solidFill>
                <a:effectLst/>
                <a:latin typeface="Arial" panose="020B0604020202020204" pitchFamily="34" charset="0"/>
                <a:ea typeface="Calibri" panose="020F0502020204030204" pitchFamily="34" charset="0"/>
                <a:cs typeface="Times New Roman" panose="02020603050405020304" pitchFamily="18" charset="0"/>
              </a:rPr>
              <a:t>2. Promover relaciones de CORDIALIDAD en el centro.</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contenido 3">
            <a:extLst>
              <a:ext uri="{FF2B5EF4-FFF2-40B4-BE49-F238E27FC236}">
                <a16:creationId xmlns:a16="http://schemas.microsoft.com/office/drawing/2014/main" id="{28D22788-CDFD-47A9-BE28-A6B554E42EC6}"/>
              </a:ext>
            </a:extLst>
          </p:cNvPr>
          <p:cNvSpPr>
            <a:spLocks noGrp="1"/>
          </p:cNvSpPr>
          <p:nvPr>
            <p:ph idx="1"/>
          </p:nvPr>
        </p:nvSpPr>
        <p:spPr>
          <a:xfrm>
            <a:off x="1268481" y="4931853"/>
            <a:ext cx="9558248" cy="1845227"/>
          </a:xfrm>
        </p:spPr>
        <p:txBody>
          <a:bodyPr/>
          <a:lstStyle/>
          <a:p>
            <a:pPr marL="0" indent="0">
              <a:buNone/>
            </a:pPr>
            <a:r>
              <a:rPr lang="es-ES" sz="2400" b="1" dirty="0">
                <a:solidFill>
                  <a:srgbClr val="FF0000"/>
                </a:solidFill>
                <a:latin typeface="Arial" panose="020B0604020202020204" pitchFamily="34" charset="0"/>
                <a:cs typeface="Arial" panose="020B0604020202020204" pitchFamily="34" charset="0"/>
              </a:rPr>
              <a:t>NI DECIR NI HACER</a:t>
            </a:r>
          </a:p>
          <a:p>
            <a:pPr marL="342900" lvl="0" indent="-342900">
              <a:lnSpc>
                <a:spcPct val="107000"/>
              </a:lnSpc>
              <a:spcAft>
                <a:spcPts val="800"/>
              </a:spcAft>
              <a:buClr>
                <a:srgbClr val="0082D1"/>
              </a:buClr>
              <a:buSzPts val="1200"/>
              <a:buFont typeface="Myriad Pro"/>
              <a:buChar char="•"/>
            </a:pPr>
            <a:r>
              <a:rPr lang="es-ES"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No fomentar prejuicios</a:t>
            </a:r>
            <a:r>
              <a:rPr lang="es-ES" sz="24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ni criminalizaciones a priori.</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4145" lvl="0" indent="-342900" algn="just">
              <a:lnSpc>
                <a:spcPct val="107000"/>
              </a:lnSpc>
              <a:spcAft>
                <a:spcPts val="800"/>
              </a:spcAft>
              <a:buClr>
                <a:srgbClr val="0082D1"/>
              </a:buClr>
              <a:buSzPts val="1200"/>
              <a:buFont typeface="Myriad Pro"/>
              <a:buChar char="•"/>
            </a:pPr>
            <a:r>
              <a:rPr lang="es-ES"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No magnificar los incidentes</a:t>
            </a:r>
            <a:r>
              <a:rPr lang="es-ES" sz="2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7" name="Picture 9" descr="Señalizacion covid 19 | 10 unidades | 5 x 5 cm | Señal de prohibición -  Prohibido estacionarse | Pegatinas covid 19 | Adhesivo para interiores |  Rojo: Amazon.es: Industria, empresas y ciencia">
            <a:extLst>
              <a:ext uri="{FF2B5EF4-FFF2-40B4-BE49-F238E27FC236}">
                <a16:creationId xmlns:a16="http://schemas.microsoft.com/office/drawing/2014/main" id="{39C92D6C-21BC-41F8-A6BF-E61BF5106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98" y="4787000"/>
            <a:ext cx="842980" cy="84298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AF17269E-135B-40FB-9C18-AD39B80BCA4E}"/>
              </a:ext>
            </a:extLst>
          </p:cNvPr>
          <p:cNvPicPr>
            <a:picLocks noChangeAspect="1"/>
          </p:cNvPicPr>
          <p:nvPr/>
        </p:nvPicPr>
        <p:blipFill>
          <a:blip r:embed="rId4"/>
          <a:stretch>
            <a:fillRect/>
          </a:stretch>
        </p:blipFill>
        <p:spPr>
          <a:xfrm>
            <a:off x="11018794" y="5700326"/>
            <a:ext cx="688908" cy="792549"/>
          </a:xfrm>
          <a:prstGeom prst="rect">
            <a:avLst/>
          </a:prstGeom>
        </p:spPr>
      </p:pic>
      <p:pic>
        <p:nvPicPr>
          <p:cNvPr id="8" name="Imagen 13" descr="✅ Imagen de Icono de glifo de sombra larga de diseño plano azul lealtad.  Conexión social, vinculación colectiva. Amistad, unidad, trabajo en equipo  y fidelidad. Personas que se sostienen de la mano">
            <a:extLst>
              <a:ext uri="{FF2B5EF4-FFF2-40B4-BE49-F238E27FC236}">
                <a16:creationId xmlns:a16="http://schemas.microsoft.com/office/drawing/2014/main" id="{218B37BA-EA91-4AA5-B1C8-DBA111FBA6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736" y="-99522"/>
            <a:ext cx="1443217" cy="14432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955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CE26DBC-1666-4397-A5BE-4581A5B135EA}"/>
              </a:ext>
            </a:extLst>
          </p:cNvPr>
          <p:cNvPicPr>
            <a:picLocks noChangeAspect="1"/>
          </p:cNvPicPr>
          <p:nvPr/>
        </p:nvPicPr>
        <p:blipFill>
          <a:blip r:embed="rId2"/>
          <a:stretch>
            <a:fillRect/>
          </a:stretch>
        </p:blipFill>
        <p:spPr>
          <a:xfrm>
            <a:off x="966590" y="0"/>
            <a:ext cx="9144000" cy="6858000"/>
          </a:xfrm>
          <a:prstGeom prst="rect">
            <a:avLst/>
          </a:prstGeom>
        </p:spPr>
      </p:pic>
    </p:spTree>
    <p:extLst>
      <p:ext uri="{BB962C8B-B14F-4D97-AF65-F5344CB8AC3E}">
        <p14:creationId xmlns:p14="http://schemas.microsoft.com/office/powerpoint/2010/main" val="2391170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0D3540-5412-4905-8528-59632FA1DBCC}"/>
              </a:ext>
            </a:extLst>
          </p:cNvPr>
          <p:cNvSpPr>
            <a:spLocks noGrp="1"/>
          </p:cNvSpPr>
          <p:nvPr>
            <p:ph type="title"/>
          </p:nvPr>
        </p:nvSpPr>
        <p:spPr/>
        <p:txBody>
          <a:bodyPr/>
          <a:lstStyle/>
          <a:p>
            <a:r>
              <a:rPr lang="es-ES" dirty="0"/>
              <a:t>CON EL PROGRAMA TEI…</a:t>
            </a:r>
          </a:p>
        </p:txBody>
      </p:sp>
      <p:sp>
        <p:nvSpPr>
          <p:cNvPr id="3" name="Marcador de contenido 2">
            <a:extLst>
              <a:ext uri="{FF2B5EF4-FFF2-40B4-BE49-F238E27FC236}">
                <a16:creationId xmlns:a16="http://schemas.microsoft.com/office/drawing/2014/main" id="{07C8FF7B-AE09-4BDF-A1A1-5404C53B7A22}"/>
              </a:ext>
            </a:extLst>
          </p:cNvPr>
          <p:cNvSpPr>
            <a:spLocks noGrp="1"/>
          </p:cNvSpPr>
          <p:nvPr>
            <p:ph idx="1"/>
          </p:nvPr>
        </p:nvSpPr>
        <p:spPr>
          <a:xfrm>
            <a:off x="838200" y="3405777"/>
            <a:ext cx="10515600" cy="2771186"/>
          </a:xfrm>
        </p:spPr>
        <p:txBody>
          <a:bodyPr>
            <a:normAutofit/>
          </a:bodyPr>
          <a:lstStyle/>
          <a:p>
            <a:pPr marL="0" indent="0" algn="ctr">
              <a:buNone/>
            </a:pPr>
            <a:r>
              <a:rPr lang="es-ES" sz="4800" dirty="0"/>
              <a:t>…se trata de crear </a:t>
            </a:r>
            <a:r>
              <a:rPr lang="es-ES" sz="4800" b="1" dirty="0"/>
              <a:t>redes de confianza</a:t>
            </a:r>
            <a:r>
              <a:rPr lang="es-ES" sz="4800" dirty="0"/>
              <a:t>, ayuda y amistad entre alumnos y con profesores y demás personal del centro</a:t>
            </a:r>
          </a:p>
        </p:txBody>
      </p:sp>
      <p:pic>
        <p:nvPicPr>
          <p:cNvPr id="4" name="Imagen 3">
            <a:extLst>
              <a:ext uri="{FF2B5EF4-FFF2-40B4-BE49-F238E27FC236}">
                <a16:creationId xmlns:a16="http://schemas.microsoft.com/office/drawing/2014/main" id="{8CDCFDCE-EC84-455B-A553-3F86F234A499}"/>
              </a:ext>
            </a:extLst>
          </p:cNvPr>
          <p:cNvPicPr>
            <a:picLocks noChangeAspect="1"/>
          </p:cNvPicPr>
          <p:nvPr/>
        </p:nvPicPr>
        <p:blipFill>
          <a:blip r:embed="rId2"/>
          <a:stretch>
            <a:fillRect/>
          </a:stretch>
        </p:blipFill>
        <p:spPr>
          <a:xfrm>
            <a:off x="9847385" y="37512"/>
            <a:ext cx="2344615" cy="2697344"/>
          </a:xfrm>
          <a:prstGeom prst="rect">
            <a:avLst/>
          </a:prstGeom>
        </p:spPr>
      </p:pic>
    </p:spTree>
    <p:extLst>
      <p:ext uri="{BB962C8B-B14F-4D97-AF65-F5344CB8AC3E}">
        <p14:creationId xmlns:p14="http://schemas.microsoft.com/office/powerpoint/2010/main" val="3290097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A82E4DEE-F00E-48DD-9372-59140CBF02D3}"/>
              </a:ext>
            </a:extLst>
          </p:cNvPr>
          <p:cNvGraphicFramePr>
            <a:graphicFrameLocks noGrp="1"/>
          </p:cNvGraphicFramePr>
          <p:nvPr>
            <p:extLst>
              <p:ext uri="{D42A27DB-BD31-4B8C-83A1-F6EECF244321}">
                <p14:modId xmlns:p14="http://schemas.microsoft.com/office/powerpoint/2010/main" val="2902832723"/>
              </p:ext>
            </p:extLst>
          </p:nvPr>
        </p:nvGraphicFramePr>
        <p:xfrm>
          <a:off x="520679" y="941630"/>
          <a:ext cx="10306050" cy="3653028"/>
        </p:xfrm>
        <a:graphic>
          <a:graphicData uri="http://schemas.openxmlformats.org/drawingml/2006/table">
            <a:tbl>
              <a:tblPr firstRow="1" firstCol="1" bandRow="1"/>
              <a:tblGrid>
                <a:gridCol w="904875">
                  <a:extLst>
                    <a:ext uri="{9D8B030D-6E8A-4147-A177-3AD203B41FA5}">
                      <a16:colId xmlns:a16="http://schemas.microsoft.com/office/drawing/2014/main" val="600021957"/>
                    </a:ext>
                  </a:extLst>
                </a:gridCol>
                <a:gridCol w="9401175">
                  <a:extLst>
                    <a:ext uri="{9D8B030D-6E8A-4147-A177-3AD203B41FA5}">
                      <a16:colId xmlns:a16="http://schemas.microsoft.com/office/drawing/2014/main" val="2645371409"/>
                    </a:ext>
                  </a:extLst>
                </a:gridCol>
              </a:tblGrid>
              <a:tr h="3595751">
                <a:tc>
                  <a:txBody>
                    <a:bodyPr/>
                    <a:lstStyle/>
                    <a:p>
                      <a:pPr marL="71755" algn="ctr">
                        <a:lnSpc>
                          <a:spcPct val="107000"/>
                        </a:lnSpc>
                        <a:spcBef>
                          <a:spcPts val="1200"/>
                        </a:spcBef>
                        <a:spcAft>
                          <a:spcPts val="800"/>
                        </a:spcAft>
                      </a:pPr>
                      <a:endParaRPr lang="es-ES" sz="1100" dirty="0">
                        <a:solidFill>
                          <a:srgbClr val="000000"/>
                        </a:solidFill>
                        <a:effectLst/>
                        <a:latin typeface="Algerian" panose="04020705040A02060702" pitchFamily="82" charset="0"/>
                        <a:ea typeface="Calibri" panose="020F0502020204030204" pitchFamily="34" charset="0"/>
                        <a:cs typeface="Aharoni" panose="02010803020104030203" pitchFamily="2" charset="-79"/>
                      </a:endParaRPr>
                    </a:p>
                  </a:txBody>
                  <a:tcPr marL="68580" marR="68580" marT="0" marB="0">
                    <a:lnL>
                      <a:noFill/>
                    </a:lnL>
                    <a:lnR>
                      <a:noFill/>
                    </a:lnR>
                    <a:lnT>
                      <a:noFill/>
                    </a:lnT>
                    <a:lnB>
                      <a:noFill/>
                    </a:lnB>
                    <a:solidFill>
                      <a:srgbClr val="F0F9FC"/>
                    </a:solidFill>
                  </a:tcPr>
                </a:tc>
                <a:tc>
                  <a:txBody>
                    <a:bodyPr/>
                    <a:lstStyle/>
                    <a:p>
                      <a:pPr marR="144145" algn="just">
                        <a:lnSpc>
                          <a:spcPct val="107000"/>
                        </a:lnSpc>
                        <a:spcBef>
                          <a:spcPts val="1200"/>
                        </a:spcBef>
                        <a:spcAft>
                          <a:spcPts val="300"/>
                        </a:spcAft>
                      </a:pPr>
                      <a:r>
                        <a:rPr lang="es-ES" sz="2400" b="1" dirty="0">
                          <a:solidFill>
                            <a:srgbClr val="0082D1"/>
                          </a:solidFill>
                          <a:effectLst/>
                          <a:latin typeface="Arial" panose="020B0604020202020204" pitchFamily="34" charset="0"/>
                          <a:ea typeface="Calibri" panose="020F0502020204030204" pitchFamily="34" charset="0"/>
                          <a:cs typeface="Times New Roman" panose="02020603050405020304" pitchFamily="18" charset="0"/>
                        </a:rPr>
                        <a:t>TAL VEZ PUEDES…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0082D1"/>
                        </a:buClr>
                        <a:buSzPts val="1200"/>
                        <a:buFont typeface="Myriad Pro"/>
                        <a:buChar char="•"/>
                      </a:pPr>
                      <a:r>
                        <a:rPr lang="es-E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Reconocer como profesor/a las formas de conductas violentas, que no se reducen a las agresiones físicas o verbales (ver anexo </a:t>
                      </a:r>
                      <a:r>
                        <a:rPr lang="es-ES" sz="20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Conductas violentas</a:t>
                      </a:r>
                      <a:r>
                        <a:rPr lang="es-E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0082D1"/>
                        </a:buClr>
                        <a:buSzPts val="1200"/>
                        <a:buFont typeface="Myriad Pro"/>
                        <a:buChar char="•"/>
                      </a:pPr>
                      <a:r>
                        <a:rPr lang="es-E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Intervenir tajantemente frente a cualquier acto violento (sin violencia, pero con contundencia) porque, si no, la legitimamos.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0082D1"/>
                        </a:buClr>
                        <a:buSzPts val="1200"/>
                        <a:buFont typeface="Myriad Pro"/>
                        <a:buChar char="•"/>
                      </a:pPr>
                      <a:r>
                        <a:rPr lang="es-E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Responder inmediatamente, aunque la intervención se pueda diferir (si no se puede actuar en el acto, señalar la disconformidad con lo que pasa y posponer la respuesta a un aparte, el final de la clase, al recreo.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0082D1"/>
                        </a:buClr>
                        <a:buSzPts val="1200"/>
                        <a:buFont typeface="Myriad Pro"/>
                        <a:buChar char="•"/>
                      </a:pPr>
                      <a:r>
                        <a:rPr lang="es-E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Recoger antes información de lo que ha sucedido, por ambas partes, primero por separado y después conjuntamente.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0F9FC"/>
                    </a:solidFill>
                  </a:tcPr>
                </a:tc>
                <a:extLst>
                  <a:ext uri="{0D108BD9-81ED-4DB2-BD59-A6C34878D82A}">
                    <a16:rowId xmlns:a16="http://schemas.microsoft.com/office/drawing/2014/main" val="3220162316"/>
                  </a:ext>
                </a:extLst>
              </a:tr>
            </a:tbl>
          </a:graphicData>
        </a:graphic>
      </p:graphicFrame>
      <p:pic>
        <p:nvPicPr>
          <p:cNvPr id="2049" name="Picture 1">
            <a:extLst>
              <a:ext uri="{FF2B5EF4-FFF2-40B4-BE49-F238E27FC236}">
                <a16:creationId xmlns:a16="http://schemas.microsoft.com/office/drawing/2014/main" id="{1FDA6CB7-746F-4AC8-B4B7-F6D9C0514E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942"/>
            <a:ext cx="1041358" cy="976839"/>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2">
            <a:extLst>
              <a:ext uri="{FF2B5EF4-FFF2-40B4-BE49-F238E27FC236}">
                <a16:creationId xmlns:a16="http://schemas.microsoft.com/office/drawing/2014/main" id="{4489E6EE-C1F8-42EE-A2AA-74F3E51232ED}"/>
              </a:ext>
            </a:extLst>
          </p:cNvPr>
          <p:cNvSpPr>
            <a:spLocks noGrp="1"/>
          </p:cNvSpPr>
          <p:nvPr>
            <p:ph type="title"/>
          </p:nvPr>
        </p:nvSpPr>
        <p:spPr>
          <a:xfrm>
            <a:off x="1062038" y="211087"/>
            <a:ext cx="11253788" cy="792550"/>
          </a:xfrm>
        </p:spPr>
        <p:txBody>
          <a:bodyPr>
            <a:normAutofit fontScale="90000"/>
          </a:bodyPr>
          <a:lstStyle/>
          <a:p>
            <a:pPr marR="144145" algn="just">
              <a:lnSpc>
                <a:spcPct val="107000"/>
              </a:lnSpc>
              <a:spcBef>
                <a:spcPts val="1200"/>
              </a:spcBef>
              <a:spcAft>
                <a:spcPts val="300"/>
              </a:spcAft>
              <a:buSzPts val="1600"/>
            </a:pPr>
            <a:r>
              <a:rPr lang="es-ES" sz="3600" b="1" dirty="0">
                <a:solidFill>
                  <a:srgbClr val="00B094"/>
                </a:solidFill>
                <a:effectLst/>
                <a:latin typeface="Arial" panose="020B0604020202020204" pitchFamily="34" charset="0"/>
                <a:ea typeface="Calibri" panose="020F0502020204030204" pitchFamily="34" charset="0"/>
                <a:cs typeface="Times New Roman" panose="02020603050405020304" pitchFamily="18" charset="0"/>
              </a:rPr>
              <a:t>3. </a:t>
            </a:r>
            <a:r>
              <a:rPr lang="es-ES" sz="3600" b="1" dirty="0">
                <a:solidFill>
                  <a:srgbClr val="63B54A"/>
                </a:solidFill>
                <a:effectLst/>
                <a:latin typeface="Arial" panose="020B0604020202020204" pitchFamily="34" charset="0"/>
                <a:ea typeface="Calibri" panose="020F0502020204030204" pitchFamily="34" charset="0"/>
                <a:cs typeface="Times New Roman" panose="02020603050405020304" pitchFamily="18" charset="0"/>
              </a:rPr>
              <a:t>Actuar con INMEDIATEZ ante cualquier violencia.</a:t>
            </a:r>
            <a:br>
              <a:rPr lang="es-ES" sz="2000" dirty="0">
                <a:effectLst/>
                <a:latin typeface="Calibri" panose="020F0502020204030204" pitchFamily="34" charset="0"/>
                <a:ea typeface="Calibri" panose="020F0502020204030204" pitchFamily="34" charset="0"/>
                <a:cs typeface="Times New Roman" panose="02020603050405020304" pitchFamily="18" charset="0"/>
              </a:rPr>
            </a:b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contenido 3">
            <a:extLst>
              <a:ext uri="{FF2B5EF4-FFF2-40B4-BE49-F238E27FC236}">
                <a16:creationId xmlns:a16="http://schemas.microsoft.com/office/drawing/2014/main" id="{28D22788-CDFD-47A9-BE28-A6B554E42EC6}"/>
              </a:ext>
            </a:extLst>
          </p:cNvPr>
          <p:cNvSpPr>
            <a:spLocks noGrp="1"/>
          </p:cNvSpPr>
          <p:nvPr>
            <p:ph idx="1"/>
          </p:nvPr>
        </p:nvSpPr>
        <p:spPr>
          <a:xfrm>
            <a:off x="1268481" y="4931853"/>
            <a:ext cx="9558248" cy="1845227"/>
          </a:xfrm>
        </p:spPr>
        <p:txBody>
          <a:bodyPr/>
          <a:lstStyle/>
          <a:p>
            <a:pPr marL="0" indent="0">
              <a:buNone/>
            </a:pPr>
            <a:r>
              <a:rPr lang="es-ES" sz="2400" b="1" dirty="0">
                <a:solidFill>
                  <a:srgbClr val="FF0000"/>
                </a:solidFill>
                <a:latin typeface="Arial" panose="020B0604020202020204" pitchFamily="34" charset="0"/>
                <a:cs typeface="Arial" panose="020B0604020202020204" pitchFamily="34" charset="0"/>
              </a:rPr>
              <a:t>NI DECIR NI HACER</a:t>
            </a:r>
          </a:p>
          <a:p>
            <a:pPr marL="342900" marR="144145" lvl="0" indent="-342900" algn="just">
              <a:lnSpc>
                <a:spcPct val="107000"/>
              </a:lnSpc>
              <a:spcBef>
                <a:spcPts val="1200"/>
              </a:spcBef>
              <a:spcAft>
                <a:spcPts val="300"/>
              </a:spcAft>
              <a:buClr>
                <a:srgbClr val="0082D1"/>
              </a:buClr>
              <a:buSzPts val="1200"/>
              <a:buFont typeface="Myriad Pro"/>
              <a:buChar char="•"/>
            </a:pPr>
            <a:r>
              <a:rPr lang="es-ES"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No permitir ninguna agresión</a:t>
            </a:r>
            <a:r>
              <a:rPr lang="es-E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física, verbal o de exclusión social sin intervenir (o reforzaremos la violencia si entienden que ha quedado impune)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7" name="Picture 9" descr="Señalizacion covid 19 | 10 unidades | 5 x 5 cm | Señal de prohibición -  Prohibido estacionarse | Pegatinas covid 19 | Adhesivo para interiores |  Rojo: Amazon.es: Industria, empresas y ciencia">
            <a:extLst>
              <a:ext uri="{FF2B5EF4-FFF2-40B4-BE49-F238E27FC236}">
                <a16:creationId xmlns:a16="http://schemas.microsoft.com/office/drawing/2014/main" id="{39C92D6C-21BC-41F8-A6BF-E61BF5106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98" y="4787000"/>
            <a:ext cx="842980" cy="84298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AF17269E-135B-40FB-9C18-AD39B80BCA4E}"/>
              </a:ext>
            </a:extLst>
          </p:cNvPr>
          <p:cNvPicPr>
            <a:picLocks noChangeAspect="1"/>
          </p:cNvPicPr>
          <p:nvPr/>
        </p:nvPicPr>
        <p:blipFill>
          <a:blip r:embed="rId4"/>
          <a:stretch>
            <a:fillRect/>
          </a:stretch>
        </p:blipFill>
        <p:spPr>
          <a:xfrm>
            <a:off x="11018794" y="5700326"/>
            <a:ext cx="688908" cy="792549"/>
          </a:xfrm>
          <a:prstGeom prst="rect">
            <a:avLst/>
          </a:prstGeom>
        </p:spPr>
      </p:pic>
      <p:pic>
        <p:nvPicPr>
          <p:cNvPr id="6" name="Imagen 5">
            <a:extLst>
              <a:ext uri="{FF2B5EF4-FFF2-40B4-BE49-F238E27FC236}">
                <a16:creationId xmlns:a16="http://schemas.microsoft.com/office/drawing/2014/main" id="{2FE308AD-B074-4C91-996F-51E5658803B5}"/>
              </a:ext>
            </a:extLst>
          </p:cNvPr>
          <p:cNvPicPr>
            <a:picLocks noChangeAspect="1"/>
          </p:cNvPicPr>
          <p:nvPr/>
        </p:nvPicPr>
        <p:blipFill>
          <a:blip r:embed="rId5"/>
          <a:stretch>
            <a:fillRect/>
          </a:stretch>
        </p:blipFill>
        <p:spPr>
          <a:xfrm>
            <a:off x="6418" y="98650"/>
            <a:ext cx="1041357" cy="1041357"/>
          </a:xfrm>
          <a:prstGeom prst="rect">
            <a:avLst/>
          </a:prstGeom>
        </p:spPr>
      </p:pic>
    </p:spTree>
    <p:extLst>
      <p:ext uri="{BB962C8B-B14F-4D97-AF65-F5344CB8AC3E}">
        <p14:creationId xmlns:p14="http://schemas.microsoft.com/office/powerpoint/2010/main" val="2942360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F04008E-9325-4750-8A50-7C016239AAC8}"/>
              </a:ext>
            </a:extLst>
          </p:cNvPr>
          <p:cNvPicPr>
            <a:picLocks noChangeAspect="1"/>
          </p:cNvPicPr>
          <p:nvPr/>
        </p:nvPicPr>
        <p:blipFill>
          <a:blip r:embed="rId2"/>
          <a:stretch>
            <a:fillRect/>
          </a:stretch>
        </p:blipFill>
        <p:spPr>
          <a:xfrm>
            <a:off x="1107182" y="0"/>
            <a:ext cx="9977636" cy="7483227"/>
          </a:xfrm>
          <a:prstGeom prst="rect">
            <a:avLst/>
          </a:prstGeom>
        </p:spPr>
      </p:pic>
    </p:spTree>
    <p:extLst>
      <p:ext uri="{BB962C8B-B14F-4D97-AF65-F5344CB8AC3E}">
        <p14:creationId xmlns:p14="http://schemas.microsoft.com/office/powerpoint/2010/main" val="853930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0D3540-5412-4905-8528-59632FA1DBCC}"/>
              </a:ext>
            </a:extLst>
          </p:cNvPr>
          <p:cNvSpPr>
            <a:spLocks noGrp="1"/>
          </p:cNvSpPr>
          <p:nvPr>
            <p:ph type="title"/>
          </p:nvPr>
        </p:nvSpPr>
        <p:spPr/>
        <p:txBody>
          <a:bodyPr/>
          <a:lstStyle/>
          <a:p>
            <a:r>
              <a:rPr lang="es-ES" dirty="0"/>
              <a:t>CON EL PROGRAMA TEI…</a:t>
            </a:r>
          </a:p>
        </p:txBody>
      </p:sp>
      <p:sp>
        <p:nvSpPr>
          <p:cNvPr id="3" name="Marcador de contenido 2">
            <a:extLst>
              <a:ext uri="{FF2B5EF4-FFF2-40B4-BE49-F238E27FC236}">
                <a16:creationId xmlns:a16="http://schemas.microsoft.com/office/drawing/2014/main" id="{07C8FF7B-AE09-4BDF-A1A1-5404C53B7A22}"/>
              </a:ext>
            </a:extLst>
          </p:cNvPr>
          <p:cNvSpPr>
            <a:spLocks noGrp="1"/>
          </p:cNvSpPr>
          <p:nvPr>
            <p:ph idx="1"/>
          </p:nvPr>
        </p:nvSpPr>
        <p:spPr>
          <a:xfrm>
            <a:off x="838200" y="2734856"/>
            <a:ext cx="10515600" cy="3442107"/>
          </a:xfrm>
        </p:spPr>
        <p:txBody>
          <a:bodyPr>
            <a:normAutofit fontScale="92500"/>
          </a:bodyPr>
          <a:lstStyle/>
          <a:p>
            <a:pPr marL="0" indent="0" algn="ctr">
              <a:buNone/>
            </a:pPr>
            <a:r>
              <a:rPr lang="es-ES" sz="4800" dirty="0"/>
              <a:t>…se </a:t>
            </a:r>
            <a:r>
              <a:rPr lang="es-ES" sz="4800" b="1" dirty="0"/>
              <a:t>actúa inmediatamente </a:t>
            </a:r>
            <a:r>
              <a:rPr lang="es-ES" sz="4800" dirty="0"/>
              <a:t>cuando los tutores detectan algo o son informados por los afectados. Y si no actúan por la razón que sea, pasan la información a la coordinación del programa que interviene en el acto.</a:t>
            </a:r>
          </a:p>
        </p:txBody>
      </p:sp>
      <p:pic>
        <p:nvPicPr>
          <p:cNvPr id="4" name="Imagen 3">
            <a:extLst>
              <a:ext uri="{FF2B5EF4-FFF2-40B4-BE49-F238E27FC236}">
                <a16:creationId xmlns:a16="http://schemas.microsoft.com/office/drawing/2014/main" id="{8CDCFDCE-EC84-455B-A553-3F86F234A499}"/>
              </a:ext>
            </a:extLst>
          </p:cNvPr>
          <p:cNvPicPr>
            <a:picLocks noChangeAspect="1"/>
          </p:cNvPicPr>
          <p:nvPr/>
        </p:nvPicPr>
        <p:blipFill>
          <a:blip r:embed="rId2"/>
          <a:stretch>
            <a:fillRect/>
          </a:stretch>
        </p:blipFill>
        <p:spPr>
          <a:xfrm>
            <a:off x="9847385" y="37512"/>
            <a:ext cx="2344615" cy="2697344"/>
          </a:xfrm>
          <a:prstGeom prst="rect">
            <a:avLst/>
          </a:prstGeom>
        </p:spPr>
      </p:pic>
    </p:spTree>
    <p:extLst>
      <p:ext uri="{BB962C8B-B14F-4D97-AF65-F5344CB8AC3E}">
        <p14:creationId xmlns:p14="http://schemas.microsoft.com/office/powerpoint/2010/main" val="1522354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A82E4DEE-F00E-48DD-9372-59140CBF02D3}"/>
              </a:ext>
            </a:extLst>
          </p:cNvPr>
          <p:cNvGraphicFramePr>
            <a:graphicFrameLocks noGrp="1"/>
          </p:cNvGraphicFramePr>
          <p:nvPr>
            <p:extLst>
              <p:ext uri="{D42A27DB-BD31-4B8C-83A1-F6EECF244321}">
                <p14:modId xmlns:p14="http://schemas.microsoft.com/office/powerpoint/2010/main" val="982788269"/>
              </p:ext>
            </p:extLst>
          </p:nvPr>
        </p:nvGraphicFramePr>
        <p:xfrm>
          <a:off x="520679" y="941630"/>
          <a:ext cx="10306050" cy="3144595"/>
        </p:xfrm>
        <a:graphic>
          <a:graphicData uri="http://schemas.openxmlformats.org/drawingml/2006/table">
            <a:tbl>
              <a:tblPr firstRow="1" firstCol="1" bandRow="1"/>
              <a:tblGrid>
                <a:gridCol w="904875">
                  <a:extLst>
                    <a:ext uri="{9D8B030D-6E8A-4147-A177-3AD203B41FA5}">
                      <a16:colId xmlns:a16="http://schemas.microsoft.com/office/drawing/2014/main" val="600021957"/>
                    </a:ext>
                  </a:extLst>
                </a:gridCol>
                <a:gridCol w="9401175">
                  <a:extLst>
                    <a:ext uri="{9D8B030D-6E8A-4147-A177-3AD203B41FA5}">
                      <a16:colId xmlns:a16="http://schemas.microsoft.com/office/drawing/2014/main" val="2645371409"/>
                    </a:ext>
                  </a:extLst>
                </a:gridCol>
              </a:tblGrid>
              <a:tr h="3144595">
                <a:tc>
                  <a:txBody>
                    <a:bodyPr/>
                    <a:lstStyle/>
                    <a:p>
                      <a:pPr marL="71755" algn="ctr">
                        <a:lnSpc>
                          <a:spcPct val="107000"/>
                        </a:lnSpc>
                        <a:spcBef>
                          <a:spcPts val="1200"/>
                        </a:spcBef>
                        <a:spcAft>
                          <a:spcPts val="800"/>
                        </a:spcAft>
                      </a:pPr>
                      <a:endParaRPr lang="es-ES" sz="1100" dirty="0">
                        <a:solidFill>
                          <a:srgbClr val="000000"/>
                        </a:solidFill>
                        <a:effectLst/>
                        <a:latin typeface="Algerian" panose="04020705040A02060702" pitchFamily="82" charset="0"/>
                        <a:ea typeface="Calibri" panose="020F0502020204030204" pitchFamily="34" charset="0"/>
                        <a:cs typeface="Aharoni" panose="02010803020104030203" pitchFamily="2" charset="-79"/>
                      </a:endParaRPr>
                    </a:p>
                  </a:txBody>
                  <a:tcPr marL="68580" marR="68580" marT="0" marB="0">
                    <a:lnL>
                      <a:noFill/>
                    </a:lnL>
                    <a:lnR>
                      <a:noFill/>
                    </a:lnR>
                    <a:lnT>
                      <a:noFill/>
                    </a:lnT>
                    <a:lnB>
                      <a:noFill/>
                    </a:lnB>
                    <a:solidFill>
                      <a:srgbClr val="F0F9FC"/>
                    </a:solidFill>
                  </a:tcPr>
                </a:tc>
                <a:tc>
                  <a:txBody>
                    <a:bodyPr/>
                    <a:lstStyle/>
                    <a:p>
                      <a:pPr marR="144145" algn="just">
                        <a:lnSpc>
                          <a:spcPct val="107000"/>
                        </a:lnSpc>
                        <a:spcBef>
                          <a:spcPts val="1200"/>
                        </a:spcBef>
                        <a:spcAft>
                          <a:spcPts val="300"/>
                        </a:spcAft>
                      </a:pPr>
                      <a:r>
                        <a:rPr lang="es-ES" sz="2400" b="1" dirty="0">
                          <a:solidFill>
                            <a:srgbClr val="0082D1"/>
                          </a:solidFill>
                          <a:effectLst/>
                          <a:latin typeface="Arial" panose="020B0604020202020204" pitchFamily="34" charset="0"/>
                          <a:ea typeface="Calibri" panose="020F0502020204030204" pitchFamily="34" charset="0"/>
                          <a:cs typeface="Times New Roman" panose="02020603050405020304" pitchFamily="18" charset="0"/>
                        </a:rPr>
                        <a:t>TAL VEZ PUEDES…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 sz="24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s-ES" sz="24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Utilizar Estrategias de primeros auxilios: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Clr>
                          <a:srgbClr val="0082D1"/>
                        </a:buClr>
                        <a:buSzPts val="1200"/>
                        <a:buFont typeface="Myriad Pro"/>
                        <a:buChar char="•"/>
                      </a:pPr>
                      <a:r>
                        <a:rPr lang="es-ES" sz="24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controlar y apaciguar,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Clr>
                          <a:srgbClr val="0082D1"/>
                        </a:buClr>
                        <a:buSzPts val="1200"/>
                        <a:buFont typeface="Myriad Pro"/>
                        <a:buChar char="•"/>
                      </a:pPr>
                      <a:r>
                        <a:rPr lang="es-ES" sz="24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asegurar y proteger,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Clr>
                          <a:srgbClr val="0082D1"/>
                        </a:buClr>
                        <a:buSzPts val="1200"/>
                        <a:buFont typeface="Myriad Pro"/>
                        <a:buChar char="•"/>
                      </a:pPr>
                      <a:r>
                        <a:rPr lang="es-ES" sz="24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evaluar y actuar.</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0F9FC"/>
                    </a:solidFill>
                  </a:tcPr>
                </a:tc>
                <a:extLst>
                  <a:ext uri="{0D108BD9-81ED-4DB2-BD59-A6C34878D82A}">
                    <a16:rowId xmlns:a16="http://schemas.microsoft.com/office/drawing/2014/main" val="3220162316"/>
                  </a:ext>
                </a:extLst>
              </a:tr>
            </a:tbl>
          </a:graphicData>
        </a:graphic>
      </p:graphicFrame>
      <p:sp>
        <p:nvSpPr>
          <p:cNvPr id="3" name="Título 2">
            <a:extLst>
              <a:ext uri="{FF2B5EF4-FFF2-40B4-BE49-F238E27FC236}">
                <a16:creationId xmlns:a16="http://schemas.microsoft.com/office/drawing/2014/main" id="{4489E6EE-C1F8-42EE-A2AA-74F3E51232ED}"/>
              </a:ext>
            </a:extLst>
          </p:cNvPr>
          <p:cNvSpPr>
            <a:spLocks noGrp="1"/>
          </p:cNvSpPr>
          <p:nvPr>
            <p:ph type="title"/>
          </p:nvPr>
        </p:nvSpPr>
        <p:spPr>
          <a:xfrm>
            <a:off x="1104358" y="0"/>
            <a:ext cx="11325225" cy="792550"/>
          </a:xfrm>
        </p:spPr>
        <p:txBody>
          <a:bodyPr>
            <a:normAutofit fontScale="90000"/>
          </a:bodyPr>
          <a:lstStyle/>
          <a:p>
            <a:pPr marR="144145" algn="just">
              <a:lnSpc>
                <a:spcPct val="107000"/>
              </a:lnSpc>
              <a:spcBef>
                <a:spcPts val="1200"/>
              </a:spcBef>
              <a:spcAft>
                <a:spcPts val="300"/>
              </a:spcAft>
              <a:buSzPts val="1600"/>
            </a:pPr>
            <a:r>
              <a:rPr lang="es-ES" sz="3600" b="1" dirty="0">
                <a:solidFill>
                  <a:srgbClr val="00ABE0"/>
                </a:solidFill>
                <a:effectLst/>
                <a:latin typeface="Arial" panose="020B0604020202020204" pitchFamily="34" charset="0"/>
                <a:ea typeface="Calibri" panose="020F0502020204030204" pitchFamily="34" charset="0"/>
                <a:cs typeface="Times New Roman" panose="02020603050405020304" pitchFamily="18" charset="0"/>
              </a:rPr>
              <a:t>4. Garantizar la PROTECCIÓN de las supuestas víctimas.</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contenido 3">
            <a:extLst>
              <a:ext uri="{FF2B5EF4-FFF2-40B4-BE49-F238E27FC236}">
                <a16:creationId xmlns:a16="http://schemas.microsoft.com/office/drawing/2014/main" id="{28D22788-CDFD-47A9-BE28-A6B554E42EC6}"/>
              </a:ext>
            </a:extLst>
          </p:cNvPr>
          <p:cNvSpPr>
            <a:spLocks noGrp="1"/>
          </p:cNvSpPr>
          <p:nvPr>
            <p:ph idx="1"/>
          </p:nvPr>
        </p:nvSpPr>
        <p:spPr>
          <a:xfrm>
            <a:off x="1268481" y="4707366"/>
            <a:ext cx="9558248" cy="1845227"/>
          </a:xfrm>
        </p:spPr>
        <p:txBody>
          <a:bodyPr>
            <a:normAutofit fontScale="70000" lnSpcReduction="20000"/>
          </a:bodyPr>
          <a:lstStyle/>
          <a:p>
            <a:pPr marL="0" indent="0">
              <a:buNone/>
            </a:pPr>
            <a:r>
              <a:rPr lang="es-ES" sz="3400" b="1" dirty="0">
                <a:solidFill>
                  <a:srgbClr val="FF0000"/>
                </a:solidFill>
                <a:latin typeface="Arial" panose="020B0604020202020204" pitchFamily="34" charset="0"/>
                <a:cs typeface="Arial" panose="020B0604020202020204" pitchFamily="34" charset="0"/>
              </a:rPr>
              <a:t>NI DECIR NI HACER</a:t>
            </a:r>
          </a:p>
          <a:p>
            <a:pPr marL="342900" marR="144145" lvl="0" indent="-342900" algn="just">
              <a:lnSpc>
                <a:spcPct val="107000"/>
              </a:lnSpc>
              <a:spcAft>
                <a:spcPts val="800"/>
              </a:spcAft>
              <a:buClr>
                <a:srgbClr val="0082D1"/>
              </a:buClr>
              <a:buSzPts val="1200"/>
              <a:buFont typeface="Myriad Pro"/>
              <a:buChar char="•"/>
            </a:pPr>
            <a:r>
              <a:rPr lang="es-ES" sz="23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No equiparar a las dos partes</a:t>
            </a:r>
            <a:r>
              <a:rPr lang="es-ES" sz="2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agresor y víctima, no son iguales (aunque pocas veces son roles puros).</a:t>
            </a:r>
            <a:r>
              <a:rPr lang="es-ES" sz="2300" b="1" dirty="0">
                <a:solidFill>
                  <a:srgbClr val="00ABE0"/>
                </a:solidFill>
                <a:effectLst/>
                <a:latin typeface="Arial" panose="020B0604020202020204" pitchFamily="34" charset="0"/>
                <a:ea typeface="Calibri" panose="020F0502020204030204" pitchFamily="34" charset="0"/>
                <a:cs typeface="Times New Roman" panose="02020603050405020304" pitchFamily="18" charset="0"/>
              </a:rPr>
              <a:t> </a:t>
            </a:r>
            <a:endParaRPr lang="es-ES"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4145" lvl="0" indent="-342900" algn="just">
              <a:lnSpc>
                <a:spcPct val="107000"/>
              </a:lnSpc>
              <a:spcAft>
                <a:spcPts val="800"/>
              </a:spcAft>
              <a:buClr>
                <a:srgbClr val="0082D1"/>
              </a:buClr>
              <a:buSzPts val="1200"/>
              <a:buFont typeface="Myriad Pro"/>
              <a:buChar char="•"/>
            </a:pPr>
            <a:r>
              <a:rPr lang="es-ES"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No forzar soluciones</a:t>
            </a:r>
            <a:r>
              <a:rPr lang="es-E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tradicionales que suelen ser insinceras y humillantes para la víctima: </a:t>
            </a:r>
            <a:r>
              <a:rPr lang="es-ES" sz="2400" i="1" dirty="0">
                <a:solidFill>
                  <a:srgbClr val="C45911"/>
                </a:solidFill>
                <a:effectLst/>
                <a:latin typeface="Arial" panose="020B0604020202020204" pitchFamily="34" charset="0"/>
                <a:ea typeface="Calibri" panose="020F0502020204030204" pitchFamily="34" charset="0"/>
                <a:cs typeface="Times New Roman" panose="02020603050405020304" pitchFamily="18" charset="0"/>
              </a:rPr>
              <a:t>“Pídele perdón”, “Dale un besito” </a:t>
            </a:r>
            <a:r>
              <a:rPr lang="es-E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(Estaríamos obligando a las víctimas a hacer algo que no quieren o a los agresores algo que no sienten).</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7" name="Picture 9" descr="Señalizacion covid 19 | 10 unidades | 5 x 5 cm | Señal de prohibición -  Prohibido estacionarse | Pegatinas covid 19 | Adhesivo para interiores |  Rojo: Amazon.es: Industria, empresas y ciencia">
            <a:extLst>
              <a:ext uri="{FF2B5EF4-FFF2-40B4-BE49-F238E27FC236}">
                <a16:creationId xmlns:a16="http://schemas.microsoft.com/office/drawing/2014/main" id="{39C92D6C-21BC-41F8-A6BF-E61BF5106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298" y="4787000"/>
            <a:ext cx="842980" cy="84298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AF17269E-135B-40FB-9C18-AD39B80BCA4E}"/>
              </a:ext>
            </a:extLst>
          </p:cNvPr>
          <p:cNvPicPr>
            <a:picLocks noChangeAspect="1"/>
          </p:cNvPicPr>
          <p:nvPr/>
        </p:nvPicPr>
        <p:blipFill>
          <a:blip r:embed="rId3"/>
          <a:stretch>
            <a:fillRect/>
          </a:stretch>
        </p:blipFill>
        <p:spPr>
          <a:xfrm>
            <a:off x="11018794" y="5700326"/>
            <a:ext cx="688908" cy="792549"/>
          </a:xfrm>
          <a:prstGeom prst="rect">
            <a:avLst/>
          </a:prstGeom>
        </p:spPr>
      </p:pic>
      <p:pic>
        <p:nvPicPr>
          <p:cNvPr id="8" name="Imagen 7">
            <a:extLst>
              <a:ext uri="{FF2B5EF4-FFF2-40B4-BE49-F238E27FC236}">
                <a16:creationId xmlns:a16="http://schemas.microsoft.com/office/drawing/2014/main" id="{EE39D98F-6149-4F13-BF58-B9234B07B4CB}"/>
              </a:ext>
            </a:extLst>
          </p:cNvPr>
          <p:cNvPicPr>
            <a:picLocks noChangeAspect="1"/>
          </p:cNvPicPr>
          <p:nvPr/>
        </p:nvPicPr>
        <p:blipFill>
          <a:blip r:embed="rId4"/>
          <a:stretch>
            <a:fillRect/>
          </a:stretch>
        </p:blipFill>
        <p:spPr>
          <a:xfrm>
            <a:off x="1" y="-20632"/>
            <a:ext cx="1268480" cy="1268480"/>
          </a:xfrm>
          <a:prstGeom prst="ellipse">
            <a:avLst/>
          </a:prstGeom>
          <a:ln>
            <a:noFill/>
          </a:ln>
          <a:effectLst>
            <a:softEdge rad="112500"/>
          </a:effectLst>
        </p:spPr>
      </p:pic>
    </p:spTree>
    <p:extLst>
      <p:ext uri="{BB962C8B-B14F-4D97-AF65-F5344CB8AC3E}">
        <p14:creationId xmlns:p14="http://schemas.microsoft.com/office/powerpoint/2010/main" val="3157218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0D3540-5412-4905-8528-59632FA1DBCC}"/>
              </a:ext>
            </a:extLst>
          </p:cNvPr>
          <p:cNvSpPr>
            <a:spLocks noGrp="1"/>
          </p:cNvSpPr>
          <p:nvPr>
            <p:ph type="title"/>
          </p:nvPr>
        </p:nvSpPr>
        <p:spPr/>
        <p:txBody>
          <a:bodyPr/>
          <a:lstStyle/>
          <a:p>
            <a:r>
              <a:rPr lang="es-ES" dirty="0"/>
              <a:t>CON EL PROGRAMA TEI…</a:t>
            </a:r>
          </a:p>
        </p:txBody>
      </p:sp>
      <p:sp>
        <p:nvSpPr>
          <p:cNvPr id="3" name="Marcador de contenido 2">
            <a:extLst>
              <a:ext uri="{FF2B5EF4-FFF2-40B4-BE49-F238E27FC236}">
                <a16:creationId xmlns:a16="http://schemas.microsoft.com/office/drawing/2014/main" id="{07C8FF7B-AE09-4BDF-A1A1-5404C53B7A22}"/>
              </a:ext>
            </a:extLst>
          </p:cNvPr>
          <p:cNvSpPr>
            <a:spLocks noGrp="1"/>
          </p:cNvSpPr>
          <p:nvPr>
            <p:ph idx="1"/>
          </p:nvPr>
        </p:nvSpPr>
        <p:spPr>
          <a:xfrm>
            <a:off x="838200" y="2566743"/>
            <a:ext cx="10515600" cy="3926132"/>
          </a:xfrm>
        </p:spPr>
        <p:txBody>
          <a:bodyPr>
            <a:normAutofit lnSpcReduction="10000"/>
          </a:bodyPr>
          <a:lstStyle/>
          <a:p>
            <a:pPr marL="0" lvl="0" indent="0" algn="ctr" rtl="0">
              <a:lnSpc>
                <a:spcPct val="107000"/>
              </a:lnSpc>
              <a:spcAft>
                <a:spcPts val="800"/>
              </a:spcAft>
              <a:buNone/>
            </a:pPr>
            <a:r>
              <a:rPr lang="es-ES" sz="4800" dirty="0"/>
              <a:t>…</a:t>
            </a:r>
            <a:r>
              <a:rPr lang="es-ES" sz="4800" b="1" dirty="0">
                <a:effectLst/>
                <a:latin typeface="Calibri" panose="020F0502020204030204" pitchFamily="34" charset="0"/>
                <a:ea typeface="Calibri" panose="020F0502020204030204" pitchFamily="34" charset="0"/>
                <a:cs typeface="Arial" panose="020B0604020202020204" pitchFamily="34" charset="0"/>
              </a:rPr>
              <a:t>nadie está solo/a </a:t>
            </a:r>
            <a:r>
              <a:rPr lang="es-ES" sz="4800" dirty="0">
                <a:effectLst/>
                <a:latin typeface="Calibri" panose="020F0502020204030204" pitchFamily="34" charset="0"/>
                <a:ea typeface="Calibri" panose="020F0502020204030204" pitchFamily="34" charset="0"/>
                <a:cs typeface="Arial" panose="020B0604020202020204" pitchFamily="34" charset="0"/>
              </a:rPr>
              <a:t>de entrada porque toda la tribu le protege y al menos hay una persona pendiente siempre. Además </a:t>
            </a:r>
            <a:r>
              <a:rPr lang="es-ES" sz="4800" b="1" dirty="0">
                <a:effectLst/>
                <a:latin typeface="Calibri" panose="020F0502020204030204" pitchFamily="34" charset="0"/>
                <a:ea typeface="Calibri" panose="020F0502020204030204" pitchFamily="34" charset="0"/>
                <a:cs typeface="Arial" panose="020B0604020202020204" pitchFamily="34" charset="0"/>
              </a:rPr>
              <a:t>desaparece la ley del silencio </a:t>
            </a:r>
            <a:r>
              <a:rPr lang="es-ES" sz="4800" dirty="0">
                <a:effectLst/>
                <a:latin typeface="Calibri" panose="020F0502020204030204" pitchFamily="34" charset="0"/>
                <a:ea typeface="Calibri" panose="020F0502020204030204" pitchFamily="34" charset="0"/>
                <a:cs typeface="Arial" panose="020B0604020202020204" pitchFamily="34" charset="0"/>
              </a:rPr>
              <a:t>que ocultaba los actos violentos</a:t>
            </a:r>
          </a:p>
          <a:p>
            <a:pPr marL="0" indent="0" algn="ctr">
              <a:buNone/>
            </a:pPr>
            <a:endParaRPr lang="es-ES" sz="4800" dirty="0"/>
          </a:p>
        </p:txBody>
      </p:sp>
      <p:pic>
        <p:nvPicPr>
          <p:cNvPr id="4" name="Imagen 3">
            <a:extLst>
              <a:ext uri="{FF2B5EF4-FFF2-40B4-BE49-F238E27FC236}">
                <a16:creationId xmlns:a16="http://schemas.microsoft.com/office/drawing/2014/main" id="{8CDCFDCE-EC84-455B-A553-3F86F234A499}"/>
              </a:ext>
            </a:extLst>
          </p:cNvPr>
          <p:cNvPicPr>
            <a:picLocks noChangeAspect="1"/>
          </p:cNvPicPr>
          <p:nvPr/>
        </p:nvPicPr>
        <p:blipFill>
          <a:blip r:embed="rId2"/>
          <a:stretch>
            <a:fillRect/>
          </a:stretch>
        </p:blipFill>
        <p:spPr>
          <a:xfrm>
            <a:off x="9847385" y="37512"/>
            <a:ext cx="2344615" cy="2697344"/>
          </a:xfrm>
          <a:prstGeom prst="rect">
            <a:avLst/>
          </a:prstGeom>
        </p:spPr>
      </p:pic>
    </p:spTree>
    <p:extLst>
      <p:ext uri="{BB962C8B-B14F-4D97-AF65-F5344CB8AC3E}">
        <p14:creationId xmlns:p14="http://schemas.microsoft.com/office/powerpoint/2010/main" val="3171869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A82E4DEE-F00E-48DD-9372-59140CBF02D3}"/>
              </a:ext>
            </a:extLst>
          </p:cNvPr>
          <p:cNvGraphicFramePr>
            <a:graphicFrameLocks noGrp="1"/>
          </p:cNvGraphicFramePr>
          <p:nvPr>
            <p:extLst>
              <p:ext uri="{D42A27DB-BD31-4B8C-83A1-F6EECF244321}">
                <p14:modId xmlns:p14="http://schemas.microsoft.com/office/powerpoint/2010/main" val="1423545757"/>
              </p:ext>
            </p:extLst>
          </p:nvPr>
        </p:nvGraphicFramePr>
        <p:xfrm>
          <a:off x="520679" y="941630"/>
          <a:ext cx="10306050" cy="3340291"/>
        </p:xfrm>
        <a:graphic>
          <a:graphicData uri="http://schemas.openxmlformats.org/drawingml/2006/table">
            <a:tbl>
              <a:tblPr firstRow="1" firstCol="1" bandRow="1"/>
              <a:tblGrid>
                <a:gridCol w="904875">
                  <a:extLst>
                    <a:ext uri="{9D8B030D-6E8A-4147-A177-3AD203B41FA5}">
                      <a16:colId xmlns:a16="http://schemas.microsoft.com/office/drawing/2014/main" val="600021957"/>
                    </a:ext>
                  </a:extLst>
                </a:gridCol>
                <a:gridCol w="9401175">
                  <a:extLst>
                    <a:ext uri="{9D8B030D-6E8A-4147-A177-3AD203B41FA5}">
                      <a16:colId xmlns:a16="http://schemas.microsoft.com/office/drawing/2014/main" val="2645371409"/>
                    </a:ext>
                  </a:extLst>
                </a:gridCol>
              </a:tblGrid>
              <a:tr h="3144595">
                <a:tc>
                  <a:txBody>
                    <a:bodyPr/>
                    <a:lstStyle/>
                    <a:p>
                      <a:pPr marL="71755" algn="ctr">
                        <a:lnSpc>
                          <a:spcPct val="107000"/>
                        </a:lnSpc>
                        <a:spcBef>
                          <a:spcPts val="1200"/>
                        </a:spcBef>
                        <a:spcAft>
                          <a:spcPts val="800"/>
                        </a:spcAft>
                      </a:pPr>
                      <a:endParaRPr lang="es-ES" sz="1100" dirty="0">
                        <a:solidFill>
                          <a:srgbClr val="000000"/>
                        </a:solidFill>
                        <a:effectLst/>
                        <a:latin typeface="Algerian" panose="04020705040A02060702" pitchFamily="82" charset="0"/>
                        <a:ea typeface="Calibri" panose="020F0502020204030204" pitchFamily="34" charset="0"/>
                        <a:cs typeface="Aharoni" panose="02010803020104030203" pitchFamily="2" charset="-79"/>
                      </a:endParaRPr>
                    </a:p>
                  </a:txBody>
                  <a:tcPr marL="68580" marR="68580" marT="0" marB="0">
                    <a:lnL>
                      <a:noFill/>
                    </a:lnL>
                    <a:lnR>
                      <a:noFill/>
                    </a:lnR>
                    <a:lnT>
                      <a:noFill/>
                    </a:lnT>
                    <a:lnB>
                      <a:noFill/>
                    </a:lnB>
                    <a:solidFill>
                      <a:srgbClr val="F0F9FC"/>
                    </a:solidFill>
                  </a:tcPr>
                </a:tc>
                <a:tc>
                  <a:txBody>
                    <a:bodyPr/>
                    <a:lstStyle/>
                    <a:p>
                      <a:pPr marR="144145" algn="just">
                        <a:lnSpc>
                          <a:spcPct val="107000"/>
                        </a:lnSpc>
                        <a:spcBef>
                          <a:spcPts val="1200"/>
                        </a:spcBef>
                        <a:spcAft>
                          <a:spcPts val="300"/>
                        </a:spcAft>
                      </a:pPr>
                      <a:r>
                        <a:rPr lang="es-ES" sz="2400" b="1" dirty="0">
                          <a:solidFill>
                            <a:srgbClr val="0082D1"/>
                          </a:solidFill>
                          <a:effectLst/>
                          <a:latin typeface="Arial" panose="020B0604020202020204" pitchFamily="34" charset="0"/>
                          <a:ea typeface="Calibri" panose="020F0502020204030204" pitchFamily="34" charset="0"/>
                          <a:cs typeface="Times New Roman" panose="02020603050405020304" pitchFamily="18" charset="0"/>
                        </a:rPr>
                        <a:t>TAL VEZ PUEDES…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600"/>
                        </a:spcAft>
                        <a:buClr>
                          <a:srgbClr val="0082D1"/>
                        </a:buClr>
                        <a:buSzPts val="1200"/>
                        <a:buFont typeface="Myriad Pro"/>
                        <a:buChar char="•"/>
                        <a:tabLst/>
                        <a:defRPr/>
                      </a:pP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En todos los casos, mostrar interés en el problema, acercándote tú si es preciso.</a:t>
                      </a:r>
                      <a:endParaRPr kumimoji="0" lang="es-E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600"/>
                        </a:spcAft>
                        <a:buClr>
                          <a:srgbClr val="0082D1"/>
                        </a:buClr>
                        <a:buSzPts val="1200"/>
                        <a:buFont typeface="Myriad Pro"/>
                        <a:buChar char="•"/>
                        <a:tabLst/>
                        <a:defRPr/>
                      </a:pP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Usar alternativas a las 12 típicas para favorecer la comunicación y no entorpecerla:</a:t>
                      </a:r>
                      <a:endParaRPr kumimoji="0" lang="es-E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0000"/>
                        </a:lnSpc>
                        <a:spcBef>
                          <a:spcPts val="600"/>
                        </a:spcBef>
                        <a:spcAft>
                          <a:spcPts val="600"/>
                        </a:spcAft>
                        <a:buClr>
                          <a:srgbClr val="0082D1"/>
                        </a:buClr>
                        <a:buSzPts val="1200"/>
                        <a:buFont typeface="Myriad Pro"/>
                        <a:buChar char="•"/>
                        <a:tabLst/>
                        <a:defRPr/>
                      </a:pP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Mostrar interés: </a:t>
                      </a:r>
                      <a:r>
                        <a:rPr kumimoji="0" lang="es-ES" sz="1400" b="0" i="1"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Times New Roman" panose="02020603050405020304" pitchFamily="18" charset="0"/>
                        </a:rPr>
                        <a:t>“Puedes contarme más sobre esto?”</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0000"/>
                        </a:lnSpc>
                        <a:spcBef>
                          <a:spcPts val="600"/>
                        </a:spcBef>
                        <a:spcAft>
                          <a:spcPts val="600"/>
                        </a:spcAft>
                        <a:buClr>
                          <a:srgbClr val="0082D1"/>
                        </a:buClr>
                        <a:buSzPts val="1200"/>
                        <a:buFont typeface="Myriad Pro"/>
                        <a:buChar char="•"/>
                        <a:tabLst/>
                        <a:defRPr/>
                      </a:pP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Clarificar: </a:t>
                      </a:r>
                      <a:r>
                        <a:rPr kumimoji="0" lang="es-ES" sz="1400" b="0" i="1"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Times New Roman" panose="02020603050405020304" pitchFamily="18" charset="0"/>
                        </a:rPr>
                        <a:t>“Y tú que hiciste entonces?”</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0000"/>
                        </a:lnSpc>
                        <a:spcBef>
                          <a:spcPts val="600"/>
                        </a:spcBef>
                        <a:spcAft>
                          <a:spcPts val="600"/>
                        </a:spcAft>
                        <a:buClr>
                          <a:srgbClr val="0082D1"/>
                        </a:buClr>
                        <a:buSzPts val="1200"/>
                        <a:buFont typeface="Myriad Pro"/>
                        <a:buChar char="•"/>
                        <a:tabLst/>
                        <a:defRPr/>
                      </a:pP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Parafrasear </a:t>
                      </a:r>
                      <a:r>
                        <a:rPr kumimoji="0" lang="es-ES" sz="1400" b="0" i="1"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Times New Roman" panose="02020603050405020304" pitchFamily="18" charset="0"/>
                        </a:rPr>
                        <a:t>“Lo que me estás diciendo es…”</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0000"/>
                        </a:lnSpc>
                        <a:spcBef>
                          <a:spcPts val="600"/>
                        </a:spcBef>
                        <a:spcAft>
                          <a:spcPts val="600"/>
                        </a:spcAft>
                        <a:buClr>
                          <a:srgbClr val="0082D1"/>
                        </a:buClr>
                        <a:buSzPts val="1200"/>
                        <a:buFont typeface="Myriad Pro"/>
                        <a:buChar char="•"/>
                        <a:tabLst/>
                        <a:defRPr/>
                      </a:pP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Reflejar: </a:t>
                      </a:r>
                      <a:r>
                        <a:rPr kumimoji="0" lang="es-ES" sz="1400" b="0" i="1"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Times New Roman" panose="02020603050405020304" pitchFamily="18" charset="0"/>
                        </a:rPr>
                        <a:t>“Te duele que te …”</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0000"/>
                        </a:lnSpc>
                        <a:spcBef>
                          <a:spcPts val="600"/>
                        </a:spcBef>
                        <a:spcAft>
                          <a:spcPts val="600"/>
                        </a:spcAft>
                        <a:buClr>
                          <a:srgbClr val="0082D1"/>
                        </a:buClr>
                        <a:buSzPts val="1200"/>
                        <a:buFont typeface="Myriad Pro"/>
                        <a:buChar char="•"/>
                        <a:tabLst/>
                        <a:defRPr/>
                      </a:pP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Resumir: </a:t>
                      </a:r>
                      <a:r>
                        <a:rPr kumimoji="0" lang="es-ES" sz="1400" b="0" i="1"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Times New Roman" panose="02020603050405020304" pitchFamily="18" charset="0"/>
                        </a:rPr>
                        <a:t>“Si no te he entendido mal…</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0000"/>
                        </a:lnSpc>
                        <a:spcBef>
                          <a:spcPts val="600"/>
                        </a:spcBef>
                        <a:spcAft>
                          <a:spcPts val="600"/>
                        </a:spcAft>
                        <a:buClr>
                          <a:srgbClr val="0082D1"/>
                        </a:buClr>
                        <a:buSzPts val="1200"/>
                        <a:buFont typeface="Myriad Pro"/>
                        <a:buChar char="•"/>
                        <a:tabLst/>
                        <a:defRPr/>
                      </a:pP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Mensajes “yo” (desde lo que yo siento o me afecta)</a:t>
                      </a:r>
                      <a:endParaRPr kumimoji="0" lang="es-E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0F9FC"/>
                    </a:solidFill>
                  </a:tcPr>
                </a:tc>
                <a:extLst>
                  <a:ext uri="{0D108BD9-81ED-4DB2-BD59-A6C34878D82A}">
                    <a16:rowId xmlns:a16="http://schemas.microsoft.com/office/drawing/2014/main" val="3220162316"/>
                  </a:ext>
                </a:extLst>
              </a:tr>
            </a:tbl>
          </a:graphicData>
        </a:graphic>
      </p:graphicFrame>
      <p:sp>
        <p:nvSpPr>
          <p:cNvPr id="3" name="Título 2">
            <a:extLst>
              <a:ext uri="{FF2B5EF4-FFF2-40B4-BE49-F238E27FC236}">
                <a16:creationId xmlns:a16="http://schemas.microsoft.com/office/drawing/2014/main" id="{4489E6EE-C1F8-42EE-A2AA-74F3E51232ED}"/>
              </a:ext>
            </a:extLst>
          </p:cNvPr>
          <p:cNvSpPr>
            <a:spLocks noGrp="1"/>
          </p:cNvSpPr>
          <p:nvPr>
            <p:ph type="title"/>
          </p:nvPr>
        </p:nvSpPr>
        <p:spPr>
          <a:xfrm>
            <a:off x="1268481" y="52598"/>
            <a:ext cx="10774405" cy="792550"/>
          </a:xfrm>
        </p:spPr>
        <p:txBody>
          <a:bodyPr>
            <a:normAutofit fontScale="90000"/>
          </a:bodyPr>
          <a:lstStyle/>
          <a:p>
            <a:pPr marR="144145" algn="just">
              <a:lnSpc>
                <a:spcPct val="107000"/>
              </a:lnSpc>
              <a:spcBef>
                <a:spcPts val="1200"/>
              </a:spcBef>
              <a:spcAft>
                <a:spcPts val="300"/>
              </a:spcAft>
              <a:buSzPts val="1600"/>
            </a:pPr>
            <a:r>
              <a:rPr lang="es-ES" sz="3600" b="1" dirty="0">
                <a:solidFill>
                  <a:srgbClr val="00ABE0"/>
                </a:solidFill>
                <a:latin typeface="Arial" panose="020B0604020202020204" pitchFamily="34" charset="0"/>
                <a:ea typeface="Calibri" panose="020F0502020204030204" pitchFamily="34" charset="0"/>
                <a:cs typeface="Times New Roman" panose="02020603050405020304" pitchFamily="18" charset="0"/>
              </a:rPr>
              <a:t>5. </a:t>
            </a:r>
            <a:r>
              <a:rPr lang="es-ES" sz="3600" b="1" dirty="0">
                <a:solidFill>
                  <a:srgbClr val="4CD0D3"/>
                </a:solidFill>
                <a:effectLst/>
                <a:latin typeface="Arial" panose="020B0604020202020204" pitchFamily="34" charset="0"/>
                <a:ea typeface="Calibri" panose="020F0502020204030204" pitchFamily="34" charset="0"/>
                <a:cs typeface="Times New Roman" panose="02020603050405020304" pitchFamily="18" charset="0"/>
              </a:rPr>
              <a:t>Atender con EMPATÍA respetando los sentimientos</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contenido 3">
            <a:extLst>
              <a:ext uri="{FF2B5EF4-FFF2-40B4-BE49-F238E27FC236}">
                <a16:creationId xmlns:a16="http://schemas.microsoft.com/office/drawing/2014/main" id="{28D22788-CDFD-47A9-BE28-A6B554E42EC6}"/>
              </a:ext>
            </a:extLst>
          </p:cNvPr>
          <p:cNvSpPr>
            <a:spLocks noGrp="1"/>
          </p:cNvSpPr>
          <p:nvPr>
            <p:ph idx="1"/>
          </p:nvPr>
        </p:nvSpPr>
        <p:spPr>
          <a:xfrm>
            <a:off x="1268481" y="4378403"/>
            <a:ext cx="9558248" cy="2398677"/>
          </a:xfrm>
        </p:spPr>
        <p:txBody>
          <a:bodyPr>
            <a:normAutofit fontScale="55000" lnSpcReduction="20000"/>
          </a:bodyPr>
          <a:lstStyle/>
          <a:p>
            <a:pPr marL="0" indent="0">
              <a:buNone/>
            </a:pPr>
            <a:r>
              <a:rPr lang="es-ES" sz="4400" b="1" dirty="0">
                <a:solidFill>
                  <a:srgbClr val="FF0000"/>
                </a:solidFill>
                <a:latin typeface="Arial" panose="020B0604020202020204" pitchFamily="34" charset="0"/>
                <a:cs typeface="Arial" panose="020B0604020202020204" pitchFamily="34" charset="0"/>
              </a:rPr>
              <a:t>NI DECIR NI HACER</a:t>
            </a:r>
          </a:p>
          <a:p>
            <a:pPr marL="342900" lvl="0" indent="-342900">
              <a:lnSpc>
                <a:spcPct val="107000"/>
              </a:lnSpc>
              <a:spcAft>
                <a:spcPts val="800"/>
              </a:spcAft>
              <a:buClr>
                <a:srgbClr val="0082D1"/>
              </a:buClr>
              <a:buSzPts val="1200"/>
              <a:buFont typeface="Myriad Pro"/>
              <a:buChar char="•"/>
            </a:pPr>
            <a:r>
              <a:rPr lang="es-ES"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No agravar la ofensa</a:t>
            </a:r>
            <a:r>
              <a:rPr lang="es-E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s-ES" sz="2400" i="1" dirty="0">
                <a:solidFill>
                  <a:srgbClr val="C45911"/>
                </a:solidFill>
                <a:effectLst/>
                <a:latin typeface="Arial" panose="020B0604020202020204" pitchFamily="34" charset="0"/>
                <a:ea typeface="Calibri" panose="020F0502020204030204" pitchFamily="34" charset="0"/>
                <a:cs typeface="Times New Roman" panose="02020603050405020304" pitchFamily="18" charset="0"/>
              </a:rPr>
              <a:t>“Que espabile”, “Dile que venga”.</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0082D1"/>
              </a:buClr>
              <a:buSzPts val="1200"/>
              <a:buFont typeface="Myriad Pro"/>
              <a:buChar char="•"/>
            </a:pPr>
            <a:r>
              <a:rPr lang="es-ES"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No minimizar nunca el problema</a:t>
            </a:r>
            <a:r>
              <a:rPr lang="es-E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s-ES" sz="2400" i="1" dirty="0">
                <a:solidFill>
                  <a:srgbClr val="C45911"/>
                </a:solidFill>
                <a:effectLst/>
                <a:latin typeface="Arial" panose="020B0604020202020204" pitchFamily="34" charset="0"/>
                <a:ea typeface="Calibri" panose="020F0502020204030204" pitchFamily="34" charset="0"/>
                <a:cs typeface="Times New Roman" panose="02020603050405020304" pitchFamily="18" charset="0"/>
              </a:rPr>
              <a:t>“Venga, que no pasa nada…”, “Son cosas de niños”</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0082D1"/>
              </a:buClr>
              <a:buSzPts val="1200"/>
              <a:buFont typeface="Myriad Pro"/>
              <a:buChar char="•"/>
            </a:pPr>
            <a:r>
              <a:rPr lang="es-ES"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No utilizar las 12 típicas </a:t>
            </a:r>
            <a:r>
              <a:rPr lang="es-E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(Dirigir, amenazar, sermonear, dar lecciones, aconsejar, consolar-minimizar, aprobar, desaprobar, insultar, interpretar, interrogar, ironizar).</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0082D1"/>
              </a:buClr>
              <a:buSzPts val="1200"/>
              <a:buFont typeface="Myriad Pro"/>
              <a:buChar char="•"/>
            </a:pPr>
            <a:r>
              <a:rPr lang="es-ES" sz="24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Normalmente, son obstáculos para la comunicación (excepcionalmente puede ser necesaria o inevitable alguna), porque incluyen juicios negativos sobre el otro (inferioridad, ignorancia, mala intención) y la ayuda se centra en quien ayuda. Estúdialas y evítalas en la medida de lo posible.</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7" name="Picture 9" descr="Señalizacion covid 19 | 10 unidades | 5 x 5 cm | Señal de prohibición -  Prohibido estacionarse | Pegatinas covid 19 | Adhesivo para interiores |  Rojo: Amazon.es: Industria, empresas y ciencia">
            <a:extLst>
              <a:ext uri="{FF2B5EF4-FFF2-40B4-BE49-F238E27FC236}">
                <a16:creationId xmlns:a16="http://schemas.microsoft.com/office/drawing/2014/main" id="{39C92D6C-21BC-41F8-A6BF-E61BF5106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298" y="4787000"/>
            <a:ext cx="842980" cy="84298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AF17269E-135B-40FB-9C18-AD39B80BCA4E}"/>
              </a:ext>
            </a:extLst>
          </p:cNvPr>
          <p:cNvPicPr>
            <a:picLocks noChangeAspect="1"/>
          </p:cNvPicPr>
          <p:nvPr/>
        </p:nvPicPr>
        <p:blipFill>
          <a:blip r:embed="rId3"/>
          <a:stretch>
            <a:fillRect/>
          </a:stretch>
        </p:blipFill>
        <p:spPr>
          <a:xfrm>
            <a:off x="11018794" y="5700326"/>
            <a:ext cx="688908" cy="792549"/>
          </a:xfrm>
          <a:prstGeom prst="rect">
            <a:avLst/>
          </a:prstGeom>
        </p:spPr>
      </p:pic>
      <p:pic>
        <p:nvPicPr>
          <p:cNvPr id="7" name="Imagen 6">
            <a:extLst>
              <a:ext uri="{FF2B5EF4-FFF2-40B4-BE49-F238E27FC236}">
                <a16:creationId xmlns:a16="http://schemas.microsoft.com/office/drawing/2014/main" id="{D11FA0BD-9BBD-497D-836E-91D5A9F4CD82}"/>
              </a:ext>
            </a:extLst>
          </p:cNvPr>
          <p:cNvPicPr>
            <a:picLocks noChangeAspect="1"/>
          </p:cNvPicPr>
          <p:nvPr/>
        </p:nvPicPr>
        <p:blipFill>
          <a:blip r:embed="rId4"/>
          <a:stretch>
            <a:fillRect/>
          </a:stretch>
        </p:blipFill>
        <p:spPr>
          <a:xfrm>
            <a:off x="-117523" y="-52306"/>
            <a:ext cx="1482794" cy="1482794"/>
          </a:xfrm>
          <a:prstGeom prst="ellipse">
            <a:avLst/>
          </a:prstGeom>
          <a:ln>
            <a:noFill/>
          </a:ln>
          <a:effectLst>
            <a:softEdge rad="112500"/>
          </a:effectLst>
        </p:spPr>
      </p:pic>
    </p:spTree>
    <p:extLst>
      <p:ext uri="{BB962C8B-B14F-4D97-AF65-F5344CB8AC3E}">
        <p14:creationId xmlns:p14="http://schemas.microsoft.com/office/powerpoint/2010/main" val="2678420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232;p41">
            <a:extLst>
              <a:ext uri="{FF2B5EF4-FFF2-40B4-BE49-F238E27FC236}">
                <a16:creationId xmlns:a16="http://schemas.microsoft.com/office/drawing/2014/main" id="{B5AD30FD-09FB-4A5C-9A03-32A03CB4644D}"/>
              </a:ext>
            </a:extLst>
          </p:cNvPr>
          <p:cNvPicPr preferRelativeResize="0"/>
          <p:nvPr/>
        </p:nvPicPr>
        <p:blipFill>
          <a:blip r:embed="rId2">
            <a:alphaModFix/>
          </a:blip>
          <a:stretch>
            <a:fillRect/>
          </a:stretch>
        </p:blipFill>
        <p:spPr>
          <a:xfrm>
            <a:off x="152400" y="152400"/>
            <a:ext cx="12039600" cy="6819900"/>
          </a:xfrm>
          <a:prstGeom prst="rect">
            <a:avLst/>
          </a:prstGeom>
          <a:noFill/>
          <a:ln>
            <a:noFill/>
          </a:ln>
        </p:spPr>
      </p:pic>
    </p:spTree>
    <p:extLst>
      <p:ext uri="{BB962C8B-B14F-4D97-AF65-F5344CB8AC3E}">
        <p14:creationId xmlns:p14="http://schemas.microsoft.com/office/powerpoint/2010/main" val="3194729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F17269E-135B-40FB-9C18-AD39B80BCA4E}"/>
              </a:ext>
            </a:extLst>
          </p:cNvPr>
          <p:cNvPicPr>
            <a:picLocks noChangeAspect="1"/>
          </p:cNvPicPr>
          <p:nvPr/>
        </p:nvPicPr>
        <p:blipFill>
          <a:blip r:embed="rId3"/>
          <a:stretch>
            <a:fillRect/>
          </a:stretch>
        </p:blipFill>
        <p:spPr>
          <a:xfrm>
            <a:off x="11018794" y="5700326"/>
            <a:ext cx="688908" cy="792549"/>
          </a:xfrm>
          <a:prstGeom prst="rect">
            <a:avLst/>
          </a:prstGeom>
        </p:spPr>
      </p:pic>
      <p:pic>
        <p:nvPicPr>
          <p:cNvPr id="10" name="Imagen 9">
            <a:extLst>
              <a:ext uri="{FF2B5EF4-FFF2-40B4-BE49-F238E27FC236}">
                <a16:creationId xmlns:a16="http://schemas.microsoft.com/office/drawing/2014/main" id="{6FAE970F-4942-4267-8C6D-3C11D5A116B1}"/>
              </a:ext>
            </a:extLst>
          </p:cNvPr>
          <p:cNvPicPr>
            <a:picLocks noChangeAspect="1"/>
          </p:cNvPicPr>
          <p:nvPr/>
        </p:nvPicPr>
        <p:blipFill rotWithShape="1">
          <a:blip r:embed="rId4"/>
          <a:srcRect t="50000"/>
          <a:stretch/>
        </p:blipFill>
        <p:spPr>
          <a:xfrm>
            <a:off x="6322883" y="1"/>
            <a:ext cx="5484683" cy="6857999"/>
          </a:xfrm>
          <a:prstGeom prst="rect">
            <a:avLst/>
          </a:prstGeom>
        </p:spPr>
      </p:pic>
      <p:sp>
        <p:nvSpPr>
          <p:cNvPr id="13" name="Marcador de contenido 12">
            <a:extLst>
              <a:ext uri="{FF2B5EF4-FFF2-40B4-BE49-F238E27FC236}">
                <a16:creationId xmlns:a16="http://schemas.microsoft.com/office/drawing/2014/main" id="{ACE46749-4041-4E10-9C76-CD7F32DC67A4}"/>
              </a:ext>
            </a:extLst>
          </p:cNvPr>
          <p:cNvSpPr>
            <a:spLocks noGrp="1"/>
          </p:cNvSpPr>
          <p:nvPr>
            <p:ph idx="1"/>
          </p:nvPr>
        </p:nvSpPr>
        <p:spPr/>
        <p:txBody>
          <a:bodyPr/>
          <a:lstStyle/>
          <a:p>
            <a:endParaRPr lang="es-ES" dirty="0"/>
          </a:p>
        </p:txBody>
      </p:sp>
      <p:pic>
        <p:nvPicPr>
          <p:cNvPr id="14" name="Imagen 13">
            <a:extLst>
              <a:ext uri="{FF2B5EF4-FFF2-40B4-BE49-F238E27FC236}">
                <a16:creationId xmlns:a16="http://schemas.microsoft.com/office/drawing/2014/main" id="{B4A2545D-CBB1-4EF1-A470-804403F78486}"/>
              </a:ext>
            </a:extLst>
          </p:cNvPr>
          <p:cNvPicPr>
            <a:picLocks noChangeAspect="1"/>
          </p:cNvPicPr>
          <p:nvPr/>
        </p:nvPicPr>
        <p:blipFill rotWithShape="1">
          <a:blip r:embed="rId4"/>
          <a:srcRect b="50000"/>
          <a:stretch/>
        </p:blipFill>
        <p:spPr>
          <a:xfrm>
            <a:off x="384434" y="0"/>
            <a:ext cx="5484683" cy="6857999"/>
          </a:xfrm>
          <a:prstGeom prst="rect">
            <a:avLst/>
          </a:prstGeom>
        </p:spPr>
      </p:pic>
    </p:spTree>
    <p:extLst>
      <p:ext uri="{BB962C8B-B14F-4D97-AF65-F5344CB8AC3E}">
        <p14:creationId xmlns:p14="http://schemas.microsoft.com/office/powerpoint/2010/main" val="1414091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70D9259-1792-4C96-8800-00BBD4FFD13E}"/>
              </a:ext>
            </a:extLst>
          </p:cNvPr>
          <p:cNvPicPr>
            <a:picLocks noChangeAspect="1"/>
          </p:cNvPicPr>
          <p:nvPr/>
        </p:nvPicPr>
        <p:blipFill>
          <a:blip r:embed="rId2"/>
          <a:stretch>
            <a:fillRect/>
          </a:stretch>
        </p:blipFill>
        <p:spPr>
          <a:xfrm>
            <a:off x="623688" y="0"/>
            <a:ext cx="11362367" cy="6400800"/>
          </a:xfrm>
          <a:prstGeom prst="rect">
            <a:avLst/>
          </a:prstGeom>
        </p:spPr>
      </p:pic>
    </p:spTree>
    <p:extLst>
      <p:ext uri="{BB962C8B-B14F-4D97-AF65-F5344CB8AC3E}">
        <p14:creationId xmlns:p14="http://schemas.microsoft.com/office/powerpoint/2010/main" val="706438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0D3540-5412-4905-8528-59632FA1DBCC}"/>
              </a:ext>
            </a:extLst>
          </p:cNvPr>
          <p:cNvSpPr>
            <a:spLocks noGrp="1"/>
          </p:cNvSpPr>
          <p:nvPr>
            <p:ph type="title"/>
          </p:nvPr>
        </p:nvSpPr>
        <p:spPr/>
        <p:txBody>
          <a:bodyPr/>
          <a:lstStyle/>
          <a:p>
            <a:r>
              <a:rPr lang="es-ES" dirty="0"/>
              <a:t>CON EL PROGRAMA TEI…</a:t>
            </a:r>
          </a:p>
        </p:txBody>
      </p:sp>
      <p:sp>
        <p:nvSpPr>
          <p:cNvPr id="3" name="Marcador de contenido 2">
            <a:extLst>
              <a:ext uri="{FF2B5EF4-FFF2-40B4-BE49-F238E27FC236}">
                <a16:creationId xmlns:a16="http://schemas.microsoft.com/office/drawing/2014/main" id="{07C8FF7B-AE09-4BDF-A1A1-5404C53B7A22}"/>
              </a:ext>
            </a:extLst>
          </p:cNvPr>
          <p:cNvSpPr>
            <a:spLocks noGrp="1"/>
          </p:cNvSpPr>
          <p:nvPr>
            <p:ph idx="1"/>
          </p:nvPr>
        </p:nvSpPr>
        <p:spPr>
          <a:xfrm>
            <a:off x="838200" y="2555631"/>
            <a:ext cx="10515600" cy="3621332"/>
          </a:xfrm>
        </p:spPr>
        <p:txBody>
          <a:bodyPr>
            <a:normAutofit fontScale="92500" lnSpcReduction="10000"/>
          </a:bodyPr>
          <a:lstStyle/>
          <a:p>
            <a:pPr marL="0" lvl="0" indent="0" rtl="0">
              <a:lnSpc>
                <a:spcPct val="107000"/>
              </a:lnSpc>
              <a:spcBef>
                <a:spcPts val="1200"/>
              </a:spcBef>
              <a:spcAft>
                <a:spcPts val="800"/>
              </a:spcAft>
              <a:buNone/>
            </a:pPr>
            <a:r>
              <a:rPr lang="es-ES" sz="4800" dirty="0"/>
              <a:t>…</a:t>
            </a:r>
            <a:r>
              <a:rPr lang="es-ES" sz="4800" dirty="0">
                <a:effectLst/>
                <a:latin typeface="Calibri" panose="020F0502020204030204" pitchFamily="34" charset="0"/>
                <a:ea typeface="Calibri" panose="020F0502020204030204" pitchFamily="34" charset="0"/>
                <a:cs typeface="Arial" panose="020B0604020202020204" pitchFamily="34" charset="0"/>
              </a:rPr>
              <a:t>se </a:t>
            </a:r>
            <a:r>
              <a:rPr lang="es-ES" sz="4800" b="1" dirty="0">
                <a:effectLst/>
                <a:latin typeface="Calibri" panose="020F0502020204030204" pitchFamily="34" charset="0"/>
                <a:ea typeface="Calibri" panose="020F0502020204030204" pitchFamily="34" charset="0"/>
                <a:cs typeface="Arial" panose="020B0604020202020204" pitchFamily="34" charset="0"/>
              </a:rPr>
              <a:t>sensibiliza</a:t>
            </a:r>
            <a:r>
              <a:rPr lang="es-ES" sz="4800" dirty="0">
                <a:effectLst/>
                <a:latin typeface="Calibri" panose="020F0502020204030204" pitchFamily="34" charset="0"/>
                <a:ea typeface="Calibri" panose="020F0502020204030204" pitchFamily="34" charset="0"/>
                <a:cs typeface="Arial" panose="020B0604020202020204" pitchFamily="34" charset="0"/>
              </a:rPr>
              <a:t> respecto a los efectos de la violencia a todo el alumnado, se fomenta el </a:t>
            </a:r>
            <a:r>
              <a:rPr lang="es-ES" sz="4800" b="1" dirty="0">
                <a:effectLst/>
                <a:latin typeface="Calibri" panose="020F0502020204030204" pitchFamily="34" charset="0"/>
                <a:ea typeface="Calibri" panose="020F0502020204030204" pitchFamily="34" charset="0"/>
                <a:cs typeface="Arial" panose="020B0604020202020204" pitchFamily="34" charset="0"/>
              </a:rPr>
              <a:t>hábito del cuidado del otro y se forma a los tutores para que sean receptivos</a:t>
            </a:r>
            <a:r>
              <a:rPr lang="es-ES" sz="4800" dirty="0">
                <a:effectLst/>
                <a:latin typeface="Calibri" panose="020F0502020204030204" pitchFamily="34" charset="0"/>
                <a:ea typeface="Calibri" panose="020F0502020204030204" pitchFamily="34" charset="0"/>
                <a:cs typeface="Arial" panose="020B0604020202020204" pitchFamily="34" charset="0"/>
              </a:rPr>
              <a:t> </a:t>
            </a:r>
            <a:r>
              <a:rPr lang="es-ES" sz="4800" b="1" dirty="0">
                <a:effectLst/>
                <a:latin typeface="Calibri" panose="020F0502020204030204" pitchFamily="34" charset="0"/>
                <a:ea typeface="Calibri" panose="020F0502020204030204" pitchFamily="34" charset="0"/>
                <a:cs typeface="Arial" panose="020B0604020202020204" pitchFamily="34" charset="0"/>
              </a:rPr>
              <a:t>a</a:t>
            </a:r>
            <a:r>
              <a:rPr lang="es-ES" sz="4800" dirty="0">
                <a:effectLst/>
                <a:latin typeface="Calibri" panose="020F0502020204030204" pitchFamily="34" charset="0"/>
                <a:ea typeface="Calibri" panose="020F0502020204030204" pitchFamily="34" charset="0"/>
                <a:cs typeface="Arial" panose="020B0604020202020204" pitchFamily="34" charset="0"/>
              </a:rPr>
              <a:t> las palabras y </a:t>
            </a:r>
            <a:r>
              <a:rPr lang="es-ES" sz="4800" b="1" dirty="0">
                <a:effectLst/>
                <a:latin typeface="Calibri" panose="020F0502020204030204" pitchFamily="34" charset="0"/>
                <a:ea typeface="Calibri" panose="020F0502020204030204" pitchFamily="34" charset="0"/>
                <a:cs typeface="Arial" panose="020B0604020202020204" pitchFamily="34" charset="0"/>
              </a:rPr>
              <a:t>las emociones </a:t>
            </a:r>
            <a:r>
              <a:rPr lang="es-ES" sz="4800" dirty="0">
                <a:effectLst/>
                <a:latin typeface="Calibri" panose="020F0502020204030204" pitchFamily="34" charset="0"/>
                <a:ea typeface="Calibri" panose="020F0502020204030204" pitchFamily="34" charset="0"/>
                <a:cs typeface="Arial" panose="020B0604020202020204" pitchFamily="34" charset="0"/>
              </a:rPr>
              <a:t>de sus tutorados</a:t>
            </a:r>
            <a:endParaRPr lang="es-ES" sz="4800" dirty="0"/>
          </a:p>
        </p:txBody>
      </p:sp>
      <p:pic>
        <p:nvPicPr>
          <p:cNvPr id="4" name="Imagen 3">
            <a:extLst>
              <a:ext uri="{FF2B5EF4-FFF2-40B4-BE49-F238E27FC236}">
                <a16:creationId xmlns:a16="http://schemas.microsoft.com/office/drawing/2014/main" id="{8CDCFDCE-EC84-455B-A553-3F86F234A499}"/>
              </a:ext>
            </a:extLst>
          </p:cNvPr>
          <p:cNvPicPr>
            <a:picLocks noChangeAspect="1"/>
          </p:cNvPicPr>
          <p:nvPr/>
        </p:nvPicPr>
        <p:blipFill>
          <a:blip r:embed="rId2"/>
          <a:stretch>
            <a:fillRect/>
          </a:stretch>
        </p:blipFill>
        <p:spPr>
          <a:xfrm>
            <a:off x="9847385" y="37512"/>
            <a:ext cx="2344615" cy="2697344"/>
          </a:xfrm>
          <a:prstGeom prst="rect">
            <a:avLst/>
          </a:prstGeom>
        </p:spPr>
      </p:pic>
    </p:spTree>
    <p:extLst>
      <p:ext uri="{BB962C8B-B14F-4D97-AF65-F5344CB8AC3E}">
        <p14:creationId xmlns:p14="http://schemas.microsoft.com/office/powerpoint/2010/main" val="1207001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A82E4DEE-F00E-48DD-9372-59140CBF02D3}"/>
              </a:ext>
            </a:extLst>
          </p:cNvPr>
          <p:cNvGraphicFramePr>
            <a:graphicFrameLocks noGrp="1"/>
          </p:cNvGraphicFramePr>
          <p:nvPr>
            <p:extLst>
              <p:ext uri="{D42A27DB-BD31-4B8C-83A1-F6EECF244321}">
                <p14:modId xmlns:p14="http://schemas.microsoft.com/office/powerpoint/2010/main" val="4055549320"/>
              </p:ext>
            </p:extLst>
          </p:nvPr>
        </p:nvGraphicFramePr>
        <p:xfrm>
          <a:off x="520679" y="941630"/>
          <a:ext cx="10306050" cy="3144595"/>
        </p:xfrm>
        <a:graphic>
          <a:graphicData uri="http://schemas.openxmlformats.org/drawingml/2006/table">
            <a:tbl>
              <a:tblPr firstRow="1" firstCol="1" bandRow="1"/>
              <a:tblGrid>
                <a:gridCol w="822346">
                  <a:extLst>
                    <a:ext uri="{9D8B030D-6E8A-4147-A177-3AD203B41FA5}">
                      <a16:colId xmlns:a16="http://schemas.microsoft.com/office/drawing/2014/main" val="600021957"/>
                    </a:ext>
                  </a:extLst>
                </a:gridCol>
                <a:gridCol w="9483704">
                  <a:extLst>
                    <a:ext uri="{9D8B030D-6E8A-4147-A177-3AD203B41FA5}">
                      <a16:colId xmlns:a16="http://schemas.microsoft.com/office/drawing/2014/main" val="2645371409"/>
                    </a:ext>
                  </a:extLst>
                </a:gridCol>
              </a:tblGrid>
              <a:tr h="3144595">
                <a:tc>
                  <a:txBody>
                    <a:bodyPr/>
                    <a:lstStyle/>
                    <a:p>
                      <a:pPr marL="71755" algn="ctr">
                        <a:lnSpc>
                          <a:spcPct val="107000"/>
                        </a:lnSpc>
                        <a:spcBef>
                          <a:spcPts val="1200"/>
                        </a:spcBef>
                        <a:spcAft>
                          <a:spcPts val="800"/>
                        </a:spcAft>
                      </a:pPr>
                      <a:endParaRPr lang="es-ES" sz="1100" dirty="0">
                        <a:solidFill>
                          <a:srgbClr val="000000"/>
                        </a:solidFill>
                        <a:effectLst/>
                        <a:latin typeface="Algerian" panose="04020705040A02060702" pitchFamily="82" charset="0"/>
                        <a:ea typeface="Calibri" panose="020F0502020204030204" pitchFamily="34" charset="0"/>
                        <a:cs typeface="Aharoni" panose="02010803020104030203" pitchFamily="2" charset="-79"/>
                      </a:endParaRPr>
                    </a:p>
                  </a:txBody>
                  <a:tcPr marL="68580" marR="68580" marT="0" marB="0">
                    <a:lnL>
                      <a:noFill/>
                    </a:lnL>
                    <a:lnR>
                      <a:noFill/>
                    </a:lnR>
                    <a:lnT>
                      <a:noFill/>
                    </a:lnT>
                    <a:lnB>
                      <a:noFill/>
                    </a:lnB>
                    <a:solidFill>
                      <a:srgbClr val="F0F9FC"/>
                    </a:solidFill>
                  </a:tcPr>
                </a:tc>
                <a:tc>
                  <a:txBody>
                    <a:bodyPr/>
                    <a:lstStyle/>
                    <a:p>
                      <a:pPr marR="144145" algn="just">
                        <a:lnSpc>
                          <a:spcPct val="107000"/>
                        </a:lnSpc>
                        <a:spcBef>
                          <a:spcPts val="1200"/>
                        </a:spcBef>
                        <a:spcAft>
                          <a:spcPts val="300"/>
                        </a:spcAft>
                      </a:pPr>
                      <a:r>
                        <a:rPr lang="es-ES" sz="2400" b="1" dirty="0">
                          <a:solidFill>
                            <a:srgbClr val="0082D1"/>
                          </a:solidFill>
                          <a:effectLst/>
                          <a:latin typeface="Arial" panose="020B0604020202020204" pitchFamily="34" charset="0"/>
                          <a:ea typeface="Calibri" panose="020F0502020204030204" pitchFamily="34" charset="0"/>
                          <a:cs typeface="Times New Roman" panose="02020603050405020304" pitchFamily="18" charset="0"/>
                        </a:rPr>
                        <a:t>TAL VEZ PUEDES…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0082D1"/>
                        </a:buClr>
                        <a:buSzPts val="1200"/>
                        <a:buFont typeface="Myriad Pro"/>
                        <a:buChar char="•"/>
                      </a:pPr>
                      <a:endPar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0082D1"/>
                        </a:buClr>
                        <a:buSzPts val="1200"/>
                        <a:buFont typeface="Myriad Pro"/>
                        <a:buChar char="•"/>
                      </a:pPr>
                      <a:r>
                        <a:rPr lang="es-E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Intervenir con discreción: hablar en un lugar tranquilo y calmado, primeramente, con las personas implicadas.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4145" lvl="0" indent="-342900" algn="just">
                        <a:lnSpc>
                          <a:spcPct val="107000"/>
                        </a:lnSpc>
                        <a:spcBef>
                          <a:spcPts val="1200"/>
                        </a:spcBef>
                        <a:spcAft>
                          <a:spcPts val="300"/>
                        </a:spcAft>
                        <a:buClr>
                          <a:srgbClr val="0082D1"/>
                        </a:buClr>
                        <a:buSzPts val="1200"/>
                        <a:buFont typeface="Myriad Pro"/>
                        <a:buChar char="•"/>
                      </a:pPr>
                      <a:r>
                        <a:rPr lang="es-E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Valorar la situación para escoger la mejor estrategia: a veces hay que sacarlo del lugar y del momento (cuando el conflicto está emocionalmente muy caliente, es imposible razonar).</a:t>
                      </a:r>
                      <a:r>
                        <a:rPr lang="es-ES" sz="28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0F9FC"/>
                    </a:solidFill>
                  </a:tcPr>
                </a:tc>
                <a:extLst>
                  <a:ext uri="{0D108BD9-81ED-4DB2-BD59-A6C34878D82A}">
                    <a16:rowId xmlns:a16="http://schemas.microsoft.com/office/drawing/2014/main" val="3220162316"/>
                  </a:ext>
                </a:extLst>
              </a:tr>
            </a:tbl>
          </a:graphicData>
        </a:graphic>
      </p:graphicFrame>
      <p:sp>
        <p:nvSpPr>
          <p:cNvPr id="3" name="Título 2">
            <a:extLst>
              <a:ext uri="{FF2B5EF4-FFF2-40B4-BE49-F238E27FC236}">
                <a16:creationId xmlns:a16="http://schemas.microsoft.com/office/drawing/2014/main" id="{4489E6EE-C1F8-42EE-A2AA-74F3E51232ED}"/>
              </a:ext>
            </a:extLst>
          </p:cNvPr>
          <p:cNvSpPr>
            <a:spLocks noGrp="1"/>
          </p:cNvSpPr>
          <p:nvPr>
            <p:ph type="title"/>
          </p:nvPr>
        </p:nvSpPr>
        <p:spPr>
          <a:xfrm>
            <a:off x="1268481" y="52598"/>
            <a:ext cx="10774405" cy="792550"/>
          </a:xfrm>
        </p:spPr>
        <p:txBody>
          <a:bodyPr>
            <a:normAutofit fontScale="90000"/>
          </a:bodyPr>
          <a:lstStyle/>
          <a:p>
            <a:pPr marR="144145" lvl="0" algn="just" rtl="0">
              <a:lnSpc>
                <a:spcPct val="107000"/>
              </a:lnSpc>
              <a:spcBef>
                <a:spcPts val="1200"/>
              </a:spcBef>
              <a:spcAft>
                <a:spcPts val="300"/>
              </a:spcAft>
              <a:buSzPts val="1600"/>
            </a:pPr>
            <a:r>
              <a:rPr lang="es-ES" sz="3600" b="1" dirty="0">
                <a:solidFill>
                  <a:srgbClr val="75D1A8"/>
                </a:solidFill>
                <a:effectLst/>
                <a:latin typeface="Arial" panose="020B0604020202020204" pitchFamily="34" charset="0"/>
                <a:ea typeface="Calibri" panose="020F0502020204030204" pitchFamily="34" charset="0"/>
                <a:cs typeface="Times New Roman" panose="02020603050405020304" pitchFamily="18" charset="0"/>
              </a:rPr>
              <a:t>6. Intervenir con DISCRECIÓN sobre las conductas</a:t>
            </a:r>
            <a:r>
              <a:rPr lang="es-ES" sz="4000" b="1" dirty="0">
                <a:solidFill>
                  <a:srgbClr val="75D1A8"/>
                </a:solidFill>
                <a:effectLst/>
                <a:latin typeface="Arial" panose="020B0604020202020204" pitchFamily="34" charset="0"/>
                <a:ea typeface="Calibri" panose="020F0502020204030204" pitchFamily="34" charset="0"/>
                <a:cs typeface="Times New Roman" panose="02020603050405020304" pitchFamily="18" charset="0"/>
              </a:rPr>
              <a:t>.</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contenido 3">
            <a:extLst>
              <a:ext uri="{FF2B5EF4-FFF2-40B4-BE49-F238E27FC236}">
                <a16:creationId xmlns:a16="http://schemas.microsoft.com/office/drawing/2014/main" id="{28D22788-CDFD-47A9-BE28-A6B554E42EC6}"/>
              </a:ext>
            </a:extLst>
          </p:cNvPr>
          <p:cNvSpPr>
            <a:spLocks noGrp="1"/>
          </p:cNvSpPr>
          <p:nvPr>
            <p:ph idx="1"/>
          </p:nvPr>
        </p:nvSpPr>
        <p:spPr>
          <a:xfrm>
            <a:off x="1268481" y="4378403"/>
            <a:ext cx="9558248" cy="2398677"/>
          </a:xfrm>
        </p:spPr>
        <p:txBody>
          <a:bodyPr>
            <a:normAutofit/>
          </a:bodyPr>
          <a:lstStyle/>
          <a:p>
            <a:pPr marL="0" indent="0">
              <a:buNone/>
            </a:pPr>
            <a:r>
              <a:rPr lang="es-ES" sz="2400" b="1" dirty="0">
                <a:solidFill>
                  <a:srgbClr val="FF0000"/>
                </a:solidFill>
                <a:latin typeface="Arial" panose="020B0604020202020204" pitchFamily="34" charset="0"/>
                <a:cs typeface="Arial" panose="020B0604020202020204" pitchFamily="34" charset="0"/>
              </a:rPr>
              <a:t>NI DECIR NI HACER</a:t>
            </a:r>
          </a:p>
          <a:p>
            <a:pPr marL="342900" marR="144145" lvl="0" indent="-342900" algn="just">
              <a:lnSpc>
                <a:spcPct val="107000"/>
              </a:lnSpc>
              <a:spcBef>
                <a:spcPts val="1200"/>
              </a:spcBef>
              <a:spcAft>
                <a:spcPts val="300"/>
              </a:spcAft>
              <a:buClr>
                <a:srgbClr val="0082D1"/>
              </a:buClr>
              <a:buSzPts val="1200"/>
              <a:buFont typeface="Myriad Pro"/>
              <a:buChar char="•"/>
            </a:pPr>
            <a:r>
              <a:rPr lang="es-ES"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No intentar solucionarlo en público</a:t>
            </a:r>
            <a:r>
              <a:rPr lang="es-E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 en un ámbito más amplio de aquel al que afectó el incidente, para evitar que se magnifique y se complique</a:t>
            </a:r>
            <a:r>
              <a:rPr lang="es-E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7" name="Picture 9" descr="Señalizacion covid 19 | 10 unidades | 5 x 5 cm | Señal de prohibición -  Prohibido estacionarse | Pegatinas covid 19 | Adhesivo para interiores |  Rojo: Amazon.es: Industria, empresas y ciencia">
            <a:extLst>
              <a:ext uri="{FF2B5EF4-FFF2-40B4-BE49-F238E27FC236}">
                <a16:creationId xmlns:a16="http://schemas.microsoft.com/office/drawing/2014/main" id="{39C92D6C-21BC-41F8-A6BF-E61BF5106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298" y="4787000"/>
            <a:ext cx="842980" cy="84298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AF17269E-135B-40FB-9C18-AD39B80BCA4E}"/>
              </a:ext>
            </a:extLst>
          </p:cNvPr>
          <p:cNvPicPr>
            <a:picLocks noChangeAspect="1"/>
          </p:cNvPicPr>
          <p:nvPr/>
        </p:nvPicPr>
        <p:blipFill>
          <a:blip r:embed="rId3"/>
          <a:stretch>
            <a:fillRect/>
          </a:stretch>
        </p:blipFill>
        <p:spPr>
          <a:xfrm>
            <a:off x="11018794" y="5700326"/>
            <a:ext cx="688908" cy="792549"/>
          </a:xfrm>
          <a:prstGeom prst="rect">
            <a:avLst/>
          </a:prstGeom>
        </p:spPr>
      </p:pic>
      <p:pic>
        <p:nvPicPr>
          <p:cNvPr id="11" name="Imagen 10" descr="Glassy Botón Verde Icono De Silencio Fotos, Retratos, Imágenes Y Fotografía  De Archivo Libres De Derecho. Image 14859633.">
            <a:extLst>
              <a:ext uri="{FF2B5EF4-FFF2-40B4-BE49-F238E27FC236}">
                <a16:creationId xmlns:a16="http://schemas.microsoft.com/office/drawing/2014/main" id="{17976C4E-7558-4DE1-9F6C-BDB565491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0564"/>
            <a:ext cx="1088691" cy="1041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016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0AF9F9A9-790F-4B2E-A44A-523138FB70D0}"/>
              </a:ext>
            </a:extLst>
          </p:cNvPr>
          <p:cNvPicPr>
            <a:picLocks noGrp="1" noChangeAspect="1"/>
          </p:cNvPicPr>
          <p:nvPr>
            <p:ph idx="1"/>
          </p:nvPr>
        </p:nvPicPr>
        <p:blipFill>
          <a:blip r:embed="rId2"/>
          <a:stretch>
            <a:fillRect/>
          </a:stretch>
        </p:blipFill>
        <p:spPr>
          <a:xfrm>
            <a:off x="838200" y="100657"/>
            <a:ext cx="9791700" cy="7343775"/>
          </a:xfrm>
          <a:prstGeom prst="rect">
            <a:avLst/>
          </a:prstGeom>
        </p:spPr>
      </p:pic>
    </p:spTree>
    <p:extLst>
      <p:ext uri="{BB962C8B-B14F-4D97-AF65-F5344CB8AC3E}">
        <p14:creationId xmlns:p14="http://schemas.microsoft.com/office/powerpoint/2010/main" val="1886279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0D3540-5412-4905-8528-59632FA1DBCC}"/>
              </a:ext>
            </a:extLst>
          </p:cNvPr>
          <p:cNvSpPr>
            <a:spLocks noGrp="1"/>
          </p:cNvSpPr>
          <p:nvPr>
            <p:ph type="title"/>
          </p:nvPr>
        </p:nvSpPr>
        <p:spPr/>
        <p:txBody>
          <a:bodyPr/>
          <a:lstStyle/>
          <a:p>
            <a:r>
              <a:rPr lang="es-ES" dirty="0"/>
              <a:t>CON EL PROGRAMA TEI…</a:t>
            </a:r>
          </a:p>
        </p:txBody>
      </p:sp>
      <p:sp>
        <p:nvSpPr>
          <p:cNvPr id="3" name="Marcador de contenido 2">
            <a:extLst>
              <a:ext uri="{FF2B5EF4-FFF2-40B4-BE49-F238E27FC236}">
                <a16:creationId xmlns:a16="http://schemas.microsoft.com/office/drawing/2014/main" id="{07C8FF7B-AE09-4BDF-A1A1-5404C53B7A22}"/>
              </a:ext>
            </a:extLst>
          </p:cNvPr>
          <p:cNvSpPr>
            <a:spLocks noGrp="1"/>
          </p:cNvSpPr>
          <p:nvPr>
            <p:ph idx="1"/>
          </p:nvPr>
        </p:nvSpPr>
        <p:spPr>
          <a:xfrm>
            <a:off x="838200" y="2734856"/>
            <a:ext cx="10515600" cy="3442107"/>
          </a:xfrm>
        </p:spPr>
        <p:txBody>
          <a:bodyPr>
            <a:normAutofit/>
          </a:bodyPr>
          <a:lstStyle/>
          <a:p>
            <a:pPr marL="0" indent="0" algn="ctr">
              <a:buNone/>
            </a:pPr>
            <a:r>
              <a:rPr lang="es-ES" sz="4800" dirty="0"/>
              <a:t>…los tutores </a:t>
            </a:r>
            <a:r>
              <a:rPr lang="es-ES" sz="4800" b="1" dirty="0"/>
              <a:t>intervienen con discreción </a:t>
            </a:r>
            <a:r>
              <a:rPr lang="es-ES" sz="4800" dirty="0"/>
              <a:t>y tranquilidad, y en la mayor parte de las veces los incidentes se desvanecen rápidamente </a:t>
            </a:r>
            <a:r>
              <a:rPr lang="es-ES" sz="4800" b="1" dirty="0"/>
              <a:t>sin dar tiempo para que se descontrole.</a:t>
            </a:r>
          </a:p>
        </p:txBody>
      </p:sp>
      <p:pic>
        <p:nvPicPr>
          <p:cNvPr id="4" name="Imagen 3">
            <a:extLst>
              <a:ext uri="{FF2B5EF4-FFF2-40B4-BE49-F238E27FC236}">
                <a16:creationId xmlns:a16="http://schemas.microsoft.com/office/drawing/2014/main" id="{8CDCFDCE-EC84-455B-A553-3F86F234A499}"/>
              </a:ext>
            </a:extLst>
          </p:cNvPr>
          <p:cNvPicPr>
            <a:picLocks noChangeAspect="1"/>
          </p:cNvPicPr>
          <p:nvPr/>
        </p:nvPicPr>
        <p:blipFill>
          <a:blip r:embed="rId2"/>
          <a:stretch>
            <a:fillRect/>
          </a:stretch>
        </p:blipFill>
        <p:spPr>
          <a:xfrm>
            <a:off x="9847385" y="37512"/>
            <a:ext cx="2344615" cy="2697344"/>
          </a:xfrm>
          <a:prstGeom prst="rect">
            <a:avLst/>
          </a:prstGeom>
        </p:spPr>
      </p:pic>
    </p:spTree>
    <p:extLst>
      <p:ext uri="{BB962C8B-B14F-4D97-AF65-F5344CB8AC3E}">
        <p14:creationId xmlns:p14="http://schemas.microsoft.com/office/powerpoint/2010/main" val="3193024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A82E4DEE-F00E-48DD-9372-59140CBF02D3}"/>
              </a:ext>
            </a:extLst>
          </p:cNvPr>
          <p:cNvGraphicFramePr>
            <a:graphicFrameLocks noGrp="1"/>
          </p:cNvGraphicFramePr>
          <p:nvPr>
            <p:extLst>
              <p:ext uri="{D42A27DB-BD31-4B8C-83A1-F6EECF244321}">
                <p14:modId xmlns:p14="http://schemas.microsoft.com/office/powerpoint/2010/main" val="2698042353"/>
              </p:ext>
            </p:extLst>
          </p:nvPr>
        </p:nvGraphicFramePr>
        <p:xfrm>
          <a:off x="520679" y="941630"/>
          <a:ext cx="10306050" cy="3144595"/>
        </p:xfrm>
        <a:graphic>
          <a:graphicData uri="http://schemas.openxmlformats.org/drawingml/2006/table">
            <a:tbl>
              <a:tblPr firstRow="1" firstCol="1" bandRow="1"/>
              <a:tblGrid>
                <a:gridCol w="822346">
                  <a:extLst>
                    <a:ext uri="{9D8B030D-6E8A-4147-A177-3AD203B41FA5}">
                      <a16:colId xmlns:a16="http://schemas.microsoft.com/office/drawing/2014/main" val="600021957"/>
                    </a:ext>
                  </a:extLst>
                </a:gridCol>
                <a:gridCol w="9483704">
                  <a:extLst>
                    <a:ext uri="{9D8B030D-6E8A-4147-A177-3AD203B41FA5}">
                      <a16:colId xmlns:a16="http://schemas.microsoft.com/office/drawing/2014/main" val="2645371409"/>
                    </a:ext>
                  </a:extLst>
                </a:gridCol>
              </a:tblGrid>
              <a:tr h="3144595">
                <a:tc>
                  <a:txBody>
                    <a:bodyPr/>
                    <a:lstStyle/>
                    <a:p>
                      <a:pPr marL="71755" algn="ctr">
                        <a:lnSpc>
                          <a:spcPct val="107000"/>
                        </a:lnSpc>
                        <a:spcBef>
                          <a:spcPts val="1200"/>
                        </a:spcBef>
                        <a:spcAft>
                          <a:spcPts val="800"/>
                        </a:spcAft>
                      </a:pPr>
                      <a:endParaRPr lang="es-ES" sz="1100" dirty="0">
                        <a:solidFill>
                          <a:srgbClr val="000000"/>
                        </a:solidFill>
                        <a:effectLst/>
                        <a:latin typeface="Algerian" panose="04020705040A02060702" pitchFamily="82" charset="0"/>
                        <a:ea typeface="Calibri" panose="020F0502020204030204" pitchFamily="34" charset="0"/>
                        <a:cs typeface="Aharoni" panose="02010803020104030203" pitchFamily="2" charset="-79"/>
                      </a:endParaRPr>
                    </a:p>
                  </a:txBody>
                  <a:tcPr marL="68580" marR="68580" marT="0" marB="0">
                    <a:lnL>
                      <a:noFill/>
                    </a:lnL>
                    <a:lnR>
                      <a:noFill/>
                    </a:lnR>
                    <a:lnT>
                      <a:noFill/>
                    </a:lnT>
                    <a:lnB>
                      <a:noFill/>
                    </a:lnB>
                    <a:solidFill>
                      <a:srgbClr val="F0F9FC"/>
                    </a:solidFill>
                  </a:tcPr>
                </a:tc>
                <a:tc>
                  <a:txBody>
                    <a:bodyPr/>
                    <a:lstStyle/>
                    <a:p>
                      <a:pPr marR="144145" algn="just">
                        <a:lnSpc>
                          <a:spcPct val="107000"/>
                        </a:lnSpc>
                        <a:spcBef>
                          <a:spcPts val="1200"/>
                        </a:spcBef>
                        <a:spcAft>
                          <a:spcPts val="300"/>
                        </a:spcAft>
                      </a:pPr>
                      <a:r>
                        <a:rPr lang="es-ES" sz="2400" b="1" dirty="0">
                          <a:solidFill>
                            <a:srgbClr val="0082D1"/>
                          </a:solidFill>
                          <a:effectLst/>
                          <a:latin typeface="Arial" panose="020B0604020202020204" pitchFamily="34" charset="0"/>
                          <a:ea typeface="Calibri" panose="020F0502020204030204" pitchFamily="34" charset="0"/>
                          <a:cs typeface="Times New Roman" panose="02020603050405020304" pitchFamily="18" charset="0"/>
                        </a:rPr>
                        <a:t>TAL VEZ PUEDES…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0082D1"/>
                        </a:buClr>
                        <a:buSzPts val="1200"/>
                        <a:buFont typeface="Myriad Pro"/>
                        <a:buChar char="•"/>
                      </a:pPr>
                      <a:r>
                        <a:rPr lang="es-E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Utilizar tarjetas restaurativas, con preguntas diferentes según el papel, pero sin afán </a:t>
                      </a:r>
                      <a:r>
                        <a:rPr lang="es-E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culpabilizador</a:t>
                      </a:r>
                      <a:r>
                        <a:rPr lang="es-E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se busca la responsabilización, no la culpabilización ni la humillación.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144145" lvl="1" indent="-285750" algn="just">
                        <a:lnSpc>
                          <a:spcPct val="107000"/>
                        </a:lnSpc>
                        <a:spcBef>
                          <a:spcPts val="1200"/>
                        </a:spcBef>
                        <a:spcAft>
                          <a:spcPts val="300"/>
                        </a:spcAft>
                        <a:buFont typeface="Courier New" panose="02070309020205020404" pitchFamily="49" charset="0"/>
                        <a:buChar char="o"/>
                      </a:pPr>
                      <a:r>
                        <a:rPr lang="es-E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Autor: </a:t>
                      </a:r>
                      <a:r>
                        <a:rPr lang="es-ES" sz="2000" i="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¿Qué puedes hacer para mejorar y que se sienta mejor?</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144145" lvl="1" indent="-285750" algn="just">
                        <a:lnSpc>
                          <a:spcPct val="107000"/>
                        </a:lnSpc>
                        <a:spcBef>
                          <a:spcPts val="1200"/>
                        </a:spcBef>
                        <a:spcAft>
                          <a:spcPts val="300"/>
                        </a:spcAft>
                        <a:buFont typeface="Courier New" panose="02070309020205020404" pitchFamily="49" charset="0"/>
                        <a:buChar char="o"/>
                      </a:pPr>
                      <a:r>
                        <a:rPr lang="es-E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Víctima: </a:t>
                      </a:r>
                      <a:r>
                        <a:rPr lang="es-ES" sz="2000" i="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¿Yo puedo? ¿Me ayudas? ¿Qué necesitas?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144145" lvl="1" indent="-285750" algn="just">
                        <a:lnSpc>
                          <a:spcPct val="107000"/>
                        </a:lnSpc>
                        <a:spcBef>
                          <a:spcPts val="1200"/>
                        </a:spcBef>
                        <a:spcAft>
                          <a:spcPts val="300"/>
                        </a:spcAft>
                        <a:buFont typeface="Courier New" panose="02070309020205020404" pitchFamily="49" charset="0"/>
                        <a:buChar char="o"/>
                      </a:pPr>
                      <a:r>
                        <a:rPr lang="es-E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Espectadores </a:t>
                      </a:r>
                      <a:r>
                        <a:rPr lang="es-ES" sz="2000" i="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¿Qué podéis hacer ahora?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0F9FC"/>
                    </a:solidFill>
                  </a:tcPr>
                </a:tc>
                <a:extLst>
                  <a:ext uri="{0D108BD9-81ED-4DB2-BD59-A6C34878D82A}">
                    <a16:rowId xmlns:a16="http://schemas.microsoft.com/office/drawing/2014/main" val="3220162316"/>
                  </a:ext>
                </a:extLst>
              </a:tr>
            </a:tbl>
          </a:graphicData>
        </a:graphic>
      </p:graphicFrame>
      <p:sp>
        <p:nvSpPr>
          <p:cNvPr id="3" name="Título 2">
            <a:extLst>
              <a:ext uri="{FF2B5EF4-FFF2-40B4-BE49-F238E27FC236}">
                <a16:creationId xmlns:a16="http://schemas.microsoft.com/office/drawing/2014/main" id="{4489E6EE-C1F8-42EE-A2AA-74F3E51232ED}"/>
              </a:ext>
            </a:extLst>
          </p:cNvPr>
          <p:cNvSpPr>
            <a:spLocks noGrp="1"/>
          </p:cNvSpPr>
          <p:nvPr>
            <p:ph type="title"/>
          </p:nvPr>
        </p:nvSpPr>
        <p:spPr>
          <a:xfrm>
            <a:off x="1268481" y="52598"/>
            <a:ext cx="10774405" cy="792550"/>
          </a:xfrm>
        </p:spPr>
        <p:txBody>
          <a:bodyPr>
            <a:normAutofit/>
          </a:bodyPr>
          <a:lstStyle/>
          <a:p>
            <a:pPr marR="144145" algn="just">
              <a:lnSpc>
                <a:spcPct val="107000"/>
              </a:lnSpc>
              <a:spcBef>
                <a:spcPts val="1200"/>
              </a:spcBef>
              <a:spcAft>
                <a:spcPts val="300"/>
              </a:spcAft>
              <a:buSzPts val="1600"/>
            </a:pPr>
            <a:r>
              <a:rPr lang="es-ES" sz="3600" b="1" dirty="0">
                <a:solidFill>
                  <a:srgbClr val="8CD16E"/>
                </a:solidFill>
                <a:effectLst/>
                <a:latin typeface="Arial" panose="020B0604020202020204" pitchFamily="34" charset="0"/>
                <a:ea typeface="Calibri" panose="020F0502020204030204" pitchFamily="34" charset="0"/>
                <a:cs typeface="Times New Roman" panose="02020603050405020304" pitchFamily="18" charset="0"/>
              </a:rPr>
              <a:t>7. Respetar la DIGNIDAD de todas las personas.</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contenido 3">
            <a:extLst>
              <a:ext uri="{FF2B5EF4-FFF2-40B4-BE49-F238E27FC236}">
                <a16:creationId xmlns:a16="http://schemas.microsoft.com/office/drawing/2014/main" id="{28D22788-CDFD-47A9-BE28-A6B554E42EC6}"/>
              </a:ext>
            </a:extLst>
          </p:cNvPr>
          <p:cNvSpPr>
            <a:spLocks noGrp="1"/>
          </p:cNvSpPr>
          <p:nvPr>
            <p:ph idx="1"/>
          </p:nvPr>
        </p:nvSpPr>
        <p:spPr>
          <a:xfrm>
            <a:off x="1268481" y="4378403"/>
            <a:ext cx="9558248" cy="2398677"/>
          </a:xfrm>
        </p:spPr>
        <p:txBody>
          <a:bodyPr>
            <a:normAutofit/>
          </a:bodyPr>
          <a:lstStyle/>
          <a:p>
            <a:pPr marL="0" indent="0">
              <a:buNone/>
            </a:pPr>
            <a:r>
              <a:rPr lang="es-ES" sz="2400" b="1" dirty="0">
                <a:solidFill>
                  <a:srgbClr val="FF0000"/>
                </a:solidFill>
                <a:latin typeface="Arial" panose="020B0604020202020204" pitchFamily="34" charset="0"/>
                <a:cs typeface="Arial" panose="020B0604020202020204" pitchFamily="34" charset="0"/>
              </a:rPr>
              <a:t>NI DECIR NI HACER</a:t>
            </a:r>
          </a:p>
          <a:p>
            <a:pPr marL="342900" lvl="0" indent="-342900" algn="just">
              <a:lnSpc>
                <a:spcPct val="107000"/>
              </a:lnSpc>
              <a:spcAft>
                <a:spcPts val="800"/>
              </a:spcAft>
              <a:buClr>
                <a:srgbClr val="0082D1"/>
              </a:buClr>
              <a:buSzPts val="1200"/>
              <a:buFont typeface="Myriad Pro"/>
              <a:buChar char="•"/>
            </a:pPr>
            <a:r>
              <a:rPr lang="es-ES"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No ignorar a ninguna de las dos partes</a:t>
            </a:r>
            <a:r>
              <a:rPr lang="es-E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como personas, ambas merecen consideración.</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0082D1"/>
              </a:buClr>
              <a:buSzPts val="1200"/>
              <a:buFont typeface="Myriad Pro"/>
              <a:buChar char="•"/>
            </a:pPr>
            <a:r>
              <a:rPr lang="es-ES"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No recriminar</a:t>
            </a:r>
            <a:r>
              <a:rPr lang="es-E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 entrada: </a:t>
            </a:r>
            <a:r>
              <a:rPr lang="es-ES" sz="2400" i="1" dirty="0">
                <a:solidFill>
                  <a:srgbClr val="C45911"/>
                </a:solidFill>
                <a:effectLst/>
                <a:latin typeface="Arial" panose="020B0604020202020204" pitchFamily="34" charset="0"/>
                <a:ea typeface="Calibri" panose="020F0502020204030204" pitchFamily="34" charset="0"/>
                <a:cs typeface="Times New Roman" panose="02020603050405020304" pitchFamily="18" charset="0"/>
              </a:rPr>
              <a:t>“¿Y tú que has hecho?”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7" name="Picture 9" descr="Señalizacion covid 19 | 10 unidades | 5 x 5 cm | Señal de prohibición -  Prohibido estacionarse | Pegatinas covid 19 | Adhesivo para interiores |  Rojo: Amazon.es: Industria, empresas y ciencia">
            <a:extLst>
              <a:ext uri="{FF2B5EF4-FFF2-40B4-BE49-F238E27FC236}">
                <a16:creationId xmlns:a16="http://schemas.microsoft.com/office/drawing/2014/main" id="{39C92D6C-21BC-41F8-A6BF-E61BF5106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298" y="4787000"/>
            <a:ext cx="842980" cy="84298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AF17269E-135B-40FB-9C18-AD39B80BCA4E}"/>
              </a:ext>
            </a:extLst>
          </p:cNvPr>
          <p:cNvPicPr>
            <a:picLocks noChangeAspect="1"/>
          </p:cNvPicPr>
          <p:nvPr/>
        </p:nvPicPr>
        <p:blipFill>
          <a:blip r:embed="rId3"/>
          <a:stretch>
            <a:fillRect/>
          </a:stretch>
        </p:blipFill>
        <p:spPr>
          <a:xfrm>
            <a:off x="11018794" y="5700326"/>
            <a:ext cx="688908" cy="792549"/>
          </a:xfrm>
          <a:prstGeom prst="rect">
            <a:avLst/>
          </a:prstGeom>
        </p:spPr>
      </p:pic>
      <p:pic>
        <p:nvPicPr>
          <p:cNvPr id="8" name="Imagen 7">
            <a:extLst>
              <a:ext uri="{FF2B5EF4-FFF2-40B4-BE49-F238E27FC236}">
                <a16:creationId xmlns:a16="http://schemas.microsoft.com/office/drawing/2014/main" id="{2B4E8636-ED26-4EE8-8861-2330E9AACC8F}"/>
              </a:ext>
            </a:extLst>
          </p:cNvPr>
          <p:cNvPicPr>
            <a:picLocks noChangeAspect="1"/>
          </p:cNvPicPr>
          <p:nvPr/>
        </p:nvPicPr>
        <p:blipFill>
          <a:blip r:embed="rId4"/>
          <a:stretch>
            <a:fillRect/>
          </a:stretch>
        </p:blipFill>
        <p:spPr>
          <a:xfrm>
            <a:off x="69734" y="64261"/>
            <a:ext cx="1030404" cy="1030404"/>
          </a:xfrm>
          <a:prstGeom prst="rect">
            <a:avLst/>
          </a:prstGeom>
        </p:spPr>
      </p:pic>
    </p:spTree>
    <p:extLst>
      <p:ext uri="{BB962C8B-B14F-4D97-AF65-F5344CB8AC3E}">
        <p14:creationId xmlns:p14="http://schemas.microsoft.com/office/powerpoint/2010/main" val="1078365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entana de la disciplina social">
            <a:extLst>
              <a:ext uri="{FF2B5EF4-FFF2-40B4-BE49-F238E27FC236}">
                <a16:creationId xmlns:a16="http://schemas.microsoft.com/office/drawing/2014/main" id="{2B558207-D582-4B4D-822F-1A760CAA0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0" y="297284"/>
            <a:ext cx="11023600" cy="613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48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0D3540-5412-4905-8528-59632FA1DBCC}"/>
              </a:ext>
            </a:extLst>
          </p:cNvPr>
          <p:cNvSpPr>
            <a:spLocks noGrp="1"/>
          </p:cNvSpPr>
          <p:nvPr>
            <p:ph type="title"/>
          </p:nvPr>
        </p:nvSpPr>
        <p:spPr/>
        <p:txBody>
          <a:bodyPr/>
          <a:lstStyle/>
          <a:p>
            <a:r>
              <a:rPr lang="es-ES" dirty="0"/>
              <a:t>CON EL PROGRAMA TEI…</a:t>
            </a:r>
          </a:p>
        </p:txBody>
      </p:sp>
      <p:sp>
        <p:nvSpPr>
          <p:cNvPr id="3" name="Marcador de contenido 2">
            <a:extLst>
              <a:ext uri="{FF2B5EF4-FFF2-40B4-BE49-F238E27FC236}">
                <a16:creationId xmlns:a16="http://schemas.microsoft.com/office/drawing/2014/main" id="{07C8FF7B-AE09-4BDF-A1A1-5404C53B7A22}"/>
              </a:ext>
            </a:extLst>
          </p:cNvPr>
          <p:cNvSpPr>
            <a:spLocks noGrp="1"/>
          </p:cNvSpPr>
          <p:nvPr>
            <p:ph idx="1"/>
          </p:nvPr>
        </p:nvSpPr>
        <p:spPr>
          <a:xfrm>
            <a:off x="838200" y="3405777"/>
            <a:ext cx="10515600" cy="2771186"/>
          </a:xfrm>
        </p:spPr>
        <p:txBody>
          <a:bodyPr>
            <a:normAutofit/>
          </a:bodyPr>
          <a:lstStyle/>
          <a:p>
            <a:pPr marL="0" indent="0" algn="ctr">
              <a:buNone/>
            </a:pPr>
            <a:r>
              <a:rPr lang="es-ES" sz="4800" dirty="0"/>
              <a:t>…la intervención de los tutores </a:t>
            </a:r>
            <a:r>
              <a:rPr lang="es-ES" sz="4800" b="1" dirty="0"/>
              <a:t>no puede ser agresiva</a:t>
            </a:r>
            <a:r>
              <a:rPr lang="es-ES" sz="4800" dirty="0"/>
              <a:t> y se ofrece al supuesto agresor la </a:t>
            </a:r>
            <a:r>
              <a:rPr lang="es-ES" sz="4800" b="1" dirty="0"/>
              <a:t>oportunidad de enmendar </a:t>
            </a:r>
            <a:r>
              <a:rPr lang="es-ES" sz="4800" dirty="0"/>
              <a:t>su acción</a:t>
            </a:r>
          </a:p>
        </p:txBody>
      </p:sp>
      <p:pic>
        <p:nvPicPr>
          <p:cNvPr id="4" name="Imagen 3">
            <a:extLst>
              <a:ext uri="{FF2B5EF4-FFF2-40B4-BE49-F238E27FC236}">
                <a16:creationId xmlns:a16="http://schemas.microsoft.com/office/drawing/2014/main" id="{8CDCFDCE-EC84-455B-A553-3F86F234A499}"/>
              </a:ext>
            </a:extLst>
          </p:cNvPr>
          <p:cNvPicPr>
            <a:picLocks noChangeAspect="1"/>
          </p:cNvPicPr>
          <p:nvPr/>
        </p:nvPicPr>
        <p:blipFill>
          <a:blip r:embed="rId2"/>
          <a:stretch>
            <a:fillRect/>
          </a:stretch>
        </p:blipFill>
        <p:spPr>
          <a:xfrm>
            <a:off x="9847385" y="37512"/>
            <a:ext cx="2344615" cy="2697344"/>
          </a:xfrm>
          <a:prstGeom prst="rect">
            <a:avLst/>
          </a:prstGeom>
        </p:spPr>
      </p:pic>
    </p:spTree>
    <p:extLst>
      <p:ext uri="{BB962C8B-B14F-4D97-AF65-F5344CB8AC3E}">
        <p14:creationId xmlns:p14="http://schemas.microsoft.com/office/powerpoint/2010/main" val="1420272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A82E4DEE-F00E-48DD-9372-59140CBF02D3}"/>
              </a:ext>
            </a:extLst>
          </p:cNvPr>
          <p:cNvGraphicFramePr>
            <a:graphicFrameLocks noGrp="1"/>
          </p:cNvGraphicFramePr>
          <p:nvPr>
            <p:extLst>
              <p:ext uri="{D42A27DB-BD31-4B8C-83A1-F6EECF244321}">
                <p14:modId xmlns:p14="http://schemas.microsoft.com/office/powerpoint/2010/main" val="3045978280"/>
              </p:ext>
            </p:extLst>
          </p:nvPr>
        </p:nvGraphicFramePr>
        <p:xfrm>
          <a:off x="520679" y="941630"/>
          <a:ext cx="10306050" cy="3473831"/>
        </p:xfrm>
        <a:graphic>
          <a:graphicData uri="http://schemas.openxmlformats.org/drawingml/2006/table">
            <a:tbl>
              <a:tblPr firstRow="1" firstCol="1" bandRow="1"/>
              <a:tblGrid>
                <a:gridCol w="822346">
                  <a:extLst>
                    <a:ext uri="{9D8B030D-6E8A-4147-A177-3AD203B41FA5}">
                      <a16:colId xmlns:a16="http://schemas.microsoft.com/office/drawing/2014/main" val="600021957"/>
                    </a:ext>
                  </a:extLst>
                </a:gridCol>
                <a:gridCol w="9483704">
                  <a:extLst>
                    <a:ext uri="{9D8B030D-6E8A-4147-A177-3AD203B41FA5}">
                      <a16:colId xmlns:a16="http://schemas.microsoft.com/office/drawing/2014/main" val="2645371409"/>
                    </a:ext>
                  </a:extLst>
                </a:gridCol>
              </a:tblGrid>
              <a:tr h="3144595">
                <a:tc>
                  <a:txBody>
                    <a:bodyPr/>
                    <a:lstStyle/>
                    <a:p>
                      <a:pPr marL="71755" algn="ctr">
                        <a:lnSpc>
                          <a:spcPct val="107000"/>
                        </a:lnSpc>
                        <a:spcBef>
                          <a:spcPts val="1200"/>
                        </a:spcBef>
                        <a:spcAft>
                          <a:spcPts val="800"/>
                        </a:spcAft>
                      </a:pPr>
                      <a:endParaRPr lang="es-ES" sz="1100" dirty="0">
                        <a:solidFill>
                          <a:srgbClr val="000000"/>
                        </a:solidFill>
                        <a:effectLst/>
                        <a:latin typeface="Algerian" panose="04020705040A02060702" pitchFamily="82" charset="0"/>
                        <a:ea typeface="Calibri" panose="020F0502020204030204" pitchFamily="34" charset="0"/>
                        <a:cs typeface="Aharoni" panose="02010803020104030203" pitchFamily="2" charset="-79"/>
                      </a:endParaRPr>
                    </a:p>
                  </a:txBody>
                  <a:tcPr marL="68580" marR="68580" marT="0" marB="0">
                    <a:lnL>
                      <a:noFill/>
                    </a:lnL>
                    <a:lnR>
                      <a:noFill/>
                    </a:lnR>
                    <a:lnT>
                      <a:noFill/>
                    </a:lnT>
                    <a:lnB>
                      <a:noFill/>
                    </a:lnB>
                    <a:solidFill>
                      <a:srgbClr val="F0F9FC"/>
                    </a:solidFill>
                  </a:tcPr>
                </a:tc>
                <a:tc>
                  <a:txBody>
                    <a:bodyPr/>
                    <a:lstStyle/>
                    <a:p>
                      <a:pPr marR="144145" algn="just">
                        <a:lnSpc>
                          <a:spcPct val="107000"/>
                        </a:lnSpc>
                        <a:spcBef>
                          <a:spcPts val="1200"/>
                        </a:spcBef>
                        <a:spcAft>
                          <a:spcPts val="300"/>
                        </a:spcAft>
                      </a:pPr>
                      <a:r>
                        <a:rPr lang="es-ES" sz="2400" b="1" dirty="0">
                          <a:solidFill>
                            <a:srgbClr val="0082D1"/>
                          </a:solidFill>
                          <a:effectLst/>
                          <a:latin typeface="Arial" panose="020B0604020202020204" pitchFamily="34" charset="0"/>
                          <a:ea typeface="Calibri" panose="020F0502020204030204" pitchFamily="34" charset="0"/>
                          <a:cs typeface="Times New Roman" panose="02020603050405020304" pitchFamily="18" charset="0"/>
                        </a:rPr>
                        <a:t>TAL VEZ PUEDES…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0082D1"/>
                        </a:buClr>
                        <a:buSzPts val="1200"/>
                        <a:buFont typeface="Myriad Pro"/>
                        <a:buChar char="•"/>
                      </a:pP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Dialogar. </a:t>
                      </a:r>
                    </a:p>
                    <a:p>
                      <a:pPr marL="342900" lvl="0" indent="-342900">
                        <a:lnSpc>
                          <a:spcPct val="107000"/>
                        </a:lnSpc>
                        <a:spcAft>
                          <a:spcPts val="800"/>
                        </a:spcAft>
                        <a:buClr>
                          <a:srgbClr val="0082D1"/>
                        </a:buClr>
                        <a:buSzPts val="1200"/>
                        <a:buFont typeface="Myriad Pro"/>
                        <a:buChar char="•"/>
                      </a:pP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Preguntar a cada uno: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Clr>
                          <a:srgbClr val="0082D1"/>
                        </a:buClr>
                        <a:buSzPts val="1200"/>
                        <a:buFont typeface="Myriad Pro"/>
                        <a:buChar char="•"/>
                      </a:pPr>
                      <a:r>
                        <a:rPr lang="es-ES" sz="1800" i="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¿Qué ha sucedido?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Clr>
                          <a:srgbClr val="0082D1"/>
                        </a:buClr>
                        <a:buSzPts val="1200"/>
                        <a:buFont typeface="Myriad Pro"/>
                        <a:buChar char="•"/>
                      </a:pPr>
                      <a:r>
                        <a:rPr lang="es-ES" sz="1800" i="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¿En qué pensabas cuando sucedió?</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Clr>
                          <a:srgbClr val="0082D1"/>
                        </a:buClr>
                        <a:buSzPts val="1200"/>
                        <a:buFont typeface="Myriad Pro"/>
                        <a:buChar char="•"/>
                      </a:pPr>
                      <a:r>
                        <a:rPr lang="es-ES" sz="1800" i="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¿Cómo te has sentido?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Clr>
                          <a:srgbClr val="0082D1"/>
                        </a:buClr>
                        <a:buSzPts val="1200"/>
                        <a:buFont typeface="Myriad Pro"/>
                        <a:buChar char="•"/>
                      </a:pPr>
                      <a:r>
                        <a:rPr lang="es-ES" sz="1800" i="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¿Qué puedes hacer para que no suceda más?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Clr>
                          <a:srgbClr val="0082D1"/>
                        </a:buClr>
                        <a:buSzPts val="1200"/>
                        <a:buFont typeface="Myriad Pro"/>
                        <a:buChar char="•"/>
                      </a:pPr>
                      <a:r>
                        <a:rPr lang="es-ES" sz="1800" i="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¿Cómo puedes ayudar para que no suceda más?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144145" lvl="1" indent="-285750">
                        <a:lnSpc>
                          <a:spcPct val="107000"/>
                        </a:lnSpc>
                        <a:spcAft>
                          <a:spcPts val="800"/>
                        </a:spcAft>
                        <a:buClr>
                          <a:srgbClr val="0082D1"/>
                        </a:buClr>
                        <a:buSzPts val="1200"/>
                        <a:buFont typeface="Myriad Pro"/>
                        <a:buChar char="•"/>
                      </a:pPr>
                      <a:r>
                        <a:rPr lang="es-ES" sz="1800" i="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¿Cómo puedes ayudar en esta situación?</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0F9FC"/>
                    </a:solidFill>
                  </a:tcPr>
                </a:tc>
                <a:extLst>
                  <a:ext uri="{0D108BD9-81ED-4DB2-BD59-A6C34878D82A}">
                    <a16:rowId xmlns:a16="http://schemas.microsoft.com/office/drawing/2014/main" val="3220162316"/>
                  </a:ext>
                </a:extLst>
              </a:tr>
            </a:tbl>
          </a:graphicData>
        </a:graphic>
      </p:graphicFrame>
      <p:sp>
        <p:nvSpPr>
          <p:cNvPr id="3" name="Título 2">
            <a:extLst>
              <a:ext uri="{FF2B5EF4-FFF2-40B4-BE49-F238E27FC236}">
                <a16:creationId xmlns:a16="http://schemas.microsoft.com/office/drawing/2014/main" id="{4489E6EE-C1F8-42EE-A2AA-74F3E51232ED}"/>
              </a:ext>
            </a:extLst>
          </p:cNvPr>
          <p:cNvSpPr>
            <a:spLocks noGrp="1"/>
          </p:cNvSpPr>
          <p:nvPr>
            <p:ph type="title"/>
          </p:nvPr>
        </p:nvSpPr>
        <p:spPr>
          <a:xfrm>
            <a:off x="1268481" y="52598"/>
            <a:ext cx="10774405" cy="792550"/>
          </a:xfrm>
        </p:spPr>
        <p:txBody>
          <a:bodyPr>
            <a:normAutofit/>
          </a:bodyPr>
          <a:lstStyle/>
          <a:p>
            <a:pPr lvl="0">
              <a:lnSpc>
                <a:spcPct val="107000"/>
              </a:lnSpc>
              <a:spcBef>
                <a:spcPts val="1200"/>
              </a:spcBef>
              <a:spcAft>
                <a:spcPts val="300"/>
              </a:spcAft>
              <a:buSzPts val="1600"/>
            </a:pPr>
            <a:r>
              <a:rPr lang="es-ES" sz="3600" b="1" dirty="0">
                <a:solidFill>
                  <a:srgbClr val="0082D1"/>
                </a:solidFill>
                <a:effectLst/>
                <a:latin typeface="Arial" panose="020B0604020202020204" pitchFamily="34" charset="0"/>
                <a:ea typeface="Calibri" panose="020F0502020204030204" pitchFamily="34" charset="0"/>
                <a:cs typeface="Times New Roman" panose="02020603050405020304" pitchFamily="18" charset="0"/>
              </a:rPr>
              <a:t>8. Facilitar el DIÁLOGO para buscar soluciones.</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contenido 3">
            <a:extLst>
              <a:ext uri="{FF2B5EF4-FFF2-40B4-BE49-F238E27FC236}">
                <a16:creationId xmlns:a16="http://schemas.microsoft.com/office/drawing/2014/main" id="{28D22788-CDFD-47A9-BE28-A6B554E42EC6}"/>
              </a:ext>
            </a:extLst>
          </p:cNvPr>
          <p:cNvSpPr>
            <a:spLocks noGrp="1"/>
          </p:cNvSpPr>
          <p:nvPr>
            <p:ph idx="1"/>
          </p:nvPr>
        </p:nvSpPr>
        <p:spPr>
          <a:xfrm>
            <a:off x="1268481" y="4787000"/>
            <a:ext cx="9558248" cy="1990080"/>
          </a:xfrm>
        </p:spPr>
        <p:txBody>
          <a:bodyPr>
            <a:normAutofit fontScale="92500"/>
          </a:bodyPr>
          <a:lstStyle/>
          <a:p>
            <a:pPr marL="0" indent="0">
              <a:buNone/>
            </a:pPr>
            <a:r>
              <a:rPr lang="es-ES" sz="2400" b="1" dirty="0">
                <a:solidFill>
                  <a:srgbClr val="FF0000"/>
                </a:solidFill>
                <a:latin typeface="Arial" panose="020B0604020202020204" pitchFamily="34" charset="0"/>
                <a:cs typeface="Arial" panose="020B0604020202020204" pitchFamily="34" charset="0"/>
              </a:rPr>
              <a:t>NI DECIR NI HACER</a:t>
            </a:r>
          </a:p>
          <a:p>
            <a:pPr marL="342900" lvl="0" indent="-342900">
              <a:lnSpc>
                <a:spcPct val="107000"/>
              </a:lnSpc>
              <a:spcAft>
                <a:spcPts val="800"/>
              </a:spcAft>
              <a:buClr>
                <a:srgbClr val="0082D1"/>
              </a:buClr>
              <a:buSzPts val="1200"/>
              <a:buFont typeface="Myriad Pro"/>
              <a:buChar char="•"/>
            </a:pPr>
            <a:r>
              <a:rPr lang="es-ES" sz="2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No pedir directamente explicaciones </a:t>
            </a:r>
            <a:r>
              <a:rPr lang="es-ES" sz="2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preguntando </a:t>
            </a:r>
            <a:r>
              <a:rPr lang="es-ES" sz="2200" i="1" dirty="0">
                <a:solidFill>
                  <a:srgbClr val="C45911"/>
                </a:solidFill>
                <a:effectLst/>
                <a:latin typeface="Arial" panose="020B0604020202020204" pitchFamily="34" charset="0"/>
                <a:ea typeface="Calibri" panose="020F0502020204030204" pitchFamily="34" charset="0"/>
                <a:cs typeface="Times New Roman" panose="02020603050405020304" pitchFamily="18" charset="0"/>
              </a:rPr>
              <a:t>“¿Por qué lo has hecho?”</a:t>
            </a:r>
            <a:r>
              <a:rPr lang="es-ES" sz="2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4145" lvl="0" indent="-342900" algn="just">
              <a:lnSpc>
                <a:spcPct val="107000"/>
              </a:lnSpc>
              <a:spcBef>
                <a:spcPts val="1200"/>
              </a:spcBef>
              <a:spcAft>
                <a:spcPts val="300"/>
              </a:spcAft>
              <a:buClr>
                <a:srgbClr val="0082D1"/>
              </a:buClr>
              <a:buSzPts val="1200"/>
              <a:buFont typeface="Myriad Pro"/>
              <a:buChar char="•"/>
            </a:pPr>
            <a:r>
              <a:rPr lang="es-ES" sz="2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Claro que nos interesan las causas, pero así propiciamos construir unas falsas excusas que no van a ayudar a resolver el conflicto y además lo enmascaran.</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7" name="Picture 9" descr="Señalizacion covid 19 | 10 unidades | 5 x 5 cm | Señal de prohibición -  Prohibido estacionarse | Pegatinas covid 19 | Adhesivo para interiores |  Rojo: Amazon.es: Industria, empresas y ciencia">
            <a:extLst>
              <a:ext uri="{FF2B5EF4-FFF2-40B4-BE49-F238E27FC236}">
                <a16:creationId xmlns:a16="http://schemas.microsoft.com/office/drawing/2014/main" id="{39C92D6C-21BC-41F8-A6BF-E61BF5106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298" y="4787000"/>
            <a:ext cx="842980" cy="84298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AF17269E-135B-40FB-9C18-AD39B80BCA4E}"/>
              </a:ext>
            </a:extLst>
          </p:cNvPr>
          <p:cNvPicPr>
            <a:picLocks noChangeAspect="1"/>
          </p:cNvPicPr>
          <p:nvPr/>
        </p:nvPicPr>
        <p:blipFill>
          <a:blip r:embed="rId3"/>
          <a:stretch>
            <a:fillRect/>
          </a:stretch>
        </p:blipFill>
        <p:spPr>
          <a:xfrm>
            <a:off x="11018794" y="5700326"/>
            <a:ext cx="688908" cy="792549"/>
          </a:xfrm>
          <a:prstGeom prst="rect">
            <a:avLst/>
          </a:prstGeom>
        </p:spPr>
      </p:pic>
      <p:pic>
        <p:nvPicPr>
          <p:cNvPr id="7" name="Imagen 6">
            <a:extLst>
              <a:ext uri="{FF2B5EF4-FFF2-40B4-BE49-F238E27FC236}">
                <a16:creationId xmlns:a16="http://schemas.microsoft.com/office/drawing/2014/main" id="{556500BA-9485-4866-8D48-BDCD9A60F704}"/>
              </a:ext>
            </a:extLst>
          </p:cNvPr>
          <p:cNvPicPr>
            <a:picLocks noChangeAspect="1"/>
          </p:cNvPicPr>
          <p:nvPr/>
        </p:nvPicPr>
        <p:blipFill>
          <a:blip r:embed="rId4"/>
          <a:stretch>
            <a:fillRect/>
          </a:stretch>
        </p:blipFill>
        <p:spPr>
          <a:xfrm>
            <a:off x="0" y="36283"/>
            <a:ext cx="905347" cy="905347"/>
          </a:xfrm>
          <a:prstGeom prst="ellipse">
            <a:avLst/>
          </a:prstGeom>
          <a:ln>
            <a:noFill/>
          </a:ln>
          <a:effectLst>
            <a:softEdge rad="112500"/>
          </a:effectLst>
        </p:spPr>
      </p:pic>
    </p:spTree>
    <p:extLst>
      <p:ext uri="{BB962C8B-B14F-4D97-AF65-F5344CB8AC3E}">
        <p14:creationId xmlns:p14="http://schemas.microsoft.com/office/powerpoint/2010/main" val="4062029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C6532A9E-E2B1-4B67-A2EA-B59EBBA8A1DF}"/>
              </a:ext>
            </a:extLst>
          </p:cNvPr>
          <p:cNvPicPr>
            <a:picLocks noGrp="1" noChangeAspect="1"/>
          </p:cNvPicPr>
          <p:nvPr>
            <p:ph idx="1"/>
          </p:nvPr>
        </p:nvPicPr>
        <p:blipFill>
          <a:blip r:embed="rId2"/>
          <a:stretch>
            <a:fillRect/>
          </a:stretch>
        </p:blipFill>
        <p:spPr>
          <a:xfrm>
            <a:off x="-1002755" y="0"/>
            <a:ext cx="12418467" cy="6999811"/>
          </a:xfrm>
          <a:prstGeom prst="rect">
            <a:avLst/>
          </a:prstGeom>
        </p:spPr>
      </p:pic>
    </p:spTree>
    <p:extLst>
      <p:ext uri="{BB962C8B-B14F-4D97-AF65-F5344CB8AC3E}">
        <p14:creationId xmlns:p14="http://schemas.microsoft.com/office/powerpoint/2010/main" val="1375494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2A9C333-2907-4A7B-8E65-72095154A1A5}"/>
              </a:ext>
            </a:extLst>
          </p:cNvPr>
          <p:cNvPicPr>
            <a:picLocks noChangeAspect="1"/>
          </p:cNvPicPr>
          <p:nvPr/>
        </p:nvPicPr>
        <p:blipFill rotWithShape="1">
          <a:blip r:embed="rId3"/>
          <a:srcRect l="12890" t="26987" r="15625" b="8521"/>
          <a:stretch/>
        </p:blipFill>
        <p:spPr>
          <a:xfrm>
            <a:off x="534332" y="2046750"/>
            <a:ext cx="5172075" cy="2594119"/>
          </a:xfrm>
          <a:prstGeom prst="rect">
            <a:avLst/>
          </a:prstGeom>
        </p:spPr>
      </p:pic>
      <p:sp>
        <p:nvSpPr>
          <p:cNvPr id="7" name="CuadroTexto 6">
            <a:extLst>
              <a:ext uri="{FF2B5EF4-FFF2-40B4-BE49-F238E27FC236}">
                <a16:creationId xmlns:a16="http://schemas.microsoft.com/office/drawing/2014/main" id="{D3C5708F-0D9E-42BF-BF70-112AFD4D9F58}"/>
              </a:ext>
            </a:extLst>
          </p:cNvPr>
          <p:cNvSpPr txBox="1"/>
          <p:nvPr/>
        </p:nvSpPr>
        <p:spPr>
          <a:xfrm>
            <a:off x="973931" y="1153391"/>
            <a:ext cx="10244138" cy="646331"/>
          </a:xfrm>
          <a:prstGeom prst="rect">
            <a:avLst/>
          </a:prstGeom>
          <a:noFill/>
        </p:spPr>
        <p:txBody>
          <a:bodyPr wrap="square" rtlCol="0">
            <a:spAutoFit/>
          </a:bodyPr>
          <a:lstStyle/>
          <a:p>
            <a:pPr algn="ctr"/>
            <a:r>
              <a:rPr lang="es-ES" sz="3600" b="1" dirty="0">
                <a:solidFill>
                  <a:srgbClr val="7030A0"/>
                </a:solidFill>
              </a:rPr>
              <a:t>DECÁLOGO PARA PROFESORES EN CENTROS TEI</a:t>
            </a:r>
          </a:p>
        </p:txBody>
      </p:sp>
      <p:pic>
        <p:nvPicPr>
          <p:cNvPr id="2" name="Imagen 1">
            <a:extLst>
              <a:ext uri="{FF2B5EF4-FFF2-40B4-BE49-F238E27FC236}">
                <a16:creationId xmlns:a16="http://schemas.microsoft.com/office/drawing/2014/main" id="{5A11CDBC-66C4-4E92-B13F-9760811502C7}"/>
              </a:ext>
            </a:extLst>
          </p:cNvPr>
          <p:cNvPicPr>
            <a:picLocks noChangeAspect="1"/>
          </p:cNvPicPr>
          <p:nvPr/>
        </p:nvPicPr>
        <p:blipFill>
          <a:blip r:embed="rId4"/>
          <a:stretch>
            <a:fillRect/>
          </a:stretch>
        </p:blipFill>
        <p:spPr>
          <a:xfrm>
            <a:off x="5845883" y="1914173"/>
            <a:ext cx="5243014" cy="2859272"/>
          </a:xfrm>
          <a:prstGeom prst="rect">
            <a:avLst/>
          </a:prstGeom>
        </p:spPr>
      </p:pic>
    </p:spTree>
    <p:extLst>
      <p:ext uri="{BB962C8B-B14F-4D97-AF65-F5344CB8AC3E}">
        <p14:creationId xmlns:p14="http://schemas.microsoft.com/office/powerpoint/2010/main" val="4275628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0D3540-5412-4905-8528-59632FA1DBCC}"/>
              </a:ext>
            </a:extLst>
          </p:cNvPr>
          <p:cNvSpPr>
            <a:spLocks noGrp="1"/>
          </p:cNvSpPr>
          <p:nvPr>
            <p:ph type="title"/>
          </p:nvPr>
        </p:nvSpPr>
        <p:spPr/>
        <p:txBody>
          <a:bodyPr/>
          <a:lstStyle/>
          <a:p>
            <a:r>
              <a:rPr lang="es-ES" dirty="0"/>
              <a:t>CON EL PROGRAMA TEI…</a:t>
            </a:r>
          </a:p>
        </p:txBody>
      </p:sp>
      <p:sp>
        <p:nvSpPr>
          <p:cNvPr id="3" name="Marcador de contenido 2">
            <a:extLst>
              <a:ext uri="{FF2B5EF4-FFF2-40B4-BE49-F238E27FC236}">
                <a16:creationId xmlns:a16="http://schemas.microsoft.com/office/drawing/2014/main" id="{07C8FF7B-AE09-4BDF-A1A1-5404C53B7A22}"/>
              </a:ext>
            </a:extLst>
          </p:cNvPr>
          <p:cNvSpPr>
            <a:spLocks noGrp="1"/>
          </p:cNvSpPr>
          <p:nvPr>
            <p:ph idx="1"/>
          </p:nvPr>
        </p:nvSpPr>
        <p:spPr>
          <a:xfrm>
            <a:off x="838200" y="2734857"/>
            <a:ext cx="10515600" cy="4066176"/>
          </a:xfrm>
        </p:spPr>
        <p:txBody>
          <a:bodyPr>
            <a:normAutofit fontScale="92500"/>
          </a:bodyPr>
          <a:lstStyle/>
          <a:p>
            <a:pPr marL="0" indent="0" algn="ctr">
              <a:buNone/>
            </a:pPr>
            <a:r>
              <a:rPr lang="es-ES" sz="4800" dirty="0"/>
              <a:t>…</a:t>
            </a:r>
            <a:r>
              <a:rPr lang="es-ES" sz="4200" dirty="0">
                <a:effectLst/>
                <a:latin typeface="Calibri" panose="020F0502020204030204" pitchFamily="34" charset="0"/>
                <a:ea typeface="Calibri" panose="020F0502020204030204" pitchFamily="34" charset="0"/>
                <a:cs typeface="Arial" panose="020B0604020202020204" pitchFamily="34" charset="0"/>
              </a:rPr>
              <a:t>la respuesta al conflicto se realiza mediante la </a:t>
            </a:r>
            <a:r>
              <a:rPr lang="es-ES" sz="4200" b="1" dirty="0">
                <a:effectLst/>
                <a:latin typeface="Calibri" panose="020F0502020204030204" pitchFamily="34" charset="0"/>
                <a:ea typeface="Calibri" panose="020F0502020204030204" pitchFamily="34" charset="0"/>
                <a:cs typeface="Arial" panose="020B0604020202020204" pitchFamily="34" charset="0"/>
              </a:rPr>
              <a:t>escucha activa </a:t>
            </a:r>
            <a:r>
              <a:rPr lang="es-ES" sz="4200" dirty="0">
                <a:effectLst/>
                <a:latin typeface="Calibri" panose="020F0502020204030204" pitchFamily="34" charset="0"/>
                <a:ea typeface="Calibri" panose="020F0502020204030204" pitchFamily="34" charset="0"/>
                <a:cs typeface="Arial" panose="020B0604020202020204" pitchFamily="34" charset="0"/>
              </a:rPr>
              <a:t>y la </a:t>
            </a:r>
            <a:r>
              <a:rPr lang="es-ES" sz="4200" b="1" dirty="0">
                <a:effectLst/>
                <a:latin typeface="Calibri" panose="020F0502020204030204" pitchFamily="34" charset="0"/>
                <a:ea typeface="Calibri" panose="020F0502020204030204" pitchFamily="34" charset="0"/>
                <a:cs typeface="Arial" panose="020B0604020202020204" pitchFamily="34" charset="0"/>
              </a:rPr>
              <a:t>comunicación asertiva</a:t>
            </a:r>
            <a:r>
              <a:rPr lang="es-ES" sz="4200" dirty="0">
                <a:effectLst/>
                <a:latin typeface="Calibri" panose="020F0502020204030204" pitchFamily="34" charset="0"/>
                <a:ea typeface="Calibri" panose="020F0502020204030204" pitchFamily="34" charset="0"/>
                <a:cs typeface="Arial" panose="020B0604020202020204" pitchFamily="34" charset="0"/>
              </a:rPr>
              <a:t>: se escucha atentamente la petición de ayuda, lo que ha sucedido, lo que necesita el tutorado; se informa al supuesto agresor, se escucha su versión y se advierte con firmeza. Es un </a:t>
            </a:r>
            <a:r>
              <a:rPr lang="es-ES" sz="4200" b="1" dirty="0">
                <a:effectLst/>
                <a:latin typeface="Calibri" panose="020F0502020204030204" pitchFamily="34" charset="0"/>
                <a:ea typeface="Calibri" panose="020F0502020204030204" pitchFamily="34" charset="0"/>
                <a:cs typeface="Arial" panose="020B0604020202020204" pitchFamily="34" charset="0"/>
              </a:rPr>
              <a:t>diálogo</a:t>
            </a:r>
            <a:r>
              <a:rPr lang="es-ES" sz="4200" dirty="0">
                <a:effectLst/>
                <a:latin typeface="Calibri" panose="020F0502020204030204" pitchFamily="34" charset="0"/>
                <a:ea typeface="Calibri" panose="020F0502020204030204" pitchFamily="34" charset="0"/>
                <a:cs typeface="Arial" panose="020B0604020202020204" pitchFamily="34" charset="0"/>
              </a:rPr>
              <a:t> respetuoso en el que los tutores ejercen de mediadores</a:t>
            </a:r>
            <a:endParaRPr lang="es-ES" sz="4800" dirty="0"/>
          </a:p>
        </p:txBody>
      </p:sp>
      <p:pic>
        <p:nvPicPr>
          <p:cNvPr id="4" name="Imagen 3">
            <a:extLst>
              <a:ext uri="{FF2B5EF4-FFF2-40B4-BE49-F238E27FC236}">
                <a16:creationId xmlns:a16="http://schemas.microsoft.com/office/drawing/2014/main" id="{8CDCFDCE-EC84-455B-A553-3F86F234A499}"/>
              </a:ext>
            </a:extLst>
          </p:cNvPr>
          <p:cNvPicPr>
            <a:picLocks noChangeAspect="1"/>
          </p:cNvPicPr>
          <p:nvPr/>
        </p:nvPicPr>
        <p:blipFill>
          <a:blip r:embed="rId2"/>
          <a:stretch>
            <a:fillRect/>
          </a:stretch>
        </p:blipFill>
        <p:spPr>
          <a:xfrm>
            <a:off x="9847385" y="37512"/>
            <a:ext cx="2344615" cy="2697344"/>
          </a:xfrm>
          <a:prstGeom prst="rect">
            <a:avLst/>
          </a:prstGeom>
        </p:spPr>
      </p:pic>
    </p:spTree>
    <p:extLst>
      <p:ext uri="{BB962C8B-B14F-4D97-AF65-F5344CB8AC3E}">
        <p14:creationId xmlns:p14="http://schemas.microsoft.com/office/powerpoint/2010/main" val="2480354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A82E4DEE-F00E-48DD-9372-59140CBF02D3}"/>
              </a:ext>
            </a:extLst>
          </p:cNvPr>
          <p:cNvGraphicFramePr>
            <a:graphicFrameLocks noGrp="1"/>
          </p:cNvGraphicFramePr>
          <p:nvPr>
            <p:extLst>
              <p:ext uri="{D42A27DB-BD31-4B8C-83A1-F6EECF244321}">
                <p14:modId xmlns:p14="http://schemas.microsoft.com/office/powerpoint/2010/main" val="2605685287"/>
              </p:ext>
            </p:extLst>
          </p:nvPr>
        </p:nvGraphicFramePr>
        <p:xfrm>
          <a:off x="520679" y="941630"/>
          <a:ext cx="10306050" cy="3672332"/>
        </p:xfrm>
        <a:graphic>
          <a:graphicData uri="http://schemas.openxmlformats.org/drawingml/2006/table">
            <a:tbl>
              <a:tblPr firstRow="1" firstCol="1" bandRow="1"/>
              <a:tblGrid>
                <a:gridCol w="822346">
                  <a:extLst>
                    <a:ext uri="{9D8B030D-6E8A-4147-A177-3AD203B41FA5}">
                      <a16:colId xmlns:a16="http://schemas.microsoft.com/office/drawing/2014/main" val="600021957"/>
                    </a:ext>
                  </a:extLst>
                </a:gridCol>
                <a:gridCol w="9483704">
                  <a:extLst>
                    <a:ext uri="{9D8B030D-6E8A-4147-A177-3AD203B41FA5}">
                      <a16:colId xmlns:a16="http://schemas.microsoft.com/office/drawing/2014/main" val="2645371409"/>
                    </a:ext>
                  </a:extLst>
                </a:gridCol>
              </a:tblGrid>
              <a:tr h="3144595">
                <a:tc>
                  <a:txBody>
                    <a:bodyPr/>
                    <a:lstStyle/>
                    <a:p>
                      <a:pPr marL="71755" algn="ctr">
                        <a:lnSpc>
                          <a:spcPct val="107000"/>
                        </a:lnSpc>
                        <a:spcBef>
                          <a:spcPts val="1200"/>
                        </a:spcBef>
                        <a:spcAft>
                          <a:spcPts val="800"/>
                        </a:spcAft>
                      </a:pPr>
                      <a:endParaRPr lang="es-ES" sz="1100" dirty="0">
                        <a:solidFill>
                          <a:srgbClr val="000000"/>
                        </a:solidFill>
                        <a:effectLst/>
                        <a:latin typeface="Algerian" panose="04020705040A02060702" pitchFamily="82" charset="0"/>
                        <a:ea typeface="Calibri" panose="020F0502020204030204" pitchFamily="34" charset="0"/>
                        <a:cs typeface="Aharoni" panose="02010803020104030203" pitchFamily="2" charset="-79"/>
                      </a:endParaRPr>
                    </a:p>
                  </a:txBody>
                  <a:tcPr marL="68580" marR="68580" marT="0" marB="0">
                    <a:lnL>
                      <a:noFill/>
                    </a:lnL>
                    <a:lnR>
                      <a:noFill/>
                    </a:lnR>
                    <a:lnT>
                      <a:noFill/>
                    </a:lnT>
                    <a:lnB>
                      <a:noFill/>
                    </a:lnB>
                    <a:solidFill>
                      <a:srgbClr val="F0F9FC"/>
                    </a:solidFill>
                  </a:tcPr>
                </a:tc>
                <a:tc>
                  <a:txBody>
                    <a:bodyPr/>
                    <a:lstStyle/>
                    <a:p>
                      <a:pPr marR="144145" algn="just">
                        <a:lnSpc>
                          <a:spcPct val="107000"/>
                        </a:lnSpc>
                        <a:spcBef>
                          <a:spcPts val="1200"/>
                        </a:spcBef>
                        <a:spcAft>
                          <a:spcPts val="300"/>
                        </a:spcAft>
                      </a:pPr>
                      <a:r>
                        <a:rPr lang="es-ES" sz="2400" b="1" dirty="0">
                          <a:solidFill>
                            <a:srgbClr val="0082D1"/>
                          </a:solidFill>
                          <a:effectLst/>
                          <a:latin typeface="Arial" panose="020B0604020202020204" pitchFamily="34" charset="0"/>
                          <a:ea typeface="Calibri" panose="020F0502020204030204" pitchFamily="34" charset="0"/>
                          <a:cs typeface="Times New Roman" panose="02020603050405020304" pitchFamily="18" charset="0"/>
                        </a:rPr>
                        <a:t>TAL VEZ PUEDES…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0082D1"/>
                        </a:buClr>
                        <a:buSzPts val="1200"/>
                        <a:buFont typeface="Myriad Pro"/>
                        <a:buChar char="•"/>
                      </a:pPr>
                      <a:r>
                        <a:rPr lang="es-E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Derivar hacia las interacciones TEI (pero sin perder de vista el caso) con preguntas como: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Clr>
                          <a:srgbClr val="0082D1"/>
                        </a:buClr>
                        <a:buSzPts val="1200"/>
                        <a:buFont typeface="Myriad Pro"/>
                        <a:buChar char="•"/>
                      </a:pPr>
                      <a:r>
                        <a:rPr lang="pt-PT" sz="2000" i="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¿Tienes tutor o tutora TEI?</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Clr>
                          <a:srgbClr val="0082D1"/>
                        </a:buClr>
                        <a:buSzPts val="1200"/>
                        <a:buFont typeface="Myriad Pro"/>
                        <a:buChar char="•"/>
                      </a:pPr>
                      <a:r>
                        <a:rPr lang="pt-PT" sz="2000" i="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¿Has tenido tutor o tutora TEI?</a:t>
                      </a:r>
                      <a:r>
                        <a:rPr lang="pt-PT"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Clr>
                          <a:srgbClr val="0082D1"/>
                        </a:buClr>
                        <a:buSzPts val="1200"/>
                        <a:buFont typeface="Myriad Pro"/>
                        <a:buChar char="•"/>
                      </a:pPr>
                      <a:r>
                        <a:rPr lang="es-E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Dejar que sean ellos/ellas quienes decidan lo que necesitan. Tanto la víctima como el agresor, usando preguntas como: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Clr>
                          <a:srgbClr val="0082D1"/>
                        </a:buClr>
                        <a:buSzPts val="1200"/>
                        <a:buFont typeface="Myriad Pro"/>
                        <a:buChar char="•"/>
                      </a:pPr>
                      <a:r>
                        <a:rPr lang="es-E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la víctima: </a:t>
                      </a:r>
                      <a:r>
                        <a:rPr lang="es-ES" sz="2000" i="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¿Qué necesitas?, ¿Te puedo ayudar?</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Clr>
                          <a:srgbClr val="0082D1"/>
                        </a:buClr>
                        <a:buSzPts val="1200"/>
                        <a:buFont typeface="Myriad Pro"/>
                        <a:buChar char="•"/>
                      </a:pPr>
                      <a:r>
                        <a:rPr lang="es-E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 agresor: </a:t>
                      </a:r>
                      <a:r>
                        <a:rPr lang="es-ES" sz="2000" i="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¿Qué has conseguido con ello?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0F9FC"/>
                    </a:solidFill>
                  </a:tcPr>
                </a:tc>
                <a:extLst>
                  <a:ext uri="{0D108BD9-81ED-4DB2-BD59-A6C34878D82A}">
                    <a16:rowId xmlns:a16="http://schemas.microsoft.com/office/drawing/2014/main" val="3220162316"/>
                  </a:ext>
                </a:extLst>
              </a:tr>
            </a:tbl>
          </a:graphicData>
        </a:graphic>
      </p:graphicFrame>
      <p:sp>
        <p:nvSpPr>
          <p:cNvPr id="3" name="Título 2">
            <a:extLst>
              <a:ext uri="{FF2B5EF4-FFF2-40B4-BE49-F238E27FC236}">
                <a16:creationId xmlns:a16="http://schemas.microsoft.com/office/drawing/2014/main" id="{4489E6EE-C1F8-42EE-A2AA-74F3E51232ED}"/>
              </a:ext>
            </a:extLst>
          </p:cNvPr>
          <p:cNvSpPr>
            <a:spLocks noGrp="1"/>
          </p:cNvSpPr>
          <p:nvPr>
            <p:ph type="title"/>
          </p:nvPr>
        </p:nvSpPr>
        <p:spPr>
          <a:xfrm>
            <a:off x="1268481" y="52598"/>
            <a:ext cx="10774405" cy="792550"/>
          </a:xfrm>
        </p:spPr>
        <p:txBody>
          <a:bodyPr>
            <a:normAutofit fontScale="90000"/>
          </a:bodyPr>
          <a:lstStyle/>
          <a:p>
            <a:pPr>
              <a:lnSpc>
                <a:spcPct val="107000"/>
              </a:lnSpc>
              <a:spcBef>
                <a:spcPts val="1200"/>
              </a:spcBef>
              <a:spcAft>
                <a:spcPts val="300"/>
              </a:spcAft>
              <a:buSzPts val="1600"/>
            </a:pPr>
            <a:r>
              <a:rPr lang="es-ES" sz="3200" b="1" dirty="0">
                <a:solidFill>
                  <a:srgbClr val="00B094"/>
                </a:solidFill>
                <a:effectLst/>
                <a:latin typeface="Arial" panose="020B0604020202020204" pitchFamily="34" charset="0"/>
                <a:ea typeface="Calibri" panose="020F0502020204030204" pitchFamily="34" charset="0"/>
                <a:cs typeface="Times New Roman" panose="02020603050405020304" pitchFamily="18" charset="0"/>
              </a:rPr>
              <a:t>9. Priorizar PARTICIPACIÓN y soluciones del alumnado</a:t>
            </a:r>
            <a:r>
              <a:rPr lang="es-ES" sz="2800" b="1" dirty="0">
                <a:solidFill>
                  <a:srgbClr val="00B094"/>
                </a:solidFill>
                <a:effectLst/>
                <a:latin typeface="Arial" panose="020B0604020202020204" pitchFamily="34" charset="0"/>
                <a:ea typeface="Calibri" panose="020F0502020204030204" pitchFamily="34" charset="0"/>
                <a:cs typeface="Times New Roman" panose="02020603050405020304" pitchFamily="18" charset="0"/>
              </a:rPr>
              <a:t>.</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contenido 3">
            <a:extLst>
              <a:ext uri="{FF2B5EF4-FFF2-40B4-BE49-F238E27FC236}">
                <a16:creationId xmlns:a16="http://schemas.microsoft.com/office/drawing/2014/main" id="{28D22788-CDFD-47A9-BE28-A6B554E42EC6}"/>
              </a:ext>
            </a:extLst>
          </p:cNvPr>
          <p:cNvSpPr>
            <a:spLocks noGrp="1"/>
          </p:cNvSpPr>
          <p:nvPr>
            <p:ph idx="1"/>
          </p:nvPr>
        </p:nvSpPr>
        <p:spPr>
          <a:xfrm>
            <a:off x="1268481" y="4787000"/>
            <a:ext cx="9558248" cy="1990080"/>
          </a:xfrm>
        </p:spPr>
        <p:txBody>
          <a:bodyPr>
            <a:normAutofit/>
          </a:bodyPr>
          <a:lstStyle/>
          <a:p>
            <a:pPr marL="0" indent="0">
              <a:buNone/>
            </a:pPr>
            <a:r>
              <a:rPr lang="es-ES" sz="2400" b="1" dirty="0">
                <a:solidFill>
                  <a:srgbClr val="FF0000"/>
                </a:solidFill>
                <a:latin typeface="Arial" panose="020B0604020202020204" pitchFamily="34" charset="0"/>
                <a:cs typeface="Arial" panose="020B0604020202020204" pitchFamily="34" charset="0"/>
              </a:rPr>
              <a:t>NI DECIR NI HACER</a:t>
            </a:r>
          </a:p>
          <a:p>
            <a:pPr marL="342900" marR="144145" lvl="0" indent="-342900" algn="just">
              <a:lnSpc>
                <a:spcPct val="107000"/>
              </a:lnSpc>
              <a:spcBef>
                <a:spcPts val="1200"/>
              </a:spcBef>
              <a:spcAft>
                <a:spcPts val="300"/>
              </a:spcAft>
              <a:buClr>
                <a:srgbClr val="0082D1"/>
              </a:buClr>
              <a:buSzPts val="1200"/>
              <a:buFont typeface="Myriad Pro"/>
              <a:buChar char="•"/>
            </a:pPr>
            <a:r>
              <a:rPr lang="es-ES"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No dar por zanjado sin más el incidente</a:t>
            </a:r>
            <a:r>
              <a:rPr lang="es-E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sólo con nuestra intervención: </a:t>
            </a:r>
            <a:r>
              <a:rPr lang="es-ES" sz="2400" i="1" dirty="0">
                <a:solidFill>
                  <a:srgbClr val="C45911"/>
                </a:solidFill>
                <a:effectLst/>
                <a:latin typeface="Arial" panose="020B0604020202020204" pitchFamily="34" charset="0"/>
                <a:ea typeface="Calibri" panose="020F0502020204030204" pitchFamily="34" charset="0"/>
                <a:cs typeface="Times New Roman" panose="02020603050405020304" pitchFamily="18" charset="0"/>
              </a:rPr>
              <a:t>“Bueno</a:t>
            </a:r>
            <a:r>
              <a:rPr lang="es-ES" sz="2400" i="1" dirty="0">
                <a:solidFill>
                  <a:srgbClr val="C45911"/>
                </a:solidFill>
                <a:latin typeface="Arial" panose="020B0604020202020204" pitchFamily="34" charset="0"/>
                <a:ea typeface="Calibri" panose="020F0502020204030204" pitchFamily="34" charset="0"/>
                <a:cs typeface="Times New Roman" panose="02020603050405020304" pitchFamily="18" charset="0"/>
              </a:rPr>
              <a:t>, </a:t>
            </a:r>
            <a:r>
              <a:rPr lang="es-ES" sz="2400" i="1" dirty="0">
                <a:solidFill>
                  <a:srgbClr val="C45911"/>
                </a:solidFill>
                <a:effectLst/>
                <a:latin typeface="Arial" panose="020B0604020202020204" pitchFamily="34" charset="0"/>
                <a:ea typeface="Calibri" panose="020F0502020204030204" pitchFamily="34" charset="0"/>
                <a:cs typeface="Times New Roman" panose="02020603050405020304" pitchFamily="18" charset="0"/>
              </a:rPr>
              <a:t>pues que no vuelva a suceder. Ya está arreglado”</a:t>
            </a:r>
            <a:r>
              <a:rPr lang="es-E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7" name="Picture 9" descr="Señalizacion covid 19 | 10 unidades | 5 x 5 cm | Señal de prohibición -  Prohibido estacionarse | Pegatinas covid 19 | Adhesivo para interiores |  Rojo: Amazon.es: Industria, empresas y ciencia">
            <a:extLst>
              <a:ext uri="{FF2B5EF4-FFF2-40B4-BE49-F238E27FC236}">
                <a16:creationId xmlns:a16="http://schemas.microsoft.com/office/drawing/2014/main" id="{39C92D6C-21BC-41F8-A6BF-E61BF5106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298" y="4787000"/>
            <a:ext cx="842980" cy="84298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AF17269E-135B-40FB-9C18-AD39B80BCA4E}"/>
              </a:ext>
            </a:extLst>
          </p:cNvPr>
          <p:cNvPicPr>
            <a:picLocks noChangeAspect="1"/>
          </p:cNvPicPr>
          <p:nvPr/>
        </p:nvPicPr>
        <p:blipFill>
          <a:blip r:embed="rId3"/>
          <a:stretch>
            <a:fillRect/>
          </a:stretch>
        </p:blipFill>
        <p:spPr>
          <a:xfrm>
            <a:off x="11018794" y="5700326"/>
            <a:ext cx="688908" cy="792549"/>
          </a:xfrm>
          <a:prstGeom prst="rect">
            <a:avLst/>
          </a:prstGeom>
        </p:spPr>
      </p:pic>
      <p:pic>
        <p:nvPicPr>
          <p:cNvPr id="7" name="Imagen 6">
            <a:extLst>
              <a:ext uri="{FF2B5EF4-FFF2-40B4-BE49-F238E27FC236}">
                <a16:creationId xmlns:a16="http://schemas.microsoft.com/office/drawing/2014/main" id="{D6B7BD6B-39B7-4237-AE1A-05654A4B24AB}"/>
              </a:ext>
            </a:extLst>
          </p:cNvPr>
          <p:cNvPicPr>
            <a:picLocks noChangeAspect="1"/>
          </p:cNvPicPr>
          <p:nvPr/>
        </p:nvPicPr>
        <p:blipFill>
          <a:blip r:embed="rId4"/>
          <a:stretch>
            <a:fillRect/>
          </a:stretch>
        </p:blipFill>
        <p:spPr>
          <a:xfrm>
            <a:off x="46892" y="11567"/>
            <a:ext cx="1013988" cy="959667"/>
          </a:xfrm>
          <a:prstGeom prst="rect">
            <a:avLst/>
          </a:prstGeom>
        </p:spPr>
      </p:pic>
    </p:spTree>
    <p:extLst>
      <p:ext uri="{BB962C8B-B14F-4D97-AF65-F5344CB8AC3E}">
        <p14:creationId xmlns:p14="http://schemas.microsoft.com/office/powerpoint/2010/main" val="3228441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uadroTexto 24"/>
          <p:cNvSpPr txBox="1">
            <a:spLocks noChangeArrowheads="1"/>
          </p:cNvSpPr>
          <p:nvPr/>
        </p:nvSpPr>
        <p:spPr bwMode="auto">
          <a:xfrm>
            <a:off x="2692400" y="203201"/>
            <a:ext cx="6808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s-ES">
                <a:solidFill>
                  <a:srgbClr val="63B54A"/>
                </a:solidFill>
              </a:rPr>
              <a:t>DOBLE TRIÁNGULO DE INTERVENCIÓN</a:t>
            </a:r>
          </a:p>
        </p:txBody>
      </p:sp>
      <p:grpSp>
        <p:nvGrpSpPr>
          <p:cNvPr id="2" name="Grupo 25"/>
          <p:cNvGrpSpPr>
            <a:grpSpLocks/>
          </p:cNvGrpSpPr>
          <p:nvPr/>
        </p:nvGrpSpPr>
        <p:grpSpPr bwMode="auto">
          <a:xfrm>
            <a:off x="2235200" y="5041901"/>
            <a:ext cx="2921000" cy="1006475"/>
            <a:chOff x="711200" y="5041899"/>
            <a:chExt cx="2921000" cy="1006476"/>
          </a:xfrm>
        </p:grpSpPr>
        <p:pic>
          <p:nvPicPr>
            <p:cNvPr id="59442" name="Imagen 25"/>
            <p:cNvPicPr>
              <a:picLocks noChangeAspect="1" noChangeArrowheads="1"/>
            </p:cNvPicPr>
            <p:nvPr/>
          </p:nvPicPr>
          <p:blipFill>
            <a:blip r:embed="rId3" cstate="email">
              <a:extLst>
                <a:ext uri="{28A0092B-C50C-407E-A947-70E740481C1C}">
                  <a14:useLocalDpi xmlns:a14="http://schemas.microsoft.com/office/drawing/2010/main" val="0"/>
                </a:ext>
              </a:extLst>
            </a:blip>
            <a:srcRect t="83664" r="33719"/>
            <a:stretch>
              <a:fillRect/>
            </a:stretch>
          </p:blipFill>
          <p:spPr bwMode="auto">
            <a:xfrm>
              <a:off x="711200" y="5245100"/>
              <a:ext cx="29210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27"/>
            <p:cNvPicPr>
              <a:picLocks noChangeAspect="1"/>
            </p:cNvPicPr>
            <p:nvPr/>
          </p:nvPicPr>
          <p:blipFill rotWithShape="1">
            <a:blip r:embed="rId4" cstate="screen"/>
            <a:srcRect t="79531" r="77781"/>
            <a:stretch/>
          </p:blipFill>
          <p:spPr>
            <a:xfrm>
              <a:off x="711614" y="5041899"/>
              <a:ext cx="979074" cy="1006367"/>
            </a:xfrm>
            <a:prstGeom prst="ellipse">
              <a:avLst/>
            </a:prstGeom>
          </p:spPr>
        </p:pic>
      </p:grpSp>
      <p:grpSp>
        <p:nvGrpSpPr>
          <p:cNvPr id="3" name="Grupo 28"/>
          <p:cNvGrpSpPr>
            <a:grpSpLocks/>
          </p:cNvGrpSpPr>
          <p:nvPr/>
        </p:nvGrpSpPr>
        <p:grpSpPr bwMode="auto">
          <a:xfrm>
            <a:off x="2028826" y="1885951"/>
            <a:ext cx="1185863" cy="3192463"/>
            <a:chOff x="504825" y="1885950"/>
            <a:chExt cx="1185864" cy="3193044"/>
          </a:xfrm>
        </p:grpSpPr>
        <p:pic>
          <p:nvPicPr>
            <p:cNvPr id="59440" name="Imagen 26"/>
            <p:cNvPicPr>
              <a:picLocks noChangeAspect="1" noChangeArrowheads="1"/>
            </p:cNvPicPr>
            <p:nvPr/>
          </p:nvPicPr>
          <p:blipFill>
            <a:blip r:embed="rId5" cstate="email">
              <a:extLst>
                <a:ext uri="{28A0092B-C50C-407E-A947-70E740481C1C}">
                  <a14:useLocalDpi xmlns:a14="http://schemas.microsoft.com/office/drawing/2010/main" val="0"/>
                </a:ext>
              </a:extLst>
            </a:blip>
            <a:srcRect l="-4694" t="23788" r="79578" b="19717"/>
            <a:stretch>
              <a:fillRect/>
            </a:stretch>
          </p:blipFill>
          <p:spPr bwMode="auto">
            <a:xfrm>
              <a:off x="504825" y="2301875"/>
              <a:ext cx="1106488" cy="277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n 30"/>
            <p:cNvPicPr>
              <a:picLocks noChangeAspect="1"/>
            </p:cNvPicPr>
            <p:nvPr/>
          </p:nvPicPr>
          <p:blipFill rotWithShape="1">
            <a:blip r:embed="rId4" cstate="screen"/>
            <a:srcRect l="1" t="15340" r="77780" b="64124"/>
            <a:stretch/>
          </p:blipFill>
          <p:spPr>
            <a:xfrm>
              <a:off x="711615" y="1885950"/>
              <a:ext cx="979074" cy="1009651"/>
            </a:xfrm>
            <a:prstGeom prst="ellipse">
              <a:avLst/>
            </a:prstGeom>
          </p:spPr>
        </p:pic>
      </p:grpSp>
      <p:pic>
        <p:nvPicPr>
          <p:cNvPr id="32" name="Imagen 31"/>
          <p:cNvPicPr>
            <a:picLocks noChangeAspect="1"/>
          </p:cNvPicPr>
          <p:nvPr/>
        </p:nvPicPr>
        <p:blipFill rotWithShape="1">
          <a:blip r:embed="rId4" cstate="screen"/>
          <a:srcRect l="7196" t="12939" r="24843" b="14527"/>
          <a:stretch/>
        </p:blipFill>
        <p:spPr>
          <a:xfrm>
            <a:off x="2552700" y="1767840"/>
            <a:ext cx="2994660" cy="3566160"/>
          </a:xfrm>
          <a:prstGeom prst="rtTriangle">
            <a:avLst/>
          </a:prstGeom>
        </p:spPr>
      </p:pic>
      <p:grpSp>
        <p:nvGrpSpPr>
          <p:cNvPr id="4" name="Grupo 32"/>
          <p:cNvGrpSpPr>
            <a:grpSpLocks/>
          </p:cNvGrpSpPr>
          <p:nvPr/>
        </p:nvGrpSpPr>
        <p:grpSpPr bwMode="auto">
          <a:xfrm>
            <a:off x="3198814" y="1943100"/>
            <a:ext cx="2954337" cy="952500"/>
            <a:chOff x="1674891" y="1943100"/>
            <a:chExt cx="2954259" cy="952501"/>
          </a:xfrm>
        </p:grpSpPr>
        <p:grpSp>
          <p:nvGrpSpPr>
            <p:cNvPr id="59436" name="Grupo 10"/>
            <p:cNvGrpSpPr>
              <a:grpSpLocks/>
            </p:cNvGrpSpPr>
            <p:nvPr/>
          </p:nvGrpSpPr>
          <p:grpSpPr bwMode="auto">
            <a:xfrm>
              <a:off x="1674891" y="1943100"/>
              <a:ext cx="2954259" cy="952501"/>
              <a:chOff x="1674891" y="1943100"/>
              <a:chExt cx="2954259" cy="952501"/>
            </a:xfrm>
          </p:grpSpPr>
          <p:pic>
            <p:nvPicPr>
              <p:cNvPr id="59438" name="Imagen 28"/>
              <p:cNvPicPr>
                <a:picLocks noChangeAspect="1" noChangeArrowheads="1"/>
              </p:cNvPicPr>
              <p:nvPr/>
            </p:nvPicPr>
            <p:blipFill>
              <a:blip r:embed="rId6" cstate="email">
                <a:extLst>
                  <a:ext uri="{28A0092B-C50C-407E-A947-70E740481C1C}">
                    <a14:useLocalDpi xmlns:a14="http://schemas.microsoft.com/office/drawing/2010/main" val="0"/>
                  </a:ext>
                </a:extLst>
              </a:blip>
              <a:srcRect l="21872" t="23759" r="33707" b="69853"/>
              <a:stretch>
                <a:fillRect/>
              </a:stretch>
            </p:blipFill>
            <p:spPr bwMode="auto">
              <a:xfrm>
                <a:off x="1674891" y="2299580"/>
                <a:ext cx="1957309" cy="31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36"/>
              <p:cNvPicPr>
                <a:picLocks noChangeAspect="1"/>
              </p:cNvPicPr>
              <p:nvPr/>
            </p:nvPicPr>
            <p:blipFill rotWithShape="1">
              <a:blip r:embed="rId4" cstate="screen"/>
              <a:srcRect l="66279" t="16502" r="11096" b="64124"/>
              <a:stretch/>
            </p:blipFill>
            <p:spPr>
              <a:xfrm>
                <a:off x="3632200" y="1943100"/>
                <a:ext cx="996950" cy="952501"/>
              </a:xfrm>
              <a:prstGeom prst="ellipse">
                <a:avLst/>
              </a:prstGeom>
            </p:spPr>
          </p:pic>
        </p:grpSp>
        <p:pic>
          <p:nvPicPr>
            <p:cNvPr id="35" name="Imagen 34"/>
            <p:cNvPicPr>
              <a:picLocks noChangeAspect="1"/>
            </p:cNvPicPr>
            <p:nvPr/>
          </p:nvPicPr>
          <p:blipFill rotWithShape="1">
            <a:blip r:embed="rId4" cstate="screen"/>
            <a:srcRect l="67774" t="27061" r="12771" b="64705"/>
            <a:stretch/>
          </p:blipFill>
          <p:spPr>
            <a:xfrm>
              <a:off x="3700462" y="2471739"/>
              <a:ext cx="857250" cy="404812"/>
            </a:xfrm>
            <a:prstGeom prst="roundRect">
              <a:avLst/>
            </a:prstGeom>
          </p:spPr>
        </p:pic>
      </p:grpSp>
      <p:pic>
        <p:nvPicPr>
          <p:cNvPr id="38" name="Imagen 30"/>
          <p:cNvPicPr>
            <a:picLocks noChangeAspect="1" noChangeArrowheads="1"/>
          </p:cNvPicPr>
          <p:nvPr/>
        </p:nvPicPr>
        <p:blipFill>
          <a:blip r:embed="rId3" cstate="email">
            <a:extLst>
              <a:ext uri="{28A0092B-C50C-407E-A947-70E740481C1C}">
                <a14:useLocalDpi xmlns:a14="http://schemas.microsoft.com/office/drawing/2010/main" val="0"/>
              </a:ext>
            </a:extLst>
          </a:blip>
          <a:srcRect l="26660" t="30846" r="18298" b="19565"/>
          <a:stretch>
            <a:fillRect/>
          </a:stretch>
        </p:blipFill>
        <p:spPr bwMode="auto">
          <a:xfrm>
            <a:off x="3409950" y="2647950"/>
            <a:ext cx="24257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o 38"/>
          <p:cNvGrpSpPr>
            <a:grpSpLocks/>
          </p:cNvGrpSpPr>
          <p:nvPr/>
        </p:nvGrpSpPr>
        <p:grpSpPr bwMode="auto">
          <a:xfrm>
            <a:off x="3048000" y="1160464"/>
            <a:ext cx="2216150" cy="1144587"/>
            <a:chOff x="1524000" y="1160463"/>
            <a:chExt cx="2216150" cy="1144587"/>
          </a:xfrm>
        </p:grpSpPr>
        <p:pic>
          <p:nvPicPr>
            <p:cNvPr id="59434" name="Imagen 48"/>
            <p:cNvPicPr>
              <a:picLocks noChangeAspect="1" noChangeArrowheads="1"/>
            </p:cNvPicPr>
            <p:nvPr/>
          </p:nvPicPr>
          <p:blipFill>
            <a:blip r:embed="rId7" cstate="email">
              <a:extLst>
                <a:ext uri="{28A0092B-C50C-407E-A947-70E740481C1C}">
                  <a14:useLocalDpi xmlns:a14="http://schemas.microsoft.com/office/drawing/2010/main" val="0"/>
                </a:ext>
              </a:extLst>
            </a:blip>
            <a:srcRect l="18443" t="11784" r="31267" b="76140"/>
            <a:stretch>
              <a:fillRect/>
            </a:stretch>
          </p:blipFill>
          <p:spPr bwMode="auto">
            <a:xfrm>
              <a:off x="1524000" y="1711325"/>
              <a:ext cx="22161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35" name="Imagen 49"/>
            <p:cNvPicPr>
              <a:picLocks noChangeAspect="1" noChangeArrowheads="1"/>
            </p:cNvPicPr>
            <p:nvPr/>
          </p:nvPicPr>
          <p:blipFill>
            <a:blip r:embed="rId7" cstate="email">
              <a:extLst>
                <a:ext uri="{28A0092B-C50C-407E-A947-70E740481C1C}">
                  <a14:useLocalDpi xmlns:a14="http://schemas.microsoft.com/office/drawing/2010/main" val="0"/>
                </a:ext>
              </a:extLst>
            </a:blip>
            <a:srcRect l="33066" t="443" r="45284" b="77731"/>
            <a:stretch>
              <a:fillRect/>
            </a:stretch>
          </p:blipFill>
          <p:spPr bwMode="auto">
            <a:xfrm>
              <a:off x="2170113" y="1160463"/>
              <a:ext cx="954087"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upo 41"/>
          <p:cNvGrpSpPr>
            <a:grpSpLocks/>
          </p:cNvGrpSpPr>
          <p:nvPr/>
        </p:nvGrpSpPr>
        <p:grpSpPr bwMode="auto">
          <a:xfrm>
            <a:off x="4629150" y="1133475"/>
            <a:ext cx="2012950" cy="4914900"/>
            <a:chOff x="3105150" y="1133475"/>
            <a:chExt cx="2012950" cy="4914899"/>
          </a:xfrm>
        </p:grpSpPr>
        <p:pic>
          <p:nvPicPr>
            <p:cNvPr id="59432" name="Imagen 41"/>
            <p:cNvPicPr>
              <a:picLocks noChangeAspect="1" noChangeArrowheads="1"/>
            </p:cNvPicPr>
            <p:nvPr/>
          </p:nvPicPr>
          <p:blipFill>
            <a:blip r:embed="rId3" cstate="email">
              <a:extLst>
                <a:ext uri="{28A0092B-C50C-407E-A947-70E740481C1C}">
                  <a14:useLocalDpi xmlns:a14="http://schemas.microsoft.com/office/drawing/2010/main" val="0"/>
                </a:ext>
              </a:extLst>
            </a:blip>
            <a:srcRect l="85735" t="7300"/>
            <a:stretch>
              <a:fillRect/>
            </a:stretch>
          </p:blipFill>
          <p:spPr bwMode="auto">
            <a:xfrm>
              <a:off x="4489450" y="1492249"/>
              <a:ext cx="628649"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33" name="Imagen 41"/>
            <p:cNvPicPr>
              <a:picLocks noChangeAspect="1" noChangeArrowheads="1"/>
            </p:cNvPicPr>
            <p:nvPr/>
          </p:nvPicPr>
          <p:blipFill>
            <a:blip r:embed="rId6" cstate="email">
              <a:extLst>
                <a:ext uri="{28A0092B-C50C-407E-A947-70E740481C1C}">
                  <a14:useLocalDpi xmlns:a14="http://schemas.microsoft.com/office/drawing/2010/main" val="0"/>
                </a:ext>
              </a:extLst>
            </a:blip>
            <a:srcRect l="54323" b="87144"/>
            <a:stretch>
              <a:fillRect/>
            </a:stretch>
          </p:blipFill>
          <p:spPr bwMode="auto">
            <a:xfrm>
              <a:off x="3105150" y="1133475"/>
              <a:ext cx="2012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 name="Imagen 44"/>
          <p:cNvPicPr>
            <a:picLocks noChangeAspect="1"/>
          </p:cNvPicPr>
          <p:nvPr/>
        </p:nvPicPr>
        <p:blipFill rotWithShape="1">
          <a:blip r:embed="rId4" cstate="screen"/>
          <a:srcRect l="66279" t="80286" r="13870" b="2581"/>
          <a:stretch/>
        </p:blipFill>
        <p:spPr>
          <a:xfrm>
            <a:off x="5156201" y="5078995"/>
            <a:ext cx="874711" cy="842381"/>
          </a:xfrm>
          <a:prstGeom prst="ellipse">
            <a:avLst/>
          </a:prstGeom>
        </p:spPr>
      </p:pic>
      <p:pic>
        <p:nvPicPr>
          <p:cNvPr id="59402" name="Imagen 30"/>
          <p:cNvPicPr>
            <a:picLocks noChangeAspect="1" noChangeArrowheads="1"/>
          </p:cNvPicPr>
          <p:nvPr/>
        </p:nvPicPr>
        <p:blipFill>
          <a:blip r:embed="rId8" cstate="email">
            <a:extLst>
              <a:ext uri="{28A0092B-C50C-407E-A947-70E740481C1C}">
                <a14:useLocalDpi xmlns:a14="http://schemas.microsoft.com/office/drawing/2010/main" val="0"/>
              </a:ext>
            </a:extLst>
          </a:blip>
          <a:srcRect l="66837" t="93451" r="15382" b="340"/>
          <a:stretch>
            <a:fillRect/>
          </a:stretch>
        </p:blipFill>
        <p:spPr bwMode="auto">
          <a:xfrm>
            <a:off x="5181600" y="5724525"/>
            <a:ext cx="782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CuadroTexto 46"/>
          <p:cNvSpPr txBox="1">
            <a:spLocks noChangeArrowheads="1"/>
          </p:cNvSpPr>
          <p:nvPr/>
        </p:nvSpPr>
        <p:spPr bwMode="auto">
          <a:xfrm>
            <a:off x="7312026" y="1395414"/>
            <a:ext cx="2563813" cy="369887"/>
          </a:xfrm>
          <a:prstGeom prst="rect">
            <a:avLst/>
          </a:prstGeom>
          <a:solidFill>
            <a:srgbClr val="008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s-ES" sz="1800" b="1">
                <a:solidFill>
                  <a:schemeClr val="bg1"/>
                </a:solidFill>
                <a:cs typeface="Arial" charset="0"/>
              </a:rPr>
              <a:t>Y SI TODO FALLA…</a:t>
            </a:r>
          </a:p>
        </p:txBody>
      </p:sp>
      <p:grpSp>
        <p:nvGrpSpPr>
          <p:cNvPr id="8" name="Grupo 47"/>
          <p:cNvGrpSpPr>
            <a:grpSpLocks/>
          </p:cNvGrpSpPr>
          <p:nvPr/>
        </p:nvGrpSpPr>
        <p:grpSpPr bwMode="auto">
          <a:xfrm>
            <a:off x="7108826" y="1912939"/>
            <a:ext cx="2970213" cy="1139825"/>
            <a:chOff x="5585341" y="1912145"/>
            <a:chExt cx="2969177" cy="1139834"/>
          </a:xfrm>
        </p:grpSpPr>
        <p:sp>
          <p:nvSpPr>
            <p:cNvPr id="59430" name="CuadroTexto 39"/>
            <p:cNvSpPr txBox="1">
              <a:spLocks noChangeArrowheads="1"/>
            </p:cNvSpPr>
            <p:nvPr/>
          </p:nvSpPr>
          <p:spPr bwMode="auto">
            <a:xfrm>
              <a:off x="5585341" y="2405648"/>
              <a:ext cx="2969177" cy="646331"/>
            </a:xfrm>
            <a:prstGeom prst="rect">
              <a:avLst/>
            </a:prstGeom>
            <a:solidFill>
              <a:srgbClr val="74C1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s-ES" sz="1800" b="1">
                  <a:solidFill>
                    <a:schemeClr val="bg1"/>
                  </a:solidFill>
                  <a:cs typeface="Arial" charset="0"/>
                </a:rPr>
                <a:t>NORMATIVA </a:t>
              </a:r>
              <a:br>
                <a:rPr lang="es-ES" sz="1800" b="1">
                  <a:solidFill>
                    <a:schemeClr val="bg1"/>
                  </a:solidFill>
                  <a:cs typeface="Arial" charset="0"/>
                </a:rPr>
              </a:br>
              <a:r>
                <a:rPr lang="es-ES" sz="1800" b="1">
                  <a:solidFill>
                    <a:schemeClr val="bg1"/>
                  </a:solidFill>
                  <a:cs typeface="Arial" charset="0"/>
                </a:rPr>
                <a:t>DE CONVIVENCIA</a:t>
              </a:r>
            </a:p>
          </p:txBody>
        </p:sp>
        <p:cxnSp>
          <p:nvCxnSpPr>
            <p:cNvPr id="50" name="Conector recto de flecha 49"/>
            <p:cNvCxnSpPr>
              <a:cxnSpLocks/>
            </p:cNvCxnSpPr>
            <p:nvPr/>
          </p:nvCxnSpPr>
          <p:spPr>
            <a:xfrm flipV="1">
              <a:off x="7069136" y="1912145"/>
              <a:ext cx="0" cy="471491"/>
            </a:xfrm>
            <a:prstGeom prst="straightConnector1">
              <a:avLst/>
            </a:prstGeom>
            <a:ln w="38100">
              <a:solidFill>
                <a:srgbClr val="D1D4D4"/>
              </a:solidFill>
              <a:headEnd type="stealth" w="lg" len="lg"/>
              <a:tailEnd type="none" w="med" len="med"/>
            </a:ln>
          </p:spPr>
          <p:style>
            <a:lnRef idx="1">
              <a:schemeClr val="accent1"/>
            </a:lnRef>
            <a:fillRef idx="0">
              <a:schemeClr val="accent1"/>
            </a:fillRef>
            <a:effectRef idx="0">
              <a:schemeClr val="accent1"/>
            </a:effectRef>
            <a:fontRef idx="minor">
              <a:schemeClr val="tx1"/>
            </a:fontRef>
          </p:style>
        </p:cxnSp>
      </p:grpSp>
      <p:sp>
        <p:nvSpPr>
          <p:cNvPr id="59405" name="Rectángulo 11"/>
          <p:cNvSpPr>
            <a:spLocks noChangeArrowheads="1"/>
          </p:cNvSpPr>
          <p:nvPr/>
        </p:nvSpPr>
        <p:spPr bwMode="auto">
          <a:xfrm>
            <a:off x="7037388" y="5726114"/>
            <a:ext cx="310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200"/>
              </a:spcBef>
              <a:spcAft>
                <a:spcPts val="300"/>
              </a:spcAft>
            </a:pPr>
            <a:r>
              <a:rPr lang="es-ES" sz="1200">
                <a:solidFill>
                  <a:srgbClr val="0082D1"/>
                </a:solidFill>
                <a:latin typeface="Arial Narrow" charset="0"/>
              </a:rPr>
              <a:t>Fuente: Andrés González Bellido © 2002. </a:t>
            </a:r>
            <a:br>
              <a:rPr lang="es-ES" sz="1200">
                <a:solidFill>
                  <a:srgbClr val="0082D1"/>
                </a:solidFill>
                <a:latin typeface="Arial Narrow" charset="0"/>
              </a:rPr>
            </a:br>
            <a:r>
              <a:rPr lang="es-ES" sz="1200">
                <a:solidFill>
                  <a:srgbClr val="0082D1"/>
                </a:solidFill>
                <a:latin typeface="Arial Narrow" charset="0"/>
              </a:rPr>
              <a:t>Doble triángulo de intervención.</a:t>
            </a:r>
          </a:p>
        </p:txBody>
      </p:sp>
      <p:grpSp>
        <p:nvGrpSpPr>
          <p:cNvPr id="59406" name="Agrupar 4"/>
          <p:cNvGrpSpPr>
            <a:grpSpLocks/>
          </p:cNvGrpSpPr>
          <p:nvPr/>
        </p:nvGrpSpPr>
        <p:grpSpPr bwMode="auto">
          <a:xfrm>
            <a:off x="7162801" y="3167063"/>
            <a:ext cx="2879725" cy="2449512"/>
            <a:chOff x="5638800" y="3167063"/>
            <a:chExt cx="2879725" cy="2449512"/>
          </a:xfrm>
        </p:grpSpPr>
        <p:sp>
          <p:nvSpPr>
            <p:cNvPr id="59407" name="CuadroTexto 14"/>
            <p:cNvSpPr txBox="1">
              <a:spLocks noChangeArrowheads="1"/>
            </p:cNvSpPr>
            <p:nvPr/>
          </p:nvSpPr>
          <p:spPr bwMode="auto">
            <a:xfrm>
              <a:off x="5638800" y="3167063"/>
              <a:ext cx="2879725" cy="307777"/>
            </a:xfrm>
            <a:prstGeom prst="rect">
              <a:avLst/>
            </a:prstGeom>
            <a:noFill/>
            <a:ln w="12700">
              <a:solidFill>
                <a:srgbClr val="919296"/>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s-ES" sz="1400">
                <a:solidFill>
                  <a:srgbClr val="919296"/>
                </a:solidFill>
              </a:endParaRPr>
            </a:p>
          </p:txBody>
        </p:sp>
        <p:sp>
          <p:nvSpPr>
            <p:cNvPr id="59408" name="Rectángulo 15"/>
            <p:cNvSpPr>
              <a:spLocks noChangeArrowheads="1"/>
            </p:cNvSpPr>
            <p:nvPr/>
          </p:nvSpPr>
          <p:spPr bwMode="auto">
            <a:xfrm>
              <a:off x="6010275" y="3271838"/>
              <a:ext cx="2508250"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200"/>
                </a:spcBef>
                <a:spcAft>
                  <a:spcPts val="600"/>
                </a:spcAft>
              </a:pPr>
              <a:r>
                <a:rPr lang="es-ES" sz="1200">
                  <a:solidFill>
                    <a:srgbClr val="919296"/>
                  </a:solidFill>
                  <a:latin typeface="Arial Narrow" charset="0"/>
                </a:rPr>
                <a:t>Agresión</a:t>
              </a:r>
            </a:p>
            <a:p>
              <a:pPr>
                <a:spcBef>
                  <a:spcPts val="200"/>
                </a:spcBef>
                <a:spcAft>
                  <a:spcPts val="600"/>
                </a:spcAft>
              </a:pPr>
              <a:r>
                <a:rPr lang="es-ES" sz="1200">
                  <a:solidFill>
                    <a:srgbClr val="919296"/>
                  </a:solidFill>
                  <a:latin typeface="Arial Narrow" charset="0"/>
                </a:rPr>
                <a:t>Información víctima-tutor/a</a:t>
              </a:r>
            </a:p>
            <a:p>
              <a:pPr>
                <a:spcAft>
                  <a:spcPts val="600"/>
                </a:spcAft>
              </a:pPr>
              <a:r>
                <a:rPr lang="es-ES" sz="1200">
                  <a:solidFill>
                    <a:srgbClr val="919296"/>
                  </a:solidFill>
                  <a:latin typeface="Arial Narrow" charset="0"/>
                </a:rPr>
                <a:t>Intervención tutor/a víctima-agresor/a</a:t>
              </a:r>
            </a:p>
            <a:p>
              <a:pPr>
                <a:spcAft>
                  <a:spcPts val="600"/>
                </a:spcAft>
              </a:pPr>
              <a:r>
                <a:rPr lang="es-ES" sz="1200">
                  <a:solidFill>
                    <a:srgbClr val="919296"/>
                  </a:solidFill>
                  <a:latin typeface="Arial Narrow" charset="0"/>
                </a:rPr>
                <a:t>Información tutor/a víctima - tutor/a agresor/a</a:t>
              </a:r>
            </a:p>
            <a:p>
              <a:pPr>
                <a:spcAft>
                  <a:spcPts val="600"/>
                </a:spcAft>
              </a:pPr>
              <a:r>
                <a:rPr lang="es-ES" sz="1200">
                  <a:solidFill>
                    <a:srgbClr val="919296"/>
                  </a:solidFill>
                  <a:latin typeface="Arial Narrow" charset="0"/>
                </a:rPr>
                <a:t>Intervención tutor/a agresor/a - agresor/a</a:t>
              </a:r>
            </a:p>
            <a:p>
              <a:pPr>
                <a:spcAft>
                  <a:spcPts val="600"/>
                </a:spcAft>
              </a:pPr>
              <a:r>
                <a:rPr lang="es-ES" sz="1200">
                  <a:solidFill>
                    <a:srgbClr val="919296"/>
                  </a:solidFill>
                  <a:latin typeface="Arial Narrow" charset="0"/>
                </a:rPr>
                <a:t>Información tutores-coordinación</a:t>
              </a:r>
            </a:p>
            <a:p>
              <a:pPr>
                <a:spcAft>
                  <a:spcPts val="600"/>
                </a:spcAft>
              </a:pPr>
              <a:r>
                <a:rPr lang="es-ES" sz="1200">
                  <a:solidFill>
                    <a:srgbClr val="919296"/>
                  </a:solidFill>
                  <a:latin typeface="Arial Narrow" charset="0"/>
                </a:rPr>
                <a:t>Intervención coordinación-agresor/a</a:t>
              </a:r>
            </a:p>
            <a:p>
              <a:pPr>
                <a:spcAft>
                  <a:spcPts val="600"/>
                </a:spcAft>
              </a:pPr>
              <a:endParaRPr lang="es-ES" sz="1200">
                <a:solidFill>
                  <a:srgbClr val="919296"/>
                </a:solidFill>
                <a:latin typeface="Arial Narrow" charset="0"/>
              </a:endParaRPr>
            </a:p>
          </p:txBody>
        </p:sp>
        <p:grpSp>
          <p:nvGrpSpPr>
            <p:cNvPr id="59409" name="Grupo 16"/>
            <p:cNvGrpSpPr>
              <a:grpSpLocks/>
            </p:cNvGrpSpPr>
            <p:nvPr/>
          </p:nvGrpSpPr>
          <p:grpSpPr bwMode="auto">
            <a:xfrm>
              <a:off x="5831904" y="3320624"/>
              <a:ext cx="235246" cy="238059"/>
              <a:chOff x="5831685" y="3760789"/>
              <a:chExt cx="235268" cy="235268"/>
            </a:xfrm>
          </p:grpSpPr>
          <p:sp>
            <p:nvSpPr>
              <p:cNvPr id="84" name="Elipse 83"/>
              <p:cNvSpPr/>
              <p:nvPr/>
            </p:nvSpPr>
            <p:spPr>
              <a:xfrm>
                <a:off x="5859247" y="3789450"/>
                <a:ext cx="180992" cy="180423"/>
              </a:xfrm>
              <a:prstGeom prst="ellipse">
                <a:avLst/>
              </a:prstGeom>
              <a:solidFill>
                <a:srgbClr val="9192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anchor="ctr"/>
              <a:lstStyle/>
              <a:p>
                <a:pPr algn="ctr">
                  <a:defRPr/>
                </a:pPr>
                <a:r>
                  <a:rPr lang="es-ES" sz="1100" dirty="0">
                    <a:latin typeface="Arial Narrow" panose="020B0606020202030204" pitchFamily="34" charset="0"/>
                  </a:rPr>
                  <a:t>a</a:t>
                </a:r>
              </a:p>
            </p:txBody>
          </p:sp>
          <p:sp>
            <p:nvSpPr>
              <p:cNvPr id="85" name="Elipse 84"/>
              <p:cNvSpPr/>
              <p:nvPr/>
            </p:nvSpPr>
            <p:spPr>
              <a:xfrm>
                <a:off x="5832256" y="3761210"/>
                <a:ext cx="234972" cy="235333"/>
              </a:xfrm>
              <a:prstGeom prst="ellipse">
                <a:avLst/>
              </a:prstGeom>
              <a:noFill/>
              <a:ln>
                <a:solidFill>
                  <a:srgbClr val="91929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36000" anchor="ctr"/>
              <a:lstStyle/>
              <a:p>
                <a:pPr algn="ctr">
                  <a:defRPr/>
                </a:pPr>
                <a:endParaRPr lang="es-ES" sz="1100" dirty="0"/>
              </a:p>
            </p:txBody>
          </p:sp>
        </p:grpSp>
        <p:grpSp>
          <p:nvGrpSpPr>
            <p:cNvPr id="59410" name="Grupo 17"/>
            <p:cNvGrpSpPr>
              <a:grpSpLocks/>
            </p:cNvGrpSpPr>
            <p:nvPr/>
          </p:nvGrpSpPr>
          <p:grpSpPr bwMode="auto">
            <a:xfrm>
              <a:off x="5831904" y="3593828"/>
              <a:ext cx="235246" cy="238059"/>
              <a:chOff x="5831685" y="3760789"/>
              <a:chExt cx="235268" cy="235268"/>
            </a:xfrm>
          </p:grpSpPr>
          <p:sp>
            <p:nvSpPr>
              <p:cNvPr id="82" name="Elipse 81"/>
              <p:cNvSpPr/>
              <p:nvPr/>
            </p:nvSpPr>
            <p:spPr>
              <a:xfrm>
                <a:off x="5859247" y="3787729"/>
                <a:ext cx="180992" cy="181991"/>
              </a:xfrm>
              <a:prstGeom prst="ellipse">
                <a:avLst/>
              </a:prstGeom>
              <a:solidFill>
                <a:srgbClr val="9192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s-ES" sz="1100" dirty="0">
                    <a:latin typeface="Arial Narrow" panose="020B0606020202030204" pitchFamily="34" charset="0"/>
                  </a:rPr>
                  <a:t>b</a:t>
                </a:r>
              </a:p>
            </p:txBody>
          </p:sp>
          <p:sp>
            <p:nvSpPr>
              <p:cNvPr id="83" name="Elipse 82"/>
              <p:cNvSpPr/>
              <p:nvPr/>
            </p:nvSpPr>
            <p:spPr>
              <a:xfrm>
                <a:off x="5832256" y="3761058"/>
                <a:ext cx="234972" cy="235333"/>
              </a:xfrm>
              <a:prstGeom prst="ellipse">
                <a:avLst/>
              </a:prstGeom>
              <a:noFill/>
              <a:ln>
                <a:solidFill>
                  <a:srgbClr val="91929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36000" anchor="ctr"/>
              <a:lstStyle/>
              <a:p>
                <a:pPr algn="ctr">
                  <a:defRPr/>
                </a:pPr>
                <a:endParaRPr lang="es-ES" sz="1100" dirty="0"/>
              </a:p>
            </p:txBody>
          </p:sp>
        </p:grpSp>
        <p:grpSp>
          <p:nvGrpSpPr>
            <p:cNvPr id="59411" name="Grupo 18"/>
            <p:cNvGrpSpPr>
              <a:grpSpLocks/>
            </p:cNvGrpSpPr>
            <p:nvPr/>
          </p:nvGrpSpPr>
          <p:grpSpPr bwMode="auto">
            <a:xfrm>
              <a:off x="5831904" y="3879401"/>
              <a:ext cx="235246" cy="238059"/>
              <a:chOff x="5831685" y="3760789"/>
              <a:chExt cx="235268" cy="235268"/>
            </a:xfrm>
          </p:grpSpPr>
          <p:sp>
            <p:nvSpPr>
              <p:cNvPr id="80" name="Elipse 79"/>
              <p:cNvSpPr/>
              <p:nvPr/>
            </p:nvSpPr>
            <p:spPr>
              <a:xfrm>
                <a:off x="5859247" y="3789473"/>
                <a:ext cx="180992" cy="180423"/>
              </a:xfrm>
              <a:prstGeom prst="ellipse">
                <a:avLst/>
              </a:prstGeom>
              <a:solidFill>
                <a:srgbClr val="9192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anchor="ctr"/>
              <a:lstStyle/>
              <a:p>
                <a:pPr algn="ctr">
                  <a:defRPr/>
                </a:pPr>
                <a:r>
                  <a:rPr lang="es-ES" sz="1100" dirty="0">
                    <a:latin typeface="Arial Narrow" panose="020B0606020202030204" pitchFamily="34" charset="0"/>
                  </a:rPr>
                  <a:t>c</a:t>
                </a:r>
              </a:p>
            </p:txBody>
          </p:sp>
          <p:sp>
            <p:nvSpPr>
              <p:cNvPr id="81" name="Elipse 80"/>
              <p:cNvSpPr/>
              <p:nvPr/>
            </p:nvSpPr>
            <p:spPr>
              <a:xfrm>
                <a:off x="5832256" y="3761233"/>
                <a:ext cx="234972" cy="235333"/>
              </a:xfrm>
              <a:prstGeom prst="ellipse">
                <a:avLst/>
              </a:prstGeom>
              <a:noFill/>
              <a:ln>
                <a:solidFill>
                  <a:srgbClr val="91929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36000" anchor="ctr"/>
              <a:lstStyle/>
              <a:p>
                <a:pPr algn="ctr">
                  <a:defRPr/>
                </a:pPr>
                <a:endParaRPr lang="es-ES" sz="1100" dirty="0"/>
              </a:p>
            </p:txBody>
          </p:sp>
        </p:grpSp>
        <p:grpSp>
          <p:nvGrpSpPr>
            <p:cNvPr id="59412" name="Grupo 19"/>
            <p:cNvGrpSpPr>
              <a:grpSpLocks/>
            </p:cNvGrpSpPr>
            <p:nvPr/>
          </p:nvGrpSpPr>
          <p:grpSpPr bwMode="auto">
            <a:xfrm>
              <a:off x="5831904" y="4161794"/>
              <a:ext cx="235246" cy="238059"/>
              <a:chOff x="5831685" y="3760789"/>
              <a:chExt cx="235268" cy="235268"/>
            </a:xfrm>
          </p:grpSpPr>
          <p:sp>
            <p:nvSpPr>
              <p:cNvPr id="78" name="Elipse 77"/>
              <p:cNvSpPr/>
              <p:nvPr/>
            </p:nvSpPr>
            <p:spPr>
              <a:xfrm>
                <a:off x="5859247" y="3788084"/>
                <a:ext cx="180992" cy="181991"/>
              </a:xfrm>
              <a:prstGeom prst="ellipse">
                <a:avLst/>
              </a:prstGeom>
              <a:solidFill>
                <a:srgbClr val="9192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s-ES" sz="1100" dirty="0">
                    <a:latin typeface="Arial Narrow" panose="020B0606020202030204" pitchFamily="34" charset="0"/>
                  </a:rPr>
                  <a:t>d</a:t>
                </a:r>
              </a:p>
            </p:txBody>
          </p:sp>
          <p:sp>
            <p:nvSpPr>
              <p:cNvPr id="79" name="Elipse 78"/>
              <p:cNvSpPr/>
              <p:nvPr/>
            </p:nvSpPr>
            <p:spPr>
              <a:xfrm>
                <a:off x="5832256" y="3761413"/>
                <a:ext cx="234972" cy="235333"/>
              </a:xfrm>
              <a:prstGeom prst="ellipse">
                <a:avLst/>
              </a:prstGeom>
              <a:noFill/>
              <a:ln>
                <a:solidFill>
                  <a:srgbClr val="91929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36000" anchor="ctr"/>
              <a:lstStyle/>
              <a:p>
                <a:pPr algn="ctr">
                  <a:defRPr/>
                </a:pPr>
                <a:endParaRPr lang="es-ES" sz="1100" dirty="0"/>
              </a:p>
            </p:txBody>
          </p:sp>
        </p:grpSp>
        <p:grpSp>
          <p:nvGrpSpPr>
            <p:cNvPr id="59413" name="Grupo 20"/>
            <p:cNvGrpSpPr>
              <a:grpSpLocks/>
            </p:cNvGrpSpPr>
            <p:nvPr/>
          </p:nvGrpSpPr>
          <p:grpSpPr bwMode="auto">
            <a:xfrm>
              <a:off x="5832475" y="4544917"/>
              <a:ext cx="234950" cy="237672"/>
              <a:chOff x="5832256" y="3866220"/>
              <a:chExt cx="234972" cy="234886"/>
            </a:xfrm>
          </p:grpSpPr>
          <p:sp>
            <p:nvSpPr>
              <p:cNvPr id="76" name="Elipse 75"/>
              <p:cNvSpPr/>
              <p:nvPr/>
            </p:nvSpPr>
            <p:spPr>
              <a:xfrm>
                <a:off x="5859247" y="3892986"/>
                <a:ext cx="180992" cy="181991"/>
              </a:xfrm>
              <a:prstGeom prst="ellipse">
                <a:avLst/>
              </a:prstGeom>
              <a:solidFill>
                <a:srgbClr val="9192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anchor="ctr"/>
              <a:lstStyle/>
              <a:p>
                <a:pPr algn="ctr">
                  <a:defRPr/>
                </a:pPr>
                <a:r>
                  <a:rPr lang="es-ES" sz="1100" dirty="0">
                    <a:latin typeface="Arial Narrow" panose="020B0606020202030204" pitchFamily="34" charset="0"/>
                  </a:rPr>
                  <a:t>e</a:t>
                </a:r>
              </a:p>
            </p:txBody>
          </p:sp>
          <p:sp>
            <p:nvSpPr>
              <p:cNvPr id="77" name="Elipse 76"/>
              <p:cNvSpPr/>
              <p:nvPr/>
            </p:nvSpPr>
            <p:spPr>
              <a:xfrm>
                <a:off x="5832256" y="3866315"/>
                <a:ext cx="234972" cy="235334"/>
              </a:xfrm>
              <a:prstGeom prst="ellipse">
                <a:avLst/>
              </a:prstGeom>
              <a:noFill/>
              <a:ln>
                <a:solidFill>
                  <a:srgbClr val="91929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36000" anchor="ctr"/>
              <a:lstStyle/>
              <a:p>
                <a:pPr algn="ctr">
                  <a:defRPr/>
                </a:pPr>
                <a:endParaRPr lang="es-ES" sz="1100" dirty="0"/>
              </a:p>
            </p:txBody>
          </p:sp>
        </p:grpSp>
        <p:grpSp>
          <p:nvGrpSpPr>
            <p:cNvPr id="59414" name="Grupo 21"/>
            <p:cNvGrpSpPr>
              <a:grpSpLocks/>
            </p:cNvGrpSpPr>
            <p:nvPr/>
          </p:nvGrpSpPr>
          <p:grpSpPr bwMode="auto">
            <a:xfrm>
              <a:off x="5832475" y="4821130"/>
              <a:ext cx="234950" cy="237672"/>
              <a:chOff x="5832256" y="3865995"/>
              <a:chExt cx="234972" cy="234886"/>
            </a:xfrm>
          </p:grpSpPr>
          <p:sp>
            <p:nvSpPr>
              <p:cNvPr id="74" name="Elipse 73"/>
              <p:cNvSpPr/>
              <p:nvPr/>
            </p:nvSpPr>
            <p:spPr>
              <a:xfrm>
                <a:off x="5859247" y="3892772"/>
                <a:ext cx="180992" cy="181991"/>
              </a:xfrm>
              <a:prstGeom prst="ellipse">
                <a:avLst/>
              </a:prstGeom>
              <a:solidFill>
                <a:srgbClr val="9192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s-ES" sz="1100" dirty="0">
                    <a:latin typeface="Arial Narrow" panose="020B0606020202030204" pitchFamily="34" charset="0"/>
                  </a:rPr>
                  <a:t>f</a:t>
                </a:r>
              </a:p>
            </p:txBody>
          </p:sp>
          <p:sp>
            <p:nvSpPr>
              <p:cNvPr id="75" name="Elipse 74"/>
              <p:cNvSpPr/>
              <p:nvPr/>
            </p:nvSpPr>
            <p:spPr>
              <a:xfrm>
                <a:off x="5832256" y="3866102"/>
                <a:ext cx="234972" cy="235334"/>
              </a:xfrm>
              <a:prstGeom prst="ellipse">
                <a:avLst/>
              </a:prstGeom>
              <a:noFill/>
              <a:ln>
                <a:solidFill>
                  <a:srgbClr val="91929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36000" anchor="ctr"/>
              <a:lstStyle/>
              <a:p>
                <a:pPr algn="ctr">
                  <a:defRPr/>
                </a:pPr>
                <a:endParaRPr lang="es-ES" sz="1100" dirty="0"/>
              </a:p>
            </p:txBody>
          </p:sp>
        </p:grpSp>
        <p:grpSp>
          <p:nvGrpSpPr>
            <p:cNvPr id="59415" name="Grupo 22"/>
            <p:cNvGrpSpPr>
              <a:grpSpLocks/>
            </p:cNvGrpSpPr>
            <p:nvPr/>
          </p:nvGrpSpPr>
          <p:grpSpPr bwMode="auto">
            <a:xfrm>
              <a:off x="5832475" y="5092525"/>
              <a:ext cx="234950" cy="237672"/>
              <a:chOff x="5832256" y="3865506"/>
              <a:chExt cx="234972" cy="234886"/>
            </a:xfrm>
          </p:grpSpPr>
          <p:sp>
            <p:nvSpPr>
              <p:cNvPr id="72" name="Elipse 71"/>
              <p:cNvSpPr/>
              <p:nvPr/>
            </p:nvSpPr>
            <p:spPr>
              <a:xfrm>
                <a:off x="5859247" y="3892351"/>
                <a:ext cx="180992" cy="181991"/>
              </a:xfrm>
              <a:prstGeom prst="ellipse">
                <a:avLst/>
              </a:prstGeom>
              <a:solidFill>
                <a:srgbClr val="9192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anchor="ctr"/>
              <a:lstStyle/>
              <a:p>
                <a:pPr algn="ctr">
                  <a:defRPr/>
                </a:pPr>
                <a:r>
                  <a:rPr lang="es-ES" sz="1100" dirty="0">
                    <a:latin typeface="Arial Narrow" panose="020B0606020202030204" pitchFamily="34" charset="0"/>
                  </a:rPr>
                  <a:t>g</a:t>
                </a:r>
              </a:p>
            </p:txBody>
          </p:sp>
          <p:sp>
            <p:nvSpPr>
              <p:cNvPr id="73" name="Elipse 72"/>
              <p:cNvSpPr/>
              <p:nvPr/>
            </p:nvSpPr>
            <p:spPr>
              <a:xfrm>
                <a:off x="5832256" y="3865679"/>
                <a:ext cx="234972" cy="235334"/>
              </a:xfrm>
              <a:prstGeom prst="ellipse">
                <a:avLst/>
              </a:prstGeom>
              <a:noFill/>
              <a:ln>
                <a:solidFill>
                  <a:srgbClr val="91929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36000" anchor="ctr"/>
              <a:lstStyle/>
              <a:p>
                <a:pPr algn="ctr">
                  <a:defRPr/>
                </a:pPr>
                <a:endParaRPr lang="es-ES" sz="1100" dirty="0"/>
              </a:p>
            </p:txBody>
          </p:sp>
        </p:grpSp>
      </p:grpSp>
    </p:spTree>
    <p:extLst>
      <p:ext uri="{BB962C8B-B14F-4D97-AF65-F5344CB8AC3E}">
        <p14:creationId xmlns:p14="http://schemas.microsoft.com/office/powerpoint/2010/main" val="3419997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1000" fill="hold"/>
                                        <p:tgtEl>
                                          <p:spTgt spid="47"/>
                                        </p:tgtEl>
                                        <p:attrNameLst>
                                          <p:attrName>ppt_x</p:attrName>
                                        </p:attrNameLst>
                                      </p:cBhvr>
                                      <p:tavLst>
                                        <p:tav tm="0">
                                          <p:val>
                                            <p:strVal val="1+#ppt_w/2"/>
                                          </p:val>
                                        </p:tav>
                                        <p:tav tm="100000">
                                          <p:val>
                                            <p:strVal val="#ppt_x"/>
                                          </p:val>
                                        </p:tav>
                                      </p:tavLst>
                                    </p:anim>
                                    <p:anim calcmode="lin" valueType="num">
                                      <p:cBhvr additive="base">
                                        <p:cTn id="36" dur="10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0D3540-5412-4905-8528-59632FA1DBCC}"/>
              </a:ext>
            </a:extLst>
          </p:cNvPr>
          <p:cNvSpPr>
            <a:spLocks noGrp="1"/>
          </p:cNvSpPr>
          <p:nvPr>
            <p:ph type="title"/>
          </p:nvPr>
        </p:nvSpPr>
        <p:spPr/>
        <p:txBody>
          <a:bodyPr/>
          <a:lstStyle/>
          <a:p>
            <a:r>
              <a:rPr lang="es-ES" dirty="0"/>
              <a:t>CON EL PROGRAMA TEI…</a:t>
            </a:r>
          </a:p>
        </p:txBody>
      </p:sp>
      <p:sp>
        <p:nvSpPr>
          <p:cNvPr id="3" name="Marcador de contenido 2">
            <a:extLst>
              <a:ext uri="{FF2B5EF4-FFF2-40B4-BE49-F238E27FC236}">
                <a16:creationId xmlns:a16="http://schemas.microsoft.com/office/drawing/2014/main" id="{07C8FF7B-AE09-4BDF-A1A1-5404C53B7A22}"/>
              </a:ext>
            </a:extLst>
          </p:cNvPr>
          <p:cNvSpPr>
            <a:spLocks noGrp="1"/>
          </p:cNvSpPr>
          <p:nvPr>
            <p:ph idx="1"/>
          </p:nvPr>
        </p:nvSpPr>
        <p:spPr>
          <a:xfrm>
            <a:off x="838200" y="2717271"/>
            <a:ext cx="10515600" cy="2771186"/>
          </a:xfrm>
        </p:spPr>
        <p:txBody>
          <a:bodyPr>
            <a:normAutofit/>
          </a:bodyPr>
          <a:lstStyle/>
          <a:p>
            <a:pPr marL="0" indent="0" algn="ctr">
              <a:buNone/>
            </a:pPr>
            <a:r>
              <a:rPr lang="es-ES" sz="4800" dirty="0"/>
              <a:t>…</a:t>
            </a:r>
            <a:r>
              <a:rPr lang="es-ES" sz="4800" b="1" dirty="0"/>
              <a:t>el alumnado asume el protagonismo </a:t>
            </a:r>
            <a:r>
              <a:rPr lang="es-ES" sz="4800" dirty="0"/>
              <a:t>principal en la construcción de un clima de convivencia óptimo</a:t>
            </a:r>
          </a:p>
        </p:txBody>
      </p:sp>
      <p:pic>
        <p:nvPicPr>
          <p:cNvPr id="4" name="Imagen 3">
            <a:extLst>
              <a:ext uri="{FF2B5EF4-FFF2-40B4-BE49-F238E27FC236}">
                <a16:creationId xmlns:a16="http://schemas.microsoft.com/office/drawing/2014/main" id="{8CDCFDCE-EC84-455B-A553-3F86F234A499}"/>
              </a:ext>
            </a:extLst>
          </p:cNvPr>
          <p:cNvPicPr>
            <a:picLocks noChangeAspect="1"/>
          </p:cNvPicPr>
          <p:nvPr/>
        </p:nvPicPr>
        <p:blipFill>
          <a:blip r:embed="rId2"/>
          <a:stretch>
            <a:fillRect/>
          </a:stretch>
        </p:blipFill>
        <p:spPr>
          <a:xfrm>
            <a:off x="9847385" y="37512"/>
            <a:ext cx="2344615" cy="2697344"/>
          </a:xfrm>
          <a:prstGeom prst="rect">
            <a:avLst/>
          </a:prstGeom>
        </p:spPr>
      </p:pic>
    </p:spTree>
    <p:extLst>
      <p:ext uri="{BB962C8B-B14F-4D97-AF65-F5344CB8AC3E}">
        <p14:creationId xmlns:p14="http://schemas.microsoft.com/office/powerpoint/2010/main" val="2158831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A82E4DEE-F00E-48DD-9372-59140CBF02D3}"/>
              </a:ext>
            </a:extLst>
          </p:cNvPr>
          <p:cNvGraphicFramePr>
            <a:graphicFrameLocks noGrp="1"/>
          </p:cNvGraphicFramePr>
          <p:nvPr>
            <p:extLst>
              <p:ext uri="{D42A27DB-BD31-4B8C-83A1-F6EECF244321}">
                <p14:modId xmlns:p14="http://schemas.microsoft.com/office/powerpoint/2010/main" val="1210448838"/>
              </p:ext>
            </p:extLst>
          </p:nvPr>
        </p:nvGraphicFramePr>
        <p:xfrm>
          <a:off x="520679" y="941630"/>
          <a:ext cx="10306050" cy="3412236"/>
        </p:xfrm>
        <a:graphic>
          <a:graphicData uri="http://schemas.openxmlformats.org/drawingml/2006/table">
            <a:tbl>
              <a:tblPr firstRow="1" firstCol="1" bandRow="1"/>
              <a:tblGrid>
                <a:gridCol w="822346">
                  <a:extLst>
                    <a:ext uri="{9D8B030D-6E8A-4147-A177-3AD203B41FA5}">
                      <a16:colId xmlns:a16="http://schemas.microsoft.com/office/drawing/2014/main" val="600021957"/>
                    </a:ext>
                  </a:extLst>
                </a:gridCol>
                <a:gridCol w="9483704">
                  <a:extLst>
                    <a:ext uri="{9D8B030D-6E8A-4147-A177-3AD203B41FA5}">
                      <a16:colId xmlns:a16="http://schemas.microsoft.com/office/drawing/2014/main" val="2645371409"/>
                    </a:ext>
                  </a:extLst>
                </a:gridCol>
              </a:tblGrid>
              <a:tr h="3144595">
                <a:tc>
                  <a:txBody>
                    <a:bodyPr/>
                    <a:lstStyle/>
                    <a:p>
                      <a:pPr marL="71755" algn="ctr">
                        <a:lnSpc>
                          <a:spcPct val="107000"/>
                        </a:lnSpc>
                        <a:spcBef>
                          <a:spcPts val="1200"/>
                        </a:spcBef>
                        <a:spcAft>
                          <a:spcPts val="800"/>
                        </a:spcAft>
                      </a:pPr>
                      <a:endParaRPr lang="es-ES" sz="1100" dirty="0">
                        <a:solidFill>
                          <a:srgbClr val="000000"/>
                        </a:solidFill>
                        <a:effectLst/>
                        <a:latin typeface="Algerian" panose="04020705040A02060702" pitchFamily="82" charset="0"/>
                        <a:ea typeface="Calibri" panose="020F0502020204030204" pitchFamily="34" charset="0"/>
                        <a:cs typeface="Aharoni" panose="02010803020104030203" pitchFamily="2" charset="-79"/>
                      </a:endParaRPr>
                    </a:p>
                  </a:txBody>
                  <a:tcPr marL="68580" marR="68580" marT="0" marB="0">
                    <a:lnL>
                      <a:noFill/>
                    </a:lnL>
                    <a:lnR>
                      <a:noFill/>
                    </a:lnR>
                    <a:lnT>
                      <a:noFill/>
                    </a:lnT>
                    <a:lnB>
                      <a:noFill/>
                    </a:lnB>
                    <a:solidFill>
                      <a:srgbClr val="F0F9FC"/>
                    </a:solidFill>
                  </a:tcPr>
                </a:tc>
                <a:tc>
                  <a:txBody>
                    <a:bodyPr/>
                    <a:lstStyle/>
                    <a:p>
                      <a:pPr marR="144145" algn="just">
                        <a:lnSpc>
                          <a:spcPct val="107000"/>
                        </a:lnSpc>
                        <a:spcBef>
                          <a:spcPts val="1200"/>
                        </a:spcBef>
                        <a:spcAft>
                          <a:spcPts val="300"/>
                        </a:spcAft>
                      </a:pPr>
                      <a:r>
                        <a:rPr lang="es-ES" sz="2400" b="1" dirty="0">
                          <a:solidFill>
                            <a:srgbClr val="0082D1"/>
                          </a:solidFill>
                          <a:effectLst/>
                          <a:latin typeface="Arial" panose="020B0604020202020204" pitchFamily="34" charset="0"/>
                          <a:ea typeface="Calibri" panose="020F0502020204030204" pitchFamily="34" charset="0"/>
                          <a:cs typeface="Times New Roman" panose="02020603050405020304" pitchFamily="18" charset="0"/>
                        </a:rPr>
                        <a:t>TAL VEZ PUEDES…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Clr>
                          <a:srgbClr val="0082D1"/>
                        </a:buClr>
                        <a:buSzPts val="1200"/>
                        <a:buFont typeface="Myriad Pro"/>
                        <a:buChar char="•"/>
                      </a:pPr>
                      <a:r>
                        <a:rPr lang="es-E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Enseñar la manera de pedir disculpas sin forzarlas; si las hay, deben contener:</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Clr>
                          <a:srgbClr val="0082D1"/>
                        </a:buClr>
                        <a:buSzPts val="1200"/>
                        <a:buFont typeface="Myriad Pro"/>
                        <a:buChar char="•"/>
                      </a:pPr>
                      <a:r>
                        <a:rPr lang="es-E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reconocimiento de la acción lesiva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Clr>
                          <a:srgbClr val="0082D1"/>
                        </a:buClr>
                        <a:buSzPts val="1200"/>
                        <a:buFont typeface="Myriad Pro"/>
                        <a:buChar char="•"/>
                      </a:pPr>
                      <a:r>
                        <a:rPr lang="es-E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pesar sincero por el perjuicio causado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Clr>
                          <a:srgbClr val="0082D1"/>
                        </a:buClr>
                        <a:buSzPts val="1200"/>
                        <a:buFont typeface="Myriad Pro"/>
                        <a:buChar char="•"/>
                      </a:pPr>
                      <a:r>
                        <a:rPr lang="es-E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reparación de los daños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Clr>
                          <a:srgbClr val="0082D1"/>
                        </a:buClr>
                        <a:buSzPts val="1200"/>
                        <a:buFont typeface="Myriad Pro"/>
                        <a:buChar char="•"/>
                      </a:pPr>
                      <a:r>
                        <a:rPr lang="es-E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compromiso creíble de no repetir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0F9FC"/>
                    </a:solidFill>
                  </a:tcPr>
                </a:tc>
                <a:extLst>
                  <a:ext uri="{0D108BD9-81ED-4DB2-BD59-A6C34878D82A}">
                    <a16:rowId xmlns:a16="http://schemas.microsoft.com/office/drawing/2014/main" val="3220162316"/>
                  </a:ext>
                </a:extLst>
              </a:tr>
            </a:tbl>
          </a:graphicData>
        </a:graphic>
      </p:graphicFrame>
      <p:sp>
        <p:nvSpPr>
          <p:cNvPr id="3" name="Título 2">
            <a:extLst>
              <a:ext uri="{FF2B5EF4-FFF2-40B4-BE49-F238E27FC236}">
                <a16:creationId xmlns:a16="http://schemas.microsoft.com/office/drawing/2014/main" id="{4489E6EE-C1F8-42EE-A2AA-74F3E51232ED}"/>
              </a:ext>
            </a:extLst>
          </p:cNvPr>
          <p:cNvSpPr>
            <a:spLocks noGrp="1"/>
          </p:cNvSpPr>
          <p:nvPr>
            <p:ph type="title"/>
          </p:nvPr>
        </p:nvSpPr>
        <p:spPr>
          <a:xfrm>
            <a:off x="1268481" y="52598"/>
            <a:ext cx="10774405" cy="792550"/>
          </a:xfrm>
        </p:spPr>
        <p:txBody>
          <a:bodyPr>
            <a:normAutofit fontScale="90000"/>
          </a:bodyPr>
          <a:lstStyle/>
          <a:p>
            <a:pPr>
              <a:lnSpc>
                <a:spcPct val="107000"/>
              </a:lnSpc>
              <a:spcBef>
                <a:spcPts val="1200"/>
              </a:spcBef>
              <a:spcAft>
                <a:spcPts val="300"/>
              </a:spcAft>
              <a:buSzPts val="1600"/>
            </a:pPr>
            <a:r>
              <a:rPr lang="es-ES" sz="3200" b="1" dirty="0">
                <a:solidFill>
                  <a:srgbClr val="63B54A"/>
                </a:solidFill>
                <a:effectLst/>
                <a:latin typeface="Arial" panose="020B0604020202020204" pitchFamily="34" charset="0"/>
                <a:ea typeface="Calibri" panose="020F0502020204030204" pitchFamily="34" charset="0"/>
                <a:cs typeface="Times New Roman" panose="02020603050405020304" pitchFamily="18" charset="0"/>
              </a:rPr>
              <a:t>10. Comprobar JUSTICIA y SOSTENIBILIDAD de acuerdos.</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contenido 3">
            <a:extLst>
              <a:ext uri="{FF2B5EF4-FFF2-40B4-BE49-F238E27FC236}">
                <a16:creationId xmlns:a16="http://schemas.microsoft.com/office/drawing/2014/main" id="{28D22788-CDFD-47A9-BE28-A6B554E42EC6}"/>
              </a:ext>
            </a:extLst>
          </p:cNvPr>
          <p:cNvSpPr>
            <a:spLocks noGrp="1"/>
          </p:cNvSpPr>
          <p:nvPr>
            <p:ph idx="1"/>
          </p:nvPr>
        </p:nvSpPr>
        <p:spPr>
          <a:xfrm>
            <a:off x="1268481" y="4787000"/>
            <a:ext cx="9558248" cy="1990080"/>
          </a:xfrm>
        </p:spPr>
        <p:txBody>
          <a:bodyPr>
            <a:normAutofit/>
          </a:bodyPr>
          <a:lstStyle/>
          <a:p>
            <a:pPr marL="0" indent="0">
              <a:buNone/>
            </a:pPr>
            <a:r>
              <a:rPr lang="es-ES" sz="2400" b="1" dirty="0">
                <a:solidFill>
                  <a:srgbClr val="FF0000"/>
                </a:solidFill>
                <a:latin typeface="Arial" panose="020B0604020202020204" pitchFamily="34" charset="0"/>
                <a:cs typeface="Arial" panose="020B0604020202020204" pitchFamily="34" charset="0"/>
              </a:rPr>
              <a:t>NI DECIR NI HACER</a:t>
            </a:r>
          </a:p>
          <a:p>
            <a:pPr marL="342900" marR="144145" lvl="0" indent="-342900" algn="just">
              <a:lnSpc>
                <a:spcPct val="107000"/>
              </a:lnSpc>
              <a:spcBef>
                <a:spcPts val="1200"/>
              </a:spcBef>
              <a:spcAft>
                <a:spcPts val="300"/>
              </a:spcAft>
              <a:buClr>
                <a:srgbClr val="0082D1"/>
              </a:buClr>
              <a:buSzPts val="1200"/>
              <a:buFont typeface="Myriad Pro"/>
              <a:buChar char="•"/>
            </a:pPr>
            <a:r>
              <a:rPr lang="es-ES"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No aceptar soluciones</a:t>
            </a:r>
            <a:r>
              <a:rPr lang="es-E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insinceras, forzadas, injustas, ilegales, insostenibles, fruto de presiones o desequilibrios.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7" name="Picture 9" descr="Señalizacion covid 19 | 10 unidades | 5 x 5 cm | Señal de prohibición -  Prohibido estacionarse | Pegatinas covid 19 | Adhesivo para interiores |  Rojo: Amazon.es: Industria, empresas y ciencia">
            <a:extLst>
              <a:ext uri="{FF2B5EF4-FFF2-40B4-BE49-F238E27FC236}">
                <a16:creationId xmlns:a16="http://schemas.microsoft.com/office/drawing/2014/main" id="{39C92D6C-21BC-41F8-A6BF-E61BF5106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298" y="4787000"/>
            <a:ext cx="842980" cy="84298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AF17269E-135B-40FB-9C18-AD39B80BCA4E}"/>
              </a:ext>
            </a:extLst>
          </p:cNvPr>
          <p:cNvPicPr>
            <a:picLocks noChangeAspect="1"/>
          </p:cNvPicPr>
          <p:nvPr/>
        </p:nvPicPr>
        <p:blipFill>
          <a:blip r:embed="rId3"/>
          <a:stretch>
            <a:fillRect/>
          </a:stretch>
        </p:blipFill>
        <p:spPr>
          <a:xfrm>
            <a:off x="11018794" y="5700326"/>
            <a:ext cx="688908" cy="792549"/>
          </a:xfrm>
          <a:prstGeom prst="rect">
            <a:avLst/>
          </a:prstGeom>
        </p:spPr>
      </p:pic>
      <p:pic>
        <p:nvPicPr>
          <p:cNvPr id="8" name="Imagen 7">
            <a:extLst>
              <a:ext uri="{FF2B5EF4-FFF2-40B4-BE49-F238E27FC236}">
                <a16:creationId xmlns:a16="http://schemas.microsoft.com/office/drawing/2014/main" id="{FC58C508-C0B3-4067-A32D-C69AFE2970A5}"/>
              </a:ext>
            </a:extLst>
          </p:cNvPr>
          <p:cNvPicPr>
            <a:picLocks noChangeAspect="1"/>
          </p:cNvPicPr>
          <p:nvPr/>
        </p:nvPicPr>
        <p:blipFill>
          <a:blip r:embed="rId4"/>
          <a:stretch>
            <a:fillRect/>
          </a:stretch>
        </p:blipFill>
        <p:spPr>
          <a:xfrm>
            <a:off x="-17665" y="0"/>
            <a:ext cx="1176132" cy="1228020"/>
          </a:xfrm>
          <a:prstGeom prst="ellipse">
            <a:avLst/>
          </a:prstGeom>
          <a:ln>
            <a:noFill/>
          </a:ln>
          <a:effectLst>
            <a:softEdge rad="112500"/>
          </a:effectLst>
        </p:spPr>
      </p:pic>
    </p:spTree>
    <p:extLst>
      <p:ext uri="{BB962C8B-B14F-4D97-AF65-F5344CB8AC3E}">
        <p14:creationId xmlns:p14="http://schemas.microsoft.com/office/powerpoint/2010/main" val="3483949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B82F607B-E578-4334-B299-DF6030DECC76}"/>
              </a:ext>
            </a:extLst>
          </p:cNvPr>
          <p:cNvPicPr>
            <a:picLocks noChangeAspect="1"/>
          </p:cNvPicPr>
          <p:nvPr/>
        </p:nvPicPr>
        <p:blipFill rotWithShape="1">
          <a:blip r:embed="rId2"/>
          <a:srcRect l="1406" t="21237" r="5781" b="24570"/>
          <a:stretch/>
        </p:blipFill>
        <p:spPr>
          <a:xfrm>
            <a:off x="177018" y="185736"/>
            <a:ext cx="11837963" cy="6257925"/>
          </a:xfrm>
          <a:prstGeom prst="rect">
            <a:avLst/>
          </a:prstGeom>
        </p:spPr>
      </p:pic>
    </p:spTree>
    <p:extLst>
      <p:ext uri="{BB962C8B-B14F-4D97-AF65-F5344CB8AC3E}">
        <p14:creationId xmlns:p14="http://schemas.microsoft.com/office/powerpoint/2010/main" val="1325146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0D3540-5412-4905-8528-59632FA1DBCC}"/>
              </a:ext>
            </a:extLst>
          </p:cNvPr>
          <p:cNvSpPr>
            <a:spLocks noGrp="1"/>
          </p:cNvSpPr>
          <p:nvPr>
            <p:ph type="title"/>
          </p:nvPr>
        </p:nvSpPr>
        <p:spPr/>
        <p:txBody>
          <a:bodyPr/>
          <a:lstStyle/>
          <a:p>
            <a:r>
              <a:rPr lang="es-ES" dirty="0"/>
              <a:t>CON EL PROGRAMA TEI…</a:t>
            </a:r>
          </a:p>
        </p:txBody>
      </p:sp>
      <p:sp>
        <p:nvSpPr>
          <p:cNvPr id="3" name="Marcador de contenido 2">
            <a:extLst>
              <a:ext uri="{FF2B5EF4-FFF2-40B4-BE49-F238E27FC236}">
                <a16:creationId xmlns:a16="http://schemas.microsoft.com/office/drawing/2014/main" id="{07C8FF7B-AE09-4BDF-A1A1-5404C53B7A22}"/>
              </a:ext>
            </a:extLst>
          </p:cNvPr>
          <p:cNvSpPr>
            <a:spLocks noGrp="1"/>
          </p:cNvSpPr>
          <p:nvPr>
            <p:ph idx="1"/>
          </p:nvPr>
        </p:nvSpPr>
        <p:spPr>
          <a:xfrm>
            <a:off x="838200" y="2734856"/>
            <a:ext cx="10515600" cy="3442107"/>
          </a:xfrm>
        </p:spPr>
        <p:txBody>
          <a:bodyPr>
            <a:normAutofit/>
          </a:bodyPr>
          <a:lstStyle/>
          <a:p>
            <a:pPr marL="0" indent="0" algn="ctr">
              <a:buNone/>
            </a:pPr>
            <a:r>
              <a:rPr lang="es-ES" sz="4800" dirty="0"/>
              <a:t>…los tutores de alumnos vulnerables o afectados hacen un </a:t>
            </a:r>
            <a:r>
              <a:rPr lang="es-ES" sz="4800" b="1" dirty="0"/>
              <a:t>seguimiento</a:t>
            </a:r>
            <a:r>
              <a:rPr lang="es-ES" sz="4800" dirty="0"/>
              <a:t> de los incidentes acaecidos y transmiten la información al </a:t>
            </a:r>
            <a:r>
              <a:rPr lang="es-ES" sz="4800" b="1" dirty="0"/>
              <a:t>profesor coordinador que supervisa </a:t>
            </a:r>
            <a:r>
              <a:rPr lang="es-ES" sz="4800" dirty="0"/>
              <a:t>lo que ha sucedido</a:t>
            </a:r>
          </a:p>
        </p:txBody>
      </p:sp>
      <p:pic>
        <p:nvPicPr>
          <p:cNvPr id="4" name="Imagen 3">
            <a:extLst>
              <a:ext uri="{FF2B5EF4-FFF2-40B4-BE49-F238E27FC236}">
                <a16:creationId xmlns:a16="http://schemas.microsoft.com/office/drawing/2014/main" id="{8CDCFDCE-EC84-455B-A553-3F86F234A499}"/>
              </a:ext>
            </a:extLst>
          </p:cNvPr>
          <p:cNvPicPr>
            <a:picLocks noChangeAspect="1"/>
          </p:cNvPicPr>
          <p:nvPr/>
        </p:nvPicPr>
        <p:blipFill>
          <a:blip r:embed="rId2"/>
          <a:stretch>
            <a:fillRect/>
          </a:stretch>
        </p:blipFill>
        <p:spPr>
          <a:xfrm>
            <a:off x="9847385" y="37512"/>
            <a:ext cx="2344615" cy="2697344"/>
          </a:xfrm>
          <a:prstGeom prst="rect">
            <a:avLst/>
          </a:prstGeom>
        </p:spPr>
      </p:pic>
    </p:spTree>
    <p:extLst>
      <p:ext uri="{BB962C8B-B14F-4D97-AF65-F5344CB8AC3E}">
        <p14:creationId xmlns:p14="http://schemas.microsoft.com/office/powerpoint/2010/main" val="619464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489E6EE-C1F8-42EE-A2AA-74F3E51232ED}"/>
              </a:ext>
            </a:extLst>
          </p:cNvPr>
          <p:cNvSpPr>
            <a:spLocks noGrp="1"/>
          </p:cNvSpPr>
          <p:nvPr>
            <p:ph type="title"/>
          </p:nvPr>
        </p:nvSpPr>
        <p:spPr>
          <a:xfrm>
            <a:off x="1062037" y="211087"/>
            <a:ext cx="11129963" cy="792550"/>
          </a:xfrm>
        </p:spPr>
        <p:txBody>
          <a:bodyPr>
            <a:normAutofit/>
          </a:bodyPr>
          <a:lstStyle/>
          <a:p>
            <a:pPr algn="ctr"/>
            <a:r>
              <a:rPr lang="es-ES" sz="36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ACCIONES</a:t>
            </a:r>
            <a:r>
              <a:rPr lang="es-ES" sz="3600" b="1" dirty="0">
                <a:solidFill>
                  <a:srgbClr val="0082D1"/>
                </a:solidFill>
                <a:latin typeface="Arial" panose="020B0604020202020204" pitchFamily="34" charset="0"/>
                <a:ea typeface="Calibri" panose="020F0502020204030204" pitchFamily="34" charset="0"/>
                <a:cs typeface="Times New Roman" panose="02020603050405020304" pitchFamily="18" charset="0"/>
              </a:rPr>
              <a:t>, </a:t>
            </a:r>
            <a:r>
              <a:rPr lang="es-ES" sz="3600" b="1" dirty="0">
                <a:solidFill>
                  <a:srgbClr val="00B0F0"/>
                </a:solidFill>
                <a:latin typeface="Arial" panose="020B0604020202020204" pitchFamily="34" charset="0"/>
                <a:ea typeface="Calibri" panose="020F0502020204030204" pitchFamily="34" charset="0"/>
                <a:cs typeface="Times New Roman" panose="02020603050405020304" pitchFamily="18" charset="0"/>
              </a:rPr>
              <a:t>VALORES</a:t>
            </a:r>
            <a:r>
              <a:rPr lang="es-ES" sz="3600" b="1" dirty="0">
                <a:solidFill>
                  <a:srgbClr val="0082D1"/>
                </a:solidFill>
                <a:latin typeface="Arial" panose="020B0604020202020204" pitchFamily="34" charset="0"/>
                <a:ea typeface="Calibri" panose="020F0502020204030204" pitchFamily="34" charset="0"/>
                <a:cs typeface="Times New Roman" panose="02020603050405020304" pitchFamily="18" charset="0"/>
              </a:rPr>
              <a:t>, </a:t>
            </a:r>
            <a:r>
              <a:rPr lang="es-ES" sz="36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PRIORIDADES</a:t>
            </a:r>
            <a:endParaRPr lang="es-ES" dirty="0">
              <a:solidFill>
                <a:srgbClr val="00B050"/>
              </a:solidFill>
            </a:endParaRPr>
          </a:p>
        </p:txBody>
      </p:sp>
      <p:pic>
        <p:nvPicPr>
          <p:cNvPr id="5" name="Imagen 4">
            <a:extLst>
              <a:ext uri="{FF2B5EF4-FFF2-40B4-BE49-F238E27FC236}">
                <a16:creationId xmlns:a16="http://schemas.microsoft.com/office/drawing/2014/main" id="{AF17269E-135B-40FB-9C18-AD39B80BCA4E}"/>
              </a:ext>
            </a:extLst>
          </p:cNvPr>
          <p:cNvPicPr>
            <a:picLocks noChangeAspect="1"/>
          </p:cNvPicPr>
          <p:nvPr/>
        </p:nvPicPr>
        <p:blipFill>
          <a:blip r:embed="rId2"/>
          <a:stretch>
            <a:fillRect/>
          </a:stretch>
        </p:blipFill>
        <p:spPr>
          <a:xfrm>
            <a:off x="11018794" y="5700326"/>
            <a:ext cx="688908" cy="792549"/>
          </a:xfrm>
          <a:prstGeom prst="rect">
            <a:avLst/>
          </a:prstGeom>
        </p:spPr>
      </p:pic>
      <p:sp>
        <p:nvSpPr>
          <p:cNvPr id="7" name="Marcador de contenido 6">
            <a:extLst>
              <a:ext uri="{FF2B5EF4-FFF2-40B4-BE49-F238E27FC236}">
                <a16:creationId xmlns:a16="http://schemas.microsoft.com/office/drawing/2014/main" id="{EE492F35-FA39-4291-A6F4-7816965A0F0A}"/>
              </a:ext>
            </a:extLst>
          </p:cNvPr>
          <p:cNvSpPr>
            <a:spLocks noGrp="1"/>
          </p:cNvSpPr>
          <p:nvPr>
            <p:ph idx="1"/>
          </p:nvPr>
        </p:nvSpPr>
        <p:spPr>
          <a:xfrm>
            <a:off x="838200" y="742950"/>
            <a:ext cx="10515600" cy="5434013"/>
          </a:xfrm>
        </p:spPr>
        <p:txBody>
          <a:bodyPr>
            <a:normAutofit fontScale="77500" lnSpcReduction="20000"/>
          </a:bodyPr>
          <a:lstStyle/>
          <a:p>
            <a:pPr marL="72000" lvl="0" indent="-342900" algn="ctr">
              <a:lnSpc>
                <a:spcPct val="200000"/>
              </a:lnSpc>
              <a:spcBef>
                <a:spcPts val="0"/>
              </a:spcBef>
              <a:buFont typeface="+mj-lt"/>
              <a:buAutoNum type="arabicPeriod"/>
            </a:pPr>
            <a:r>
              <a:rPr lang="es-E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PROCURAR </a:t>
            </a:r>
            <a:r>
              <a:rPr lang="es-ES" sz="2400" dirty="0">
                <a:effectLst/>
                <a:latin typeface="Calibri" panose="020F0502020204030204" pitchFamily="34" charset="0"/>
                <a:ea typeface="Calibri" panose="020F0502020204030204" pitchFamily="34" charset="0"/>
                <a:cs typeface="Arial" panose="020B0604020202020204" pitchFamily="34" charset="0"/>
              </a:rPr>
              <a:t>LA </a:t>
            </a:r>
            <a:r>
              <a:rPr lang="es-ES" sz="2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IGUALDAD</a:t>
            </a:r>
            <a:r>
              <a:rPr lang="es-ES" sz="2400" dirty="0">
                <a:solidFill>
                  <a:srgbClr val="00B0F0"/>
                </a:solidFill>
                <a:effectLst/>
                <a:latin typeface="Calibri" panose="020F0502020204030204" pitchFamily="34" charset="0"/>
                <a:ea typeface="Calibri" panose="020F0502020204030204" pitchFamily="34" charset="0"/>
                <a:cs typeface="Arial" panose="020B0604020202020204" pitchFamily="34" charset="0"/>
              </a:rPr>
              <a:t> </a:t>
            </a:r>
            <a:r>
              <a:rPr lang="es-ES" sz="2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DE</a:t>
            </a:r>
            <a:r>
              <a:rPr lang="es-ES" sz="2400" dirty="0">
                <a:effectLst/>
                <a:latin typeface="Calibri" panose="020F0502020204030204" pitchFamily="34" charset="0"/>
                <a:ea typeface="Calibri" panose="020F0502020204030204" pitchFamily="34" charset="0"/>
                <a:cs typeface="Arial" panose="020B0604020202020204" pitchFamily="34" charset="0"/>
              </a:rPr>
              <a:t> </a:t>
            </a:r>
            <a:r>
              <a:rPr lang="es-ES" sz="24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OPORTUNIDADES</a:t>
            </a:r>
            <a:r>
              <a:rPr lang="es-ES" sz="2400" dirty="0">
                <a:effectLst/>
                <a:latin typeface="Calibri" panose="020F0502020204030204" pitchFamily="34" charset="0"/>
                <a:ea typeface="Calibri" panose="020F0502020204030204" pitchFamily="34" charset="0"/>
                <a:cs typeface="Arial" panose="020B0604020202020204" pitchFamily="34" charset="0"/>
              </a:rPr>
              <a:t> Y </a:t>
            </a:r>
            <a:r>
              <a:rPr lang="es-E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LA </a:t>
            </a:r>
            <a:r>
              <a:rPr lang="es-ES" sz="2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INCLUSIÓN</a:t>
            </a:r>
            <a:endParaRPr lang="es-ES" sz="2400" dirty="0">
              <a:effectLst/>
              <a:latin typeface="Calibri" panose="020F0502020204030204" pitchFamily="34" charset="0"/>
              <a:ea typeface="Calibri" panose="020F0502020204030204" pitchFamily="34" charset="0"/>
              <a:cs typeface="Arial" panose="020B0604020202020204" pitchFamily="34" charset="0"/>
            </a:endParaRPr>
          </a:p>
          <a:p>
            <a:pPr marL="72000" lvl="0" indent="-342900" algn="ctr">
              <a:lnSpc>
                <a:spcPct val="200000"/>
              </a:lnSpc>
              <a:spcBef>
                <a:spcPts val="0"/>
              </a:spcBef>
              <a:buFont typeface="+mj-lt"/>
              <a:buAutoNum type="arabicPeriod"/>
            </a:pPr>
            <a:r>
              <a:rPr lang="es-E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PROMOVER</a:t>
            </a:r>
            <a:r>
              <a:rPr lang="es-ES" sz="2400" dirty="0">
                <a:effectLst/>
                <a:latin typeface="Calibri" panose="020F0502020204030204" pitchFamily="34" charset="0"/>
                <a:ea typeface="Calibri" panose="020F0502020204030204" pitchFamily="34" charset="0"/>
                <a:cs typeface="Arial" panose="020B0604020202020204" pitchFamily="34" charset="0"/>
              </a:rPr>
              <a:t> LAS RELACIONES DE </a:t>
            </a:r>
            <a:r>
              <a:rPr lang="es-ES" sz="2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CORDIALIDAD</a:t>
            </a:r>
            <a:r>
              <a:rPr lang="es-ES" sz="2400" dirty="0">
                <a:effectLst/>
                <a:latin typeface="Calibri" panose="020F0502020204030204" pitchFamily="34" charset="0"/>
                <a:ea typeface="Calibri" panose="020F0502020204030204" pitchFamily="34" charset="0"/>
                <a:cs typeface="Arial" panose="020B0604020202020204" pitchFamily="34" charset="0"/>
              </a:rPr>
              <a:t> EN EL </a:t>
            </a:r>
            <a:r>
              <a:rPr lang="es-ES" sz="24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CENTRO</a:t>
            </a:r>
            <a:endParaRPr lang="es-ES" sz="2400" dirty="0">
              <a:effectLst/>
              <a:latin typeface="Calibri" panose="020F0502020204030204" pitchFamily="34" charset="0"/>
              <a:ea typeface="Calibri" panose="020F0502020204030204" pitchFamily="34" charset="0"/>
              <a:cs typeface="Arial" panose="020B0604020202020204" pitchFamily="34" charset="0"/>
            </a:endParaRPr>
          </a:p>
          <a:p>
            <a:pPr marL="72000" lvl="0" indent="-342900" algn="ctr">
              <a:lnSpc>
                <a:spcPct val="200000"/>
              </a:lnSpc>
              <a:spcBef>
                <a:spcPts val="0"/>
              </a:spcBef>
              <a:buFont typeface="+mj-lt"/>
              <a:buAutoNum type="arabicPeriod"/>
            </a:pPr>
            <a:r>
              <a:rPr lang="es-E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ACTUAR</a:t>
            </a:r>
            <a:r>
              <a:rPr lang="es-ES" sz="2400" dirty="0">
                <a:effectLst/>
                <a:latin typeface="Calibri" panose="020F0502020204030204" pitchFamily="34" charset="0"/>
                <a:ea typeface="Calibri" panose="020F0502020204030204" pitchFamily="34" charset="0"/>
                <a:cs typeface="Arial" panose="020B0604020202020204" pitchFamily="34" charset="0"/>
              </a:rPr>
              <a:t> CON </a:t>
            </a:r>
            <a:r>
              <a:rPr lang="es-ES" sz="2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INMEDIATEZ</a:t>
            </a:r>
            <a:r>
              <a:rPr lang="es-ES" sz="2400" dirty="0">
                <a:effectLst/>
                <a:latin typeface="Calibri" panose="020F0502020204030204" pitchFamily="34" charset="0"/>
                <a:ea typeface="Calibri" panose="020F0502020204030204" pitchFamily="34" charset="0"/>
                <a:cs typeface="Arial" panose="020B0604020202020204" pitchFamily="34" charset="0"/>
              </a:rPr>
              <a:t> ANTE CUALQUIER </a:t>
            </a:r>
            <a:r>
              <a:rPr lang="es-ES" sz="24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VIOLENCIA</a:t>
            </a:r>
            <a:r>
              <a:rPr lang="es-ES" sz="24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a:t>
            </a:r>
            <a:endParaRPr lang="es-ES" sz="2400" dirty="0">
              <a:effectLst/>
              <a:latin typeface="Calibri" panose="020F0502020204030204" pitchFamily="34" charset="0"/>
              <a:ea typeface="Calibri" panose="020F0502020204030204" pitchFamily="34" charset="0"/>
              <a:cs typeface="Arial" panose="020B0604020202020204" pitchFamily="34" charset="0"/>
            </a:endParaRPr>
          </a:p>
          <a:p>
            <a:pPr marL="72000" lvl="0" indent="-342900" algn="ctr">
              <a:lnSpc>
                <a:spcPct val="200000"/>
              </a:lnSpc>
              <a:spcBef>
                <a:spcPts val="0"/>
              </a:spcBef>
              <a:buFont typeface="+mj-lt"/>
              <a:buAutoNum type="arabicPeriod"/>
            </a:pPr>
            <a:r>
              <a:rPr lang="es-E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ATENDER</a:t>
            </a:r>
            <a:r>
              <a:rPr lang="es-ES" sz="2400" dirty="0">
                <a:effectLst/>
                <a:latin typeface="Calibri" panose="020F0502020204030204" pitchFamily="34" charset="0"/>
                <a:ea typeface="Calibri" panose="020F0502020204030204" pitchFamily="34" charset="0"/>
                <a:cs typeface="Arial" panose="020B0604020202020204" pitchFamily="34" charset="0"/>
              </a:rPr>
              <a:t> CON </a:t>
            </a:r>
            <a:r>
              <a:rPr lang="es-ES" sz="2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EMPATÍA</a:t>
            </a:r>
            <a:r>
              <a:rPr lang="es-ES" sz="2400" dirty="0">
                <a:effectLst/>
                <a:latin typeface="Calibri" panose="020F0502020204030204" pitchFamily="34" charset="0"/>
                <a:ea typeface="Calibri" panose="020F0502020204030204" pitchFamily="34" charset="0"/>
                <a:cs typeface="Arial" panose="020B0604020202020204" pitchFamily="34" charset="0"/>
              </a:rPr>
              <a:t> DESDE </a:t>
            </a:r>
            <a:r>
              <a:rPr lang="es-E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EL </a:t>
            </a:r>
            <a:r>
              <a:rPr lang="es-ES" sz="2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RESPETO</a:t>
            </a:r>
            <a:r>
              <a:rPr lang="es-E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 A </a:t>
            </a:r>
            <a:r>
              <a:rPr lang="es-ES" sz="2400" dirty="0">
                <a:effectLst/>
                <a:latin typeface="Calibri" panose="020F0502020204030204" pitchFamily="34" charset="0"/>
                <a:ea typeface="Calibri" panose="020F0502020204030204" pitchFamily="34" charset="0"/>
                <a:cs typeface="Arial" panose="020B0604020202020204" pitchFamily="34" charset="0"/>
              </a:rPr>
              <a:t>LOS </a:t>
            </a:r>
            <a:r>
              <a:rPr lang="es-ES" sz="24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SENTIMIENTOS</a:t>
            </a:r>
            <a:r>
              <a:rPr lang="es-ES" sz="2400" dirty="0">
                <a:effectLst/>
                <a:latin typeface="Calibri" panose="020F0502020204030204" pitchFamily="34" charset="0"/>
                <a:ea typeface="Calibri" panose="020F0502020204030204" pitchFamily="34" charset="0"/>
                <a:cs typeface="Arial" panose="020B0604020202020204" pitchFamily="34" charset="0"/>
              </a:rPr>
              <a:t> </a:t>
            </a:r>
          </a:p>
          <a:p>
            <a:pPr marL="72000" lvl="0" indent="-342900" algn="ctr">
              <a:lnSpc>
                <a:spcPct val="200000"/>
              </a:lnSpc>
              <a:spcBef>
                <a:spcPts val="0"/>
              </a:spcBef>
              <a:buFont typeface="+mj-lt"/>
              <a:buAutoNum type="arabicPeriod"/>
            </a:pPr>
            <a:r>
              <a:rPr lang="es-E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GARANTIZAR</a:t>
            </a:r>
            <a:r>
              <a:rPr lang="es-ES" sz="2400" dirty="0">
                <a:effectLst/>
                <a:latin typeface="Calibri" panose="020F0502020204030204" pitchFamily="34" charset="0"/>
                <a:ea typeface="Calibri" panose="020F0502020204030204" pitchFamily="34" charset="0"/>
                <a:cs typeface="Arial" panose="020B0604020202020204" pitchFamily="34" charset="0"/>
              </a:rPr>
              <a:t> LA </a:t>
            </a:r>
            <a:r>
              <a:rPr lang="es-ES" sz="2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SEGURIDAD</a:t>
            </a:r>
            <a:r>
              <a:rPr lang="es-ES" sz="2400" dirty="0">
                <a:effectLst/>
                <a:latin typeface="Calibri" panose="020F0502020204030204" pitchFamily="34" charset="0"/>
                <a:ea typeface="Calibri" panose="020F0502020204030204" pitchFamily="34" charset="0"/>
                <a:cs typeface="Arial" panose="020B0604020202020204" pitchFamily="34" charset="0"/>
              </a:rPr>
              <a:t> Y </a:t>
            </a:r>
            <a:r>
              <a:rPr lang="es-ES" sz="2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PROTECCIÓN</a:t>
            </a:r>
            <a:r>
              <a:rPr lang="es-ES" sz="2400" dirty="0">
                <a:effectLst/>
                <a:latin typeface="Calibri" panose="020F0502020204030204" pitchFamily="34" charset="0"/>
                <a:ea typeface="Calibri" panose="020F0502020204030204" pitchFamily="34" charset="0"/>
                <a:cs typeface="Arial" panose="020B0604020202020204" pitchFamily="34" charset="0"/>
              </a:rPr>
              <a:t> DE LAS SUPUESTAS </a:t>
            </a:r>
            <a:r>
              <a:rPr lang="es-ES" sz="24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VÍCTIMAS</a:t>
            </a:r>
            <a:r>
              <a:rPr lang="es-ES" sz="2400" dirty="0">
                <a:effectLst/>
                <a:latin typeface="Calibri" panose="020F0502020204030204" pitchFamily="34" charset="0"/>
                <a:ea typeface="Calibri" panose="020F0502020204030204" pitchFamily="34" charset="0"/>
                <a:cs typeface="Arial" panose="020B0604020202020204" pitchFamily="34" charset="0"/>
              </a:rPr>
              <a:t> </a:t>
            </a:r>
          </a:p>
          <a:p>
            <a:pPr marL="72000" lvl="0" indent="-342900" algn="ctr">
              <a:lnSpc>
                <a:spcPct val="200000"/>
              </a:lnSpc>
              <a:spcBef>
                <a:spcPts val="0"/>
              </a:spcBef>
              <a:buFont typeface="+mj-lt"/>
              <a:buAutoNum type="arabicPeriod"/>
            </a:pPr>
            <a:r>
              <a:rPr lang="es-E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INTERVENIR</a:t>
            </a:r>
            <a:r>
              <a:rPr lang="es-ES" sz="2400" dirty="0">
                <a:effectLst/>
                <a:latin typeface="Calibri" panose="020F0502020204030204" pitchFamily="34" charset="0"/>
                <a:ea typeface="Calibri" panose="020F0502020204030204" pitchFamily="34" charset="0"/>
                <a:cs typeface="Arial" panose="020B0604020202020204" pitchFamily="34" charset="0"/>
              </a:rPr>
              <a:t> CON </a:t>
            </a:r>
            <a:r>
              <a:rPr lang="es-ES" sz="2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DISCRECIÓN</a:t>
            </a:r>
            <a:r>
              <a:rPr lang="es-ES" sz="2400" dirty="0">
                <a:effectLst/>
                <a:latin typeface="Calibri" panose="020F0502020204030204" pitchFamily="34" charset="0"/>
                <a:ea typeface="Calibri" panose="020F0502020204030204" pitchFamily="34" charset="0"/>
                <a:cs typeface="Arial" panose="020B0604020202020204" pitchFamily="34" charset="0"/>
              </a:rPr>
              <a:t> </a:t>
            </a:r>
            <a:r>
              <a:rPr lang="es-E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EN PÚBLICO SOBRE </a:t>
            </a:r>
            <a:r>
              <a:rPr lang="es-ES" sz="24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CONDUCTAS</a:t>
            </a:r>
            <a:endParaRPr lang="es-ES" sz="2400" dirty="0">
              <a:effectLst/>
              <a:latin typeface="Calibri" panose="020F0502020204030204" pitchFamily="34" charset="0"/>
              <a:ea typeface="Calibri" panose="020F0502020204030204" pitchFamily="34" charset="0"/>
              <a:cs typeface="Arial" panose="020B0604020202020204" pitchFamily="34" charset="0"/>
            </a:endParaRPr>
          </a:p>
          <a:p>
            <a:pPr marL="72000" lvl="0" indent="-342900" algn="ctr">
              <a:lnSpc>
                <a:spcPct val="200000"/>
              </a:lnSpc>
              <a:spcBef>
                <a:spcPts val="0"/>
              </a:spcBef>
              <a:buFont typeface="+mj-lt"/>
              <a:buAutoNum type="arabicPeriod"/>
            </a:pPr>
            <a:r>
              <a:rPr lang="es-E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RESPETAR</a:t>
            </a:r>
            <a:r>
              <a:rPr lang="es-ES" sz="2400" dirty="0">
                <a:effectLst/>
                <a:latin typeface="Calibri" panose="020F0502020204030204" pitchFamily="34" charset="0"/>
                <a:ea typeface="Calibri" panose="020F0502020204030204" pitchFamily="34" charset="0"/>
                <a:cs typeface="Arial" panose="020B0604020202020204" pitchFamily="34" charset="0"/>
              </a:rPr>
              <a:t> LA </a:t>
            </a:r>
            <a:r>
              <a:rPr lang="es-ES" sz="2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DIGNIDAD</a:t>
            </a:r>
            <a:r>
              <a:rPr lang="es-ES" sz="2400" dirty="0">
                <a:effectLst/>
                <a:latin typeface="Calibri" panose="020F0502020204030204" pitchFamily="34" charset="0"/>
                <a:ea typeface="Calibri" panose="020F0502020204030204" pitchFamily="34" charset="0"/>
                <a:cs typeface="Arial" panose="020B0604020202020204" pitchFamily="34" charset="0"/>
              </a:rPr>
              <a:t> DE </a:t>
            </a:r>
            <a:r>
              <a:rPr lang="es-ES" sz="24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TODAS LAS PERSONAS</a:t>
            </a:r>
            <a:r>
              <a:rPr lang="es-ES" sz="2400" dirty="0">
                <a:effectLst/>
                <a:latin typeface="Calibri" panose="020F0502020204030204" pitchFamily="34" charset="0"/>
                <a:ea typeface="Calibri" panose="020F0502020204030204" pitchFamily="34" charset="0"/>
                <a:cs typeface="Arial" panose="020B0604020202020204" pitchFamily="34" charset="0"/>
              </a:rPr>
              <a:t> </a:t>
            </a:r>
          </a:p>
          <a:p>
            <a:pPr marL="72000" lvl="0" indent="-342900" algn="ctr">
              <a:lnSpc>
                <a:spcPct val="200000"/>
              </a:lnSpc>
              <a:spcBef>
                <a:spcPts val="0"/>
              </a:spcBef>
              <a:buFont typeface="+mj-lt"/>
              <a:buAutoNum type="arabicPeriod"/>
            </a:pPr>
            <a:r>
              <a:rPr lang="es-E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FACILITAR</a:t>
            </a:r>
            <a:r>
              <a:rPr lang="es-ES" sz="2400" dirty="0">
                <a:effectLst/>
                <a:latin typeface="Calibri" panose="020F0502020204030204" pitchFamily="34" charset="0"/>
                <a:ea typeface="Calibri" panose="020F0502020204030204" pitchFamily="34" charset="0"/>
                <a:cs typeface="Arial" panose="020B0604020202020204" pitchFamily="34" charset="0"/>
              </a:rPr>
              <a:t> EL </a:t>
            </a:r>
            <a:r>
              <a:rPr lang="es-ES" sz="2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DIÁLOGO</a:t>
            </a:r>
            <a:r>
              <a:rPr lang="es-ES" sz="2400" dirty="0">
                <a:effectLst/>
                <a:latin typeface="Calibri" panose="020F0502020204030204" pitchFamily="34" charset="0"/>
                <a:ea typeface="Calibri" panose="020F0502020204030204" pitchFamily="34" charset="0"/>
                <a:cs typeface="Arial" panose="020B0604020202020204" pitchFamily="34" charset="0"/>
              </a:rPr>
              <a:t> PARA BUSCAR </a:t>
            </a:r>
            <a:r>
              <a:rPr lang="es-ES" sz="24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SOLUCIONES</a:t>
            </a:r>
            <a:r>
              <a:rPr lang="es-ES" sz="2400" dirty="0">
                <a:effectLst/>
                <a:latin typeface="Calibri" panose="020F0502020204030204" pitchFamily="34" charset="0"/>
                <a:ea typeface="Calibri" panose="020F0502020204030204" pitchFamily="34" charset="0"/>
                <a:cs typeface="Arial" panose="020B0604020202020204" pitchFamily="34" charset="0"/>
              </a:rPr>
              <a:t> </a:t>
            </a:r>
          </a:p>
          <a:p>
            <a:pPr marL="72000" lvl="0" indent="-342900" algn="ctr">
              <a:lnSpc>
                <a:spcPct val="200000"/>
              </a:lnSpc>
              <a:spcBef>
                <a:spcPts val="0"/>
              </a:spcBef>
              <a:buFont typeface="+mj-lt"/>
              <a:buAutoNum type="arabicPeriod"/>
            </a:pPr>
            <a:r>
              <a:rPr lang="es-E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PRIORIZAR</a:t>
            </a:r>
            <a:r>
              <a:rPr lang="es-ES" sz="2400" dirty="0">
                <a:effectLst/>
                <a:latin typeface="Calibri" panose="020F0502020204030204" pitchFamily="34" charset="0"/>
                <a:ea typeface="Calibri" panose="020F0502020204030204" pitchFamily="34" charset="0"/>
                <a:cs typeface="Arial" panose="020B0604020202020204" pitchFamily="34" charset="0"/>
              </a:rPr>
              <a:t> LA </a:t>
            </a:r>
            <a:r>
              <a:rPr lang="es-ES" sz="2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PARTICIPACIÓN</a:t>
            </a:r>
            <a:r>
              <a:rPr lang="es-ES" sz="2400" dirty="0">
                <a:effectLst/>
                <a:latin typeface="Calibri" panose="020F0502020204030204" pitchFamily="34" charset="0"/>
                <a:ea typeface="Calibri" panose="020F0502020204030204" pitchFamily="34" charset="0"/>
                <a:cs typeface="Arial" panose="020B0604020202020204" pitchFamily="34" charset="0"/>
              </a:rPr>
              <a:t> </a:t>
            </a:r>
            <a:r>
              <a:rPr lang="es-E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Y LAS SOLUCIONES </a:t>
            </a:r>
            <a:r>
              <a:rPr lang="es-ES" sz="2400" dirty="0">
                <a:effectLst/>
                <a:latin typeface="Calibri" panose="020F0502020204030204" pitchFamily="34" charset="0"/>
                <a:ea typeface="Calibri" panose="020F0502020204030204" pitchFamily="34" charset="0"/>
                <a:cs typeface="Arial" panose="020B0604020202020204" pitchFamily="34" charset="0"/>
              </a:rPr>
              <a:t>DEL </a:t>
            </a:r>
            <a:r>
              <a:rPr lang="es-ES" sz="24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ALUMNADO</a:t>
            </a:r>
            <a:r>
              <a:rPr lang="es-ES" sz="2400" dirty="0">
                <a:effectLst/>
                <a:latin typeface="Calibri" panose="020F0502020204030204" pitchFamily="34" charset="0"/>
                <a:ea typeface="Calibri" panose="020F0502020204030204" pitchFamily="34" charset="0"/>
                <a:cs typeface="Arial" panose="020B0604020202020204" pitchFamily="34" charset="0"/>
              </a:rPr>
              <a:t> </a:t>
            </a:r>
          </a:p>
          <a:p>
            <a:pPr marL="72000" lvl="0" indent="-342900" algn="ctr">
              <a:lnSpc>
                <a:spcPct val="200000"/>
              </a:lnSpc>
              <a:spcBef>
                <a:spcPts val="0"/>
              </a:spcBef>
              <a:buFont typeface="+mj-lt"/>
              <a:buAutoNum type="arabicPeriod"/>
              <a:tabLst>
                <a:tab pos="180340" algn="l"/>
              </a:tabLst>
            </a:pPr>
            <a:r>
              <a:rPr lang="es-E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COMPROBAR</a:t>
            </a:r>
            <a:r>
              <a:rPr lang="es-ES" sz="2400" dirty="0">
                <a:effectLst/>
                <a:latin typeface="Calibri" panose="020F0502020204030204" pitchFamily="34" charset="0"/>
                <a:ea typeface="Calibri" panose="020F0502020204030204" pitchFamily="34" charset="0"/>
                <a:cs typeface="Arial" panose="020B0604020202020204" pitchFamily="34" charset="0"/>
              </a:rPr>
              <a:t> LA </a:t>
            </a:r>
            <a:r>
              <a:rPr lang="es-ES" sz="2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JUSTICIA</a:t>
            </a:r>
            <a:r>
              <a:rPr lang="es-ES" sz="2400" dirty="0">
                <a:effectLst/>
                <a:latin typeface="Calibri" panose="020F0502020204030204" pitchFamily="34" charset="0"/>
                <a:ea typeface="Calibri" panose="020F0502020204030204" pitchFamily="34" charset="0"/>
                <a:cs typeface="Arial" panose="020B0604020202020204" pitchFamily="34" charset="0"/>
              </a:rPr>
              <a:t> Y </a:t>
            </a:r>
            <a:r>
              <a:rPr lang="es-ES" sz="2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SOSTENIBILIDAD</a:t>
            </a:r>
            <a:r>
              <a:rPr lang="es-ES" sz="2400" dirty="0">
                <a:effectLst/>
                <a:latin typeface="Calibri" panose="020F0502020204030204" pitchFamily="34" charset="0"/>
                <a:ea typeface="Calibri" panose="020F0502020204030204" pitchFamily="34" charset="0"/>
                <a:cs typeface="Arial" panose="020B0604020202020204" pitchFamily="34" charset="0"/>
              </a:rPr>
              <a:t> DE LOS </a:t>
            </a:r>
            <a:r>
              <a:rPr lang="es-ES" sz="24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ACUERDOS</a:t>
            </a:r>
            <a:r>
              <a:rPr lang="es-ES" sz="2400" dirty="0">
                <a:effectLst/>
                <a:latin typeface="Calibri" panose="020F0502020204030204" pitchFamily="34" charset="0"/>
                <a:ea typeface="Calibri" panose="020F0502020204030204" pitchFamily="34" charset="0"/>
                <a:cs typeface="Arial" panose="020B0604020202020204" pitchFamily="34" charset="0"/>
              </a:rPr>
              <a:t> ALCANZADOS</a:t>
            </a:r>
          </a:p>
          <a:p>
            <a:endParaRPr lang="es-ES" dirty="0"/>
          </a:p>
        </p:txBody>
      </p:sp>
    </p:spTree>
    <p:extLst>
      <p:ext uri="{BB962C8B-B14F-4D97-AF65-F5344CB8AC3E}">
        <p14:creationId xmlns:p14="http://schemas.microsoft.com/office/powerpoint/2010/main" val="2834999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489E6EE-C1F8-42EE-A2AA-74F3E51232ED}"/>
              </a:ext>
            </a:extLst>
          </p:cNvPr>
          <p:cNvSpPr>
            <a:spLocks noGrp="1"/>
          </p:cNvSpPr>
          <p:nvPr>
            <p:ph type="title"/>
          </p:nvPr>
        </p:nvSpPr>
        <p:spPr>
          <a:xfrm>
            <a:off x="1062037" y="211087"/>
            <a:ext cx="11129963" cy="792550"/>
          </a:xfrm>
        </p:spPr>
        <p:txBody>
          <a:bodyPr>
            <a:normAutofit/>
          </a:bodyPr>
          <a:lstStyle/>
          <a:p>
            <a:pPr algn="ctr"/>
            <a:r>
              <a:rPr lang="es-ES" b="1" dirty="0">
                <a:solidFill>
                  <a:srgbClr val="FF0000"/>
                </a:solidFill>
                <a:latin typeface="Arial" panose="020B0604020202020204" pitchFamily="34" charset="0"/>
                <a:ea typeface="Calibri" panose="020F0502020204030204" pitchFamily="34" charset="0"/>
                <a:cs typeface="Times New Roman" panose="02020603050405020304" pitchFamily="18" charset="0"/>
              </a:rPr>
              <a:t>ACCIONES</a:t>
            </a:r>
            <a:r>
              <a:rPr lang="es-ES" sz="3600" b="1" dirty="0">
                <a:solidFill>
                  <a:srgbClr val="0082D1"/>
                </a:solidFill>
                <a:latin typeface="Arial" panose="020B0604020202020204" pitchFamily="34" charset="0"/>
                <a:ea typeface="Calibri" panose="020F0502020204030204" pitchFamily="34" charset="0"/>
                <a:cs typeface="Times New Roman" panose="02020603050405020304" pitchFamily="18" charset="0"/>
              </a:rPr>
              <a:t>, </a:t>
            </a:r>
            <a:r>
              <a:rPr lang="es-ES" sz="3600" dirty="0">
                <a:solidFill>
                  <a:srgbClr val="00B0F0"/>
                </a:solidFill>
                <a:latin typeface="Arial" panose="020B0604020202020204" pitchFamily="34" charset="0"/>
                <a:ea typeface="Calibri" panose="020F0502020204030204" pitchFamily="34" charset="0"/>
                <a:cs typeface="Times New Roman" panose="02020603050405020304" pitchFamily="18" charset="0"/>
              </a:rPr>
              <a:t>VALORES</a:t>
            </a:r>
            <a:r>
              <a:rPr lang="es-ES" sz="3600" dirty="0">
                <a:solidFill>
                  <a:srgbClr val="0082D1"/>
                </a:solidFill>
                <a:latin typeface="Arial" panose="020B0604020202020204" pitchFamily="34" charset="0"/>
                <a:ea typeface="Calibri" panose="020F0502020204030204" pitchFamily="34" charset="0"/>
                <a:cs typeface="Times New Roman" panose="02020603050405020304" pitchFamily="18" charset="0"/>
              </a:rPr>
              <a:t>, </a:t>
            </a:r>
            <a:r>
              <a:rPr lang="es-ES" sz="3600" dirty="0">
                <a:solidFill>
                  <a:srgbClr val="00B050"/>
                </a:solidFill>
                <a:latin typeface="Arial" panose="020B0604020202020204" pitchFamily="34" charset="0"/>
                <a:ea typeface="Calibri" panose="020F0502020204030204" pitchFamily="34" charset="0"/>
                <a:cs typeface="Times New Roman" panose="02020603050405020304" pitchFamily="18" charset="0"/>
              </a:rPr>
              <a:t>PRIORIDADES</a:t>
            </a:r>
            <a:endParaRPr lang="es-ES" dirty="0">
              <a:solidFill>
                <a:srgbClr val="00B050"/>
              </a:solidFill>
            </a:endParaRPr>
          </a:p>
        </p:txBody>
      </p:sp>
      <p:pic>
        <p:nvPicPr>
          <p:cNvPr id="5" name="Imagen 4">
            <a:extLst>
              <a:ext uri="{FF2B5EF4-FFF2-40B4-BE49-F238E27FC236}">
                <a16:creationId xmlns:a16="http://schemas.microsoft.com/office/drawing/2014/main" id="{AF17269E-135B-40FB-9C18-AD39B80BCA4E}"/>
              </a:ext>
            </a:extLst>
          </p:cNvPr>
          <p:cNvPicPr>
            <a:picLocks noChangeAspect="1"/>
          </p:cNvPicPr>
          <p:nvPr/>
        </p:nvPicPr>
        <p:blipFill>
          <a:blip r:embed="rId2"/>
          <a:stretch>
            <a:fillRect/>
          </a:stretch>
        </p:blipFill>
        <p:spPr>
          <a:xfrm>
            <a:off x="11018794" y="5700326"/>
            <a:ext cx="688908" cy="792549"/>
          </a:xfrm>
          <a:prstGeom prst="rect">
            <a:avLst/>
          </a:prstGeom>
        </p:spPr>
      </p:pic>
      <p:sp>
        <p:nvSpPr>
          <p:cNvPr id="7" name="Marcador de contenido 6">
            <a:extLst>
              <a:ext uri="{FF2B5EF4-FFF2-40B4-BE49-F238E27FC236}">
                <a16:creationId xmlns:a16="http://schemas.microsoft.com/office/drawing/2014/main" id="{EE492F35-FA39-4291-A6F4-7816965A0F0A}"/>
              </a:ext>
            </a:extLst>
          </p:cNvPr>
          <p:cNvSpPr>
            <a:spLocks noGrp="1"/>
          </p:cNvSpPr>
          <p:nvPr>
            <p:ph idx="1"/>
          </p:nvPr>
        </p:nvSpPr>
        <p:spPr>
          <a:xfrm>
            <a:off x="328613" y="742950"/>
            <a:ext cx="11630025" cy="5434013"/>
          </a:xfrm>
        </p:spPr>
        <p:txBody>
          <a:bodyPr>
            <a:normAutofit fontScale="25000" lnSpcReduction="20000"/>
          </a:bodyPr>
          <a:lstStyle/>
          <a:p>
            <a:pPr marL="0" lvl="0" indent="0" algn="ctr">
              <a:lnSpc>
                <a:spcPct val="100000"/>
              </a:lnSpc>
              <a:spcBef>
                <a:spcPts val="0"/>
              </a:spcBef>
              <a:buNone/>
            </a:pPr>
            <a:endParaRPr lang="es-E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indent="0" algn="ctr">
              <a:lnSpc>
                <a:spcPct val="100000"/>
              </a:lnSpc>
              <a:spcBef>
                <a:spcPts val="0"/>
              </a:spcBef>
              <a:buNone/>
            </a:pPr>
            <a:endParaRPr lang="es-ES" sz="14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indent="0" algn="ctr">
              <a:lnSpc>
                <a:spcPct val="100000"/>
              </a:lnSpc>
              <a:spcBef>
                <a:spcPts val="0"/>
              </a:spcBef>
              <a:buNone/>
            </a:pPr>
            <a:r>
              <a:rPr lang="es-ES" sz="144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ACCIONES </a:t>
            </a:r>
            <a:r>
              <a:rPr lang="es-ES" sz="14400" dirty="0">
                <a:latin typeface="Calibri" panose="020F0502020204030204" pitchFamily="34" charset="0"/>
                <a:ea typeface="Calibri" panose="020F0502020204030204" pitchFamily="34" charset="0"/>
                <a:cs typeface="Arial" panose="020B0604020202020204" pitchFamily="34" charset="0"/>
              </a:rPr>
              <a:t>DEL PROFESORADO ENCAMINADAS A FACILITAR LOS PROCESOS DE CONVIVENCIA:</a:t>
            </a:r>
          </a:p>
          <a:p>
            <a:pPr marL="0" indent="0" algn="ctr">
              <a:lnSpc>
                <a:spcPct val="100000"/>
              </a:lnSpc>
              <a:spcBef>
                <a:spcPts val="0"/>
              </a:spcBef>
              <a:buNone/>
            </a:pPr>
            <a:r>
              <a:rPr lang="es-ES" sz="12800" dirty="0">
                <a:latin typeface="Calibri" panose="020F0502020204030204" pitchFamily="34" charset="0"/>
                <a:ea typeface="Calibri" panose="020F0502020204030204" pitchFamily="34" charset="0"/>
                <a:cs typeface="Arial" panose="020B0604020202020204" pitchFamily="34" charset="0"/>
              </a:rPr>
              <a:t> </a:t>
            </a:r>
          </a:p>
          <a:p>
            <a:pPr marL="0" lvl="0" indent="0" algn="ctr">
              <a:lnSpc>
                <a:spcPct val="100000"/>
              </a:lnSpc>
              <a:spcBef>
                <a:spcPts val="0"/>
              </a:spcBef>
              <a:buNone/>
            </a:pPr>
            <a:r>
              <a:rPr lang="es-ES" sz="16000" dirty="0">
                <a:latin typeface="Calibri" panose="020F0502020204030204" pitchFamily="34" charset="0"/>
                <a:ea typeface="Calibri" panose="020F0502020204030204" pitchFamily="34" charset="0"/>
                <a:cs typeface="Arial" panose="020B0604020202020204" pitchFamily="34" charset="0"/>
              </a:rPr>
              <a:t>ESTAR PREPARADOS  </a:t>
            </a:r>
            <a:r>
              <a:rPr lang="es-ES" sz="16000" b="1" dirty="0">
                <a:solidFill>
                  <a:srgbClr val="000000"/>
                </a:solidFill>
                <a:latin typeface="Calibri" panose="020F0502020204030204" pitchFamily="34" charset="0"/>
              </a:rPr>
              <a:t>(</a:t>
            </a:r>
            <a:r>
              <a:rPr lang="es-ES" sz="16000" dirty="0">
                <a:latin typeface="Calibri" panose="020F0502020204030204" pitchFamily="34" charset="0"/>
                <a:ea typeface="Calibri" panose="020F0502020204030204" pitchFamily="34" charset="0"/>
                <a:cs typeface="Arial" panose="020B0604020202020204" pitchFamily="34" charset="0"/>
              </a:rPr>
              <a:t>para </a:t>
            </a:r>
            <a:r>
              <a:rPr lang="es-ES" sz="16000" b="1" dirty="0">
                <a:solidFill>
                  <a:srgbClr val="FF0000"/>
                </a:solidFill>
                <a:latin typeface="Calibri" panose="020F0502020204030204" pitchFamily="34" charset="0"/>
              </a:rPr>
              <a:t>ACTUAR, ATENDER, INTERVENIR</a:t>
            </a:r>
            <a:r>
              <a:rPr lang="es-ES" sz="16000" b="1" dirty="0">
                <a:solidFill>
                  <a:srgbClr val="000000"/>
                </a:solidFill>
                <a:latin typeface="Calibri" panose="020F0502020204030204" pitchFamily="34" charset="0"/>
              </a:rPr>
              <a:t>)</a:t>
            </a:r>
            <a:endParaRPr lang="es-ES" sz="16000" dirty="0">
              <a:effectLst/>
              <a:latin typeface="Calibri" panose="020F0502020204030204" pitchFamily="34" charset="0"/>
              <a:ea typeface="Calibri" panose="020F0502020204030204" pitchFamily="34" charset="0"/>
              <a:cs typeface="Arial" panose="020B0604020202020204" pitchFamily="34" charset="0"/>
            </a:endParaRPr>
          </a:p>
          <a:p>
            <a:pPr marL="0" lvl="0" indent="0" algn="ctr">
              <a:lnSpc>
                <a:spcPct val="100000"/>
              </a:lnSpc>
              <a:spcBef>
                <a:spcPts val="0"/>
              </a:spcBef>
              <a:buNone/>
            </a:pPr>
            <a:r>
              <a:rPr lang="es-ES" sz="16000" dirty="0">
                <a:effectLst/>
                <a:latin typeface="Calibri" panose="020F0502020204030204" pitchFamily="34" charset="0"/>
                <a:ea typeface="Calibri" panose="020F0502020204030204" pitchFamily="34" charset="0"/>
                <a:cs typeface="Arial" panose="020B0604020202020204" pitchFamily="34" charset="0"/>
              </a:rPr>
              <a:t>DE FORMA PROACTIVA </a:t>
            </a:r>
            <a:r>
              <a:rPr lang="es-ES" sz="16000" b="1" dirty="0">
                <a:solidFill>
                  <a:srgbClr val="000000"/>
                </a:solidFill>
                <a:latin typeface="Calibri" panose="020F0502020204030204" pitchFamily="34" charset="0"/>
              </a:rPr>
              <a:t>(</a:t>
            </a:r>
            <a:r>
              <a:rPr lang="es-ES" sz="16000" b="1" dirty="0">
                <a:solidFill>
                  <a:srgbClr val="FF0000"/>
                </a:solidFill>
                <a:latin typeface="Calibri" panose="020F0502020204030204" pitchFamily="34" charset="0"/>
              </a:rPr>
              <a:t>PROCURAR, PROMOVER</a:t>
            </a:r>
            <a:r>
              <a:rPr lang="es-ES" sz="16000" b="1" dirty="0">
                <a:solidFill>
                  <a:srgbClr val="000000"/>
                </a:solidFill>
                <a:latin typeface="Calibri" panose="020F0502020204030204" pitchFamily="34" charset="0"/>
              </a:rPr>
              <a:t>), </a:t>
            </a:r>
            <a:endParaRPr lang="es-ES" sz="16000" dirty="0">
              <a:effectLst/>
              <a:latin typeface="Calibri" panose="020F0502020204030204" pitchFamily="34" charset="0"/>
              <a:ea typeface="Calibri" panose="020F0502020204030204" pitchFamily="34" charset="0"/>
              <a:cs typeface="Arial" panose="020B0604020202020204" pitchFamily="34" charset="0"/>
            </a:endParaRPr>
          </a:p>
          <a:p>
            <a:pPr marL="0" lvl="0" indent="0" algn="ctr">
              <a:lnSpc>
                <a:spcPct val="100000"/>
              </a:lnSpc>
              <a:spcBef>
                <a:spcPts val="0"/>
              </a:spcBef>
              <a:buNone/>
            </a:pPr>
            <a:r>
              <a:rPr lang="es-ES" sz="16000" dirty="0">
                <a:latin typeface="Calibri" panose="020F0502020204030204" pitchFamily="34" charset="0"/>
                <a:ea typeface="Calibri" panose="020F0502020204030204" pitchFamily="34" charset="0"/>
                <a:cs typeface="Arial" panose="020B0604020202020204" pitchFamily="34" charset="0"/>
              </a:rPr>
              <a:t>n</a:t>
            </a:r>
            <a:r>
              <a:rPr lang="es-ES" sz="16000" dirty="0">
                <a:effectLst/>
                <a:latin typeface="Calibri" panose="020F0502020204030204" pitchFamily="34" charset="0"/>
                <a:ea typeface="Calibri" panose="020F0502020204030204" pitchFamily="34" charset="0"/>
                <a:cs typeface="Arial" panose="020B0604020202020204" pitchFamily="34" charset="0"/>
              </a:rPr>
              <a:t>o IMPONIENDO </a:t>
            </a:r>
            <a:r>
              <a:rPr lang="es-ES" sz="16000" b="1" dirty="0">
                <a:solidFill>
                  <a:srgbClr val="000000"/>
                </a:solidFill>
                <a:latin typeface="Calibri" panose="020F0502020204030204" pitchFamily="34" charset="0"/>
              </a:rPr>
              <a:t>(</a:t>
            </a:r>
            <a:r>
              <a:rPr lang="es-ES" sz="16000" b="1" dirty="0">
                <a:solidFill>
                  <a:srgbClr val="FF0000"/>
                </a:solidFill>
                <a:latin typeface="Calibri" panose="020F0502020204030204" pitchFamily="34" charset="0"/>
              </a:rPr>
              <a:t>RESPETAR, COMPROBAR</a:t>
            </a:r>
            <a:r>
              <a:rPr lang="es-ES" sz="16000" b="1" dirty="0">
                <a:solidFill>
                  <a:srgbClr val="000000"/>
                </a:solidFill>
                <a:latin typeface="Calibri" panose="020F0502020204030204" pitchFamily="34" charset="0"/>
              </a:rPr>
              <a:t>)</a:t>
            </a:r>
          </a:p>
          <a:p>
            <a:pPr marL="0" lvl="0" indent="0" algn="ctr">
              <a:lnSpc>
                <a:spcPct val="100000"/>
              </a:lnSpc>
              <a:spcBef>
                <a:spcPts val="0"/>
              </a:spcBef>
              <a:buNone/>
            </a:pPr>
            <a:r>
              <a:rPr lang="es-ES" sz="16000" dirty="0">
                <a:latin typeface="Calibri" panose="020F0502020204030204" pitchFamily="34" charset="0"/>
                <a:ea typeface="Calibri" panose="020F0502020204030204" pitchFamily="34" charset="0"/>
                <a:cs typeface="Arial" panose="020B0604020202020204" pitchFamily="34" charset="0"/>
              </a:rPr>
              <a:t>sino EMPODERANDO AL ALUMNADO </a:t>
            </a:r>
            <a:r>
              <a:rPr lang="es-ES" sz="16000" b="1" dirty="0">
                <a:solidFill>
                  <a:srgbClr val="000000"/>
                </a:solidFill>
                <a:latin typeface="Calibri" panose="020F0502020204030204" pitchFamily="34" charset="0"/>
              </a:rPr>
              <a:t>(</a:t>
            </a:r>
            <a:r>
              <a:rPr lang="es-ES" sz="16000" b="1" dirty="0">
                <a:solidFill>
                  <a:srgbClr val="FF0000"/>
                </a:solidFill>
                <a:latin typeface="Calibri" panose="020F0502020204030204" pitchFamily="34" charset="0"/>
              </a:rPr>
              <a:t>FACILITAR, PRIORIZAR</a:t>
            </a:r>
            <a:r>
              <a:rPr lang="es-ES" sz="16000" b="1" dirty="0">
                <a:solidFill>
                  <a:srgbClr val="000000"/>
                </a:solidFill>
                <a:latin typeface="Calibri" panose="020F0502020204030204" pitchFamily="34" charset="0"/>
              </a:rPr>
              <a:t>)</a:t>
            </a:r>
          </a:p>
          <a:p>
            <a:pPr marL="0" indent="0" algn="ctr" fontAlgn="t">
              <a:lnSpc>
                <a:spcPct val="120000"/>
              </a:lnSpc>
              <a:spcBef>
                <a:spcPts val="0"/>
              </a:spcBef>
              <a:buNone/>
            </a:pPr>
            <a:r>
              <a:rPr lang="es-ES" sz="16000" dirty="0">
                <a:effectLst/>
                <a:latin typeface="Calibri" panose="020F0502020204030204" pitchFamily="34" charset="0"/>
                <a:ea typeface="Calibri" panose="020F0502020204030204" pitchFamily="34" charset="0"/>
                <a:cs typeface="Arial" panose="020B0604020202020204" pitchFamily="34" charset="0"/>
              </a:rPr>
              <a:t>Y SALVAGUARDANDO SUS DERECHOS</a:t>
            </a:r>
            <a:r>
              <a:rPr lang="es-ES" sz="16000" b="1" dirty="0">
                <a:solidFill>
                  <a:srgbClr val="000000"/>
                </a:solidFill>
                <a:latin typeface="Calibri" panose="020F0502020204030204" pitchFamily="34" charset="0"/>
              </a:rPr>
              <a:t> (</a:t>
            </a:r>
            <a:r>
              <a:rPr lang="es-ES" sz="16000" b="1" dirty="0">
                <a:solidFill>
                  <a:srgbClr val="FF0000"/>
                </a:solidFill>
                <a:latin typeface="Calibri" panose="020F0502020204030204" pitchFamily="34" charset="0"/>
              </a:rPr>
              <a:t>GARANTIZAR</a:t>
            </a:r>
            <a:r>
              <a:rPr lang="es-ES" sz="16000" b="1" dirty="0">
                <a:solidFill>
                  <a:srgbClr val="000000"/>
                </a:solidFill>
                <a:latin typeface="Calibri" panose="020F0502020204030204" pitchFamily="34" charset="0"/>
              </a:rPr>
              <a:t>)</a:t>
            </a:r>
            <a:endParaRPr lang="es-ES" sz="16000" b="1" dirty="0">
              <a:solidFill>
                <a:srgbClr val="FF0000"/>
              </a:solidFill>
              <a:latin typeface="Calibri" panose="020F0502020204030204" pitchFamily="34" charset="0"/>
            </a:endParaRPr>
          </a:p>
          <a:p>
            <a:pPr marL="0" indent="0" algn="l" rtl="0" eaLnBrk="1" fontAlgn="t" latinLnBrk="0" hangingPunct="1">
              <a:lnSpc>
                <a:spcPct val="120000"/>
              </a:lnSpc>
              <a:spcBef>
                <a:spcPts val="0"/>
              </a:spcBef>
              <a:buNone/>
            </a:pPr>
            <a:r>
              <a:rPr lang="es-ES" sz="6400" b="1" i="0" u="none" strike="noStrike" kern="1200" dirty="0">
                <a:solidFill>
                  <a:srgbClr val="000000"/>
                </a:solidFill>
                <a:effectLst/>
                <a:latin typeface="Calibri" panose="020F0502020204030204" pitchFamily="34" charset="0"/>
              </a:rPr>
              <a:t> </a:t>
            </a:r>
            <a:endParaRPr lang="es-ES" sz="9600" b="0" i="0" u="none" strike="noStrike" dirty="0">
              <a:effectLst/>
              <a:latin typeface="Arial" panose="020B0604020202020204" pitchFamily="34" charset="0"/>
            </a:endParaRPr>
          </a:p>
          <a:p>
            <a:pPr marL="0" indent="0" algn="l" rtl="0" eaLnBrk="1" fontAlgn="t" latinLnBrk="0" hangingPunct="1">
              <a:lnSpc>
                <a:spcPct val="120000"/>
              </a:lnSpc>
              <a:spcBef>
                <a:spcPts val="0"/>
              </a:spcBef>
              <a:buNone/>
            </a:pPr>
            <a:r>
              <a:rPr lang="es-ES" sz="6400" b="1" i="0" u="none" strike="noStrike" kern="1200" dirty="0">
                <a:solidFill>
                  <a:srgbClr val="000000"/>
                </a:solidFill>
                <a:effectLst/>
                <a:latin typeface="Calibri" panose="020F0502020204030204" pitchFamily="34" charset="0"/>
              </a:rPr>
              <a:t> </a:t>
            </a:r>
            <a:endParaRPr lang="es-ES" sz="9600" b="0" i="0" u="none" strike="noStrike" dirty="0">
              <a:effectLst/>
              <a:latin typeface="Arial" panose="020B0604020202020204" pitchFamily="34" charset="0"/>
            </a:endParaRPr>
          </a:p>
          <a:p>
            <a:pPr marL="0" indent="0" algn="l" rtl="0" eaLnBrk="1" fontAlgn="t" latinLnBrk="0" hangingPunct="1">
              <a:lnSpc>
                <a:spcPct val="120000"/>
              </a:lnSpc>
              <a:spcBef>
                <a:spcPts val="0"/>
              </a:spcBef>
              <a:buNone/>
            </a:pPr>
            <a:endParaRPr lang="es-ES" sz="3600" b="0" i="0" u="none" strike="noStrike" dirty="0">
              <a:effectLst/>
              <a:latin typeface="Arial" panose="020B0604020202020204" pitchFamily="34" charset="0"/>
            </a:endParaRPr>
          </a:p>
          <a:p>
            <a:pPr marL="0" indent="0" algn="l" rtl="0" eaLnBrk="1" fontAlgn="t" latinLnBrk="0" hangingPunct="1">
              <a:lnSpc>
                <a:spcPct val="120000"/>
              </a:lnSpc>
              <a:spcBef>
                <a:spcPts val="0"/>
              </a:spcBef>
              <a:buNone/>
            </a:pPr>
            <a:r>
              <a:rPr lang="es-ES" sz="2400" b="1" i="0" u="none" strike="noStrike" kern="1200" dirty="0">
                <a:solidFill>
                  <a:srgbClr val="000000"/>
                </a:solidFill>
                <a:effectLst/>
                <a:latin typeface="Calibri" panose="020F0502020204030204" pitchFamily="34" charset="0"/>
              </a:rPr>
              <a:t> </a:t>
            </a:r>
            <a:endParaRPr lang="es-ES" sz="3600" b="0" i="0" u="none" strike="noStrike" dirty="0">
              <a:effectLst/>
              <a:latin typeface="Arial" panose="020B0604020202020204" pitchFamily="34" charset="0"/>
            </a:endParaRPr>
          </a:p>
          <a:p>
            <a:pPr marL="0" indent="0" algn="l" rtl="0" eaLnBrk="1" fontAlgn="t" latinLnBrk="0" hangingPunct="1">
              <a:lnSpc>
                <a:spcPct val="120000"/>
              </a:lnSpc>
              <a:spcBef>
                <a:spcPts val="0"/>
              </a:spcBef>
              <a:buNone/>
            </a:pPr>
            <a:endParaRPr lang="es-ES" sz="3600" b="0" i="0" u="none" strike="noStrike" dirty="0">
              <a:effectLst/>
              <a:latin typeface="Arial" panose="020B0604020202020204" pitchFamily="34" charset="0"/>
            </a:endParaRPr>
          </a:p>
          <a:p>
            <a:pPr marL="0" indent="0" algn="l" rtl="0" eaLnBrk="1" fontAlgn="t" latinLnBrk="0" hangingPunct="1">
              <a:lnSpc>
                <a:spcPct val="120000"/>
              </a:lnSpc>
              <a:spcBef>
                <a:spcPts val="0"/>
              </a:spcBef>
              <a:buNone/>
            </a:pPr>
            <a:r>
              <a:rPr lang="es-ES" sz="2400" b="1" i="0" u="none" strike="noStrike" kern="1200" dirty="0">
                <a:solidFill>
                  <a:srgbClr val="000000"/>
                </a:solidFill>
                <a:effectLst/>
                <a:latin typeface="Calibri" panose="020F0502020204030204" pitchFamily="34" charset="0"/>
              </a:rPr>
              <a:t> </a:t>
            </a:r>
            <a:endParaRPr lang="es-ES" sz="3600" b="0" i="0" u="none" strike="noStrike" dirty="0">
              <a:effectLst/>
              <a:latin typeface="Arial" panose="020B0604020202020204" pitchFamily="34" charset="0"/>
            </a:endParaRPr>
          </a:p>
          <a:p>
            <a:pPr marL="0" indent="0" algn="l" rtl="0" eaLnBrk="1" fontAlgn="t" latinLnBrk="0" hangingPunct="1">
              <a:lnSpc>
                <a:spcPct val="120000"/>
              </a:lnSpc>
              <a:spcBef>
                <a:spcPts val="0"/>
              </a:spcBef>
              <a:buNone/>
            </a:pPr>
            <a:r>
              <a:rPr lang="es-ES" sz="2400" b="1" i="0" u="none" strike="noStrike" kern="1200" dirty="0">
                <a:solidFill>
                  <a:srgbClr val="000000"/>
                </a:solidFill>
                <a:effectLst/>
                <a:latin typeface="Calibri" panose="020F0502020204030204" pitchFamily="34" charset="0"/>
              </a:rPr>
              <a:t> </a:t>
            </a:r>
            <a:endParaRPr lang="es-ES" sz="3600" b="0" i="0" u="none" strike="noStrike" dirty="0">
              <a:effectLst/>
              <a:latin typeface="Arial" panose="020B0604020202020204" pitchFamily="34" charset="0"/>
            </a:endParaRPr>
          </a:p>
          <a:p>
            <a:pPr marL="0" indent="0" algn="l" rtl="0" eaLnBrk="1" fontAlgn="t" latinLnBrk="0" hangingPunct="1">
              <a:lnSpc>
                <a:spcPct val="120000"/>
              </a:lnSpc>
              <a:spcBef>
                <a:spcPts val="0"/>
              </a:spcBef>
              <a:buNone/>
            </a:pPr>
            <a:r>
              <a:rPr lang="es-ES" sz="2400" b="1" i="0" u="none" strike="noStrike" kern="1200" dirty="0">
                <a:solidFill>
                  <a:srgbClr val="000000"/>
                </a:solidFill>
                <a:effectLst/>
                <a:latin typeface="Calibri" panose="020F0502020204030204" pitchFamily="34" charset="0"/>
              </a:rPr>
              <a:t> </a:t>
            </a:r>
            <a:endParaRPr lang="es-ES" sz="3600" b="0" i="0" u="none" strike="noStrike" dirty="0">
              <a:effectLst/>
              <a:latin typeface="Arial" panose="020B0604020202020204" pitchFamily="34" charset="0"/>
            </a:endParaRPr>
          </a:p>
          <a:p>
            <a:pPr marL="0" indent="0" algn="l" rtl="0" eaLnBrk="1" fontAlgn="t" latinLnBrk="0" hangingPunct="1">
              <a:lnSpc>
                <a:spcPct val="120000"/>
              </a:lnSpc>
              <a:spcBef>
                <a:spcPts val="0"/>
              </a:spcBef>
              <a:buNone/>
            </a:pPr>
            <a:r>
              <a:rPr lang="es-ES" sz="2400" b="1" i="0" u="none" strike="noStrike" kern="1200" dirty="0">
                <a:solidFill>
                  <a:srgbClr val="000000"/>
                </a:solidFill>
                <a:effectLst/>
                <a:latin typeface="Calibri" panose="020F0502020204030204" pitchFamily="34" charset="0"/>
              </a:rPr>
              <a:t> </a:t>
            </a:r>
            <a:endParaRPr lang="es-ES" sz="3600" b="0" i="0" u="none" strike="noStrike" dirty="0">
              <a:effectLst/>
              <a:latin typeface="Arial" panose="020B0604020202020204" pitchFamily="34" charset="0"/>
            </a:endParaRPr>
          </a:p>
          <a:p>
            <a:pPr marL="0" indent="0" algn="l" rtl="0" eaLnBrk="1" fontAlgn="t" latinLnBrk="0" hangingPunct="1">
              <a:lnSpc>
                <a:spcPct val="120000"/>
              </a:lnSpc>
              <a:spcBef>
                <a:spcPts val="0"/>
              </a:spcBef>
              <a:buNone/>
            </a:pPr>
            <a:r>
              <a:rPr lang="es-ES" sz="2400" b="1" i="0" u="none" strike="noStrike" kern="1200" dirty="0">
                <a:solidFill>
                  <a:srgbClr val="000000"/>
                </a:solidFill>
                <a:effectLst/>
                <a:latin typeface="Calibri" panose="020F0502020204030204" pitchFamily="34" charset="0"/>
              </a:rPr>
              <a:t> </a:t>
            </a:r>
            <a:endParaRPr lang="es-ES" sz="3600" b="0" i="0" u="none" strike="noStrike" dirty="0">
              <a:effectLst/>
              <a:latin typeface="Arial" panose="020B0604020202020204" pitchFamily="34" charset="0"/>
            </a:endParaRPr>
          </a:p>
          <a:p>
            <a:pPr marL="0" indent="0" algn="ctr">
              <a:lnSpc>
                <a:spcPct val="120000"/>
              </a:lnSpc>
              <a:spcBef>
                <a:spcPts val="0"/>
              </a:spcBef>
              <a:buNone/>
            </a:pPr>
            <a:endParaRPr lang="es-ES" sz="2400" dirty="0">
              <a:effectLst/>
              <a:latin typeface="Calibri" panose="020F0502020204030204" pitchFamily="34" charset="0"/>
              <a:ea typeface="Calibri" panose="020F050202020403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1862271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489E6EE-C1F8-42EE-A2AA-74F3E51232ED}"/>
              </a:ext>
            </a:extLst>
          </p:cNvPr>
          <p:cNvSpPr>
            <a:spLocks noGrp="1"/>
          </p:cNvSpPr>
          <p:nvPr>
            <p:ph type="title"/>
          </p:nvPr>
        </p:nvSpPr>
        <p:spPr>
          <a:xfrm>
            <a:off x="1062037" y="211087"/>
            <a:ext cx="11129963" cy="792550"/>
          </a:xfrm>
        </p:spPr>
        <p:txBody>
          <a:bodyPr>
            <a:normAutofit/>
          </a:bodyPr>
          <a:lstStyle/>
          <a:p>
            <a:pPr algn="ctr"/>
            <a:r>
              <a:rPr lang="es-ES" sz="3600" dirty="0">
                <a:solidFill>
                  <a:srgbClr val="FF0000"/>
                </a:solidFill>
                <a:latin typeface="Arial" panose="020B0604020202020204" pitchFamily="34" charset="0"/>
                <a:ea typeface="Calibri" panose="020F0502020204030204" pitchFamily="34" charset="0"/>
                <a:cs typeface="Times New Roman" panose="02020603050405020304" pitchFamily="18" charset="0"/>
              </a:rPr>
              <a:t>ACCIONES</a:t>
            </a:r>
            <a:r>
              <a:rPr lang="es-ES" sz="3600" b="1" dirty="0">
                <a:solidFill>
                  <a:srgbClr val="0082D1"/>
                </a:solidFill>
                <a:latin typeface="Arial" panose="020B0604020202020204" pitchFamily="34" charset="0"/>
                <a:ea typeface="Calibri" panose="020F0502020204030204" pitchFamily="34" charset="0"/>
                <a:cs typeface="Times New Roman" panose="02020603050405020304" pitchFamily="18" charset="0"/>
              </a:rPr>
              <a:t>, </a:t>
            </a:r>
            <a:r>
              <a:rPr lang="es-ES" b="1" dirty="0">
                <a:solidFill>
                  <a:srgbClr val="00B0F0"/>
                </a:solidFill>
                <a:latin typeface="Arial" panose="020B0604020202020204" pitchFamily="34" charset="0"/>
                <a:ea typeface="Calibri" panose="020F0502020204030204" pitchFamily="34" charset="0"/>
                <a:cs typeface="Times New Roman" panose="02020603050405020304" pitchFamily="18" charset="0"/>
              </a:rPr>
              <a:t>VALORES</a:t>
            </a:r>
            <a:r>
              <a:rPr lang="es-ES" sz="3600" b="1" dirty="0">
                <a:solidFill>
                  <a:srgbClr val="0082D1"/>
                </a:solidFill>
                <a:latin typeface="Arial" panose="020B0604020202020204" pitchFamily="34" charset="0"/>
                <a:ea typeface="Calibri" panose="020F0502020204030204" pitchFamily="34" charset="0"/>
                <a:cs typeface="Times New Roman" panose="02020603050405020304" pitchFamily="18" charset="0"/>
              </a:rPr>
              <a:t>, </a:t>
            </a:r>
            <a:r>
              <a:rPr lang="es-ES" sz="3600" dirty="0">
                <a:solidFill>
                  <a:srgbClr val="00B050"/>
                </a:solidFill>
                <a:latin typeface="Arial" panose="020B0604020202020204" pitchFamily="34" charset="0"/>
                <a:ea typeface="Calibri" panose="020F0502020204030204" pitchFamily="34" charset="0"/>
                <a:cs typeface="Times New Roman" panose="02020603050405020304" pitchFamily="18" charset="0"/>
              </a:rPr>
              <a:t>PRIORIDADES</a:t>
            </a:r>
            <a:endParaRPr lang="es-ES" dirty="0">
              <a:solidFill>
                <a:srgbClr val="00B050"/>
              </a:solidFill>
            </a:endParaRPr>
          </a:p>
        </p:txBody>
      </p:sp>
      <p:pic>
        <p:nvPicPr>
          <p:cNvPr id="5" name="Imagen 4">
            <a:extLst>
              <a:ext uri="{FF2B5EF4-FFF2-40B4-BE49-F238E27FC236}">
                <a16:creationId xmlns:a16="http://schemas.microsoft.com/office/drawing/2014/main" id="{AF17269E-135B-40FB-9C18-AD39B80BCA4E}"/>
              </a:ext>
            </a:extLst>
          </p:cNvPr>
          <p:cNvPicPr>
            <a:picLocks noChangeAspect="1"/>
          </p:cNvPicPr>
          <p:nvPr/>
        </p:nvPicPr>
        <p:blipFill>
          <a:blip r:embed="rId2"/>
          <a:stretch>
            <a:fillRect/>
          </a:stretch>
        </p:blipFill>
        <p:spPr>
          <a:xfrm>
            <a:off x="11018794" y="5700326"/>
            <a:ext cx="688908" cy="792549"/>
          </a:xfrm>
          <a:prstGeom prst="rect">
            <a:avLst/>
          </a:prstGeom>
        </p:spPr>
      </p:pic>
      <p:sp>
        <p:nvSpPr>
          <p:cNvPr id="7" name="Marcador de contenido 6">
            <a:extLst>
              <a:ext uri="{FF2B5EF4-FFF2-40B4-BE49-F238E27FC236}">
                <a16:creationId xmlns:a16="http://schemas.microsoft.com/office/drawing/2014/main" id="{EE492F35-FA39-4291-A6F4-7816965A0F0A}"/>
              </a:ext>
            </a:extLst>
          </p:cNvPr>
          <p:cNvSpPr>
            <a:spLocks noGrp="1"/>
          </p:cNvSpPr>
          <p:nvPr>
            <p:ph idx="1"/>
          </p:nvPr>
        </p:nvSpPr>
        <p:spPr>
          <a:xfrm>
            <a:off x="1914525" y="742950"/>
            <a:ext cx="8758238" cy="5434013"/>
          </a:xfrm>
        </p:spPr>
        <p:txBody>
          <a:bodyPr>
            <a:normAutofit fontScale="25000" lnSpcReduction="20000"/>
          </a:bodyPr>
          <a:lstStyle/>
          <a:p>
            <a:pPr marL="0" lvl="0" indent="0" algn="ctr">
              <a:lnSpc>
                <a:spcPct val="100000"/>
              </a:lnSpc>
              <a:spcBef>
                <a:spcPts val="0"/>
              </a:spcBef>
              <a:buNone/>
            </a:pPr>
            <a:endParaRPr lang="es-E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indent="0" algn="ctr">
              <a:lnSpc>
                <a:spcPct val="100000"/>
              </a:lnSpc>
              <a:spcBef>
                <a:spcPts val="0"/>
              </a:spcBef>
              <a:buNone/>
            </a:pPr>
            <a:endParaRPr lang="es-ES" sz="14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indent="0" algn="ctr">
              <a:lnSpc>
                <a:spcPct val="100000"/>
              </a:lnSpc>
              <a:spcBef>
                <a:spcPts val="0"/>
              </a:spcBef>
              <a:buNone/>
            </a:pPr>
            <a:r>
              <a:rPr lang="es-ES" sz="14400" b="1" dirty="0">
                <a:solidFill>
                  <a:srgbClr val="00B0F0"/>
                </a:solidFill>
                <a:latin typeface="Arial" panose="020B0604020202020204" pitchFamily="34" charset="0"/>
                <a:cs typeface="Times New Roman" panose="02020603050405020304" pitchFamily="18" charset="0"/>
              </a:rPr>
              <a:t>VALORES</a:t>
            </a:r>
            <a:r>
              <a:rPr lang="es-ES" sz="144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es-ES" sz="14400" dirty="0">
                <a:latin typeface="Calibri" panose="020F0502020204030204" pitchFamily="34" charset="0"/>
                <a:ea typeface="Calibri" panose="020F0502020204030204" pitchFamily="34" charset="0"/>
                <a:cs typeface="Arial" panose="020B0604020202020204" pitchFamily="34" charset="0"/>
              </a:rPr>
              <a:t>A TENER EN CUENTA:</a:t>
            </a:r>
          </a:p>
          <a:p>
            <a:pPr marL="0" indent="0" algn="ctr" fontAlgn="t">
              <a:lnSpc>
                <a:spcPct val="120000"/>
              </a:lnSpc>
              <a:spcBef>
                <a:spcPts val="0"/>
              </a:spcBef>
              <a:buNone/>
            </a:pPr>
            <a:endParaRPr lang="es-ES" sz="12800" b="1" dirty="0">
              <a:solidFill>
                <a:srgbClr val="00B0F0"/>
              </a:solidFill>
              <a:latin typeface="Calibri" panose="020F0502020204030204" pitchFamily="34" charset="0"/>
            </a:endParaRPr>
          </a:p>
          <a:p>
            <a:pPr marL="0" indent="0" algn="ctr" fontAlgn="t">
              <a:lnSpc>
                <a:spcPct val="120000"/>
              </a:lnSpc>
              <a:spcBef>
                <a:spcPts val="0"/>
              </a:spcBef>
              <a:buNone/>
            </a:pPr>
            <a:r>
              <a:rPr lang="es-ES" sz="12800" b="1" dirty="0">
                <a:solidFill>
                  <a:srgbClr val="00B0F0"/>
                </a:solidFill>
                <a:latin typeface="Calibri" panose="020F0502020204030204" pitchFamily="34" charset="0"/>
              </a:rPr>
              <a:t>DIGNIDAD </a:t>
            </a:r>
            <a:r>
              <a:rPr lang="es-ES" sz="12800" dirty="0">
                <a:solidFill>
                  <a:srgbClr val="00B0F0"/>
                </a:solidFill>
                <a:latin typeface="Calibri" panose="020F0502020204030204" pitchFamily="34" charset="0"/>
              </a:rPr>
              <a:t>(y</a:t>
            </a:r>
            <a:r>
              <a:rPr lang="es-ES" sz="12800" b="1" dirty="0">
                <a:solidFill>
                  <a:srgbClr val="00B0F0"/>
                </a:solidFill>
                <a:latin typeface="Calibri" panose="020F0502020204030204" pitchFamily="34" charset="0"/>
              </a:rPr>
              <a:t> </a:t>
            </a:r>
            <a:r>
              <a:rPr lang="es-ES" sz="12800" dirty="0">
                <a:solidFill>
                  <a:srgbClr val="00B0F0"/>
                </a:solidFill>
                <a:latin typeface="Calibri" panose="020F0502020204030204" pitchFamily="34" charset="0"/>
                <a:ea typeface="Calibri" panose="020F0502020204030204" pitchFamily="34" charset="0"/>
                <a:cs typeface="Arial" panose="020B0604020202020204" pitchFamily="34" charset="0"/>
              </a:rPr>
              <a:t>Libertad)</a:t>
            </a:r>
            <a:r>
              <a:rPr lang="es-ES" sz="12800" b="1" dirty="0">
                <a:solidFill>
                  <a:srgbClr val="00B0F0"/>
                </a:solidFill>
                <a:latin typeface="Calibri" panose="020F0502020204030204" pitchFamily="34" charset="0"/>
              </a:rPr>
              <a:t>, CORDIALIDAD, EMPATÍA </a:t>
            </a:r>
            <a:r>
              <a:rPr lang="es-ES" sz="12800" dirty="0">
                <a:solidFill>
                  <a:srgbClr val="00B0F0"/>
                </a:solidFill>
                <a:latin typeface="Calibri" panose="020F0502020204030204" pitchFamily="34" charset="0"/>
              </a:rPr>
              <a:t>(y</a:t>
            </a:r>
            <a:r>
              <a:rPr lang="es-ES" sz="12800" b="1" dirty="0">
                <a:solidFill>
                  <a:srgbClr val="00B0F0"/>
                </a:solidFill>
                <a:latin typeface="Calibri" panose="020F0502020204030204" pitchFamily="34" charset="0"/>
              </a:rPr>
              <a:t> </a:t>
            </a:r>
            <a:r>
              <a:rPr lang="es-ES" sz="12800" dirty="0">
                <a:solidFill>
                  <a:srgbClr val="00B0F0"/>
                </a:solidFill>
                <a:latin typeface="Calibri" panose="020F0502020204030204" pitchFamily="34" charset="0"/>
                <a:ea typeface="Calibri" panose="020F0502020204030204" pitchFamily="34" charset="0"/>
                <a:cs typeface="Arial" panose="020B0604020202020204" pitchFamily="34" charset="0"/>
              </a:rPr>
              <a:t>Comprensión)</a:t>
            </a:r>
            <a:r>
              <a:rPr lang="es-ES" sz="12800" b="1" dirty="0">
                <a:solidFill>
                  <a:srgbClr val="00B0F0"/>
                </a:solidFill>
                <a:latin typeface="Calibri" panose="020F0502020204030204" pitchFamily="34" charset="0"/>
              </a:rPr>
              <a:t>, SEGURIDAD </a:t>
            </a:r>
            <a:r>
              <a:rPr lang="es-ES" sz="12800" dirty="0">
                <a:solidFill>
                  <a:srgbClr val="00B0F0"/>
                </a:solidFill>
                <a:latin typeface="Calibri" panose="020F0502020204030204" pitchFamily="34" charset="0"/>
              </a:rPr>
              <a:t>(y</a:t>
            </a:r>
            <a:r>
              <a:rPr lang="es-ES" sz="12800" b="1" dirty="0">
                <a:solidFill>
                  <a:srgbClr val="00B0F0"/>
                </a:solidFill>
                <a:latin typeface="Calibri" panose="020F0502020204030204" pitchFamily="34" charset="0"/>
              </a:rPr>
              <a:t> </a:t>
            </a:r>
            <a:r>
              <a:rPr lang="es-ES" sz="12800" dirty="0">
                <a:solidFill>
                  <a:srgbClr val="00B0F0"/>
                </a:solidFill>
                <a:latin typeface="Calibri" panose="020F0502020204030204" pitchFamily="34" charset="0"/>
                <a:ea typeface="Calibri" panose="020F0502020204030204" pitchFamily="34" charset="0"/>
                <a:cs typeface="Arial" panose="020B0604020202020204" pitchFamily="34" charset="0"/>
              </a:rPr>
              <a:t>Confianza)</a:t>
            </a:r>
            <a:r>
              <a:rPr lang="es-ES" sz="12800" b="1" dirty="0">
                <a:solidFill>
                  <a:srgbClr val="00B0F0"/>
                </a:solidFill>
                <a:latin typeface="Calibri" panose="020F0502020204030204" pitchFamily="34" charset="0"/>
              </a:rPr>
              <a:t>, DIÁLOGO, JUSTICIA, RESPETO, IGUALDAD </a:t>
            </a:r>
            <a:r>
              <a:rPr lang="es-ES" sz="12800" dirty="0">
                <a:solidFill>
                  <a:srgbClr val="00B0F0"/>
                </a:solidFill>
                <a:latin typeface="Calibri" panose="020F0502020204030204" pitchFamily="34" charset="0"/>
              </a:rPr>
              <a:t>(y </a:t>
            </a:r>
            <a:r>
              <a:rPr lang="es-ES" sz="12800" dirty="0">
                <a:solidFill>
                  <a:srgbClr val="00B0F0"/>
                </a:solidFill>
                <a:latin typeface="Calibri" panose="020F0502020204030204" pitchFamily="34" charset="0"/>
                <a:ea typeface="Calibri" panose="020F0502020204030204" pitchFamily="34" charset="0"/>
                <a:cs typeface="Arial" panose="020B0604020202020204" pitchFamily="34" charset="0"/>
              </a:rPr>
              <a:t>Solidaridad)</a:t>
            </a:r>
            <a:r>
              <a:rPr lang="es-ES" sz="12800" b="1" dirty="0">
                <a:solidFill>
                  <a:srgbClr val="00B0F0"/>
                </a:solidFill>
                <a:latin typeface="Calibri" panose="020F0502020204030204" pitchFamily="34" charset="0"/>
              </a:rPr>
              <a:t>, INCLUSIÓN, PARTICIPACIÓN </a:t>
            </a:r>
            <a:r>
              <a:rPr lang="es-ES" sz="12800" dirty="0">
                <a:solidFill>
                  <a:srgbClr val="00B0F0"/>
                </a:solidFill>
                <a:latin typeface="Calibri" panose="020F0502020204030204" pitchFamily="34" charset="0"/>
              </a:rPr>
              <a:t>(y</a:t>
            </a:r>
            <a:r>
              <a:rPr lang="es-ES" sz="12800" b="1" dirty="0">
                <a:solidFill>
                  <a:srgbClr val="00B0F0"/>
                </a:solidFill>
                <a:latin typeface="Calibri" panose="020F0502020204030204" pitchFamily="34" charset="0"/>
              </a:rPr>
              <a:t> </a:t>
            </a:r>
            <a:r>
              <a:rPr lang="es-ES" sz="12800" dirty="0">
                <a:solidFill>
                  <a:srgbClr val="00B0F0"/>
                </a:solidFill>
                <a:latin typeface="Calibri" panose="020F0502020204030204" pitchFamily="34" charset="0"/>
                <a:ea typeface="Calibri" panose="020F0502020204030204" pitchFamily="34" charset="0"/>
                <a:cs typeface="Arial" panose="020B0604020202020204" pitchFamily="34" charset="0"/>
              </a:rPr>
              <a:t>Responsabilidad), </a:t>
            </a:r>
            <a:r>
              <a:rPr lang="es-ES" sz="12800" b="1" dirty="0">
                <a:solidFill>
                  <a:srgbClr val="00B0F0"/>
                </a:solidFill>
                <a:latin typeface="Calibri" panose="020F0502020204030204" pitchFamily="34" charset="0"/>
              </a:rPr>
              <a:t>INMEDIATEZ, DISCRECIÓN, SOSTENIBILIDAD</a:t>
            </a:r>
            <a:endParaRPr lang="es-ES" sz="12800" dirty="0">
              <a:latin typeface="Arial" panose="020B0604020202020204" pitchFamily="34" charset="0"/>
            </a:endParaRPr>
          </a:p>
          <a:p>
            <a:pPr marL="0" indent="0" algn="l" rtl="0" eaLnBrk="1" fontAlgn="t" latinLnBrk="0" hangingPunct="1">
              <a:lnSpc>
                <a:spcPct val="120000"/>
              </a:lnSpc>
              <a:spcBef>
                <a:spcPts val="0"/>
              </a:spcBef>
              <a:buNone/>
            </a:pPr>
            <a:endParaRPr lang="es-ES" sz="3600" b="0" i="0" u="none" strike="noStrike" dirty="0">
              <a:effectLst/>
              <a:latin typeface="Arial" panose="020B0604020202020204" pitchFamily="34" charset="0"/>
            </a:endParaRPr>
          </a:p>
          <a:p>
            <a:pPr marL="0" indent="0" algn="l" rtl="0" eaLnBrk="1" fontAlgn="t" latinLnBrk="0" hangingPunct="1">
              <a:lnSpc>
                <a:spcPct val="120000"/>
              </a:lnSpc>
              <a:spcBef>
                <a:spcPts val="0"/>
              </a:spcBef>
              <a:buNone/>
            </a:pPr>
            <a:r>
              <a:rPr lang="es-ES" sz="2400" b="1" i="0" u="none" strike="noStrike" kern="1200" dirty="0">
                <a:solidFill>
                  <a:srgbClr val="000000"/>
                </a:solidFill>
                <a:effectLst/>
                <a:latin typeface="Calibri" panose="020F0502020204030204" pitchFamily="34" charset="0"/>
              </a:rPr>
              <a:t> </a:t>
            </a:r>
            <a:endParaRPr lang="es-ES" sz="3600" b="0" i="0" u="none" strike="noStrike" dirty="0">
              <a:effectLst/>
              <a:latin typeface="Arial" panose="020B0604020202020204" pitchFamily="34" charset="0"/>
            </a:endParaRPr>
          </a:p>
          <a:p>
            <a:pPr marL="0" indent="0" algn="l" rtl="0" eaLnBrk="1" fontAlgn="t" latinLnBrk="0" hangingPunct="1">
              <a:lnSpc>
                <a:spcPct val="120000"/>
              </a:lnSpc>
              <a:spcBef>
                <a:spcPts val="0"/>
              </a:spcBef>
              <a:buNone/>
            </a:pPr>
            <a:r>
              <a:rPr lang="es-ES" sz="2400" b="1" i="0" u="none" strike="noStrike" kern="1200" dirty="0">
                <a:solidFill>
                  <a:srgbClr val="000000"/>
                </a:solidFill>
                <a:effectLst/>
                <a:latin typeface="Calibri" panose="020F0502020204030204" pitchFamily="34" charset="0"/>
              </a:rPr>
              <a:t> </a:t>
            </a:r>
            <a:endParaRPr lang="es-ES" sz="3600" b="0" i="0" u="none" strike="noStrike" dirty="0">
              <a:effectLst/>
              <a:latin typeface="Arial" panose="020B0604020202020204" pitchFamily="34" charset="0"/>
            </a:endParaRPr>
          </a:p>
          <a:p>
            <a:pPr marL="0" indent="0" algn="l" rtl="0" eaLnBrk="1" fontAlgn="t" latinLnBrk="0" hangingPunct="1">
              <a:lnSpc>
                <a:spcPct val="120000"/>
              </a:lnSpc>
              <a:spcBef>
                <a:spcPts val="0"/>
              </a:spcBef>
              <a:buNone/>
            </a:pPr>
            <a:r>
              <a:rPr lang="es-ES" sz="2400" b="1" i="0" u="none" strike="noStrike" kern="1200" dirty="0">
                <a:solidFill>
                  <a:srgbClr val="000000"/>
                </a:solidFill>
                <a:effectLst/>
                <a:latin typeface="Calibri" panose="020F0502020204030204" pitchFamily="34" charset="0"/>
              </a:rPr>
              <a:t> </a:t>
            </a:r>
            <a:endParaRPr lang="es-ES" sz="3600" b="0" i="0" u="none" strike="noStrike" dirty="0">
              <a:effectLst/>
              <a:latin typeface="Arial" panose="020B0604020202020204" pitchFamily="34" charset="0"/>
            </a:endParaRPr>
          </a:p>
          <a:p>
            <a:pPr marL="0" indent="0" algn="l" rtl="0" eaLnBrk="1" fontAlgn="t" latinLnBrk="0" hangingPunct="1">
              <a:lnSpc>
                <a:spcPct val="120000"/>
              </a:lnSpc>
              <a:spcBef>
                <a:spcPts val="0"/>
              </a:spcBef>
              <a:buNone/>
            </a:pPr>
            <a:r>
              <a:rPr lang="es-ES" sz="2400" b="1" i="0" u="none" strike="noStrike" kern="1200" dirty="0">
                <a:solidFill>
                  <a:srgbClr val="000000"/>
                </a:solidFill>
                <a:effectLst/>
                <a:latin typeface="Calibri" panose="020F0502020204030204" pitchFamily="34" charset="0"/>
              </a:rPr>
              <a:t> </a:t>
            </a:r>
            <a:endParaRPr lang="es-ES" sz="3600" b="0" i="0" u="none" strike="noStrike" dirty="0">
              <a:effectLst/>
              <a:latin typeface="Arial" panose="020B0604020202020204" pitchFamily="34" charset="0"/>
            </a:endParaRPr>
          </a:p>
          <a:p>
            <a:pPr marL="0" indent="0" algn="l" rtl="0" eaLnBrk="1" fontAlgn="t" latinLnBrk="0" hangingPunct="1">
              <a:lnSpc>
                <a:spcPct val="120000"/>
              </a:lnSpc>
              <a:spcBef>
                <a:spcPts val="0"/>
              </a:spcBef>
              <a:buNone/>
            </a:pPr>
            <a:r>
              <a:rPr lang="es-ES" sz="2400" b="1" i="0" u="none" strike="noStrike" kern="1200" dirty="0">
                <a:solidFill>
                  <a:srgbClr val="000000"/>
                </a:solidFill>
                <a:effectLst/>
                <a:latin typeface="Calibri" panose="020F0502020204030204" pitchFamily="34" charset="0"/>
              </a:rPr>
              <a:t> </a:t>
            </a:r>
            <a:endParaRPr lang="es-ES" sz="3600" b="0" i="0" u="none" strike="noStrike" dirty="0">
              <a:effectLst/>
              <a:latin typeface="Arial" panose="020B0604020202020204" pitchFamily="34" charset="0"/>
            </a:endParaRPr>
          </a:p>
          <a:p>
            <a:pPr marL="0" indent="0" algn="ctr">
              <a:lnSpc>
                <a:spcPct val="120000"/>
              </a:lnSpc>
              <a:spcBef>
                <a:spcPts val="0"/>
              </a:spcBef>
              <a:buNone/>
            </a:pPr>
            <a:endParaRPr lang="es-ES" sz="2400" dirty="0">
              <a:effectLst/>
              <a:latin typeface="Calibri" panose="020F0502020204030204" pitchFamily="34" charset="0"/>
              <a:ea typeface="Calibri" panose="020F050202020403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3101397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2A9C333-2907-4A7B-8E65-72095154A1A5}"/>
              </a:ext>
            </a:extLst>
          </p:cNvPr>
          <p:cNvPicPr>
            <a:picLocks noChangeAspect="1"/>
          </p:cNvPicPr>
          <p:nvPr/>
        </p:nvPicPr>
        <p:blipFill rotWithShape="1">
          <a:blip r:embed="rId2"/>
          <a:srcRect l="12890" t="26987" r="15625" b="8521"/>
          <a:stretch/>
        </p:blipFill>
        <p:spPr>
          <a:xfrm>
            <a:off x="914400" y="1072992"/>
            <a:ext cx="10244138" cy="5138075"/>
          </a:xfrm>
          <a:prstGeom prst="rect">
            <a:avLst/>
          </a:prstGeom>
        </p:spPr>
      </p:pic>
      <p:sp>
        <p:nvSpPr>
          <p:cNvPr id="7" name="CuadroTexto 6">
            <a:extLst>
              <a:ext uri="{FF2B5EF4-FFF2-40B4-BE49-F238E27FC236}">
                <a16:creationId xmlns:a16="http://schemas.microsoft.com/office/drawing/2014/main" id="{D3C5708F-0D9E-42BF-BF70-112AFD4D9F58}"/>
              </a:ext>
            </a:extLst>
          </p:cNvPr>
          <p:cNvSpPr txBox="1"/>
          <p:nvPr/>
        </p:nvSpPr>
        <p:spPr>
          <a:xfrm>
            <a:off x="914400" y="0"/>
            <a:ext cx="10244138" cy="646331"/>
          </a:xfrm>
          <a:prstGeom prst="rect">
            <a:avLst/>
          </a:prstGeom>
          <a:noFill/>
        </p:spPr>
        <p:txBody>
          <a:bodyPr wrap="square" rtlCol="0">
            <a:spAutoFit/>
          </a:bodyPr>
          <a:lstStyle/>
          <a:p>
            <a:pPr algn="ctr"/>
            <a:r>
              <a:rPr lang="es-ES" sz="3600" b="1" dirty="0">
                <a:solidFill>
                  <a:srgbClr val="7030A0"/>
                </a:solidFill>
              </a:rPr>
              <a:t>DECÁLOGO PARA PROFESORES EN CENTROS TEI</a:t>
            </a:r>
          </a:p>
        </p:txBody>
      </p:sp>
    </p:spTree>
    <p:extLst>
      <p:ext uri="{BB962C8B-B14F-4D97-AF65-F5344CB8AC3E}">
        <p14:creationId xmlns:p14="http://schemas.microsoft.com/office/powerpoint/2010/main" val="1734782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489E6EE-C1F8-42EE-A2AA-74F3E51232ED}"/>
              </a:ext>
            </a:extLst>
          </p:cNvPr>
          <p:cNvSpPr>
            <a:spLocks noGrp="1"/>
          </p:cNvSpPr>
          <p:nvPr>
            <p:ph type="title"/>
          </p:nvPr>
        </p:nvSpPr>
        <p:spPr>
          <a:xfrm>
            <a:off x="1062037" y="211087"/>
            <a:ext cx="11129963" cy="792550"/>
          </a:xfrm>
        </p:spPr>
        <p:txBody>
          <a:bodyPr>
            <a:normAutofit/>
          </a:bodyPr>
          <a:lstStyle/>
          <a:p>
            <a:pPr algn="ctr"/>
            <a:r>
              <a:rPr lang="es-ES" sz="3600" dirty="0">
                <a:solidFill>
                  <a:srgbClr val="FF0000"/>
                </a:solidFill>
                <a:latin typeface="Arial" panose="020B0604020202020204" pitchFamily="34" charset="0"/>
                <a:ea typeface="Calibri" panose="020F0502020204030204" pitchFamily="34" charset="0"/>
                <a:cs typeface="Times New Roman" panose="02020603050405020304" pitchFamily="18" charset="0"/>
              </a:rPr>
              <a:t>ACCIONES</a:t>
            </a:r>
            <a:r>
              <a:rPr lang="es-ES" sz="3600" dirty="0">
                <a:solidFill>
                  <a:srgbClr val="0082D1"/>
                </a:solidFill>
                <a:latin typeface="Arial" panose="020B0604020202020204" pitchFamily="34" charset="0"/>
                <a:ea typeface="Calibri" panose="020F0502020204030204" pitchFamily="34" charset="0"/>
                <a:cs typeface="Times New Roman" panose="02020603050405020304" pitchFamily="18" charset="0"/>
              </a:rPr>
              <a:t>, </a:t>
            </a:r>
            <a:r>
              <a:rPr lang="es-ES" sz="3600" dirty="0">
                <a:solidFill>
                  <a:srgbClr val="00B0F0"/>
                </a:solidFill>
                <a:latin typeface="Arial" panose="020B0604020202020204" pitchFamily="34" charset="0"/>
                <a:ea typeface="Calibri" panose="020F0502020204030204" pitchFamily="34" charset="0"/>
                <a:cs typeface="Times New Roman" panose="02020603050405020304" pitchFamily="18" charset="0"/>
              </a:rPr>
              <a:t>VALORES</a:t>
            </a:r>
            <a:r>
              <a:rPr lang="es-ES" sz="3600" b="1" dirty="0">
                <a:solidFill>
                  <a:srgbClr val="0082D1"/>
                </a:solidFill>
                <a:latin typeface="Arial" panose="020B0604020202020204" pitchFamily="34" charset="0"/>
                <a:ea typeface="Calibri" panose="020F0502020204030204" pitchFamily="34" charset="0"/>
                <a:cs typeface="Times New Roman" panose="02020603050405020304" pitchFamily="18" charset="0"/>
              </a:rPr>
              <a:t>, </a:t>
            </a:r>
            <a:r>
              <a:rPr lang="es-ES" b="1" dirty="0">
                <a:solidFill>
                  <a:srgbClr val="00B050"/>
                </a:solidFill>
                <a:latin typeface="Arial" panose="020B0604020202020204" pitchFamily="34" charset="0"/>
                <a:ea typeface="Calibri" panose="020F0502020204030204" pitchFamily="34" charset="0"/>
                <a:cs typeface="Times New Roman" panose="02020603050405020304" pitchFamily="18" charset="0"/>
              </a:rPr>
              <a:t>PRIORIDADES</a:t>
            </a:r>
            <a:endParaRPr lang="es-ES" dirty="0">
              <a:solidFill>
                <a:srgbClr val="00B050"/>
              </a:solidFill>
            </a:endParaRPr>
          </a:p>
        </p:txBody>
      </p:sp>
      <p:pic>
        <p:nvPicPr>
          <p:cNvPr id="5" name="Imagen 4">
            <a:extLst>
              <a:ext uri="{FF2B5EF4-FFF2-40B4-BE49-F238E27FC236}">
                <a16:creationId xmlns:a16="http://schemas.microsoft.com/office/drawing/2014/main" id="{AF17269E-135B-40FB-9C18-AD39B80BCA4E}"/>
              </a:ext>
            </a:extLst>
          </p:cNvPr>
          <p:cNvPicPr>
            <a:picLocks noChangeAspect="1"/>
          </p:cNvPicPr>
          <p:nvPr/>
        </p:nvPicPr>
        <p:blipFill>
          <a:blip r:embed="rId2"/>
          <a:stretch>
            <a:fillRect/>
          </a:stretch>
        </p:blipFill>
        <p:spPr>
          <a:xfrm>
            <a:off x="11018794" y="5700326"/>
            <a:ext cx="688908" cy="792549"/>
          </a:xfrm>
          <a:prstGeom prst="rect">
            <a:avLst/>
          </a:prstGeom>
        </p:spPr>
      </p:pic>
      <p:sp>
        <p:nvSpPr>
          <p:cNvPr id="8" name="Marcador de contenido 6">
            <a:extLst>
              <a:ext uri="{FF2B5EF4-FFF2-40B4-BE49-F238E27FC236}">
                <a16:creationId xmlns:a16="http://schemas.microsoft.com/office/drawing/2014/main" id="{C277842A-E41F-4FBD-85E5-2E35B46BF06F}"/>
              </a:ext>
            </a:extLst>
          </p:cNvPr>
          <p:cNvSpPr txBox="1">
            <a:spLocks/>
          </p:cNvSpPr>
          <p:nvPr/>
        </p:nvSpPr>
        <p:spPr>
          <a:xfrm>
            <a:off x="1914525" y="1013162"/>
            <a:ext cx="8758238" cy="1015663"/>
          </a:xfrm>
          <a:prstGeom prst="rect">
            <a:avLst/>
          </a:prstGeom>
        </p:spPr>
        <p:txBody>
          <a:bodyPr vert="horz" lIns="91440" tIns="45720" rIns="91440" bIns="45720" numCol="2"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endParaRPr lang="es-ES" sz="24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0" indent="0" fontAlgn="t">
              <a:lnSpc>
                <a:spcPct val="120000"/>
              </a:lnSpc>
              <a:spcBef>
                <a:spcPts val="1200"/>
              </a:spcBef>
              <a:spcAft>
                <a:spcPts val="800"/>
              </a:spcAft>
              <a:buFont typeface="Arial" panose="020B0604020202020204" pitchFamily="34" charset="0"/>
              <a:buNone/>
            </a:pPr>
            <a:r>
              <a:rPr lang="es-ES" sz="14400" b="1" dirty="0">
                <a:solidFill>
                  <a:srgbClr val="92D050"/>
                </a:solidFill>
                <a:latin typeface="Arial" panose="020B0604020202020204" pitchFamily="34" charset="0"/>
                <a:cs typeface="Times New Roman" panose="02020603050405020304" pitchFamily="18" charset="0"/>
              </a:rPr>
              <a:t>PRIORIDADES</a:t>
            </a:r>
            <a:r>
              <a:rPr lang="es-ES" sz="14400" dirty="0">
                <a:solidFill>
                  <a:srgbClr val="FF0000"/>
                </a:solidFill>
                <a:latin typeface="Calibri" panose="020F0502020204030204" pitchFamily="34" charset="0"/>
                <a:ea typeface="Calibri" panose="020F0502020204030204" pitchFamily="34" charset="0"/>
                <a:cs typeface="Arial" panose="020B0604020202020204" pitchFamily="34" charset="0"/>
              </a:rPr>
              <a:t> </a:t>
            </a:r>
            <a:r>
              <a:rPr lang="es-ES" sz="14400" dirty="0">
                <a:latin typeface="Calibri" panose="020F0502020204030204" pitchFamily="34" charset="0"/>
                <a:ea typeface="Calibri" panose="020F0502020204030204" pitchFamily="34" charset="0"/>
                <a:cs typeface="Arial" panose="020B0604020202020204" pitchFamily="34" charset="0"/>
              </a:rPr>
              <a:t>:</a:t>
            </a:r>
            <a:r>
              <a:rPr lang="es-ES" sz="9600" b="1" dirty="0">
                <a:solidFill>
                  <a:srgbClr val="92D050"/>
                </a:solidFill>
                <a:latin typeface="Calibri" panose="020F0502020204030204" pitchFamily="34" charset="0"/>
              </a:rPr>
              <a:t> </a:t>
            </a:r>
          </a:p>
          <a:p>
            <a:pPr marL="0" indent="0" fontAlgn="t">
              <a:lnSpc>
                <a:spcPct val="120000"/>
              </a:lnSpc>
              <a:spcBef>
                <a:spcPts val="0"/>
              </a:spcBef>
              <a:buFont typeface="Arial" panose="020B0604020202020204" pitchFamily="34" charset="0"/>
              <a:buNone/>
            </a:pPr>
            <a:r>
              <a:rPr lang="es-ES" sz="2400" b="1" dirty="0">
                <a:solidFill>
                  <a:srgbClr val="000000"/>
                </a:solidFill>
                <a:latin typeface="Calibri" panose="020F0502020204030204" pitchFamily="34" charset="0"/>
              </a:rPr>
              <a:t> </a:t>
            </a:r>
            <a:endParaRPr lang="es-ES" sz="3600" dirty="0">
              <a:latin typeface="Arial" panose="020B0604020202020204" pitchFamily="34" charset="0"/>
            </a:endParaRPr>
          </a:p>
          <a:p>
            <a:pPr marL="0" indent="0" fontAlgn="t">
              <a:lnSpc>
                <a:spcPct val="120000"/>
              </a:lnSpc>
              <a:spcBef>
                <a:spcPts val="0"/>
              </a:spcBef>
              <a:buFont typeface="Arial" panose="020B0604020202020204" pitchFamily="34" charset="0"/>
              <a:buNone/>
            </a:pPr>
            <a:r>
              <a:rPr lang="es-ES" sz="2400" b="1" dirty="0">
                <a:solidFill>
                  <a:srgbClr val="000000"/>
                </a:solidFill>
                <a:latin typeface="Calibri" panose="020F0502020204030204" pitchFamily="34" charset="0"/>
              </a:rPr>
              <a:t> </a:t>
            </a:r>
            <a:endParaRPr lang="es-ES" sz="3600" dirty="0">
              <a:latin typeface="Arial" panose="020B0604020202020204" pitchFamily="34" charset="0"/>
            </a:endParaRPr>
          </a:p>
          <a:p>
            <a:pPr marL="0" indent="0" fontAlgn="t">
              <a:lnSpc>
                <a:spcPct val="120000"/>
              </a:lnSpc>
              <a:spcBef>
                <a:spcPts val="0"/>
              </a:spcBef>
              <a:buFont typeface="Arial" panose="020B0604020202020204" pitchFamily="34" charset="0"/>
              <a:buNone/>
            </a:pPr>
            <a:r>
              <a:rPr lang="es-ES" sz="2400" b="1" dirty="0">
                <a:solidFill>
                  <a:srgbClr val="000000"/>
                </a:solidFill>
                <a:latin typeface="Calibri" panose="020F0502020204030204" pitchFamily="34" charset="0"/>
              </a:rPr>
              <a:t> </a:t>
            </a:r>
            <a:endParaRPr lang="es-ES" sz="3600" dirty="0">
              <a:latin typeface="Arial" panose="020B0604020202020204" pitchFamily="34" charset="0"/>
            </a:endParaRPr>
          </a:p>
          <a:p>
            <a:pPr marL="0" indent="0" fontAlgn="t">
              <a:lnSpc>
                <a:spcPct val="120000"/>
              </a:lnSpc>
              <a:spcBef>
                <a:spcPts val="0"/>
              </a:spcBef>
              <a:buFont typeface="Arial" panose="020B0604020202020204" pitchFamily="34" charset="0"/>
              <a:buNone/>
            </a:pPr>
            <a:r>
              <a:rPr lang="es-ES" sz="2400" b="1" dirty="0">
                <a:solidFill>
                  <a:srgbClr val="000000"/>
                </a:solidFill>
                <a:latin typeface="Calibri" panose="020F0502020204030204" pitchFamily="34" charset="0"/>
              </a:rPr>
              <a:t> </a:t>
            </a:r>
            <a:endParaRPr lang="es-ES" sz="3600" dirty="0">
              <a:latin typeface="Arial" panose="020B0604020202020204" pitchFamily="34" charset="0"/>
            </a:endParaRPr>
          </a:p>
          <a:p>
            <a:pPr marL="0" indent="0" fontAlgn="t">
              <a:lnSpc>
                <a:spcPct val="120000"/>
              </a:lnSpc>
              <a:spcBef>
                <a:spcPts val="0"/>
              </a:spcBef>
              <a:buFont typeface="Arial" panose="020B0604020202020204" pitchFamily="34" charset="0"/>
              <a:buNone/>
            </a:pPr>
            <a:r>
              <a:rPr lang="es-ES" sz="2400" b="1" dirty="0">
                <a:solidFill>
                  <a:srgbClr val="000000"/>
                </a:solidFill>
                <a:latin typeface="Calibri" panose="020F0502020204030204" pitchFamily="34" charset="0"/>
              </a:rPr>
              <a:t> </a:t>
            </a:r>
            <a:endParaRPr lang="es-ES" sz="3600" dirty="0">
              <a:latin typeface="Arial" panose="020B0604020202020204" pitchFamily="34" charset="0"/>
            </a:endParaRPr>
          </a:p>
          <a:p>
            <a:pPr marL="0" indent="0" algn="ctr">
              <a:lnSpc>
                <a:spcPct val="120000"/>
              </a:lnSpc>
              <a:spcBef>
                <a:spcPts val="0"/>
              </a:spcBef>
              <a:buFont typeface="Arial" panose="020B0604020202020204" pitchFamily="34" charset="0"/>
              <a:buNone/>
            </a:pPr>
            <a:endParaRPr lang="es-ES" sz="2400" dirty="0">
              <a:latin typeface="Calibri" panose="020F0502020204030204" pitchFamily="34" charset="0"/>
              <a:ea typeface="Calibri" panose="020F0502020204030204" pitchFamily="34" charset="0"/>
              <a:cs typeface="Arial" panose="020B0604020202020204" pitchFamily="34" charset="0"/>
            </a:endParaRPr>
          </a:p>
          <a:p>
            <a:endParaRPr lang="es-ES" dirty="0"/>
          </a:p>
        </p:txBody>
      </p:sp>
      <p:pic>
        <p:nvPicPr>
          <p:cNvPr id="17" name="Marcador de contenido 16">
            <a:extLst>
              <a:ext uri="{FF2B5EF4-FFF2-40B4-BE49-F238E27FC236}">
                <a16:creationId xmlns:a16="http://schemas.microsoft.com/office/drawing/2014/main" id="{5BA44EF0-3F26-4A3E-A2D7-CBE15954A6AE}"/>
              </a:ext>
            </a:extLst>
          </p:cNvPr>
          <p:cNvPicPr>
            <a:picLocks noGrp="1" noChangeAspect="1"/>
          </p:cNvPicPr>
          <p:nvPr>
            <p:ph idx="1"/>
          </p:nvPr>
        </p:nvPicPr>
        <p:blipFill>
          <a:blip r:embed="rId3"/>
          <a:stretch>
            <a:fillRect/>
          </a:stretch>
        </p:blipFill>
        <p:spPr>
          <a:xfrm>
            <a:off x="1313497" y="2028825"/>
            <a:ext cx="10213940" cy="4333716"/>
          </a:xfrm>
          <a:prstGeom prst="rect">
            <a:avLst/>
          </a:prstGeom>
        </p:spPr>
      </p:pic>
    </p:spTree>
    <p:extLst>
      <p:ext uri="{BB962C8B-B14F-4D97-AF65-F5344CB8AC3E}">
        <p14:creationId xmlns:p14="http://schemas.microsoft.com/office/powerpoint/2010/main" val="1231277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0D3540-5412-4905-8528-59632FA1DBCC}"/>
              </a:ext>
            </a:extLst>
          </p:cNvPr>
          <p:cNvSpPr>
            <a:spLocks noGrp="1"/>
          </p:cNvSpPr>
          <p:nvPr>
            <p:ph type="title"/>
          </p:nvPr>
        </p:nvSpPr>
        <p:spPr/>
        <p:txBody>
          <a:bodyPr/>
          <a:lstStyle/>
          <a:p>
            <a:r>
              <a:rPr lang="es-ES" dirty="0"/>
              <a:t>CON EL PROGRAMA TEI…</a:t>
            </a:r>
          </a:p>
        </p:txBody>
      </p:sp>
      <p:sp>
        <p:nvSpPr>
          <p:cNvPr id="3" name="Marcador de contenido 2">
            <a:extLst>
              <a:ext uri="{FF2B5EF4-FFF2-40B4-BE49-F238E27FC236}">
                <a16:creationId xmlns:a16="http://schemas.microsoft.com/office/drawing/2014/main" id="{07C8FF7B-AE09-4BDF-A1A1-5404C53B7A22}"/>
              </a:ext>
            </a:extLst>
          </p:cNvPr>
          <p:cNvSpPr>
            <a:spLocks noGrp="1"/>
          </p:cNvSpPr>
          <p:nvPr>
            <p:ph idx="1"/>
          </p:nvPr>
        </p:nvSpPr>
        <p:spPr>
          <a:xfrm>
            <a:off x="838200" y="1690688"/>
            <a:ext cx="10515600" cy="4486275"/>
          </a:xfrm>
        </p:spPr>
        <p:txBody>
          <a:bodyPr>
            <a:normAutofit/>
          </a:bodyPr>
          <a:lstStyle/>
          <a:p>
            <a:pPr marL="0" indent="0" algn="ctr">
              <a:buNone/>
            </a:pPr>
            <a:r>
              <a:rPr lang="es-ES" sz="7200" dirty="0">
                <a:solidFill>
                  <a:srgbClr val="00B050"/>
                </a:solidFill>
              </a:rPr>
              <a:t>CONSTRUIMOS </a:t>
            </a:r>
          </a:p>
          <a:p>
            <a:pPr marL="0" indent="0" algn="ctr">
              <a:buNone/>
            </a:pPr>
            <a:r>
              <a:rPr lang="es-ES" sz="7200" dirty="0">
                <a:solidFill>
                  <a:srgbClr val="00B050"/>
                </a:solidFill>
              </a:rPr>
              <a:t>LA CONVIVENCIA </a:t>
            </a:r>
          </a:p>
          <a:p>
            <a:pPr marL="0" indent="0" algn="ctr">
              <a:buNone/>
            </a:pPr>
            <a:r>
              <a:rPr lang="es-ES" sz="7200" dirty="0">
                <a:solidFill>
                  <a:srgbClr val="00B050"/>
                </a:solidFill>
              </a:rPr>
              <a:t>EN COMUNIDAD </a:t>
            </a:r>
          </a:p>
          <a:p>
            <a:pPr marL="0" indent="0" algn="ctr">
              <a:buNone/>
            </a:pPr>
            <a:r>
              <a:rPr lang="es-ES" sz="7200" dirty="0">
                <a:solidFill>
                  <a:srgbClr val="00B050"/>
                </a:solidFill>
              </a:rPr>
              <a:t>DÍA A DÍA</a:t>
            </a:r>
          </a:p>
        </p:txBody>
      </p:sp>
      <p:pic>
        <p:nvPicPr>
          <p:cNvPr id="4" name="Imagen 3">
            <a:extLst>
              <a:ext uri="{FF2B5EF4-FFF2-40B4-BE49-F238E27FC236}">
                <a16:creationId xmlns:a16="http://schemas.microsoft.com/office/drawing/2014/main" id="{8CDCFDCE-EC84-455B-A553-3F86F234A499}"/>
              </a:ext>
            </a:extLst>
          </p:cNvPr>
          <p:cNvPicPr>
            <a:picLocks noChangeAspect="1"/>
          </p:cNvPicPr>
          <p:nvPr/>
        </p:nvPicPr>
        <p:blipFill>
          <a:blip r:embed="rId3"/>
          <a:stretch>
            <a:fillRect/>
          </a:stretch>
        </p:blipFill>
        <p:spPr>
          <a:xfrm>
            <a:off x="9847385" y="37512"/>
            <a:ext cx="2344615" cy="2697344"/>
          </a:xfrm>
          <a:prstGeom prst="rect">
            <a:avLst/>
          </a:prstGeom>
        </p:spPr>
      </p:pic>
    </p:spTree>
    <p:extLst>
      <p:ext uri="{BB962C8B-B14F-4D97-AF65-F5344CB8AC3E}">
        <p14:creationId xmlns:p14="http://schemas.microsoft.com/office/powerpoint/2010/main" val="2619049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8218FBF-F7C2-45EE-8F2A-43455C41C23C}"/>
              </a:ext>
            </a:extLst>
          </p:cNvPr>
          <p:cNvPicPr>
            <a:picLocks noChangeAspect="1"/>
          </p:cNvPicPr>
          <p:nvPr/>
        </p:nvPicPr>
        <p:blipFill rotWithShape="1">
          <a:blip r:embed="rId2"/>
          <a:srcRect l="12071" t="16651" r="15742" b="13315"/>
          <a:stretch/>
        </p:blipFill>
        <p:spPr>
          <a:xfrm>
            <a:off x="857250" y="467591"/>
            <a:ext cx="10484645" cy="5718897"/>
          </a:xfrm>
          <a:prstGeom prst="rect">
            <a:avLst/>
          </a:prstGeom>
        </p:spPr>
      </p:pic>
    </p:spTree>
    <p:extLst>
      <p:ext uri="{BB962C8B-B14F-4D97-AF65-F5344CB8AC3E}">
        <p14:creationId xmlns:p14="http://schemas.microsoft.com/office/powerpoint/2010/main" val="202114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A82E4DEE-F00E-48DD-9372-59140CBF02D3}"/>
              </a:ext>
            </a:extLst>
          </p:cNvPr>
          <p:cNvGraphicFramePr>
            <a:graphicFrameLocks noGrp="1"/>
          </p:cNvGraphicFramePr>
          <p:nvPr>
            <p:extLst>
              <p:ext uri="{D42A27DB-BD31-4B8C-83A1-F6EECF244321}">
                <p14:modId xmlns:p14="http://schemas.microsoft.com/office/powerpoint/2010/main" val="1256207301"/>
              </p:ext>
            </p:extLst>
          </p:nvPr>
        </p:nvGraphicFramePr>
        <p:xfrm>
          <a:off x="838200" y="1334281"/>
          <a:ext cx="10306050" cy="3595751"/>
        </p:xfrm>
        <a:graphic>
          <a:graphicData uri="http://schemas.openxmlformats.org/drawingml/2006/table">
            <a:tbl>
              <a:tblPr firstRow="1" firstCol="1" bandRow="1"/>
              <a:tblGrid>
                <a:gridCol w="904875">
                  <a:extLst>
                    <a:ext uri="{9D8B030D-6E8A-4147-A177-3AD203B41FA5}">
                      <a16:colId xmlns:a16="http://schemas.microsoft.com/office/drawing/2014/main" val="600021957"/>
                    </a:ext>
                  </a:extLst>
                </a:gridCol>
                <a:gridCol w="9401175">
                  <a:extLst>
                    <a:ext uri="{9D8B030D-6E8A-4147-A177-3AD203B41FA5}">
                      <a16:colId xmlns:a16="http://schemas.microsoft.com/office/drawing/2014/main" val="2645371409"/>
                    </a:ext>
                  </a:extLst>
                </a:gridCol>
              </a:tblGrid>
              <a:tr h="3595751">
                <a:tc>
                  <a:txBody>
                    <a:bodyPr/>
                    <a:lstStyle/>
                    <a:p>
                      <a:pPr marL="71755" algn="ctr">
                        <a:lnSpc>
                          <a:spcPct val="107000"/>
                        </a:lnSpc>
                        <a:spcBef>
                          <a:spcPts val="1200"/>
                        </a:spcBef>
                        <a:spcAft>
                          <a:spcPts val="800"/>
                        </a:spcAft>
                      </a:pPr>
                      <a:endParaRPr lang="es-ES" sz="1100" dirty="0">
                        <a:solidFill>
                          <a:srgbClr val="000000"/>
                        </a:solidFill>
                        <a:effectLst/>
                        <a:latin typeface="Algerian" panose="04020705040A02060702" pitchFamily="82" charset="0"/>
                        <a:ea typeface="Calibri" panose="020F0502020204030204" pitchFamily="34" charset="0"/>
                        <a:cs typeface="Aharoni" panose="02010803020104030203" pitchFamily="2" charset="-79"/>
                      </a:endParaRPr>
                    </a:p>
                  </a:txBody>
                  <a:tcPr marL="68580" marR="68580" marT="0" marB="0">
                    <a:lnL>
                      <a:noFill/>
                    </a:lnL>
                    <a:lnR>
                      <a:noFill/>
                    </a:lnR>
                    <a:lnT>
                      <a:noFill/>
                    </a:lnT>
                    <a:lnB>
                      <a:noFill/>
                    </a:lnB>
                    <a:solidFill>
                      <a:srgbClr val="F0F9FC"/>
                    </a:solidFill>
                  </a:tcPr>
                </a:tc>
                <a:tc>
                  <a:txBody>
                    <a:bodyPr/>
                    <a:lstStyle/>
                    <a:p>
                      <a:pPr marR="144145" algn="just">
                        <a:lnSpc>
                          <a:spcPct val="107000"/>
                        </a:lnSpc>
                        <a:spcBef>
                          <a:spcPts val="1200"/>
                        </a:spcBef>
                        <a:spcAft>
                          <a:spcPts val="300"/>
                        </a:spcAft>
                      </a:pPr>
                      <a:r>
                        <a:rPr lang="es-ES" sz="2400" b="1" dirty="0">
                          <a:solidFill>
                            <a:srgbClr val="0082D1"/>
                          </a:solidFill>
                          <a:effectLst/>
                          <a:latin typeface="Arial" panose="020B0604020202020204" pitchFamily="34" charset="0"/>
                          <a:ea typeface="Calibri" panose="020F0502020204030204" pitchFamily="34" charset="0"/>
                          <a:cs typeface="Times New Roman" panose="02020603050405020304" pitchFamily="18" charset="0"/>
                        </a:rPr>
                        <a:t>TAL VEZ PUEDES…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0082D1"/>
                        </a:buClr>
                        <a:buSzPts val="1200"/>
                        <a:buFont typeface="Myriad Pro"/>
                        <a:buChar char="•"/>
                      </a:pPr>
                      <a:r>
                        <a:rPr lang="es-ES" sz="24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Acordar un “Lema para tod@s”.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0082D1"/>
                        </a:buClr>
                        <a:buSzPts val="1200"/>
                        <a:buFont typeface="Myriad Pro"/>
                        <a:buChar char="•"/>
                      </a:pPr>
                      <a:r>
                        <a:rPr lang="es-ES" sz="24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Realizar actividades de participación igualitaria de </a:t>
                      </a:r>
                      <a:r>
                        <a:rPr lang="es-ES" sz="240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chic@s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0082D1"/>
                        </a:buClr>
                        <a:buSzPts val="1200"/>
                        <a:buFont typeface="Myriad Pro"/>
                        <a:buChar char="•"/>
                      </a:pPr>
                      <a:r>
                        <a:rPr lang="es-ES" sz="24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Usar un lenguaje inclusivo que reconozca la participación de hombres y mujeres.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0082D1"/>
                        </a:buClr>
                        <a:buSzPts val="1200"/>
                        <a:buFont typeface="Myriad Pro"/>
                        <a:buChar char="•"/>
                      </a:pPr>
                      <a:r>
                        <a:rPr lang="es-ES" sz="24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Fomentar el respeto a la diferencia y valorarla como cualidad.</a:t>
                      </a:r>
                      <a:r>
                        <a:rPr lang="es-E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0F9FC"/>
                    </a:solidFill>
                  </a:tcPr>
                </a:tc>
                <a:extLst>
                  <a:ext uri="{0D108BD9-81ED-4DB2-BD59-A6C34878D82A}">
                    <a16:rowId xmlns:a16="http://schemas.microsoft.com/office/drawing/2014/main" val="3220162316"/>
                  </a:ext>
                </a:extLst>
              </a:tr>
            </a:tbl>
          </a:graphicData>
        </a:graphic>
      </p:graphicFrame>
      <p:pic>
        <p:nvPicPr>
          <p:cNvPr id="2049" name="Picture 1">
            <a:extLst>
              <a:ext uri="{FF2B5EF4-FFF2-40B4-BE49-F238E27FC236}">
                <a16:creationId xmlns:a16="http://schemas.microsoft.com/office/drawing/2014/main" id="{1FDA6CB7-746F-4AC8-B4B7-F6D9C0514E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942"/>
            <a:ext cx="1041358" cy="976839"/>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2">
            <a:extLst>
              <a:ext uri="{FF2B5EF4-FFF2-40B4-BE49-F238E27FC236}">
                <a16:creationId xmlns:a16="http://schemas.microsoft.com/office/drawing/2014/main" id="{4489E6EE-C1F8-42EE-A2AA-74F3E51232ED}"/>
              </a:ext>
            </a:extLst>
          </p:cNvPr>
          <p:cNvSpPr>
            <a:spLocks noGrp="1"/>
          </p:cNvSpPr>
          <p:nvPr>
            <p:ph type="title"/>
          </p:nvPr>
        </p:nvSpPr>
        <p:spPr>
          <a:xfrm>
            <a:off x="1062037" y="211087"/>
            <a:ext cx="11129963" cy="792550"/>
          </a:xfrm>
        </p:spPr>
        <p:txBody>
          <a:bodyPr>
            <a:normAutofit fontScale="90000"/>
          </a:bodyPr>
          <a:lstStyle/>
          <a:p>
            <a:r>
              <a:rPr lang="es-ES" sz="3600" b="1" dirty="0">
                <a:solidFill>
                  <a:srgbClr val="0082D1"/>
                </a:solidFill>
                <a:latin typeface="Arial" panose="020B0604020202020204" pitchFamily="34" charset="0"/>
                <a:ea typeface="Calibri" panose="020F0502020204030204" pitchFamily="34" charset="0"/>
                <a:cs typeface="Times New Roman" panose="02020603050405020304" pitchFamily="18" charset="0"/>
              </a:rPr>
              <a:t>1. Procurar IGUALDAD de oportunidades e INCLUSIÓN</a:t>
            </a:r>
            <a:endParaRPr lang="es-ES" dirty="0"/>
          </a:p>
        </p:txBody>
      </p:sp>
      <p:sp>
        <p:nvSpPr>
          <p:cNvPr id="4" name="Marcador de contenido 3">
            <a:extLst>
              <a:ext uri="{FF2B5EF4-FFF2-40B4-BE49-F238E27FC236}">
                <a16:creationId xmlns:a16="http://schemas.microsoft.com/office/drawing/2014/main" id="{28D22788-CDFD-47A9-BE28-A6B554E42EC6}"/>
              </a:ext>
            </a:extLst>
          </p:cNvPr>
          <p:cNvSpPr>
            <a:spLocks noGrp="1"/>
          </p:cNvSpPr>
          <p:nvPr>
            <p:ph idx="1"/>
          </p:nvPr>
        </p:nvSpPr>
        <p:spPr>
          <a:xfrm>
            <a:off x="1041358" y="4945164"/>
            <a:ext cx="9875769" cy="1845227"/>
          </a:xfrm>
        </p:spPr>
        <p:txBody>
          <a:bodyPr>
            <a:normAutofit lnSpcReduction="10000"/>
          </a:bodyPr>
          <a:lstStyle/>
          <a:p>
            <a:pPr marL="0" indent="0">
              <a:buNone/>
            </a:pPr>
            <a:r>
              <a:rPr lang="es-ES" sz="2400" b="1" dirty="0">
                <a:solidFill>
                  <a:srgbClr val="FF0000"/>
                </a:solidFill>
                <a:latin typeface="Arial" panose="020B0604020202020204" pitchFamily="34" charset="0"/>
                <a:cs typeface="Arial" panose="020B0604020202020204" pitchFamily="34" charset="0"/>
              </a:rPr>
              <a:t>NI DECIR NI HACER</a:t>
            </a:r>
          </a:p>
          <a:p>
            <a:pPr marL="0" indent="0" algn="just">
              <a:buNone/>
            </a:pPr>
            <a:r>
              <a:rPr kumimoji="0" lang="es-ES" sz="24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No favorecer discriminación ni desigualdades</a:t>
            </a:r>
            <a:r>
              <a:rPr kumimoji="0" lang="es-ES" sz="24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 en el centro en la medida de lo posible con nuestras palabras, nuestros actos o nuestras omisiones, pero tampoco con nuestras estructuras organizativas o prácticas docentes</a:t>
            </a:r>
            <a:endParaRPr lang="es-ES" sz="4800" dirty="0">
              <a:solidFill>
                <a:srgbClr val="FF0000"/>
              </a:solidFill>
            </a:endParaRPr>
          </a:p>
        </p:txBody>
      </p:sp>
      <p:pic>
        <p:nvPicPr>
          <p:cNvPr id="2057" name="Picture 9" descr="Señalizacion covid 19 | 10 unidades | 5 x 5 cm | Señal de prohibición -  Prohibido estacionarse | Pegatinas covid 19 | Adhesivo para interiores |  Rojo: Amazon.es: Industria, empresas y ciencia">
            <a:extLst>
              <a:ext uri="{FF2B5EF4-FFF2-40B4-BE49-F238E27FC236}">
                <a16:creationId xmlns:a16="http://schemas.microsoft.com/office/drawing/2014/main" id="{39C92D6C-21BC-41F8-A6BF-E61BF5106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973" y="4955555"/>
            <a:ext cx="842980" cy="84298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AF17269E-135B-40FB-9C18-AD39B80BCA4E}"/>
              </a:ext>
            </a:extLst>
          </p:cNvPr>
          <p:cNvPicPr>
            <a:picLocks noChangeAspect="1"/>
          </p:cNvPicPr>
          <p:nvPr/>
        </p:nvPicPr>
        <p:blipFill>
          <a:blip r:embed="rId4"/>
          <a:stretch>
            <a:fillRect/>
          </a:stretch>
        </p:blipFill>
        <p:spPr>
          <a:xfrm>
            <a:off x="11018794" y="5700326"/>
            <a:ext cx="688908" cy="792549"/>
          </a:xfrm>
          <a:prstGeom prst="rect">
            <a:avLst/>
          </a:prstGeom>
        </p:spPr>
      </p:pic>
    </p:spTree>
    <p:extLst>
      <p:ext uri="{BB962C8B-B14F-4D97-AF65-F5344CB8AC3E}">
        <p14:creationId xmlns:p14="http://schemas.microsoft.com/office/powerpoint/2010/main" val="1608824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AD7CBA-615C-4910-BD94-B71C31ECD0FD}"/>
              </a:ext>
            </a:extLst>
          </p:cNvPr>
          <p:cNvSpPr>
            <a:spLocks noGrp="1"/>
          </p:cNvSpPr>
          <p:nvPr>
            <p:ph type="title"/>
          </p:nvPr>
        </p:nvSpPr>
        <p:spPr>
          <a:xfrm>
            <a:off x="991754" y="470693"/>
            <a:ext cx="10515600" cy="1325563"/>
          </a:xfrm>
        </p:spPr>
        <p:txBody>
          <a:bodyPr/>
          <a:lstStyle/>
          <a:p>
            <a:pPr algn="ctr"/>
            <a:r>
              <a:rPr lang="es-ES" sz="3200" b="1" dirty="0">
                <a:solidFill>
                  <a:srgbClr val="0082D1"/>
                </a:solidFill>
                <a:latin typeface="Arial" panose="020B0604020202020204" pitchFamily="34" charset="0"/>
                <a:cs typeface="Times New Roman" panose="02020603050405020304" pitchFamily="18" charset="0"/>
              </a:rPr>
              <a:t>TRIÁNGULO DE LA VIOLENCIA</a:t>
            </a:r>
          </a:p>
        </p:txBody>
      </p:sp>
      <p:pic>
        <p:nvPicPr>
          <p:cNvPr id="1026" name="Picture 2" descr="Ver las imágenes de origen">
            <a:extLst>
              <a:ext uri="{FF2B5EF4-FFF2-40B4-BE49-F238E27FC236}">
                <a16:creationId xmlns:a16="http://schemas.microsoft.com/office/drawing/2014/main" id="{3949B0E3-16A7-45CE-8EFB-FA50417F14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10008" y="1677988"/>
            <a:ext cx="6279092" cy="470931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4C109D3C-DF5D-4443-8C32-2C604C874762}"/>
              </a:ext>
            </a:extLst>
          </p:cNvPr>
          <p:cNvPicPr>
            <a:picLocks noChangeAspect="1"/>
          </p:cNvPicPr>
          <p:nvPr/>
        </p:nvPicPr>
        <p:blipFill>
          <a:blip r:embed="rId3"/>
          <a:stretch>
            <a:fillRect/>
          </a:stretch>
        </p:blipFill>
        <p:spPr>
          <a:xfrm>
            <a:off x="10147300" y="4702194"/>
            <a:ext cx="1560402" cy="1790682"/>
          </a:xfrm>
          <a:prstGeom prst="rect">
            <a:avLst/>
          </a:prstGeom>
        </p:spPr>
      </p:pic>
    </p:spTree>
    <p:extLst>
      <p:ext uri="{BB962C8B-B14F-4D97-AF65-F5344CB8AC3E}">
        <p14:creationId xmlns:p14="http://schemas.microsoft.com/office/powerpoint/2010/main" val="278836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C2063E5-859A-4C9B-A493-382894DD504E}"/>
              </a:ext>
            </a:extLst>
          </p:cNvPr>
          <p:cNvPicPr>
            <a:picLocks noChangeAspect="1"/>
          </p:cNvPicPr>
          <p:nvPr/>
        </p:nvPicPr>
        <p:blipFill>
          <a:blip r:embed="rId2"/>
          <a:stretch>
            <a:fillRect/>
          </a:stretch>
        </p:blipFill>
        <p:spPr>
          <a:xfrm>
            <a:off x="1095176" y="0"/>
            <a:ext cx="9491861" cy="7118896"/>
          </a:xfrm>
          <a:prstGeom prst="rect">
            <a:avLst/>
          </a:prstGeom>
        </p:spPr>
      </p:pic>
    </p:spTree>
    <p:extLst>
      <p:ext uri="{BB962C8B-B14F-4D97-AF65-F5344CB8AC3E}">
        <p14:creationId xmlns:p14="http://schemas.microsoft.com/office/powerpoint/2010/main" val="228440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0D3540-5412-4905-8528-59632FA1DBCC}"/>
              </a:ext>
            </a:extLst>
          </p:cNvPr>
          <p:cNvSpPr>
            <a:spLocks noGrp="1"/>
          </p:cNvSpPr>
          <p:nvPr>
            <p:ph type="title"/>
          </p:nvPr>
        </p:nvSpPr>
        <p:spPr/>
        <p:txBody>
          <a:bodyPr/>
          <a:lstStyle/>
          <a:p>
            <a:r>
              <a:rPr lang="es-ES" dirty="0"/>
              <a:t>CON EL PROGRAMA TEI…</a:t>
            </a:r>
          </a:p>
        </p:txBody>
      </p:sp>
      <p:sp>
        <p:nvSpPr>
          <p:cNvPr id="3" name="Marcador de contenido 2">
            <a:extLst>
              <a:ext uri="{FF2B5EF4-FFF2-40B4-BE49-F238E27FC236}">
                <a16:creationId xmlns:a16="http://schemas.microsoft.com/office/drawing/2014/main" id="{07C8FF7B-AE09-4BDF-A1A1-5404C53B7A22}"/>
              </a:ext>
            </a:extLst>
          </p:cNvPr>
          <p:cNvSpPr>
            <a:spLocks noGrp="1"/>
          </p:cNvSpPr>
          <p:nvPr>
            <p:ph idx="1"/>
          </p:nvPr>
        </p:nvSpPr>
        <p:spPr>
          <a:xfrm>
            <a:off x="838200" y="3405777"/>
            <a:ext cx="10515600" cy="2771186"/>
          </a:xfrm>
        </p:spPr>
        <p:txBody>
          <a:bodyPr>
            <a:normAutofit/>
          </a:bodyPr>
          <a:lstStyle/>
          <a:p>
            <a:pPr marL="0" indent="0" algn="ctr">
              <a:buNone/>
            </a:pPr>
            <a:r>
              <a:rPr lang="es-ES" sz="4800" dirty="0"/>
              <a:t>…</a:t>
            </a:r>
            <a:r>
              <a:rPr lang="es-ES" sz="4800" b="1" dirty="0"/>
              <a:t>todo</a:t>
            </a:r>
            <a:r>
              <a:rPr lang="es-ES" sz="4800" dirty="0"/>
              <a:t> el alumnado participa y se establecen los emparejamientos sin criterios de género ni raza</a:t>
            </a:r>
          </a:p>
        </p:txBody>
      </p:sp>
      <p:pic>
        <p:nvPicPr>
          <p:cNvPr id="4" name="Imagen 3">
            <a:extLst>
              <a:ext uri="{FF2B5EF4-FFF2-40B4-BE49-F238E27FC236}">
                <a16:creationId xmlns:a16="http://schemas.microsoft.com/office/drawing/2014/main" id="{8CDCFDCE-EC84-455B-A553-3F86F234A499}"/>
              </a:ext>
            </a:extLst>
          </p:cNvPr>
          <p:cNvPicPr>
            <a:picLocks noChangeAspect="1"/>
          </p:cNvPicPr>
          <p:nvPr/>
        </p:nvPicPr>
        <p:blipFill>
          <a:blip r:embed="rId2"/>
          <a:stretch>
            <a:fillRect/>
          </a:stretch>
        </p:blipFill>
        <p:spPr>
          <a:xfrm>
            <a:off x="9847385" y="37512"/>
            <a:ext cx="2344615" cy="2697344"/>
          </a:xfrm>
          <a:prstGeom prst="rect">
            <a:avLst/>
          </a:prstGeom>
        </p:spPr>
      </p:pic>
    </p:spTree>
    <p:extLst>
      <p:ext uri="{BB962C8B-B14F-4D97-AF65-F5344CB8AC3E}">
        <p14:creationId xmlns:p14="http://schemas.microsoft.com/office/powerpoint/2010/main" val="37200514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RTADA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877446129E81142AF26C5A827F12D5D" ma:contentTypeVersion="2" ma:contentTypeDescription="Crear nuevo documento." ma:contentTypeScope="" ma:versionID="e16faa2815c06c03359e3921d22af7ee">
  <xsd:schema xmlns:xsd="http://www.w3.org/2001/XMLSchema" xmlns:xs="http://www.w3.org/2001/XMLSchema" xmlns:p="http://schemas.microsoft.com/office/2006/metadata/properties" xmlns:ns2="832ceccb-1bef-4bc1-848f-07e8f95232e4" targetNamespace="http://schemas.microsoft.com/office/2006/metadata/properties" ma:root="true" ma:fieldsID="8d60cf16e9b400708ff32624545c511a" ns2:_="">
    <xsd:import namespace="832ceccb-1bef-4bc1-848f-07e8f95232e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2ceccb-1bef-4bc1-848f-07e8f95232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2D40D9-3A9D-454C-99B8-7029BBC3B0CC}"/>
</file>

<file path=customXml/itemProps2.xml><?xml version="1.0" encoding="utf-8"?>
<ds:datastoreItem xmlns:ds="http://schemas.openxmlformats.org/officeDocument/2006/customXml" ds:itemID="{83F7ACB2-8CD9-48CA-91C4-5B991CCC0D0F}"/>
</file>

<file path=customXml/itemProps3.xml><?xml version="1.0" encoding="utf-8"?>
<ds:datastoreItem xmlns:ds="http://schemas.openxmlformats.org/officeDocument/2006/customXml" ds:itemID="{E6DFF565-2F3F-4E82-B636-4A168D3D5025}"/>
</file>

<file path=docProps/app.xml><?xml version="1.0" encoding="utf-8"?>
<Properties xmlns="http://schemas.openxmlformats.org/officeDocument/2006/extended-properties" xmlns:vt="http://schemas.openxmlformats.org/officeDocument/2006/docPropsVTypes">
  <TotalTime>750</TotalTime>
  <Words>2455</Words>
  <Application>Microsoft Office PowerPoint</Application>
  <PresentationFormat>Panorámica</PresentationFormat>
  <Paragraphs>249</Paragraphs>
  <Slides>41</Slides>
  <Notes>5</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41</vt:i4>
      </vt:variant>
    </vt:vector>
  </HeadingPairs>
  <TitlesOfParts>
    <vt:vector size="51" baseType="lpstr">
      <vt:lpstr>Algerian</vt:lpstr>
      <vt:lpstr>Arial</vt:lpstr>
      <vt:lpstr>Arial Narrow</vt:lpstr>
      <vt:lpstr>Calibri</vt:lpstr>
      <vt:lpstr>Calibri Light</vt:lpstr>
      <vt:lpstr>Courier New</vt:lpstr>
      <vt:lpstr>Myriad Pro</vt:lpstr>
      <vt:lpstr>Symbol</vt:lpstr>
      <vt:lpstr>Tema de Office</vt:lpstr>
      <vt:lpstr>PORTADA2</vt:lpstr>
      <vt:lpstr>Presentación de PowerPoint</vt:lpstr>
      <vt:lpstr>Presentación de PowerPoint</vt:lpstr>
      <vt:lpstr>Presentación de PowerPoint</vt:lpstr>
      <vt:lpstr>Presentación de PowerPoint</vt:lpstr>
      <vt:lpstr>Presentación de PowerPoint</vt:lpstr>
      <vt:lpstr>1. Procurar IGUALDAD de oportunidades e INCLUSIÓN</vt:lpstr>
      <vt:lpstr>TRIÁNGULO DE LA VIOLENCIA</vt:lpstr>
      <vt:lpstr>Presentación de PowerPoint</vt:lpstr>
      <vt:lpstr>CON EL PROGRAMA TEI…</vt:lpstr>
      <vt:lpstr>2. Promover relaciones de CORDIALIDAD en el centro.</vt:lpstr>
      <vt:lpstr>Presentación de PowerPoint</vt:lpstr>
      <vt:lpstr>CON EL PROGRAMA TEI…</vt:lpstr>
      <vt:lpstr>3. Actuar con INMEDIATEZ ante cualquier violencia. </vt:lpstr>
      <vt:lpstr>Presentación de PowerPoint</vt:lpstr>
      <vt:lpstr>CON EL PROGRAMA TEI…</vt:lpstr>
      <vt:lpstr>4. Garantizar la PROTECCIÓN de las supuestas víctimas.</vt:lpstr>
      <vt:lpstr>CON EL PROGRAMA TEI…</vt:lpstr>
      <vt:lpstr>5. Atender con EMPATÍA respetando los sentimientos</vt:lpstr>
      <vt:lpstr>Presentación de PowerPoint</vt:lpstr>
      <vt:lpstr>Presentación de PowerPoint</vt:lpstr>
      <vt:lpstr>CON EL PROGRAMA TEI…</vt:lpstr>
      <vt:lpstr>6. Intervenir con DISCRECIÓN sobre las conductas.</vt:lpstr>
      <vt:lpstr>Presentación de PowerPoint</vt:lpstr>
      <vt:lpstr>CON EL PROGRAMA TEI…</vt:lpstr>
      <vt:lpstr>7. Respetar la DIGNIDAD de todas las personas.</vt:lpstr>
      <vt:lpstr>Presentación de PowerPoint</vt:lpstr>
      <vt:lpstr>CON EL PROGRAMA TEI…</vt:lpstr>
      <vt:lpstr>8. Facilitar el DIÁLOGO para buscar soluciones.</vt:lpstr>
      <vt:lpstr>Presentación de PowerPoint</vt:lpstr>
      <vt:lpstr>CON EL PROGRAMA TEI…</vt:lpstr>
      <vt:lpstr>9. Priorizar PARTICIPACIÓN y soluciones del alumnado.</vt:lpstr>
      <vt:lpstr>Presentación de PowerPoint</vt:lpstr>
      <vt:lpstr>CON EL PROGRAMA TEI…</vt:lpstr>
      <vt:lpstr>10. Comprobar JUSTICIA y SOSTENIBILIDAD de acuerdos.</vt:lpstr>
      <vt:lpstr>Presentación de PowerPoint</vt:lpstr>
      <vt:lpstr>CON EL PROGRAMA TEI…</vt:lpstr>
      <vt:lpstr>ACCIONES, VALORES, PRIORIDADES</vt:lpstr>
      <vt:lpstr>ACCIONES, VALORES, PRIORIDADES</vt:lpstr>
      <vt:lpstr>ACCIONES, VALORES, PRIORIDADES</vt:lpstr>
      <vt:lpstr>ACCIONES, VALORES, PRIORIDADES</vt:lpstr>
      <vt:lpstr>CON EL PROGRAMA TEI…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Jimena de Álvaro González</cp:lastModifiedBy>
  <cp:revision>40</cp:revision>
  <dcterms:created xsi:type="dcterms:W3CDTF">2021-01-18T18:44:14Z</dcterms:created>
  <dcterms:modified xsi:type="dcterms:W3CDTF">2021-09-19T18:49:49Z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0x0101002877446129E81142AF26C5A827F12D5D</vt:lpwstr>
  </property>
</Properties>
</file>