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Brother" charset="1" panose="00000000000000000000"/>
      <p:regular r:id="rId15"/>
    </p:embeddedFont>
    <p:embeddedFont>
      <p:font typeface="Sniglet" charset="1" panose="0407050503010002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jpe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jpe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2" Target="../media/image1.jpeg" Type="http://schemas.openxmlformats.org/officeDocument/2006/relationships/image"/><Relationship Id="rId3" Target="../media/image26.jpeg" Type="http://schemas.openxmlformats.org/officeDocument/2006/relationships/image"/><Relationship Id="rId4" Target="../media/image31.jpeg" Type="http://schemas.openxmlformats.org/officeDocument/2006/relationships/image"/><Relationship Id="rId5" Target="../media/image25.jpe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6.jpeg" Type="http://schemas.openxmlformats.org/officeDocument/2006/relationships/image"/><Relationship Id="rId4" Target="../media/image25.jpe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11" Target="../media/image48.png" Type="http://schemas.openxmlformats.org/officeDocument/2006/relationships/image"/><Relationship Id="rId12" Target="../media/image49.svg" Type="http://schemas.openxmlformats.org/officeDocument/2006/relationships/image"/><Relationship Id="rId2" Target="../media/image41.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58.png" Type="http://schemas.openxmlformats.org/officeDocument/2006/relationships/image"/><Relationship Id="rId13" Target="../media/image59.svg" Type="http://schemas.openxmlformats.org/officeDocument/2006/relationships/image"/><Relationship Id="rId2" Target="../media/image1.jpeg" Type="http://schemas.openxmlformats.org/officeDocument/2006/relationships/image"/><Relationship Id="rId3" Target="../media/image26.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253130" y="-5586275"/>
            <a:ext cx="5774944" cy="17628453"/>
            <a:chOff x="0" y="0"/>
            <a:chExt cx="10407291" cy="31769040"/>
          </a:xfrm>
        </p:grpSpPr>
        <p:sp>
          <p:nvSpPr>
            <p:cNvPr name="Freeform 3" id="3"/>
            <p:cNvSpPr/>
            <p:nvPr/>
          </p:nvSpPr>
          <p:spPr>
            <a:xfrm flipH="false" flipV="false" rot="0">
              <a:off x="-2794" y="-127"/>
              <a:ext cx="10410085" cy="31769165"/>
            </a:xfrm>
            <a:custGeom>
              <a:avLst/>
              <a:gdLst/>
              <a:ahLst/>
              <a:cxnLst/>
              <a:rect r="r" b="b" t="t" l="l"/>
              <a:pathLst>
                <a:path h="31769165" w="10410085">
                  <a:moveTo>
                    <a:pt x="10410085" y="31659739"/>
                  </a:moveTo>
                  <a:cubicBezTo>
                    <a:pt x="10410085" y="31762108"/>
                    <a:pt x="10397180" y="31769165"/>
                    <a:pt x="10363534" y="31769165"/>
                  </a:cubicBezTo>
                  <a:cubicBezTo>
                    <a:pt x="6910415" y="31767205"/>
                    <a:pt x="3457450" y="31767205"/>
                    <a:pt x="4330" y="31767205"/>
                  </a:cubicBezTo>
                  <a:cubicBezTo>
                    <a:pt x="0" y="31724454"/>
                    <a:pt x="7096" y="31685622"/>
                    <a:pt x="10629" y="31646009"/>
                  </a:cubicBezTo>
                  <a:cubicBezTo>
                    <a:pt x="162415" y="29911613"/>
                    <a:pt x="314354" y="28177607"/>
                    <a:pt x="466600" y="26443604"/>
                  </a:cubicBezTo>
                  <a:cubicBezTo>
                    <a:pt x="683678" y="23971439"/>
                    <a:pt x="901217" y="21499671"/>
                    <a:pt x="1118141" y="19027507"/>
                  </a:cubicBezTo>
                  <a:cubicBezTo>
                    <a:pt x="1386070" y="15974465"/>
                    <a:pt x="1653384" y="12921424"/>
                    <a:pt x="1921160" y="9868776"/>
                  </a:cubicBezTo>
                  <a:cubicBezTo>
                    <a:pt x="2193237" y="6767492"/>
                    <a:pt x="2465467" y="3666600"/>
                    <a:pt x="2738312" y="565709"/>
                  </a:cubicBezTo>
                  <a:cubicBezTo>
                    <a:pt x="2754904" y="377051"/>
                    <a:pt x="2765505" y="184078"/>
                    <a:pt x="2792390" y="1696"/>
                  </a:cubicBezTo>
                  <a:cubicBezTo>
                    <a:pt x="5316208" y="1696"/>
                    <a:pt x="7840025" y="1696"/>
                    <a:pt x="10363842" y="0"/>
                  </a:cubicBezTo>
                  <a:cubicBezTo>
                    <a:pt x="10398102" y="0"/>
                    <a:pt x="10409777" y="10325"/>
                    <a:pt x="10409777" y="110341"/>
                  </a:cubicBezTo>
                  <a:cubicBezTo>
                    <a:pt x="10408856" y="10626937"/>
                    <a:pt x="10408856" y="21143534"/>
                    <a:pt x="10410085" y="31659739"/>
                  </a:cubicBezTo>
                  <a:close/>
                </a:path>
              </a:pathLst>
            </a:custGeom>
            <a:blipFill>
              <a:blip r:embed="rId2"/>
              <a:stretch>
                <a:fillRect l="-221354" t="-2" r="-221349" b="0"/>
              </a:stretch>
            </a:blipFill>
            <a:ln w="57150" cap="sq">
              <a:solidFill>
                <a:srgbClr val="000000"/>
              </a:solidFill>
              <a:prstDash val="solid"/>
              <a:miter/>
            </a:ln>
          </p:spPr>
        </p:sp>
      </p:grpSp>
      <p:grpSp>
        <p:nvGrpSpPr>
          <p:cNvPr name="Group 4" id="4"/>
          <p:cNvGrpSpPr/>
          <p:nvPr/>
        </p:nvGrpSpPr>
        <p:grpSpPr>
          <a:xfrm rot="5400000">
            <a:off x="6656398" y="-1310221"/>
            <a:ext cx="4968409" cy="17628453"/>
            <a:chOff x="0" y="0"/>
            <a:chExt cx="8953797" cy="31769040"/>
          </a:xfrm>
        </p:grpSpPr>
        <p:sp>
          <p:nvSpPr>
            <p:cNvPr name="Freeform 5" id="5"/>
            <p:cNvSpPr/>
            <p:nvPr/>
          </p:nvSpPr>
          <p:spPr>
            <a:xfrm flipH="false" flipV="false" rot="0">
              <a:off x="-2794" y="-127"/>
              <a:ext cx="8956591" cy="31769165"/>
            </a:xfrm>
            <a:custGeom>
              <a:avLst/>
              <a:gdLst/>
              <a:ahLst/>
              <a:cxnLst/>
              <a:rect r="r" b="b" t="t" l="l"/>
              <a:pathLst>
                <a:path h="31769165" w="8956591">
                  <a:moveTo>
                    <a:pt x="8956591" y="31659739"/>
                  </a:moveTo>
                  <a:cubicBezTo>
                    <a:pt x="8956591" y="31762108"/>
                    <a:pt x="8945488" y="31769165"/>
                    <a:pt x="8916541" y="31769165"/>
                  </a:cubicBezTo>
                  <a:cubicBezTo>
                    <a:pt x="5945689" y="31767205"/>
                    <a:pt x="2974969" y="31767205"/>
                    <a:pt x="4116" y="31767205"/>
                  </a:cubicBezTo>
                  <a:cubicBezTo>
                    <a:pt x="0" y="31724454"/>
                    <a:pt x="6495" y="31685622"/>
                    <a:pt x="9535" y="31646009"/>
                  </a:cubicBezTo>
                  <a:cubicBezTo>
                    <a:pt x="140122" y="29911613"/>
                    <a:pt x="270841" y="28177607"/>
                    <a:pt x="401824" y="26443604"/>
                  </a:cubicBezTo>
                  <a:cubicBezTo>
                    <a:pt x="588585" y="23971439"/>
                    <a:pt x="775742" y="21499671"/>
                    <a:pt x="962370" y="19027507"/>
                  </a:cubicBezTo>
                  <a:cubicBezTo>
                    <a:pt x="1192880" y="15974465"/>
                    <a:pt x="1422861" y="12921424"/>
                    <a:pt x="1653238" y="9868776"/>
                  </a:cubicBezTo>
                  <a:cubicBezTo>
                    <a:pt x="1887317" y="6767492"/>
                    <a:pt x="2121527" y="3666600"/>
                    <a:pt x="2356267" y="565709"/>
                  </a:cubicBezTo>
                  <a:cubicBezTo>
                    <a:pt x="2370541" y="377051"/>
                    <a:pt x="2379661" y="184078"/>
                    <a:pt x="2402792" y="1696"/>
                  </a:cubicBezTo>
                  <a:cubicBezTo>
                    <a:pt x="4574130" y="1696"/>
                    <a:pt x="6745468" y="1696"/>
                    <a:pt x="8916806" y="0"/>
                  </a:cubicBezTo>
                  <a:cubicBezTo>
                    <a:pt x="8946281" y="0"/>
                    <a:pt x="8956326" y="10325"/>
                    <a:pt x="8956326" y="110341"/>
                  </a:cubicBezTo>
                  <a:cubicBezTo>
                    <a:pt x="8955533" y="10626937"/>
                    <a:pt x="8955533" y="21143534"/>
                    <a:pt x="8956591" y="31659739"/>
                  </a:cubicBezTo>
                  <a:close/>
                </a:path>
              </a:pathLst>
            </a:custGeom>
            <a:blipFill>
              <a:blip r:embed="rId3"/>
              <a:stretch>
                <a:fillRect l="-265398" t="-2" r="-265394" b="0"/>
              </a:stretch>
            </a:blipFill>
            <a:ln w="57150" cap="sq">
              <a:solidFill>
                <a:srgbClr val="000000"/>
              </a:solidFill>
              <a:prstDash val="solid"/>
              <a:miter/>
            </a:ln>
          </p:spPr>
        </p:sp>
      </p:grpSp>
      <p:sp>
        <p:nvSpPr>
          <p:cNvPr name="Freeform 6" id="6"/>
          <p:cNvSpPr/>
          <p:nvPr/>
        </p:nvSpPr>
        <p:spPr>
          <a:xfrm flipH="false" flipV="false" rot="0">
            <a:off x="12704588" y="7390987"/>
            <a:ext cx="3501877" cy="3462481"/>
          </a:xfrm>
          <a:custGeom>
            <a:avLst/>
            <a:gdLst/>
            <a:ahLst/>
            <a:cxnLst/>
            <a:rect r="r" b="b" t="t" l="l"/>
            <a:pathLst>
              <a:path h="3462481" w="3501877">
                <a:moveTo>
                  <a:pt x="0" y="0"/>
                </a:moveTo>
                <a:lnTo>
                  <a:pt x="3501877" y="0"/>
                </a:lnTo>
                <a:lnTo>
                  <a:pt x="3501877" y="3462481"/>
                </a:lnTo>
                <a:lnTo>
                  <a:pt x="0" y="34624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16054" y="0"/>
            <a:ext cx="2448914" cy="2421364"/>
          </a:xfrm>
          <a:custGeom>
            <a:avLst/>
            <a:gdLst/>
            <a:ahLst/>
            <a:cxnLst/>
            <a:rect r="r" b="b" t="t" l="l"/>
            <a:pathLst>
              <a:path h="2421364" w="2448914">
                <a:moveTo>
                  <a:pt x="0" y="0"/>
                </a:moveTo>
                <a:lnTo>
                  <a:pt x="2448914" y="0"/>
                </a:lnTo>
                <a:lnTo>
                  <a:pt x="2448914" y="2421364"/>
                </a:lnTo>
                <a:lnTo>
                  <a:pt x="0" y="24213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2247009">
            <a:off x="16211513" y="2718453"/>
            <a:ext cx="2617777" cy="3082760"/>
          </a:xfrm>
          <a:custGeom>
            <a:avLst/>
            <a:gdLst/>
            <a:ahLst/>
            <a:cxnLst/>
            <a:rect r="r" b="b" t="t" l="l"/>
            <a:pathLst>
              <a:path h="3082760" w="2617777">
                <a:moveTo>
                  <a:pt x="0" y="0"/>
                </a:moveTo>
                <a:lnTo>
                  <a:pt x="2617777" y="0"/>
                </a:lnTo>
                <a:lnTo>
                  <a:pt x="2617777" y="3082760"/>
                </a:lnTo>
                <a:lnTo>
                  <a:pt x="0" y="30827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5202038" y="552096"/>
            <a:ext cx="8777528" cy="8777528"/>
          </a:xfrm>
          <a:custGeom>
            <a:avLst/>
            <a:gdLst/>
            <a:ahLst/>
            <a:cxnLst/>
            <a:rect r="r" b="b" t="t" l="l"/>
            <a:pathLst>
              <a:path h="8777528" w="8777528">
                <a:moveTo>
                  <a:pt x="0" y="0"/>
                </a:moveTo>
                <a:lnTo>
                  <a:pt x="8777528" y="0"/>
                </a:lnTo>
                <a:lnTo>
                  <a:pt x="8777528" y="8777529"/>
                </a:lnTo>
                <a:lnTo>
                  <a:pt x="0" y="877752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3017691" y="1842527"/>
            <a:ext cx="11888092" cy="6196668"/>
          </a:xfrm>
          <a:custGeom>
            <a:avLst/>
            <a:gdLst/>
            <a:ahLst/>
            <a:cxnLst/>
            <a:rect r="r" b="b" t="t" l="l"/>
            <a:pathLst>
              <a:path h="6196668" w="11888092">
                <a:moveTo>
                  <a:pt x="0" y="0"/>
                </a:moveTo>
                <a:lnTo>
                  <a:pt x="11888092" y="0"/>
                </a:lnTo>
                <a:lnTo>
                  <a:pt x="11888092" y="6196667"/>
                </a:lnTo>
                <a:lnTo>
                  <a:pt x="0" y="61966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4760960" y="3612119"/>
            <a:ext cx="7943628" cy="991349"/>
          </a:xfrm>
          <a:prstGeom prst="rect">
            <a:avLst/>
          </a:prstGeom>
        </p:spPr>
        <p:txBody>
          <a:bodyPr anchor="t" rtlCol="false" tIns="0" lIns="0" bIns="0" rIns="0">
            <a:spAutoFit/>
          </a:bodyPr>
          <a:lstStyle/>
          <a:p>
            <a:pPr algn="ctr">
              <a:lnSpc>
                <a:spcPts val="8004"/>
              </a:lnSpc>
              <a:spcBef>
                <a:spcPct val="0"/>
              </a:spcBef>
            </a:pPr>
            <a:r>
              <a:rPr lang="en-US" sz="5800" spc="127">
                <a:solidFill>
                  <a:srgbClr val="000000"/>
                </a:solidFill>
                <a:latin typeface="Brother"/>
              </a:rPr>
              <a:t>HACIA LA ACREDITACIÓN</a:t>
            </a:r>
          </a:p>
        </p:txBody>
      </p:sp>
      <p:sp>
        <p:nvSpPr>
          <p:cNvPr name="Freeform 12" id="12"/>
          <p:cNvSpPr/>
          <p:nvPr/>
        </p:nvSpPr>
        <p:spPr>
          <a:xfrm flipH="false" flipV="false" rot="-1476640">
            <a:off x="3328366" y="2009484"/>
            <a:ext cx="2360968" cy="2555852"/>
          </a:xfrm>
          <a:custGeom>
            <a:avLst/>
            <a:gdLst/>
            <a:ahLst/>
            <a:cxnLst/>
            <a:rect r="r" b="b" t="t" l="l"/>
            <a:pathLst>
              <a:path h="2555852" w="2360968">
                <a:moveTo>
                  <a:pt x="0" y="0"/>
                </a:moveTo>
                <a:lnTo>
                  <a:pt x="2360968" y="0"/>
                </a:lnTo>
                <a:lnTo>
                  <a:pt x="2360968" y="2555852"/>
                </a:lnTo>
                <a:lnTo>
                  <a:pt x="0" y="25558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6685220">
            <a:off x="-286142" y="7409002"/>
            <a:ext cx="3360485" cy="3424698"/>
          </a:xfrm>
          <a:custGeom>
            <a:avLst/>
            <a:gdLst/>
            <a:ahLst/>
            <a:cxnLst/>
            <a:rect r="r" b="b" t="t" l="l"/>
            <a:pathLst>
              <a:path h="3424698" w="3360485">
                <a:moveTo>
                  <a:pt x="0" y="0"/>
                </a:moveTo>
                <a:lnTo>
                  <a:pt x="3360485" y="0"/>
                </a:lnTo>
                <a:lnTo>
                  <a:pt x="3360485" y="3424699"/>
                </a:lnTo>
                <a:lnTo>
                  <a:pt x="0" y="34246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p:cNvSpPr/>
          <p:nvPr/>
        </p:nvSpPr>
        <p:spPr>
          <a:xfrm flipH="false" flipV="false" rot="0">
            <a:off x="14905783" y="-1874539"/>
            <a:ext cx="4383276" cy="4114800"/>
          </a:xfrm>
          <a:custGeom>
            <a:avLst/>
            <a:gdLst/>
            <a:ahLst/>
            <a:cxnLst/>
            <a:rect r="r" b="b" t="t" l="l"/>
            <a:pathLst>
              <a:path h="4114800" w="4383276">
                <a:moveTo>
                  <a:pt x="0" y="0"/>
                </a:moveTo>
                <a:lnTo>
                  <a:pt x="4383276" y="0"/>
                </a:lnTo>
                <a:lnTo>
                  <a:pt x="438327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5" id="15"/>
          <p:cNvSpPr txBox="true"/>
          <p:nvPr/>
        </p:nvSpPr>
        <p:spPr>
          <a:xfrm rot="0">
            <a:off x="5152839" y="4540288"/>
            <a:ext cx="7982322" cy="2219547"/>
          </a:xfrm>
          <a:prstGeom prst="rect">
            <a:avLst/>
          </a:prstGeom>
        </p:spPr>
        <p:txBody>
          <a:bodyPr anchor="t" rtlCol="false" tIns="0" lIns="0" bIns="0" rIns="0">
            <a:spAutoFit/>
          </a:bodyPr>
          <a:lstStyle/>
          <a:p>
            <a:pPr algn="ctr">
              <a:lnSpc>
                <a:spcPts val="18080"/>
              </a:lnSpc>
              <a:spcBef>
                <a:spcPct val="0"/>
              </a:spcBef>
            </a:pPr>
            <a:r>
              <a:rPr lang="en-US" sz="13101" spc="288">
                <a:solidFill>
                  <a:srgbClr val="000000"/>
                </a:solidFill>
                <a:latin typeface="Brother"/>
              </a:rPr>
              <a:t>ERASMUS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73302" y="276199"/>
            <a:ext cx="10550763" cy="9629432"/>
            <a:chOff x="0" y="0"/>
            <a:chExt cx="19014012" cy="17353639"/>
          </a:xfrm>
        </p:grpSpPr>
        <p:sp>
          <p:nvSpPr>
            <p:cNvPr name="Freeform 3" id="3"/>
            <p:cNvSpPr/>
            <p:nvPr/>
          </p:nvSpPr>
          <p:spPr>
            <a:xfrm flipH="false" flipV="false" rot="0">
              <a:off x="-2794" y="-127"/>
              <a:ext cx="19016805" cy="17353765"/>
            </a:xfrm>
            <a:custGeom>
              <a:avLst/>
              <a:gdLst/>
              <a:ahLst/>
              <a:cxnLst/>
              <a:rect r="r" b="b" t="t" l="l"/>
              <a:pathLst>
                <a:path h="17353765" w="19016805">
                  <a:moveTo>
                    <a:pt x="19016805" y="17293991"/>
                  </a:moveTo>
                  <a:cubicBezTo>
                    <a:pt x="19016805" y="17349908"/>
                    <a:pt x="18993229" y="17353765"/>
                    <a:pt x="18931760" y="17353765"/>
                  </a:cubicBezTo>
                  <a:cubicBezTo>
                    <a:pt x="12622946" y="17352694"/>
                    <a:pt x="6314414" y="17352694"/>
                    <a:pt x="5601" y="17352694"/>
                  </a:cubicBezTo>
                  <a:cubicBezTo>
                    <a:pt x="0" y="17329342"/>
                    <a:pt x="10653" y="17308131"/>
                    <a:pt x="17109" y="17286492"/>
                  </a:cubicBezTo>
                  <a:cubicBezTo>
                    <a:pt x="294419" y="16339088"/>
                    <a:pt x="572010" y="15391899"/>
                    <a:pt x="850163" y="14444710"/>
                  </a:cubicBezTo>
                  <a:cubicBezTo>
                    <a:pt x="1246762" y="13094306"/>
                    <a:pt x="1644203" y="11744117"/>
                    <a:pt x="2040521" y="10393714"/>
                  </a:cubicBezTo>
                  <a:cubicBezTo>
                    <a:pt x="2530025" y="8726009"/>
                    <a:pt x="3018405" y="7058305"/>
                    <a:pt x="3507628" y="5390814"/>
                  </a:cubicBezTo>
                  <a:cubicBezTo>
                    <a:pt x="4004710" y="3696758"/>
                    <a:pt x="4502072" y="2002915"/>
                    <a:pt x="5000558" y="309072"/>
                  </a:cubicBezTo>
                  <a:cubicBezTo>
                    <a:pt x="5030871" y="206019"/>
                    <a:pt x="5050238" y="100609"/>
                    <a:pt x="5099357" y="984"/>
                  </a:cubicBezTo>
                  <a:cubicBezTo>
                    <a:pt x="9710346" y="984"/>
                    <a:pt x="14321334" y="984"/>
                    <a:pt x="18932321" y="0"/>
                  </a:cubicBezTo>
                  <a:cubicBezTo>
                    <a:pt x="18994914" y="0"/>
                    <a:pt x="19016244" y="5698"/>
                    <a:pt x="19016244" y="60331"/>
                  </a:cubicBezTo>
                  <a:cubicBezTo>
                    <a:pt x="19014559" y="5804955"/>
                    <a:pt x="19014559" y="11549580"/>
                    <a:pt x="19016805" y="17293991"/>
                  </a:cubicBezTo>
                  <a:close/>
                </a:path>
              </a:pathLst>
            </a:custGeom>
            <a:blipFill>
              <a:blip r:embed="rId2"/>
              <a:stretch>
                <a:fillRect l="-31137" t="0" r="-31130" b="0"/>
              </a:stretch>
            </a:blipFill>
            <a:ln w="57150" cap="sq">
              <a:solidFill>
                <a:srgbClr val="000000"/>
              </a:solidFill>
              <a:prstDash val="solid"/>
              <a:miter/>
            </a:ln>
          </p:spPr>
        </p:sp>
      </p:grpSp>
      <p:grpSp>
        <p:nvGrpSpPr>
          <p:cNvPr name="Group 4" id="4"/>
          <p:cNvGrpSpPr/>
          <p:nvPr/>
        </p:nvGrpSpPr>
        <p:grpSpPr>
          <a:xfrm rot="-10800000">
            <a:off x="283694" y="276199"/>
            <a:ext cx="9624434" cy="9629432"/>
            <a:chOff x="0" y="0"/>
            <a:chExt cx="17344631" cy="17353639"/>
          </a:xfrm>
        </p:grpSpPr>
        <p:sp>
          <p:nvSpPr>
            <p:cNvPr name="Freeform 5" id="5"/>
            <p:cNvSpPr/>
            <p:nvPr/>
          </p:nvSpPr>
          <p:spPr>
            <a:xfrm flipH="false" flipV="false" rot="0">
              <a:off x="-2794" y="-127"/>
              <a:ext cx="17347425" cy="17353765"/>
            </a:xfrm>
            <a:custGeom>
              <a:avLst/>
              <a:gdLst/>
              <a:ahLst/>
              <a:cxnLst/>
              <a:rect r="r" b="b" t="t" l="l"/>
              <a:pathLst>
                <a:path h="17353765" w="17347425">
                  <a:moveTo>
                    <a:pt x="17347425" y="17293991"/>
                  </a:moveTo>
                  <a:cubicBezTo>
                    <a:pt x="17347425" y="17349908"/>
                    <a:pt x="17325918" y="17353765"/>
                    <a:pt x="17269845" y="17353765"/>
                  </a:cubicBezTo>
                  <a:cubicBezTo>
                    <a:pt x="11514930" y="17352694"/>
                    <a:pt x="5760270" y="17352694"/>
                    <a:pt x="5354" y="17352694"/>
                  </a:cubicBezTo>
                  <a:cubicBezTo>
                    <a:pt x="0" y="17329342"/>
                    <a:pt x="9963" y="17308131"/>
                    <a:pt x="15852" y="17286492"/>
                  </a:cubicBezTo>
                  <a:cubicBezTo>
                    <a:pt x="268815" y="16339088"/>
                    <a:pt x="522035" y="15391899"/>
                    <a:pt x="775766" y="14444710"/>
                  </a:cubicBezTo>
                  <a:cubicBezTo>
                    <a:pt x="1137545" y="13094306"/>
                    <a:pt x="1500091" y="11744117"/>
                    <a:pt x="1861614" y="10393714"/>
                  </a:cubicBezTo>
                  <a:cubicBezTo>
                    <a:pt x="2308140" y="8726009"/>
                    <a:pt x="2753642" y="7058305"/>
                    <a:pt x="3199913" y="5390814"/>
                  </a:cubicBezTo>
                  <a:cubicBezTo>
                    <a:pt x="3653352" y="3696758"/>
                    <a:pt x="4107047" y="2002915"/>
                    <a:pt x="4561767" y="309072"/>
                  </a:cubicBezTo>
                  <a:cubicBezTo>
                    <a:pt x="4589419" y="206019"/>
                    <a:pt x="4607085" y="100609"/>
                    <a:pt x="4651892" y="984"/>
                  </a:cubicBezTo>
                  <a:cubicBezTo>
                    <a:pt x="8858047" y="984"/>
                    <a:pt x="13064203" y="984"/>
                    <a:pt x="17270359" y="0"/>
                  </a:cubicBezTo>
                  <a:cubicBezTo>
                    <a:pt x="17327454" y="0"/>
                    <a:pt x="17346912" y="5698"/>
                    <a:pt x="17346912" y="60331"/>
                  </a:cubicBezTo>
                  <a:cubicBezTo>
                    <a:pt x="17345376" y="5804955"/>
                    <a:pt x="17345376" y="11549580"/>
                    <a:pt x="17347425" y="17293991"/>
                  </a:cubicBezTo>
                  <a:close/>
                </a:path>
              </a:pathLst>
            </a:custGeom>
            <a:blipFill>
              <a:blip r:embed="rId3"/>
              <a:stretch>
                <a:fillRect l="-38945" t="0" r="-38939" b="0"/>
              </a:stretch>
            </a:blipFill>
            <a:ln w="57150" cap="sq">
              <a:solidFill>
                <a:srgbClr val="000000"/>
              </a:solidFill>
              <a:prstDash val="solid"/>
              <a:miter/>
            </a:ln>
          </p:spPr>
        </p:sp>
      </p:grpSp>
      <p:sp>
        <p:nvSpPr>
          <p:cNvPr name="Freeform 6" id="6"/>
          <p:cNvSpPr/>
          <p:nvPr/>
        </p:nvSpPr>
        <p:spPr>
          <a:xfrm flipH="false" flipV="false" rot="0">
            <a:off x="2191488" y="-1116484"/>
            <a:ext cx="12769345" cy="11987222"/>
          </a:xfrm>
          <a:custGeom>
            <a:avLst/>
            <a:gdLst/>
            <a:ahLst/>
            <a:cxnLst/>
            <a:rect r="r" b="b" t="t" l="l"/>
            <a:pathLst>
              <a:path h="11987222" w="12769345">
                <a:moveTo>
                  <a:pt x="0" y="0"/>
                </a:moveTo>
                <a:lnTo>
                  <a:pt x="12769345" y="0"/>
                </a:lnTo>
                <a:lnTo>
                  <a:pt x="12769345" y="11987222"/>
                </a:lnTo>
                <a:lnTo>
                  <a:pt x="0" y="119872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597996" y="3299074"/>
            <a:ext cx="7092007" cy="4574083"/>
          </a:xfrm>
          <a:custGeom>
            <a:avLst/>
            <a:gdLst/>
            <a:ahLst/>
            <a:cxnLst/>
            <a:rect r="r" b="b" t="t" l="l"/>
            <a:pathLst>
              <a:path h="4574083" w="7092007">
                <a:moveTo>
                  <a:pt x="0" y="0"/>
                </a:moveTo>
                <a:lnTo>
                  <a:pt x="7092008" y="0"/>
                </a:lnTo>
                <a:lnTo>
                  <a:pt x="7092008" y="4574083"/>
                </a:lnTo>
                <a:lnTo>
                  <a:pt x="0" y="4574083"/>
                </a:lnTo>
                <a:lnTo>
                  <a:pt x="0" y="0"/>
                </a:lnTo>
                <a:close/>
              </a:path>
            </a:pathLst>
          </a:custGeom>
          <a:blipFill>
            <a:blip r:embed="rId6"/>
            <a:stretch>
              <a:fillRect l="0" t="0" r="0" b="0"/>
            </a:stretch>
          </a:blipFill>
        </p:spPr>
      </p:sp>
      <p:sp>
        <p:nvSpPr>
          <p:cNvPr name="TextBox 8" id="8"/>
          <p:cNvSpPr txBox="true"/>
          <p:nvPr/>
        </p:nvSpPr>
        <p:spPr>
          <a:xfrm rot="0">
            <a:off x="5556677" y="1806531"/>
            <a:ext cx="7092007" cy="1492542"/>
          </a:xfrm>
          <a:prstGeom prst="rect">
            <a:avLst/>
          </a:prstGeom>
        </p:spPr>
        <p:txBody>
          <a:bodyPr anchor="t" rtlCol="false" tIns="0" lIns="0" bIns="0" rIns="0">
            <a:spAutoFit/>
          </a:bodyPr>
          <a:lstStyle/>
          <a:p>
            <a:pPr algn="ctr" marL="0" indent="0" lvl="0">
              <a:lnSpc>
                <a:spcPts val="12065"/>
              </a:lnSpc>
              <a:spcBef>
                <a:spcPct val="0"/>
              </a:spcBef>
            </a:pPr>
            <a:r>
              <a:rPr lang="en-US" sz="8743" spc="192">
                <a:solidFill>
                  <a:srgbClr val="000000"/>
                </a:solidFill>
                <a:latin typeface="Brother"/>
              </a:rPr>
              <a:t>Introducción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EFFFF"/>
        </a:solidFill>
      </p:bgPr>
    </p:bg>
    <p:spTree>
      <p:nvGrpSpPr>
        <p:cNvPr id="1" name=""/>
        <p:cNvGrpSpPr/>
        <p:nvPr/>
      </p:nvGrpSpPr>
      <p:grpSpPr>
        <a:xfrm>
          <a:off x="0" y="0"/>
          <a:ext cx="0" cy="0"/>
          <a:chOff x="0" y="0"/>
          <a:chExt cx="0" cy="0"/>
        </a:xfrm>
      </p:grpSpPr>
      <p:sp>
        <p:nvSpPr>
          <p:cNvPr name="Freeform 2" id="2"/>
          <p:cNvSpPr/>
          <p:nvPr/>
        </p:nvSpPr>
        <p:spPr>
          <a:xfrm flipH="false" flipV="false" rot="0">
            <a:off x="404912" y="399164"/>
            <a:ext cx="17478176" cy="9488671"/>
          </a:xfrm>
          <a:custGeom>
            <a:avLst/>
            <a:gdLst/>
            <a:ahLst/>
            <a:cxnLst/>
            <a:rect r="r" b="b" t="t" l="l"/>
            <a:pathLst>
              <a:path h="9488671" w="17478176">
                <a:moveTo>
                  <a:pt x="0" y="0"/>
                </a:moveTo>
                <a:lnTo>
                  <a:pt x="17478176" y="0"/>
                </a:lnTo>
                <a:lnTo>
                  <a:pt x="17478176" y="9488672"/>
                </a:lnTo>
                <a:lnTo>
                  <a:pt x="0" y="9488672"/>
                </a:lnTo>
                <a:lnTo>
                  <a:pt x="0" y="0"/>
                </a:lnTo>
                <a:close/>
              </a:path>
            </a:pathLst>
          </a:custGeom>
          <a:blipFill>
            <a:blip r:embed="rId2"/>
            <a:stretch>
              <a:fillRect l="0" t="-2601" r="-1534" b="-2601"/>
            </a:stretch>
          </a:blipFill>
          <a:ln w="76200" cap="sq">
            <a:solidFill>
              <a:srgbClr val="000000"/>
            </a:solidFill>
            <a:prstDash val="solid"/>
            <a:miter/>
          </a:ln>
        </p:spPr>
      </p:sp>
      <p:grpSp>
        <p:nvGrpSpPr>
          <p:cNvPr name="Group 3" id="3"/>
          <p:cNvGrpSpPr/>
          <p:nvPr/>
        </p:nvGrpSpPr>
        <p:grpSpPr>
          <a:xfrm rot="-10800000">
            <a:off x="-14976366" y="1028700"/>
            <a:ext cx="4968409" cy="9629432"/>
            <a:chOff x="0" y="0"/>
            <a:chExt cx="8953797" cy="17353639"/>
          </a:xfrm>
        </p:grpSpPr>
        <p:sp>
          <p:nvSpPr>
            <p:cNvPr name="Freeform 4" id="4"/>
            <p:cNvSpPr/>
            <p:nvPr/>
          </p:nvSpPr>
          <p:spPr>
            <a:xfrm flipH="false" flipV="false" rot="0">
              <a:off x="-2794" y="-127"/>
              <a:ext cx="8956591" cy="17353765"/>
            </a:xfrm>
            <a:custGeom>
              <a:avLst/>
              <a:gdLst/>
              <a:ahLst/>
              <a:cxnLst/>
              <a:rect r="r" b="b" t="t" l="l"/>
              <a:pathLst>
                <a:path h="17353765" w="8956591">
                  <a:moveTo>
                    <a:pt x="8956591" y="17293991"/>
                  </a:moveTo>
                  <a:cubicBezTo>
                    <a:pt x="8956591" y="17349908"/>
                    <a:pt x="8945488" y="17353765"/>
                    <a:pt x="8916541" y="17353765"/>
                  </a:cubicBezTo>
                  <a:cubicBezTo>
                    <a:pt x="5945689" y="17352694"/>
                    <a:pt x="2974969" y="17352694"/>
                    <a:pt x="4116" y="17352694"/>
                  </a:cubicBezTo>
                  <a:cubicBezTo>
                    <a:pt x="0" y="17329342"/>
                    <a:pt x="6495" y="17308131"/>
                    <a:pt x="9535" y="17286492"/>
                  </a:cubicBezTo>
                  <a:cubicBezTo>
                    <a:pt x="140122" y="16339088"/>
                    <a:pt x="270841" y="15391899"/>
                    <a:pt x="401824" y="14444710"/>
                  </a:cubicBezTo>
                  <a:cubicBezTo>
                    <a:pt x="588585" y="13094306"/>
                    <a:pt x="775742" y="11744117"/>
                    <a:pt x="962370" y="10393714"/>
                  </a:cubicBezTo>
                  <a:cubicBezTo>
                    <a:pt x="1192880" y="8726009"/>
                    <a:pt x="1422861" y="7058305"/>
                    <a:pt x="1653238" y="5390814"/>
                  </a:cubicBezTo>
                  <a:cubicBezTo>
                    <a:pt x="1887317" y="3696758"/>
                    <a:pt x="2121527" y="2002915"/>
                    <a:pt x="2356267" y="309072"/>
                  </a:cubicBezTo>
                  <a:cubicBezTo>
                    <a:pt x="2370541" y="206019"/>
                    <a:pt x="2379661" y="100609"/>
                    <a:pt x="2402792" y="984"/>
                  </a:cubicBezTo>
                  <a:cubicBezTo>
                    <a:pt x="4574130" y="984"/>
                    <a:pt x="6745468" y="984"/>
                    <a:pt x="8916806" y="0"/>
                  </a:cubicBezTo>
                  <a:cubicBezTo>
                    <a:pt x="8946281" y="0"/>
                    <a:pt x="8956326" y="5698"/>
                    <a:pt x="8956326" y="60331"/>
                  </a:cubicBezTo>
                  <a:cubicBezTo>
                    <a:pt x="8955533" y="5804955"/>
                    <a:pt x="8955533" y="11549580"/>
                    <a:pt x="8956591" y="17293991"/>
                  </a:cubicBezTo>
                  <a:close/>
                </a:path>
              </a:pathLst>
            </a:custGeom>
            <a:solidFill>
              <a:srgbClr val="000000">
                <a:alpha val="0"/>
              </a:srgbClr>
            </a:solidFill>
            <a:ln w="12700" cap="sq">
              <a:solidFill>
                <a:srgbClr val="000000"/>
              </a:solidFill>
              <a:prstDash val="solid"/>
              <a:miter/>
            </a:ln>
          </p:spPr>
        </p:sp>
      </p:grpSp>
      <p:sp>
        <p:nvSpPr>
          <p:cNvPr name="Freeform 5" id="5"/>
          <p:cNvSpPr/>
          <p:nvPr/>
        </p:nvSpPr>
        <p:spPr>
          <a:xfrm flipH="false" flipV="false" rot="3384462">
            <a:off x="-9430643" y="-3278811"/>
            <a:ext cx="20187619" cy="19724986"/>
          </a:xfrm>
          <a:custGeom>
            <a:avLst/>
            <a:gdLst/>
            <a:ahLst/>
            <a:cxnLst/>
            <a:rect r="r" b="b" t="t" l="l"/>
            <a:pathLst>
              <a:path h="19724986" w="20187619">
                <a:moveTo>
                  <a:pt x="0" y="0"/>
                </a:moveTo>
                <a:lnTo>
                  <a:pt x="20187619" y="0"/>
                </a:lnTo>
                <a:lnTo>
                  <a:pt x="20187619" y="19724987"/>
                </a:lnTo>
                <a:lnTo>
                  <a:pt x="0" y="197249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4328605">
            <a:off x="14380261" y="-1433338"/>
            <a:ext cx="4831749" cy="4924075"/>
          </a:xfrm>
          <a:custGeom>
            <a:avLst/>
            <a:gdLst/>
            <a:ahLst/>
            <a:cxnLst/>
            <a:rect r="r" b="b" t="t" l="l"/>
            <a:pathLst>
              <a:path h="4924075" w="4831749">
                <a:moveTo>
                  <a:pt x="0" y="0"/>
                </a:moveTo>
                <a:lnTo>
                  <a:pt x="4831749" y="0"/>
                </a:lnTo>
                <a:lnTo>
                  <a:pt x="4831749" y="4924076"/>
                </a:lnTo>
                <a:lnTo>
                  <a:pt x="0" y="49240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0029905" y="1648739"/>
            <a:ext cx="7229395" cy="6989522"/>
            <a:chOff x="0" y="0"/>
            <a:chExt cx="1904038" cy="1840862"/>
          </a:xfrm>
        </p:grpSpPr>
        <p:sp>
          <p:nvSpPr>
            <p:cNvPr name="Freeform 8" id="8"/>
            <p:cNvSpPr/>
            <p:nvPr/>
          </p:nvSpPr>
          <p:spPr>
            <a:xfrm flipH="false" flipV="false" rot="0">
              <a:off x="0" y="0"/>
              <a:ext cx="1904038" cy="1840862"/>
            </a:xfrm>
            <a:custGeom>
              <a:avLst/>
              <a:gdLst/>
              <a:ahLst/>
              <a:cxnLst/>
              <a:rect r="r" b="b" t="t" l="l"/>
              <a:pathLst>
                <a:path h="1840862" w="1904038">
                  <a:moveTo>
                    <a:pt x="0" y="0"/>
                  </a:moveTo>
                  <a:lnTo>
                    <a:pt x="1904038" y="0"/>
                  </a:lnTo>
                  <a:lnTo>
                    <a:pt x="1904038" y="1840862"/>
                  </a:lnTo>
                  <a:lnTo>
                    <a:pt x="0" y="1840862"/>
                  </a:lnTo>
                  <a:close/>
                </a:path>
              </a:pathLst>
            </a:custGeom>
            <a:solidFill>
              <a:srgbClr val="FFFFFF"/>
            </a:solidFill>
          </p:spPr>
        </p:sp>
        <p:sp>
          <p:nvSpPr>
            <p:cNvPr name="TextBox 9" id="9"/>
            <p:cNvSpPr txBox="true"/>
            <p:nvPr/>
          </p:nvSpPr>
          <p:spPr>
            <a:xfrm>
              <a:off x="0" y="-95250"/>
              <a:ext cx="1904038" cy="1936112"/>
            </a:xfrm>
            <a:prstGeom prst="rect">
              <a:avLst/>
            </a:prstGeom>
          </p:spPr>
          <p:txBody>
            <a:bodyPr anchor="ctr" rtlCol="false" tIns="50800" lIns="50800" bIns="50800" rIns="50800"/>
            <a:lstStyle/>
            <a:p>
              <a:pPr algn="ctr">
                <a:lnSpc>
                  <a:spcPts val="3740"/>
                </a:lnSpc>
              </a:pPr>
            </a:p>
          </p:txBody>
        </p:sp>
      </p:grpSp>
      <p:sp>
        <p:nvSpPr>
          <p:cNvPr name="TextBox 10" id="10"/>
          <p:cNvSpPr txBox="true"/>
          <p:nvPr/>
        </p:nvSpPr>
        <p:spPr>
          <a:xfrm rot="0">
            <a:off x="2396828" y="501409"/>
            <a:ext cx="5503059" cy="1493141"/>
          </a:xfrm>
          <a:prstGeom prst="rect">
            <a:avLst/>
          </a:prstGeom>
        </p:spPr>
        <p:txBody>
          <a:bodyPr anchor="t" rtlCol="false" tIns="0" lIns="0" bIns="0" rIns="0">
            <a:spAutoFit/>
          </a:bodyPr>
          <a:lstStyle/>
          <a:p>
            <a:pPr algn="l" marL="0" indent="0" lvl="0">
              <a:lnSpc>
                <a:spcPts val="12157"/>
              </a:lnSpc>
              <a:spcBef>
                <a:spcPct val="0"/>
              </a:spcBef>
            </a:pPr>
            <a:r>
              <a:rPr lang="en-US" sz="8809" spc="193">
                <a:solidFill>
                  <a:srgbClr val="000000"/>
                </a:solidFill>
                <a:latin typeface="Brother"/>
              </a:rPr>
              <a:t>Contexto</a:t>
            </a:r>
          </a:p>
        </p:txBody>
      </p:sp>
      <p:sp>
        <p:nvSpPr>
          <p:cNvPr name="TextBox 11" id="11"/>
          <p:cNvSpPr txBox="true"/>
          <p:nvPr/>
        </p:nvSpPr>
        <p:spPr>
          <a:xfrm rot="0">
            <a:off x="663167" y="1949992"/>
            <a:ext cx="6624568" cy="7034080"/>
          </a:xfrm>
          <a:prstGeom prst="rect">
            <a:avLst/>
          </a:prstGeom>
        </p:spPr>
        <p:txBody>
          <a:bodyPr anchor="t" rtlCol="false" tIns="0" lIns="0" bIns="0" rIns="0">
            <a:spAutoFit/>
          </a:bodyPr>
          <a:lstStyle/>
          <a:p>
            <a:pPr algn="l" marL="405405" indent="-202703" lvl="1">
              <a:lnSpc>
                <a:spcPts val="2966"/>
              </a:lnSpc>
              <a:buFont typeface="Arial"/>
              <a:buChar char="•"/>
            </a:pPr>
            <a:r>
              <a:rPr lang="en-US" sz="1877" spc="9">
                <a:solidFill>
                  <a:srgbClr val="000102"/>
                </a:solidFill>
                <a:latin typeface="Sniglet"/>
              </a:rPr>
              <a:t>CEIP SANTA CLARA Centro de referencia motórica de la localidad, acoge a cerca de 344 alumnos de 3 a 12 años y 36 profesores. Es un centro acogido al convenio MECD-BRITISH COUNCIL, que imparte la mitad de la carga lectiva en inglés y la otra mitad en español. Cada año contamos en nuestro equipo con docentes de países anglosajones gracias a este convenio. Centro pionero en la provincia de Segovia en la implantación de la metodología ABN de enseñanza de las matemáticas. Hemos sido reconocidos con el mayor nivel de aplicación de las tecnologías de la información y la comunicación en los aprendizajes (CoDiCeTIC nivel 5 según la Junta de Castilla y León). Centro premiado con uno de los mejores Planes de Lectura de la Junta de Castilla y León. Está en proyecto inmediato la instalación de una radio escolar junto a la renaturalización del patio, cuyas obras están en proceso, y donde contaremos con huertos escolares, plantas medicinales y espacios naturales donde poder impartir las materias</a:t>
            </a:r>
          </a:p>
        </p:txBody>
      </p:sp>
      <p:sp>
        <p:nvSpPr>
          <p:cNvPr name="TextBox 12" id="12"/>
          <p:cNvSpPr txBox="true"/>
          <p:nvPr/>
        </p:nvSpPr>
        <p:spPr>
          <a:xfrm rot="0">
            <a:off x="10194810" y="1831883"/>
            <a:ext cx="6601326" cy="6556558"/>
          </a:xfrm>
          <a:prstGeom prst="rect">
            <a:avLst/>
          </a:prstGeom>
        </p:spPr>
        <p:txBody>
          <a:bodyPr anchor="t" rtlCol="false" tIns="0" lIns="0" bIns="0" rIns="0">
            <a:spAutoFit/>
          </a:bodyPr>
          <a:lstStyle/>
          <a:p>
            <a:pPr algn="l" marL="416937" indent="-208469" lvl="1">
              <a:lnSpc>
                <a:spcPts val="3051"/>
              </a:lnSpc>
              <a:buFont typeface="Arial"/>
              <a:buChar char="•"/>
            </a:pPr>
            <a:r>
              <a:rPr lang="en-US" sz="1931" spc="9">
                <a:solidFill>
                  <a:srgbClr val="000102"/>
                </a:solidFill>
                <a:latin typeface="Sniglet"/>
              </a:rPr>
              <a:t>Se trabaja con edades de 3 a 12 . Entre el alumnado se encuentran niños y niñas con necesidades educativas especiales, con discapacidad motora, con dificultades específicas de aprendizaje, con necesidades específicas de apoyo educativo. También se cuenta con alumnado de diferentes etnias, culturas y países, entre ellos, dos niños refugiados de Ucrania. CIFRAS DEL ALUMNADO DE CADA PERFIL Y NECESIDADES: PORCENTAJE DE LOS COLECTIVOS MINORITARIOS Y DESFAVORECIDOS: Alumnado extranjero y de familias de procedencia extranjera: 30% aprox. del total del alumnado. Etnia gitana: 8 alumnos Discapacidad motórica:3 alumnos Refugiados de Ucrania: 2 alumnos Aproximadamente un 20 % del alumnado proviene de familias inmigrantes procedentes de Bulgaria, Honduras, Rumanía, Venezuela, Perú, Guatemala, China y Senegal también contamos con dos refugiados de Ucrania.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253130" y="-5586275"/>
            <a:ext cx="5774944" cy="17628453"/>
            <a:chOff x="0" y="0"/>
            <a:chExt cx="10407291" cy="31769040"/>
          </a:xfrm>
        </p:grpSpPr>
        <p:sp>
          <p:nvSpPr>
            <p:cNvPr name="Freeform 3" id="3"/>
            <p:cNvSpPr/>
            <p:nvPr/>
          </p:nvSpPr>
          <p:spPr>
            <a:xfrm flipH="false" flipV="false" rot="0">
              <a:off x="-2794" y="-127"/>
              <a:ext cx="10410085" cy="31769165"/>
            </a:xfrm>
            <a:custGeom>
              <a:avLst/>
              <a:gdLst/>
              <a:ahLst/>
              <a:cxnLst/>
              <a:rect r="r" b="b" t="t" l="l"/>
              <a:pathLst>
                <a:path h="31769165" w="10410085">
                  <a:moveTo>
                    <a:pt x="10410085" y="31659739"/>
                  </a:moveTo>
                  <a:cubicBezTo>
                    <a:pt x="10410085" y="31762108"/>
                    <a:pt x="10397180" y="31769165"/>
                    <a:pt x="10363534" y="31769165"/>
                  </a:cubicBezTo>
                  <a:cubicBezTo>
                    <a:pt x="6910415" y="31767205"/>
                    <a:pt x="3457450" y="31767205"/>
                    <a:pt x="4330" y="31767205"/>
                  </a:cubicBezTo>
                  <a:cubicBezTo>
                    <a:pt x="0" y="31724454"/>
                    <a:pt x="7096" y="31685622"/>
                    <a:pt x="10629" y="31646009"/>
                  </a:cubicBezTo>
                  <a:cubicBezTo>
                    <a:pt x="162415" y="29911613"/>
                    <a:pt x="314354" y="28177607"/>
                    <a:pt x="466600" y="26443604"/>
                  </a:cubicBezTo>
                  <a:cubicBezTo>
                    <a:pt x="683678" y="23971439"/>
                    <a:pt x="901217" y="21499671"/>
                    <a:pt x="1118141" y="19027507"/>
                  </a:cubicBezTo>
                  <a:cubicBezTo>
                    <a:pt x="1386070" y="15974465"/>
                    <a:pt x="1653384" y="12921424"/>
                    <a:pt x="1921160" y="9868776"/>
                  </a:cubicBezTo>
                  <a:cubicBezTo>
                    <a:pt x="2193237" y="6767492"/>
                    <a:pt x="2465467" y="3666600"/>
                    <a:pt x="2738312" y="565709"/>
                  </a:cubicBezTo>
                  <a:cubicBezTo>
                    <a:pt x="2754904" y="377051"/>
                    <a:pt x="2765505" y="184078"/>
                    <a:pt x="2792390" y="1696"/>
                  </a:cubicBezTo>
                  <a:cubicBezTo>
                    <a:pt x="5316208" y="1696"/>
                    <a:pt x="7840025" y="1696"/>
                    <a:pt x="10363842" y="0"/>
                  </a:cubicBezTo>
                  <a:cubicBezTo>
                    <a:pt x="10398102" y="0"/>
                    <a:pt x="10409777" y="10325"/>
                    <a:pt x="10409777" y="110341"/>
                  </a:cubicBezTo>
                  <a:cubicBezTo>
                    <a:pt x="10408856" y="10626937"/>
                    <a:pt x="10408856" y="21143534"/>
                    <a:pt x="10410085" y="31659739"/>
                  </a:cubicBezTo>
                  <a:close/>
                </a:path>
              </a:pathLst>
            </a:custGeom>
            <a:blipFill>
              <a:blip r:embed="rId2"/>
              <a:stretch>
                <a:fillRect l="-153509" t="0" r="-153509" b="0"/>
              </a:stretch>
            </a:blipFill>
            <a:ln w="57150" cap="sq">
              <a:solidFill>
                <a:srgbClr val="000000"/>
              </a:solidFill>
              <a:prstDash val="solid"/>
              <a:miter/>
            </a:ln>
          </p:spPr>
        </p:sp>
      </p:grpSp>
      <p:grpSp>
        <p:nvGrpSpPr>
          <p:cNvPr name="Group 4" id="4"/>
          <p:cNvGrpSpPr/>
          <p:nvPr/>
        </p:nvGrpSpPr>
        <p:grpSpPr>
          <a:xfrm rot="5400000">
            <a:off x="6656398" y="-1310221"/>
            <a:ext cx="4968409" cy="17628453"/>
            <a:chOff x="0" y="0"/>
            <a:chExt cx="8953797" cy="31769040"/>
          </a:xfrm>
        </p:grpSpPr>
        <p:sp>
          <p:nvSpPr>
            <p:cNvPr name="Freeform 5" id="5"/>
            <p:cNvSpPr/>
            <p:nvPr/>
          </p:nvSpPr>
          <p:spPr>
            <a:xfrm flipH="false" flipV="false" rot="0">
              <a:off x="-2794" y="-127"/>
              <a:ext cx="8956591" cy="31769165"/>
            </a:xfrm>
            <a:custGeom>
              <a:avLst/>
              <a:gdLst/>
              <a:ahLst/>
              <a:cxnLst/>
              <a:rect r="r" b="b" t="t" l="l"/>
              <a:pathLst>
                <a:path h="31769165" w="8956591">
                  <a:moveTo>
                    <a:pt x="8956591" y="31659739"/>
                  </a:moveTo>
                  <a:cubicBezTo>
                    <a:pt x="8956591" y="31762108"/>
                    <a:pt x="8945488" y="31769165"/>
                    <a:pt x="8916541" y="31769165"/>
                  </a:cubicBezTo>
                  <a:cubicBezTo>
                    <a:pt x="5945689" y="31767205"/>
                    <a:pt x="2974969" y="31767205"/>
                    <a:pt x="4116" y="31767205"/>
                  </a:cubicBezTo>
                  <a:cubicBezTo>
                    <a:pt x="0" y="31724454"/>
                    <a:pt x="6495" y="31685622"/>
                    <a:pt x="9535" y="31646009"/>
                  </a:cubicBezTo>
                  <a:cubicBezTo>
                    <a:pt x="140122" y="29911613"/>
                    <a:pt x="270841" y="28177607"/>
                    <a:pt x="401824" y="26443604"/>
                  </a:cubicBezTo>
                  <a:cubicBezTo>
                    <a:pt x="588585" y="23971439"/>
                    <a:pt x="775742" y="21499671"/>
                    <a:pt x="962370" y="19027507"/>
                  </a:cubicBezTo>
                  <a:cubicBezTo>
                    <a:pt x="1192880" y="15974465"/>
                    <a:pt x="1422861" y="12921424"/>
                    <a:pt x="1653238" y="9868776"/>
                  </a:cubicBezTo>
                  <a:cubicBezTo>
                    <a:pt x="1887317" y="6767492"/>
                    <a:pt x="2121527" y="3666600"/>
                    <a:pt x="2356267" y="565709"/>
                  </a:cubicBezTo>
                  <a:cubicBezTo>
                    <a:pt x="2370541" y="377051"/>
                    <a:pt x="2379661" y="184078"/>
                    <a:pt x="2402792" y="1696"/>
                  </a:cubicBezTo>
                  <a:cubicBezTo>
                    <a:pt x="4574130" y="1696"/>
                    <a:pt x="6745468" y="1696"/>
                    <a:pt x="8916806" y="0"/>
                  </a:cubicBezTo>
                  <a:cubicBezTo>
                    <a:pt x="8946281" y="0"/>
                    <a:pt x="8956326" y="10325"/>
                    <a:pt x="8956326" y="110341"/>
                  </a:cubicBezTo>
                  <a:cubicBezTo>
                    <a:pt x="8955533" y="10626937"/>
                    <a:pt x="8955533" y="21143534"/>
                    <a:pt x="8956591" y="31659739"/>
                  </a:cubicBezTo>
                  <a:close/>
                </a:path>
              </a:pathLst>
            </a:custGeom>
            <a:blipFill>
              <a:blip r:embed="rId3"/>
              <a:stretch>
                <a:fillRect l="-265388" t="0" r="-265388" b="0"/>
              </a:stretch>
            </a:blipFill>
            <a:ln w="57150" cap="sq">
              <a:solidFill>
                <a:srgbClr val="000000"/>
              </a:solidFill>
              <a:prstDash val="solid"/>
              <a:miter/>
            </a:ln>
          </p:spPr>
        </p:sp>
      </p:grpSp>
      <p:sp>
        <p:nvSpPr>
          <p:cNvPr name="Freeform 6" id="6"/>
          <p:cNvSpPr/>
          <p:nvPr/>
        </p:nvSpPr>
        <p:spPr>
          <a:xfrm flipH="false" flipV="false" rot="0">
            <a:off x="5404999" y="-330279"/>
            <a:ext cx="7471207" cy="5855558"/>
          </a:xfrm>
          <a:custGeom>
            <a:avLst/>
            <a:gdLst/>
            <a:ahLst/>
            <a:cxnLst/>
            <a:rect r="r" b="b" t="t" l="l"/>
            <a:pathLst>
              <a:path h="5855558" w="7471207">
                <a:moveTo>
                  <a:pt x="0" y="0"/>
                </a:moveTo>
                <a:lnTo>
                  <a:pt x="7471207" y="0"/>
                </a:lnTo>
                <a:lnTo>
                  <a:pt x="7471207" y="5855558"/>
                </a:lnTo>
                <a:lnTo>
                  <a:pt x="0" y="58555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093558" y="4974749"/>
            <a:ext cx="6100069" cy="5058513"/>
            <a:chOff x="0" y="0"/>
            <a:chExt cx="15624805" cy="12956947"/>
          </a:xfrm>
        </p:grpSpPr>
        <p:sp>
          <p:nvSpPr>
            <p:cNvPr name="Freeform 8" id="8"/>
            <p:cNvSpPr/>
            <p:nvPr/>
          </p:nvSpPr>
          <p:spPr>
            <a:xfrm flipH="false" flipV="false" rot="0">
              <a:off x="-11430" y="874594"/>
              <a:ext cx="15934684" cy="11880225"/>
            </a:xfrm>
            <a:custGeom>
              <a:avLst/>
              <a:gdLst/>
              <a:ahLst/>
              <a:cxnLst/>
              <a:rect r="r" b="b" t="t" l="l"/>
              <a:pathLst>
                <a:path h="11880225" w="15934684">
                  <a:moveTo>
                    <a:pt x="12487837" y="957518"/>
                  </a:moveTo>
                  <a:cubicBezTo>
                    <a:pt x="11023792" y="193058"/>
                    <a:pt x="10631610" y="158075"/>
                    <a:pt x="8911319" y="0"/>
                  </a:cubicBezTo>
                  <a:cubicBezTo>
                    <a:pt x="4967618" y="38871"/>
                    <a:pt x="1770783" y="1927994"/>
                    <a:pt x="533298" y="5033774"/>
                  </a:cubicBezTo>
                  <a:cubicBezTo>
                    <a:pt x="109866" y="6096243"/>
                    <a:pt x="0" y="7284396"/>
                    <a:pt x="494236" y="8324838"/>
                  </a:cubicBezTo>
                  <a:cubicBezTo>
                    <a:pt x="1147353" y="9691796"/>
                    <a:pt x="2770770" y="10618218"/>
                    <a:pt x="4486374" y="10991378"/>
                  </a:cubicBezTo>
                  <a:cubicBezTo>
                    <a:pt x="6201978" y="11365834"/>
                    <a:pt x="8091016" y="11880225"/>
                    <a:pt x="9850370" y="11702714"/>
                  </a:cubicBezTo>
                  <a:cubicBezTo>
                    <a:pt x="11222227" y="11564075"/>
                    <a:pt x="12592523" y="10732239"/>
                    <a:pt x="13619072" y="9965188"/>
                  </a:cubicBezTo>
                  <a:cubicBezTo>
                    <a:pt x="14300314" y="9455979"/>
                    <a:pt x="14725309" y="8749826"/>
                    <a:pt x="15009680" y="8026829"/>
                  </a:cubicBezTo>
                  <a:cubicBezTo>
                    <a:pt x="15934684" y="5510589"/>
                    <a:pt x="15189366" y="2369825"/>
                    <a:pt x="12487837" y="957518"/>
                  </a:cubicBezTo>
                  <a:close/>
                </a:path>
              </a:pathLst>
            </a:custGeom>
            <a:solidFill>
              <a:srgbClr val="FFFFFF"/>
            </a:solidFill>
            <a:ln w="12700" cap="sq">
              <a:solidFill>
                <a:srgbClr val="000000"/>
              </a:solidFill>
              <a:prstDash val="solid"/>
              <a:miter/>
            </a:ln>
          </p:spPr>
        </p:sp>
      </p:grpSp>
      <p:grpSp>
        <p:nvGrpSpPr>
          <p:cNvPr name="Group 9" id="9"/>
          <p:cNvGrpSpPr/>
          <p:nvPr/>
        </p:nvGrpSpPr>
        <p:grpSpPr>
          <a:xfrm rot="0">
            <a:off x="12534671" y="4347094"/>
            <a:ext cx="5073832" cy="5073832"/>
            <a:chOff x="0" y="0"/>
            <a:chExt cx="12700000" cy="12700000"/>
          </a:xfrm>
        </p:grpSpPr>
        <p:sp>
          <p:nvSpPr>
            <p:cNvPr name="Freeform 10" id="10"/>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FFFFFF"/>
            </a:solidFill>
            <a:ln w="12700" cap="sq">
              <a:solidFill>
                <a:srgbClr val="000000"/>
              </a:solidFill>
              <a:prstDash val="solid"/>
              <a:miter/>
            </a:ln>
          </p:spPr>
        </p:sp>
      </p:grpSp>
      <p:grpSp>
        <p:nvGrpSpPr>
          <p:cNvPr name="Group 11" id="11"/>
          <p:cNvGrpSpPr/>
          <p:nvPr/>
        </p:nvGrpSpPr>
        <p:grpSpPr>
          <a:xfrm rot="0">
            <a:off x="7209682" y="4739620"/>
            <a:ext cx="5224271" cy="4726928"/>
            <a:chOff x="0" y="0"/>
            <a:chExt cx="14036227" cy="12700000"/>
          </a:xfrm>
        </p:grpSpPr>
        <p:sp>
          <p:nvSpPr>
            <p:cNvPr name="Freeform 12" id="12"/>
            <p:cNvSpPr/>
            <p:nvPr/>
          </p:nvSpPr>
          <p:spPr>
            <a:xfrm flipH="false" flipV="false" rot="0">
              <a:off x="-11430" y="857250"/>
              <a:ext cx="14346107" cy="11644630"/>
            </a:xfrm>
            <a:custGeom>
              <a:avLst/>
              <a:gdLst/>
              <a:ahLst/>
              <a:cxnLst/>
              <a:rect r="r" b="b" t="t" l="l"/>
              <a:pathLst>
                <a:path h="11644630" w="14346107">
                  <a:moveTo>
                    <a:pt x="11219357" y="938530"/>
                  </a:moveTo>
                  <a:cubicBezTo>
                    <a:pt x="9904163" y="189230"/>
                    <a:pt x="9551853" y="154940"/>
                    <a:pt x="8006465" y="0"/>
                  </a:cubicBezTo>
                  <a:cubicBezTo>
                    <a:pt x="4463721" y="38100"/>
                    <a:pt x="1591909" y="1889760"/>
                    <a:pt x="480240" y="4933950"/>
                  </a:cubicBezTo>
                  <a:cubicBezTo>
                    <a:pt x="99858" y="5975350"/>
                    <a:pt x="0" y="7139940"/>
                    <a:pt x="445149" y="8159750"/>
                  </a:cubicBezTo>
                  <a:cubicBezTo>
                    <a:pt x="1031864" y="9499600"/>
                    <a:pt x="2490228" y="10407650"/>
                    <a:pt x="4031405" y="10773410"/>
                  </a:cubicBezTo>
                  <a:cubicBezTo>
                    <a:pt x="5572583" y="11140440"/>
                    <a:pt x="7269562" y="11644630"/>
                    <a:pt x="8850042" y="11470640"/>
                  </a:cubicBezTo>
                  <a:cubicBezTo>
                    <a:pt x="10082423" y="11334750"/>
                    <a:pt x="11313400" y="10519410"/>
                    <a:pt x="12235579" y="9767570"/>
                  </a:cubicBezTo>
                  <a:cubicBezTo>
                    <a:pt x="12847560" y="9268460"/>
                    <a:pt x="13229344" y="8576310"/>
                    <a:pt x="13484803" y="7867650"/>
                  </a:cubicBezTo>
                  <a:cubicBezTo>
                    <a:pt x="14346107" y="5401310"/>
                    <a:pt x="13646221" y="2322830"/>
                    <a:pt x="11219357" y="938530"/>
                  </a:cubicBezTo>
                  <a:close/>
                </a:path>
              </a:pathLst>
            </a:custGeom>
            <a:solidFill>
              <a:srgbClr val="FFFFFF"/>
            </a:solidFill>
            <a:ln w="12700" cap="sq">
              <a:solidFill>
                <a:srgbClr val="000000"/>
              </a:solidFill>
              <a:prstDash val="solid"/>
              <a:miter/>
            </a:ln>
          </p:spPr>
        </p:sp>
      </p:grpSp>
      <p:sp>
        <p:nvSpPr>
          <p:cNvPr name="TextBox 13" id="13"/>
          <p:cNvSpPr txBox="true"/>
          <p:nvPr/>
        </p:nvSpPr>
        <p:spPr>
          <a:xfrm rot="0">
            <a:off x="8230938" y="6273840"/>
            <a:ext cx="3684397" cy="1779661"/>
          </a:xfrm>
          <a:prstGeom prst="rect">
            <a:avLst/>
          </a:prstGeom>
        </p:spPr>
        <p:txBody>
          <a:bodyPr anchor="t" rtlCol="false" tIns="0" lIns="0" bIns="0" rIns="0">
            <a:spAutoFit/>
          </a:bodyPr>
          <a:lstStyle/>
          <a:p>
            <a:pPr algn="ctr" marL="0" indent="0" lvl="0">
              <a:lnSpc>
                <a:spcPts val="2856"/>
              </a:lnSpc>
              <a:spcBef>
                <a:spcPct val="0"/>
              </a:spcBef>
            </a:pPr>
            <a:r>
              <a:rPr lang="en-US" sz="1807" spc="9">
                <a:solidFill>
                  <a:srgbClr val="000102"/>
                </a:solidFill>
                <a:latin typeface="Sniglet"/>
              </a:rPr>
              <a:t>Mejorar la competencia digital de la comunidad educativa, así como incrementar la utilización de las nuevas tecnologías en el proceso de enseñanza-aprendizaje.</a:t>
            </a:r>
          </a:p>
        </p:txBody>
      </p:sp>
      <p:sp>
        <p:nvSpPr>
          <p:cNvPr name="TextBox 14" id="14"/>
          <p:cNvSpPr txBox="true"/>
          <p:nvPr/>
        </p:nvSpPr>
        <p:spPr>
          <a:xfrm rot="0">
            <a:off x="7018245" y="1821798"/>
            <a:ext cx="4327385" cy="1005801"/>
          </a:xfrm>
          <a:prstGeom prst="rect">
            <a:avLst/>
          </a:prstGeom>
        </p:spPr>
        <p:txBody>
          <a:bodyPr anchor="t" rtlCol="false" tIns="0" lIns="0" bIns="0" rIns="0">
            <a:spAutoFit/>
          </a:bodyPr>
          <a:lstStyle/>
          <a:p>
            <a:pPr algn="ctr" marL="0" indent="0" lvl="0">
              <a:lnSpc>
                <a:spcPts val="7807"/>
              </a:lnSpc>
            </a:pPr>
            <a:r>
              <a:rPr lang="en-US" sz="6399" spc="140">
                <a:solidFill>
                  <a:srgbClr val="000000"/>
                </a:solidFill>
                <a:latin typeface="Brother"/>
              </a:rPr>
              <a:t>necesidades</a:t>
            </a:r>
          </a:p>
        </p:txBody>
      </p:sp>
      <p:sp>
        <p:nvSpPr>
          <p:cNvPr name="TextBox 15" id="15"/>
          <p:cNvSpPr txBox="true"/>
          <p:nvPr/>
        </p:nvSpPr>
        <p:spPr>
          <a:xfrm rot="0">
            <a:off x="2764452" y="6273840"/>
            <a:ext cx="3223089" cy="610169"/>
          </a:xfrm>
          <a:prstGeom prst="rect">
            <a:avLst/>
          </a:prstGeom>
        </p:spPr>
        <p:txBody>
          <a:bodyPr anchor="t" rtlCol="false" tIns="0" lIns="0" bIns="0" rIns="0">
            <a:spAutoFit/>
          </a:bodyPr>
          <a:lstStyle/>
          <a:p>
            <a:pPr algn="ctr" marL="0" indent="0" lvl="0">
              <a:lnSpc>
                <a:spcPts val="2476"/>
              </a:lnSpc>
              <a:spcBef>
                <a:spcPct val="0"/>
              </a:spcBef>
            </a:pPr>
            <a:r>
              <a:rPr lang="en-US" sz="1567" spc="7">
                <a:solidFill>
                  <a:srgbClr val="000102"/>
                </a:solidFill>
                <a:latin typeface="Sniglet"/>
              </a:rPr>
              <a:t>CREACIÓN DE ESPACIOS VERDES Y FOMENTAR LA VIDA SALUDABLE</a:t>
            </a:r>
          </a:p>
        </p:txBody>
      </p:sp>
      <p:sp>
        <p:nvSpPr>
          <p:cNvPr name="TextBox 16" id="16"/>
          <p:cNvSpPr txBox="true"/>
          <p:nvPr/>
        </p:nvSpPr>
        <p:spPr>
          <a:xfrm rot="0">
            <a:off x="2061003" y="7055460"/>
            <a:ext cx="4629988" cy="1196768"/>
          </a:xfrm>
          <a:prstGeom prst="rect">
            <a:avLst/>
          </a:prstGeom>
        </p:spPr>
        <p:txBody>
          <a:bodyPr anchor="t" rtlCol="false" tIns="0" lIns="0" bIns="0" rIns="0">
            <a:spAutoFit/>
          </a:bodyPr>
          <a:lstStyle/>
          <a:p>
            <a:pPr algn="ctr" marL="0" indent="0" lvl="0">
              <a:lnSpc>
                <a:spcPts val="1911"/>
              </a:lnSpc>
              <a:spcBef>
                <a:spcPct val="0"/>
              </a:spcBef>
            </a:pPr>
            <a:r>
              <a:rPr lang="en-US" sz="1209" spc="6">
                <a:solidFill>
                  <a:srgbClr val="000102"/>
                </a:solidFill>
                <a:latin typeface="Sniglet"/>
              </a:rPr>
              <a:t>Como se está implantando un proyecto de renaturalización de patios queremos sacar el máximo partido, en cuanto a conocimientos relacionados con el medio ambiente, por ejemplo la importancia de reciclar y ser conscientes de la importancia de los espacios naturales y su cuidado. </a:t>
            </a:r>
          </a:p>
        </p:txBody>
      </p:sp>
      <p:sp>
        <p:nvSpPr>
          <p:cNvPr name="TextBox 17" id="17"/>
          <p:cNvSpPr txBox="true"/>
          <p:nvPr/>
        </p:nvSpPr>
        <p:spPr>
          <a:xfrm rot="0">
            <a:off x="13313840" y="6550350"/>
            <a:ext cx="3725316" cy="923467"/>
          </a:xfrm>
          <a:prstGeom prst="rect">
            <a:avLst/>
          </a:prstGeom>
        </p:spPr>
        <p:txBody>
          <a:bodyPr anchor="t" rtlCol="false" tIns="0" lIns="0" bIns="0" rIns="0">
            <a:spAutoFit/>
          </a:bodyPr>
          <a:lstStyle/>
          <a:p>
            <a:pPr algn="ctr" marL="0" indent="0" lvl="0">
              <a:lnSpc>
                <a:spcPts val="2549"/>
              </a:lnSpc>
              <a:spcBef>
                <a:spcPct val="0"/>
              </a:spcBef>
            </a:pPr>
            <a:r>
              <a:rPr lang="en-US" sz="1613" spc="8">
                <a:solidFill>
                  <a:srgbClr val="000102"/>
                </a:solidFill>
                <a:latin typeface="Sniglet"/>
              </a:rPr>
              <a:t>MEJORAR LA COMPETENCIA LINGUÍSTICA DEL ALUMNADO Y EL CONOCIMIENTO E INTERRELACIÓN CON OTRAS CULTURAS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253130" y="-5586275"/>
            <a:ext cx="5774944" cy="17628453"/>
            <a:chOff x="0" y="0"/>
            <a:chExt cx="10407291" cy="31769040"/>
          </a:xfrm>
        </p:grpSpPr>
        <p:sp>
          <p:nvSpPr>
            <p:cNvPr name="Freeform 3" id="3"/>
            <p:cNvSpPr/>
            <p:nvPr/>
          </p:nvSpPr>
          <p:spPr>
            <a:xfrm flipH="false" flipV="false" rot="0">
              <a:off x="-2794" y="-127"/>
              <a:ext cx="10410085" cy="31769165"/>
            </a:xfrm>
            <a:custGeom>
              <a:avLst/>
              <a:gdLst/>
              <a:ahLst/>
              <a:cxnLst/>
              <a:rect r="r" b="b" t="t" l="l"/>
              <a:pathLst>
                <a:path h="31769165" w="10410085">
                  <a:moveTo>
                    <a:pt x="10410085" y="31659739"/>
                  </a:moveTo>
                  <a:cubicBezTo>
                    <a:pt x="10410085" y="31762108"/>
                    <a:pt x="10397180" y="31769165"/>
                    <a:pt x="10363534" y="31769165"/>
                  </a:cubicBezTo>
                  <a:cubicBezTo>
                    <a:pt x="6910415" y="31767205"/>
                    <a:pt x="3457450" y="31767205"/>
                    <a:pt x="4330" y="31767205"/>
                  </a:cubicBezTo>
                  <a:cubicBezTo>
                    <a:pt x="0" y="31724454"/>
                    <a:pt x="7096" y="31685622"/>
                    <a:pt x="10629" y="31646009"/>
                  </a:cubicBezTo>
                  <a:cubicBezTo>
                    <a:pt x="162415" y="29911613"/>
                    <a:pt x="314354" y="28177607"/>
                    <a:pt x="466600" y="26443604"/>
                  </a:cubicBezTo>
                  <a:cubicBezTo>
                    <a:pt x="683678" y="23971439"/>
                    <a:pt x="901217" y="21499671"/>
                    <a:pt x="1118141" y="19027507"/>
                  </a:cubicBezTo>
                  <a:cubicBezTo>
                    <a:pt x="1386070" y="15974465"/>
                    <a:pt x="1653384" y="12921424"/>
                    <a:pt x="1921160" y="9868776"/>
                  </a:cubicBezTo>
                  <a:cubicBezTo>
                    <a:pt x="2193237" y="6767492"/>
                    <a:pt x="2465467" y="3666600"/>
                    <a:pt x="2738312" y="565709"/>
                  </a:cubicBezTo>
                  <a:cubicBezTo>
                    <a:pt x="2754904" y="377051"/>
                    <a:pt x="2765505" y="184078"/>
                    <a:pt x="2792390" y="1696"/>
                  </a:cubicBezTo>
                  <a:cubicBezTo>
                    <a:pt x="5316208" y="1696"/>
                    <a:pt x="7840025" y="1696"/>
                    <a:pt x="10363842" y="0"/>
                  </a:cubicBezTo>
                  <a:cubicBezTo>
                    <a:pt x="10398102" y="0"/>
                    <a:pt x="10409777" y="10325"/>
                    <a:pt x="10409777" y="110341"/>
                  </a:cubicBezTo>
                  <a:cubicBezTo>
                    <a:pt x="10408856" y="10626937"/>
                    <a:pt x="10408856" y="21143534"/>
                    <a:pt x="10410085" y="31659739"/>
                  </a:cubicBezTo>
                  <a:close/>
                </a:path>
              </a:pathLst>
            </a:custGeom>
            <a:blipFill>
              <a:blip r:embed="rId2"/>
              <a:stretch>
                <a:fillRect l="-221345" t="0" r="-221345" b="0"/>
              </a:stretch>
            </a:blipFill>
            <a:ln w="57150" cap="sq">
              <a:solidFill>
                <a:srgbClr val="000000"/>
              </a:solidFill>
              <a:prstDash val="solid"/>
              <a:miter/>
            </a:ln>
          </p:spPr>
        </p:sp>
      </p:grpSp>
      <p:grpSp>
        <p:nvGrpSpPr>
          <p:cNvPr name="Group 4" id="4"/>
          <p:cNvGrpSpPr/>
          <p:nvPr/>
        </p:nvGrpSpPr>
        <p:grpSpPr>
          <a:xfrm rot="5400000">
            <a:off x="6656398" y="-1310221"/>
            <a:ext cx="4968409" cy="17628453"/>
            <a:chOff x="0" y="0"/>
            <a:chExt cx="8953797" cy="31769040"/>
          </a:xfrm>
        </p:grpSpPr>
        <p:sp>
          <p:nvSpPr>
            <p:cNvPr name="Freeform 5" id="5"/>
            <p:cNvSpPr/>
            <p:nvPr/>
          </p:nvSpPr>
          <p:spPr>
            <a:xfrm flipH="false" flipV="false" rot="0">
              <a:off x="-2794" y="-127"/>
              <a:ext cx="8956591" cy="31769165"/>
            </a:xfrm>
            <a:custGeom>
              <a:avLst/>
              <a:gdLst/>
              <a:ahLst/>
              <a:cxnLst/>
              <a:rect r="r" b="b" t="t" l="l"/>
              <a:pathLst>
                <a:path h="31769165" w="8956591">
                  <a:moveTo>
                    <a:pt x="8956591" y="31659739"/>
                  </a:moveTo>
                  <a:cubicBezTo>
                    <a:pt x="8956591" y="31762108"/>
                    <a:pt x="8945488" y="31769165"/>
                    <a:pt x="8916541" y="31769165"/>
                  </a:cubicBezTo>
                  <a:cubicBezTo>
                    <a:pt x="5945689" y="31767205"/>
                    <a:pt x="2974969" y="31767205"/>
                    <a:pt x="4116" y="31767205"/>
                  </a:cubicBezTo>
                  <a:cubicBezTo>
                    <a:pt x="0" y="31724454"/>
                    <a:pt x="6495" y="31685622"/>
                    <a:pt x="9535" y="31646009"/>
                  </a:cubicBezTo>
                  <a:cubicBezTo>
                    <a:pt x="140122" y="29911613"/>
                    <a:pt x="270841" y="28177607"/>
                    <a:pt x="401824" y="26443604"/>
                  </a:cubicBezTo>
                  <a:cubicBezTo>
                    <a:pt x="588585" y="23971439"/>
                    <a:pt x="775742" y="21499671"/>
                    <a:pt x="962370" y="19027507"/>
                  </a:cubicBezTo>
                  <a:cubicBezTo>
                    <a:pt x="1192880" y="15974465"/>
                    <a:pt x="1422861" y="12921424"/>
                    <a:pt x="1653238" y="9868776"/>
                  </a:cubicBezTo>
                  <a:cubicBezTo>
                    <a:pt x="1887317" y="6767492"/>
                    <a:pt x="2121527" y="3666600"/>
                    <a:pt x="2356267" y="565709"/>
                  </a:cubicBezTo>
                  <a:cubicBezTo>
                    <a:pt x="2370541" y="377051"/>
                    <a:pt x="2379661" y="184078"/>
                    <a:pt x="2402792" y="1696"/>
                  </a:cubicBezTo>
                  <a:cubicBezTo>
                    <a:pt x="4574130" y="1696"/>
                    <a:pt x="6745468" y="1696"/>
                    <a:pt x="8916806" y="0"/>
                  </a:cubicBezTo>
                  <a:cubicBezTo>
                    <a:pt x="8946281" y="0"/>
                    <a:pt x="8956326" y="10325"/>
                    <a:pt x="8956326" y="110341"/>
                  </a:cubicBezTo>
                  <a:cubicBezTo>
                    <a:pt x="8955533" y="10626937"/>
                    <a:pt x="8955533" y="21143534"/>
                    <a:pt x="8956591" y="31659739"/>
                  </a:cubicBezTo>
                  <a:close/>
                </a:path>
              </a:pathLst>
            </a:custGeom>
            <a:blipFill>
              <a:blip r:embed="rId3"/>
              <a:stretch>
                <a:fillRect l="-265388" t="0" r="-265388" b="0"/>
              </a:stretch>
            </a:blipFill>
            <a:ln w="57150" cap="sq">
              <a:solidFill>
                <a:srgbClr val="000000"/>
              </a:solidFill>
              <a:prstDash val="solid"/>
              <a:miter/>
            </a:ln>
          </p:spPr>
        </p:sp>
      </p:grpSp>
      <p:sp>
        <p:nvSpPr>
          <p:cNvPr name="Freeform 6" id="6"/>
          <p:cNvSpPr/>
          <p:nvPr/>
        </p:nvSpPr>
        <p:spPr>
          <a:xfrm flipH="false" flipV="false" rot="0">
            <a:off x="46101" y="2996990"/>
            <a:ext cx="3965917" cy="4509834"/>
          </a:xfrm>
          <a:custGeom>
            <a:avLst/>
            <a:gdLst/>
            <a:ahLst/>
            <a:cxnLst/>
            <a:rect r="r" b="b" t="t" l="l"/>
            <a:pathLst>
              <a:path h="4509834" w="3965917">
                <a:moveTo>
                  <a:pt x="0" y="0"/>
                </a:moveTo>
                <a:lnTo>
                  <a:pt x="3965917" y="0"/>
                </a:lnTo>
                <a:lnTo>
                  <a:pt x="3965917" y="4509834"/>
                </a:lnTo>
                <a:lnTo>
                  <a:pt x="0" y="45098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862264" y="6115424"/>
            <a:ext cx="3965917" cy="4509834"/>
          </a:xfrm>
          <a:custGeom>
            <a:avLst/>
            <a:gdLst/>
            <a:ahLst/>
            <a:cxnLst/>
            <a:rect r="r" b="b" t="t" l="l"/>
            <a:pathLst>
              <a:path h="4509834" w="3965917">
                <a:moveTo>
                  <a:pt x="0" y="0"/>
                </a:moveTo>
                <a:lnTo>
                  <a:pt x="3965917" y="0"/>
                </a:lnTo>
                <a:lnTo>
                  <a:pt x="3965917" y="4509834"/>
                </a:lnTo>
                <a:lnTo>
                  <a:pt x="0" y="45098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3988912" y="2938778"/>
            <a:ext cx="3965917" cy="4509834"/>
          </a:xfrm>
          <a:custGeom>
            <a:avLst/>
            <a:gdLst/>
            <a:ahLst/>
            <a:cxnLst/>
            <a:rect r="r" b="b" t="t" l="l"/>
            <a:pathLst>
              <a:path h="4509834" w="3965917">
                <a:moveTo>
                  <a:pt x="0" y="0"/>
                </a:moveTo>
                <a:lnTo>
                  <a:pt x="3965917" y="0"/>
                </a:lnTo>
                <a:lnTo>
                  <a:pt x="3965917" y="4509834"/>
                </a:lnTo>
                <a:lnTo>
                  <a:pt x="0" y="45098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1286621" y="4739590"/>
            <a:ext cx="4890005" cy="4307595"/>
            <a:chOff x="0" y="0"/>
            <a:chExt cx="1287903" cy="1134511"/>
          </a:xfrm>
        </p:grpSpPr>
        <p:sp>
          <p:nvSpPr>
            <p:cNvPr name="Freeform 10" id="10"/>
            <p:cNvSpPr/>
            <p:nvPr/>
          </p:nvSpPr>
          <p:spPr>
            <a:xfrm flipH="false" flipV="false" rot="0">
              <a:off x="0" y="0"/>
              <a:ext cx="1287902" cy="1134511"/>
            </a:xfrm>
            <a:custGeom>
              <a:avLst/>
              <a:gdLst/>
              <a:ahLst/>
              <a:cxnLst/>
              <a:rect r="r" b="b" t="t" l="l"/>
              <a:pathLst>
                <a:path h="1134511" w="1287902">
                  <a:moveTo>
                    <a:pt x="28498" y="0"/>
                  </a:moveTo>
                  <a:lnTo>
                    <a:pt x="1259405" y="0"/>
                  </a:lnTo>
                  <a:cubicBezTo>
                    <a:pt x="1266963" y="0"/>
                    <a:pt x="1274211" y="3002"/>
                    <a:pt x="1279556" y="8347"/>
                  </a:cubicBezTo>
                  <a:cubicBezTo>
                    <a:pt x="1284900" y="13691"/>
                    <a:pt x="1287902" y="20940"/>
                    <a:pt x="1287902" y="28498"/>
                  </a:cubicBezTo>
                  <a:lnTo>
                    <a:pt x="1287902" y="1106013"/>
                  </a:lnTo>
                  <a:cubicBezTo>
                    <a:pt x="1287902" y="1113571"/>
                    <a:pt x="1284900" y="1120819"/>
                    <a:pt x="1279556" y="1126164"/>
                  </a:cubicBezTo>
                  <a:cubicBezTo>
                    <a:pt x="1274211" y="1131508"/>
                    <a:pt x="1266963" y="1134511"/>
                    <a:pt x="1259405" y="1134511"/>
                  </a:cubicBezTo>
                  <a:lnTo>
                    <a:pt x="28498" y="1134511"/>
                  </a:lnTo>
                  <a:cubicBezTo>
                    <a:pt x="12759" y="1134511"/>
                    <a:pt x="0" y="1121752"/>
                    <a:pt x="0" y="1106013"/>
                  </a:cubicBezTo>
                  <a:lnTo>
                    <a:pt x="0" y="28498"/>
                  </a:lnTo>
                  <a:cubicBezTo>
                    <a:pt x="0" y="20940"/>
                    <a:pt x="3002" y="13691"/>
                    <a:pt x="8347" y="8347"/>
                  </a:cubicBezTo>
                  <a:cubicBezTo>
                    <a:pt x="13691" y="3002"/>
                    <a:pt x="20940" y="0"/>
                    <a:pt x="28498" y="0"/>
                  </a:cubicBezTo>
                  <a:close/>
                </a:path>
              </a:pathLst>
            </a:custGeom>
            <a:solidFill>
              <a:srgbClr val="FEFFFF"/>
            </a:solidFill>
            <a:ln w="38100" cap="sq">
              <a:solidFill>
                <a:srgbClr val="000000"/>
              </a:solidFill>
              <a:prstDash val="solid"/>
              <a:miter/>
            </a:ln>
          </p:spPr>
        </p:sp>
        <p:sp>
          <p:nvSpPr>
            <p:cNvPr name="TextBox 11" id="11"/>
            <p:cNvSpPr txBox="true"/>
            <p:nvPr/>
          </p:nvSpPr>
          <p:spPr>
            <a:xfrm>
              <a:off x="0" y="-114300"/>
              <a:ext cx="1287903" cy="1248811"/>
            </a:xfrm>
            <a:prstGeom prst="rect">
              <a:avLst/>
            </a:prstGeom>
          </p:spPr>
          <p:txBody>
            <a:bodyPr anchor="ctr" rtlCol="false" tIns="50800" lIns="50800" bIns="50800" rIns="50800"/>
            <a:lstStyle/>
            <a:p>
              <a:pPr algn="ctr" marL="0" indent="0" lvl="0">
                <a:lnSpc>
                  <a:spcPts val="4052"/>
                </a:lnSpc>
                <a:spcBef>
                  <a:spcPct val="0"/>
                </a:spcBef>
              </a:pPr>
            </a:p>
          </p:txBody>
        </p:sp>
      </p:grpSp>
      <p:sp>
        <p:nvSpPr>
          <p:cNvPr name="Freeform 12" id="12"/>
          <p:cNvSpPr/>
          <p:nvPr/>
        </p:nvSpPr>
        <p:spPr>
          <a:xfrm flipH="false" flipV="false" rot="0">
            <a:off x="1771102" y="3922898"/>
            <a:ext cx="3705394" cy="1945332"/>
          </a:xfrm>
          <a:custGeom>
            <a:avLst/>
            <a:gdLst/>
            <a:ahLst/>
            <a:cxnLst/>
            <a:rect r="r" b="b" t="t" l="l"/>
            <a:pathLst>
              <a:path h="1945332" w="3705394">
                <a:moveTo>
                  <a:pt x="0" y="0"/>
                </a:moveTo>
                <a:lnTo>
                  <a:pt x="3705394" y="0"/>
                </a:lnTo>
                <a:lnTo>
                  <a:pt x="3705394" y="1945331"/>
                </a:lnTo>
                <a:lnTo>
                  <a:pt x="0" y="19453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3" id="13"/>
          <p:cNvGrpSpPr/>
          <p:nvPr/>
        </p:nvGrpSpPr>
        <p:grpSpPr>
          <a:xfrm rot="0">
            <a:off x="6831007" y="4739590"/>
            <a:ext cx="4890005" cy="4307595"/>
            <a:chOff x="0" y="0"/>
            <a:chExt cx="1287903" cy="1134511"/>
          </a:xfrm>
        </p:grpSpPr>
        <p:sp>
          <p:nvSpPr>
            <p:cNvPr name="Freeform 14" id="14"/>
            <p:cNvSpPr/>
            <p:nvPr/>
          </p:nvSpPr>
          <p:spPr>
            <a:xfrm flipH="false" flipV="false" rot="0">
              <a:off x="0" y="0"/>
              <a:ext cx="1287902" cy="1134511"/>
            </a:xfrm>
            <a:custGeom>
              <a:avLst/>
              <a:gdLst/>
              <a:ahLst/>
              <a:cxnLst/>
              <a:rect r="r" b="b" t="t" l="l"/>
              <a:pathLst>
                <a:path h="1134511" w="1287902">
                  <a:moveTo>
                    <a:pt x="28498" y="0"/>
                  </a:moveTo>
                  <a:lnTo>
                    <a:pt x="1259405" y="0"/>
                  </a:lnTo>
                  <a:cubicBezTo>
                    <a:pt x="1266963" y="0"/>
                    <a:pt x="1274211" y="3002"/>
                    <a:pt x="1279556" y="8347"/>
                  </a:cubicBezTo>
                  <a:cubicBezTo>
                    <a:pt x="1284900" y="13691"/>
                    <a:pt x="1287902" y="20940"/>
                    <a:pt x="1287902" y="28498"/>
                  </a:cubicBezTo>
                  <a:lnTo>
                    <a:pt x="1287902" y="1106013"/>
                  </a:lnTo>
                  <a:cubicBezTo>
                    <a:pt x="1287902" y="1113571"/>
                    <a:pt x="1284900" y="1120819"/>
                    <a:pt x="1279556" y="1126164"/>
                  </a:cubicBezTo>
                  <a:cubicBezTo>
                    <a:pt x="1274211" y="1131508"/>
                    <a:pt x="1266963" y="1134511"/>
                    <a:pt x="1259405" y="1134511"/>
                  </a:cubicBezTo>
                  <a:lnTo>
                    <a:pt x="28498" y="1134511"/>
                  </a:lnTo>
                  <a:cubicBezTo>
                    <a:pt x="12759" y="1134511"/>
                    <a:pt x="0" y="1121752"/>
                    <a:pt x="0" y="1106013"/>
                  </a:cubicBezTo>
                  <a:lnTo>
                    <a:pt x="0" y="28498"/>
                  </a:lnTo>
                  <a:cubicBezTo>
                    <a:pt x="0" y="20940"/>
                    <a:pt x="3002" y="13691"/>
                    <a:pt x="8347" y="8347"/>
                  </a:cubicBezTo>
                  <a:cubicBezTo>
                    <a:pt x="13691" y="3002"/>
                    <a:pt x="20940" y="0"/>
                    <a:pt x="28498" y="0"/>
                  </a:cubicBezTo>
                  <a:close/>
                </a:path>
              </a:pathLst>
            </a:custGeom>
            <a:solidFill>
              <a:srgbClr val="FEFFFF"/>
            </a:solidFill>
            <a:ln w="38100" cap="sq">
              <a:solidFill>
                <a:srgbClr val="000000"/>
              </a:solidFill>
              <a:prstDash val="solid"/>
              <a:miter/>
            </a:ln>
          </p:spPr>
        </p:sp>
        <p:sp>
          <p:nvSpPr>
            <p:cNvPr name="TextBox 15" id="15"/>
            <p:cNvSpPr txBox="true"/>
            <p:nvPr/>
          </p:nvSpPr>
          <p:spPr>
            <a:xfrm>
              <a:off x="0" y="-114300"/>
              <a:ext cx="1287903" cy="1248811"/>
            </a:xfrm>
            <a:prstGeom prst="rect">
              <a:avLst/>
            </a:prstGeom>
          </p:spPr>
          <p:txBody>
            <a:bodyPr anchor="ctr" rtlCol="false" tIns="50800" lIns="50800" bIns="50800" rIns="50800"/>
            <a:lstStyle/>
            <a:p>
              <a:pPr algn="ctr" marL="0" indent="0" lvl="0">
                <a:lnSpc>
                  <a:spcPts val="4052"/>
                </a:lnSpc>
                <a:spcBef>
                  <a:spcPct val="0"/>
                </a:spcBef>
              </a:pPr>
            </a:p>
          </p:txBody>
        </p:sp>
      </p:grpSp>
      <p:sp>
        <p:nvSpPr>
          <p:cNvPr name="Freeform 16" id="16"/>
          <p:cNvSpPr/>
          <p:nvPr/>
        </p:nvSpPr>
        <p:spPr>
          <a:xfrm flipH="false" flipV="false" rot="0">
            <a:off x="7315487" y="3922898"/>
            <a:ext cx="3705394" cy="1945332"/>
          </a:xfrm>
          <a:custGeom>
            <a:avLst/>
            <a:gdLst/>
            <a:ahLst/>
            <a:cxnLst/>
            <a:rect r="r" b="b" t="t" l="l"/>
            <a:pathLst>
              <a:path h="1945332" w="3705394">
                <a:moveTo>
                  <a:pt x="0" y="0"/>
                </a:moveTo>
                <a:lnTo>
                  <a:pt x="3705394" y="0"/>
                </a:lnTo>
                <a:lnTo>
                  <a:pt x="3705394" y="1945331"/>
                </a:lnTo>
                <a:lnTo>
                  <a:pt x="0" y="19453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6691" y="-1502851"/>
            <a:ext cx="4551041" cy="4499841"/>
          </a:xfrm>
          <a:custGeom>
            <a:avLst/>
            <a:gdLst/>
            <a:ahLst/>
            <a:cxnLst/>
            <a:rect r="r" b="b" t="t" l="l"/>
            <a:pathLst>
              <a:path h="4499841" w="4551041">
                <a:moveTo>
                  <a:pt x="0" y="0"/>
                </a:moveTo>
                <a:lnTo>
                  <a:pt x="4551041" y="0"/>
                </a:lnTo>
                <a:lnTo>
                  <a:pt x="4551041" y="4499841"/>
                </a:lnTo>
                <a:lnTo>
                  <a:pt x="0" y="449984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13065568" y="7738289"/>
            <a:ext cx="4551041" cy="4499841"/>
          </a:xfrm>
          <a:custGeom>
            <a:avLst/>
            <a:gdLst/>
            <a:ahLst/>
            <a:cxnLst/>
            <a:rect r="r" b="b" t="t" l="l"/>
            <a:pathLst>
              <a:path h="4499841" w="4551041">
                <a:moveTo>
                  <a:pt x="0" y="0"/>
                </a:moveTo>
                <a:lnTo>
                  <a:pt x="4551041" y="0"/>
                </a:lnTo>
                <a:lnTo>
                  <a:pt x="4551041" y="4499842"/>
                </a:lnTo>
                <a:lnTo>
                  <a:pt x="0" y="44998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9" id="19"/>
          <p:cNvGrpSpPr/>
          <p:nvPr/>
        </p:nvGrpSpPr>
        <p:grpSpPr>
          <a:xfrm rot="0">
            <a:off x="12378237" y="4739590"/>
            <a:ext cx="4890005" cy="4307595"/>
            <a:chOff x="0" y="0"/>
            <a:chExt cx="1287903" cy="1134511"/>
          </a:xfrm>
        </p:grpSpPr>
        <p:sp>
          <p:nvSpPr>
            <p:cNvPr name="Freeform 20" id="20"/>
            <p:cNvSpPr/>
            <p:nvPr/>
          </p:nvSpPr>
          <p:spPr>
            <a:xfrm flipH="false" flipV="false" rot="0">
              <a:off x="0" y="0"/>
              <a:ext cx="1287902" cy="1134511"/>
            </a:xfrm>
            <a:custGeom>
              <a:avLst/>
              <a:gdLst/>
              <a:ahLst/>
              <a:cxnLst/>
              <a:rect r="r" b="b" t="t" l="l"/>
              <a:pathLst>
                <a:path h="1134511" w="1287902">
                  <a:moveTo>
                    <a:pt x="28498" y="0"/>
                  </a:moveTo>
                  <a:lnTo>
                    <a:pt x="1259405" y="0"/>
                  </a:lnTo>
                  <a:cubicBezTo>
                    <a:pt x="1266963" y="0"/>
                    <a:pt x="1274211" y="3002"/>
                    <a:pt x="1279556" y="8347"/>
                  </a:cubicBezTo>
                  <a:cubicBezTo>
                    <a:pt x="1284900" y="13691"/>
                    <a:pt x="1287902" y="20940"/>
                    <a:pt x="1287902" y="28498"/>
                  </a:cubicBezTo>
                  <a:lnTo>
                    <a:pt x="1287902" y="1106013"/>
                  </a:lnTo>
                  <a:cubicBezTo>
                    <a:pt x="1287902" y="1113571"/>
                    <a:pt x="1284900" y="1120819"/>
                    <a:pt x="1279556" y="1126164"/>
                  </a:cubicBezTo>
                  <a:cubicBezTo>
                    <a:pt x="1274211" y="1131508"/>
                    <a:pt x="1266963" y="1134511"/>
                    <a:pt x="1259405" y="1134511"/>
                  </a:cubicBezTo>
                  <a:lnTo>
                    <a:pt x="28498" y="1134511"/>
                  </a:lnTo>
                  <a:cubicBezTo>
                    <a:pt x="12759" y="1134511"/>
                    <a:pt x="0" y="1121752"/>
                    <a:pt x="0" y="1106013"/>
                  </a:cubicBezTo>
                  <a:lnTo>
                    <a:pt x="0" y="28498"/>
                  </a:lnTo>
                  <a:cubicBezTo>
                    <a:pt x="0" y="20940"/>
                    <a:pt x="3002" y="13691"/>
                    <a:pt x="8347" y="8347"/>
                  </a:cubicBezTo>
                  <a:cubicBezTo>
                    <a:pt x="13691" y="3002"/>
                    <a:pt x="20940" y="0"/>
                    <a:pt x="28498" y="0"/>
                  </a:cubicBezTo>
                  <a:close/>
                </a:path>
              </a:pathLst>
            </a:custGeom>
            <a:solidFill>
              <a:srgbClr val="FEFFFF"/>
            </a:solidFill>
            <a:ln w="38100" cap="sq">
              <a:solidFill>
                <a:srgbClr val="000000"/>
              </a:solidFill>
              <a:prstDash val="solid"/>
              <a:miter/>
            </a:ln>
          </p:spPr>
        </p:sp>
        <p:sp>
          <p:nvSpPr>
            <p:cNvPr name="TextBox 21" id="21"/>
            <p:cNvSpPr txBox="true"/>
            <p:nvPr/>
          </p:nvSpPr>
          <p:spPr>
            <a:xfrm>
              <a:off x="0" y="-114300"/>
              <a:ext cx="1287903" cy="1248811"/>
            </a:xfrm>
            <a:prstGeom prst="rect">
              <a:avLst/>
            </a:prstGeom>
          </p:spPr>
          <p:txBody>
            <a:bodyPr anchor="ctr" rtlCol="false" tIns="50800" lIns="50800" bIns="50800" rIns="50800"/>
            <a:lstStyle/>
            <a:p>
              <a:pPr algn="ctr" marL="0" indent="0" lvl="0">
                <a:lnSpc>
                  <a:spcPts val="4052"/>
                </a:lnSpc>
                <a:spcBef>
                  <a:spcPct val="0"/>
                </a:spcBef>
              </a:pPr>
            </a:p>
          </p:txBody>
        </p:sp>
      </p:grpSp>
      <p:sp>
        <p:nvSpPr>
          <p:cNvPr name="Freeform 22" id="22"/>
          <p:cNvSpPr/>
          <p:nvPr/>
        </p:nvSpPr>
        <p:spPr>
          <a:xfrm flipH="false" flipV="false" rot="0">
            <a:off x="12862717" y="3922898"/>
            <a:ext cx="3705394" cy="1945332"/>
          </a:xfrm>
          <a:custGeom>
            <a:avLst/>
            <a:gdLst/>
            <a:ahLst/>
            <a:cxnLst/>
            <a:rect r="r" b="b" t="t" l="l"/>
            <a:pathLst>
              <a:path h="1945332" w="3705394">
                <a:moveTo>
                  <a:pt x="0" y="0"/>
                </a:moveTo>
                <a:lnTo>
                  <a:pt x="3705394" y="0"/>
                </a:lnTo>
                <a:lnTo>
                  <a:pt x="3705394" y="1945331"/>
                </a:lnTo>
                <a:lnTo>
                  <a:pt x="0" y="19453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3" id="23"/>
          <p:cNvSpPr txBox="true"/>
          <p:nvPr/>
        </p:nvSpPr>
        <p:spPr>
          <a:xfrm rot="0">
            <a:off x="5521458" y="1460109"/>
            <a:ext cx="7092007" cy="1492542"/>
          </a:xfrm>
          <a:prstGeom prst="rect">
            <a:avLst/>
          </a:prstGeom>
        </p:spPr>
        <p:txBody>
          <a:bodyPr anchor="t" rtlCol="false" tIns="0" lIns="0" bIns="0" rIns="0">
            <a:spAutoFit/>
          </a:bodyPr>
          <a:lstStyle/>
          <a:p>
            <a:pPr algn="ctr" marL="0" indent="0" lvl="0">
              <a:lnSpc>
                <a:spcPts val="12065"/>
              </a:lnSpc>
              <a:spcBef>
                <a:spcPct val="0"/>
              </a:spcBef>
            </a:pPr>
            <a:r>
              <a:rPr lang="en-US" sz="8743" spc="192">
                <a:solidFill>
                  <a:srgbClr val="000000"/>
                </a:solidFill>
                <a:latin typeface="Brother"/>
              </a:rPr>
              <a:t>Objetivos</a:t>
            </a:r>
          </a:p>
        </p:txBody>
      </p:sp>
      <p:sp>
        <p:nvSpPr>
          <p:cNvPr name="TextBox 24" id="24"/>
          <p:cNvSpPr txBox="true"/>
          <p:nvPr/>
        </p:nvSpPr>
        <p:spPr>
          <a:xfrm rot="0">
            <a:off x="1771102" y="6169277"/>
            <a:ext cx="3990117" cy="1362495"/>
          </a:xfrm>
          <a:prstGeom prst="rect">
            <a:avLst/>
          </a:prstGeom>
        </p:spPr>
        <p:txBody>
          <a:bodyPr anchor="t" rtlCol="false" tIns="0" lIns="0" bIns="0" rIns="0">
            <a:spAutoFit/>
          </a:bodyPr>
          <a:lstStyle/>
          <a:p>
            <a:pPr algn="ctr" marL="0" indent="0" lvl="0">
              <a:lnSpc>
                <a:spcPts val="3664"/>
              </a:lnSpc>
              <a:spcBef>
                <a:spcPct val="0"/>
              </a:spcBef>
            </a:pPr>
            <a:r>
              <a:rPr lang="en-US" sz="2319" spc="11">
                <a:solidFill>
                  <a:srgbClr val="000102"/>
                </a:solidFill>
                <a:latin typeface="Sniglet"/>
              </a:rPr>
              <a:t>Mejorar la competencia lingüística en lengua inglesa del alumnado y profesorado. </a:t>
            </a:r>
          </a:p>
        </p:txBody>
      </p:sp>
      <p:sp>
        <p:nvSpPr>
          <p:cNvPr name="TextBox 25" id="25"/>
          <p:cNvSpPr txBox="true"/>
          <p:nvPr/>
        </p:nvSpPr>
        <p:spPr>
          <a:xfrm rot="0">
            <a:off x="2268830" y="4522686"/>
            <a:ext cx="2925588" cy="553401"/>
          </a:xfrm>
          <a:prstGeom prst="rect">
            <a:avLst/>
          </a:prstGeom>
        </p:spPr>
        <p:txBody>
          <a:bodyPr anchor="t" rtlCol="false" tIns="0" lIns="0" bIns="0" rIns="0">
            <a:spAutoFit/>
          </a:bodyPr>
          <a:lstStyle/>
          <a:p>
            <a:pPr algn="ctr" marL="0" indent="0" lvl="0">
              <a:lnSpc>
                <a:spcPts val="4683"/>
              </a:lnSpc>
              <a:spcBef>
                <a:spcPct val="0"/>
              </a:spcBef>
            </a:pPr>
            <a:r>
              <a:rPr lang="en-US" sz="2964" spc="14">
                <a:solidFill>
                  <a:srgbClr val="000102"/>
                </a:solidFill>
                <a:latin typeface="Sniglet"/>
              </a:rPr>
              <a:t>Objetivo 01</a:t>
            </a:r>
          </a:p>
        </p:txBody>
      </p:sp>
      <p:sp>
        <p:nvSpPr>
          <p:cNvPr name="TextBox 26" id="26"/>
          <p:cNvSpPr txBox="true"/>
          <p:nvPr/>
        </p:nvSpPr>
        <p:spPr>
          <a:xfrm rot="0">
            <a:off x="7280951" y="6029699"/>
            <a:ext cx="3990117" cy="1825394"/>
          </a:xfrm>
          <a:prstGeom prst="rect">
            <a:avLst/>
          </a:prstGeom>
        </p:spPr>
        <p:txBody>
          <a:bodyPr anchor="t" rtlCol="false" tIns="0" lIns="0" bIns="0" rIns="0">
            <a:spAutoFit/>
          </a:bodyPr>
          <a:lstStyle/>
          <a:p>
            <a:pPr algn="ctr" marL="0" indent="0" lvl="0">
              <a:lnSpc>
                <a:spcPts val="3664"/>
              </a:lnSpc>
              <a:spcBef>
                <a:spcPct val="0"/>
              </a:spcBef>
            </a:pPr>
            <a:r>
              <a:rPr lang="en-US" sz="2319" spc="11">
                <a:solidFill>
                  <a:srgbClr val="000102"/>
                </a:solidFill>
                <a:latin typeface="Sniglet"/>
              </a:rPr>
              <a:t>Adquirir herramientas para mejorar la conciencia medioambiental de la comunidad educativa</a:t>
            </a:r>
          </a:p>
        </p:txBody>
      </p:sp>
      <p:sp>
        <p:nvSpPr>
          <p:cNvPr name="TextBox 27" id="27"/>
          <p:cNvSpPr txBox="true"/>
          <p:nvPr/>
        </p:nvSpPr>
        <p:spPr>
          <a:xfrm rot="0">
            <a:off x="7813215" y="4522686"/>
            <a:ext cx="2925588" cy="553401"/>
          </a:xfrm>
          <a:prstGeom prst="rect">
            <a:avLst/>
          </a:prstGeom>
        </p:spPr>
        <p:txBody>
          <a:bodyPr anchor="t" rtlCol="false" tIns="0" lIns="0" bIns="0" rIns="0">
            <a:spAutoFit/>
          </a:bodyPr>
          <a:lstStyle/>
          <a:p>
            <a:pPr algn="ctr" marL="0" indent="0" lvl="0">
              <a:lnSpc>
                <a:spcPts val="4683"/>
              </a:lnSpc>
              <a:spcBef>
                <a:spcPct val="0"/>
              </a:spcBef>
            </a:pPr>
            <a:r>
              <a:rPr lang="en-US" sz="2964" spc="14">
                <a:solidFill>
                  <a:srgbClr val="000102"/>
                </a:solidFill>
                <a:latin typeface="Sniglet"/>
              </a:rPr>
              <a:t>Objetivo 02</a:t>
            </a:r>
          </a:p>
        </p:txBody>
      </p:sp>
      <p:sp>
        <p:nvSpPr>
          <p:cNvPr name="TextBox 28" id="28"/>
          <p:cNvSpPr txBox="true"/>
          <p:nvPr/>
        </p:nvSpPr>
        <p:spPr>
          <a:xfrm rot="0">
            <a:off x="12862717" y="5647100"/>
            <a:ext cx="3990117" cy="3214088"/>
          </a:xfrm>
          <a:prstGeom prst="rect">
            <a:avLst/>
          </a:prstGeom>
        </p:spPr>
        <p:txBody>
          <a:bodyPr anchor="t" rtlCol="false" tIns="0" lIns="0" bIns="0" rIns="0">
            <a:spAutoFit/>
          </a:bodyPr>
          <a:lstStyle/>
          <a:p>
            <a:pPr algn="ctr" marL="0" indent="0" lvl="0">
              <a:lnSpc>
                <a:spcPts val="3664"/>
              </a:lnSpc>
              <a:spcBef>
                <a:spcPct val="0"/>
              </a:spcBef>
            </a:pPr>
            <a:r>
              <a:rPr lang="en-US" sz="2319" spc="11">
                <a:solidFill>
                  <a:srgbClr val="000102"/>
                </a:solidFill>
                <a:latin typeface="Sniglet"/>
              </a:rPr>
              <a:t>Mejorar la competencia digital de la comunidad educativa, así como incrementar la utilización de las nuevas tecnologías en el proceso de enseñanza-aprendizaje</a:t>
            </a:r>
          </a:p>
        </p:txBody>
      </p:sp>
      <p:sp>
        <p:nvSpPr>
          <p:cNvPr name="TextBox 29" id="29"/>
          <p:cNvSpPr txBox="true"/>
          <p:nvPr/>
        </p:nvSpPr>
        <p:spPr>
          <a:xfrm rot="0">
            <a:off x="13360445" y="4522686"/>
            <a:ext cx="2925588" cy="553401"/>
          </a:xfrm>
          <a:prstGeom prst="rect">
            <a:avLst/>
          </a:prstGeom>
        </p:spPr>
        <p:txBody>
          <a:bodyPr anchor="t" rtlCol="false" tIns="0" lIns="0" bIns="0" rIns="0">
            <a:spAutoFit/>
          </a:bodyPr>
          <a:lstStyle/>
          <a:p>
            <a:pPr algn="ctr" marL="0" indent="0" lvl="0">
              <a:lnSpc>
                <a:spcPts val="4683"/>
              </a:lnSpc>
              <a:spcBef>
                <a:spcPct val="0"/>
              </a:spcBef>
            </a:pPr>
            <a:r>
              <a:rPr lang="en-US" sz="2964" spc="14">
                <a:solidFill>
                  <a:srgbClr val="000102"/>
                </a:solidFill>
                <a:latin typeface="Sniglet"/>
              </a:rPr>
              <a:t>Objetivo 03</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424873"/>
            <a:ext cx="8833852" cy="4568026"/>
            <a:chOff x="0" y="0"/>
            <a:chExt cx="18267184" cy="9446046"/>
          </a:xfrm>
        </p:grpSpPr>
        <p:sp>
          <p:nvSpPr>
            <p:cNvPr name="Freeform 3" id="3"/>
            <p:cNvSpPr/>
            <p:nvPr/>
          </p:nvSpPr>
          <p:spPr>
            <a:xfrm flipH="false" flipV="false" rot="0">
              <a:off x="-2794" y="-127"/>
              <a:ext cx="18269978" cy="9446173"/>
            </a:xfrm>
            <a:custGeom>
              <a:avLst/>
              <a:gdLst/>
              <a:ahLst/>
              <a:cxnLst/>
              <a:rect r="r" b="b" t="t" l="l"/>
              <a:pathLst>
                <a:path h="9446173" w="18269978">
                  <a:moveTo>
                    <a:pt x="18269978" y="9413635"/>
                  </a:moveTo>
                  <a:cubicBezTo>
                    <a:pt x="18269978" y="9444074"/>
                    <a:pt x="18247325" y="9446173"/>
                    <a:pt x="18188272" y="9446173"/>
                  </a:cubicBezTo>
                  <a:cubicBezTo>
                    <a:pt x="12127255" y="9445589"/>
                    <a:pt x="6066508" y="9445589"/>
                    <a:pt x="5491" y="9445589"/>
                  </a:cubicBezTo>
                  <a:cubicBezTo>
                    <a:pt x="0" y="9432878"/>
                    <a:pt x="10344" y="9421333"/>
                    <a:pt x="16546" y="9409554"/>
                  </a:cubicBezTo>
                  <a:cubicBezTo>
                    <a:pt x="282965" y="8893857"/>
                    <a:pt x="549653" y="8378276"/>
                    <a:pt x="816880" y="7862697"/>
                  </a:cubicBezTo>
                  <a:cubicBezTo>
                    <a:pt x="1197901" y="7127636"/>
                    <a:pt x="1579732" y="6392693"/>
                    <a:pt x="1960484" y="5657632"/>
                  </a:cubicBezTo>
                  <a:cubicBezTo>
                    <a:pt x="2430761" y="4749856"/>
                    <a:pt x="2899959" y="3842080"/>
                    <a:pt x="3369966" y="2934421"/>
                  </a:cubicBezTo>
                  <a:cubicBezTo>
                    <a:pt x="3847524" y="2012301"/>
                    <a:pt x="4325351" y="1090298"/>
                    <a:pt x="4804256" y="168294"/>
                  </a:cubicBezTo>
                  <a:cubicBezTo>
                    <a:pt x="4833379" y="112200"/>
                    <a:pt x="4851985" y="54822"/>
                    <a:pt x="4899175" y="594"/>
                  </a:cubicBezTo>
                  <a:cubicBezTo>
                    <a:pt x="9329054" y="594"/>
                    <a:pt x="13758933" y="594"/>
                    <a:pt x="18188811" y="0"/>
                  </a:cubicBezTo>
                  <a:cubicBezTo>
                    <a:pt x="18248945" y="0"/>
                    <a:pt x="18269437" y="3159"/>
                    <a:pt x="18269437" y="32897"/>
                  </a:cubicBezTo>
                  <a:cubicBezTo>
                    <a:pt x="18267820" y="3159849"/>
                    <a:pt x="18267820" y="6286801"/>
                    <a:pt x="18269978" y="9413635"/>
                  </a:cubicBezTo>
                  <a:close/>
                </a:path>
              </a:pathLst>
            </a:custGeom>
            <a:blipFill>
              <a:blip r:embed="rId2"/>
              <a:stretch>
                <a:fillRect l="-6" t="-4388" r="0" b="-4389"/>
              </a:stretch>
            </a:blipFill>
            <a:ln w="57150" cap="sq">
              <a:solidFill>
                <a:srgbClr val="000000"/>
              </a:solidFill>
              <a:prstDash val="solid"/>
              <a:miter/>
            </a:ln>
          </p:spPr>
        </p:sp>
      </p:grpSp>
      <p:grpSp>
        <p:nvGrpSpPr>
          <p:cNvPr name="Group 4" id="4"/>
          <p:cNvGrpSpPr/>
          <p:nvPr/>
        </p:nvGrpSpPr>
        <p:grpSpPr>
          <a:xfrm rot="-10800000">
            <a:off x="405579" y="424873"/>
            <a:ext cx="8387713" cy="4568026"/>
            <a:chOff x="0" y="0"/>
            <a:chExt cx="17344631" cy="9446046"/>
          </a:xfrm>
        </p:grpSpPr>
        <p:sp>
          <p:nvSpPr>
            <p:cNvPr name="Freeform 5" id="5"/>
            <p:cNvSpPr/>
            <p:nvPr/>
          </p:nvSpPr>
          <p:spPr>
            <a:xfrm flipH="false" flipV="false" rot="0">
              <a:off x="-2794" y="-127"/>
              <a:ext cx="17347425" cy="9446173"/>
            </a:xfrm>
            <a:custGeom>
              <a:avLst/>
              <a:gdLst/>
              <a:ahLst/>
              <a:cxnLst/>
              <a:rect r="r" b="b" t="t" l="l"/>
              <a:pathLst>
                <a:path h="9446173" w="17347425">
                  <a:moveTo>
                    <a:pt x="17347425" y="9413635"/>
                  </a:moveTo>
                  <a:cubicBezTo>
                    <a:pt x="17347425" y="9444074"/>
                    <a:pt x="17325918" y="9446173"/>
                    <a:pt x="17269845" y="9446173"/>
                  </a:cubicBezTo>
                  <a:cubicBezTo>
                    <a:pt x="11514930" y="9445589"/>
                    <a:pt x="5760270" y="9445589"/>
                    <a:pt x="5354" y="9445589"/>
                  </a:cubicBezTo>
                  <a:cubicBezTo>
                    <a:pt x="0" y="9432878"/>
                    <a:pt x="9963" y="9421333"/>
                    <a:pt x="15852" y="9409554"/>
                  </a:cubicBezTo>
                  <a:cubicBezTo>
                    <a:pt x="268815" y="8893857"/>
                    <a:pt x="522035" y="8378276"/>
                    <a:pt x="775766" y="7862697"/>
                  </a:cubicBezTo>
                  <a:cubicBezTo>
                    <a:pt x="1137545" y="7127636"/>
                    <a:pt x="1500091" y="6392693"/>
                    <a:pt x="1861614" y="5657632"/>
                  </a:cubicBezTo>
                  <a:cubicBezTo>
                    <a:pt x="2308140" y="4749856"/>
                    <a:pt x="2753642" y="3842080"/>
                    <a:pt x="3199913" y="2934421"/>
                  </a:cubicBezTo>
                  <a:cubicBezTo>
                    <a:pt x="3653352" y="2012301"/>
                    <a:pt x="4107047" y="1090298"/>
                    <a:pt x="4561767" y="168294"/>
                  </a:cubicBezTo>
                  <a:cubicBezTo>
                    <a:pt x="4589419" y="112200"/>
                    <a:pt x="4607085" y="54822"/>
                    <a:pt x="4651892" y="594"/>
                  </a:cubicBezTo>
                  <a:cubicBezTo>
                    <a:pt x="8858047" y="594"/>
                    <a:pt x="13064203" y="594"/>
                    <a:pt x="17270359" y="0"/>
                  </a:cubicBezTo>
                  <a:cubicBezTo>
                    <a:pt x="17327454" y="0"/>
                    <a:pt x="17346912" y="3159"/>
                    <a:pt x="17346912" y="32897"/>
                  </a:cubicBezTo>
                  <a:cubicBezTo>
                    <a:pt x="17345376" y="3159849"/>
                    <a:pt x="17345376" y="6286801"/>
                    <a:pt x="17347425" y="9413635"/>
                  </a:cubicBezTo>
                  <a:close/>
                </a:path>
              </a:pathLst>
            </a:custGeom>
            <a:blipFill>
              <a:blip r:embed="rId3"/>
              <a:stretch>
                <a:fillRect l="0" t="-1638" r="0" b="-1638"/>
              </a:stretch>
            </a:blipFill>
            <a:ln w="57150" cap="sq">
              <a:solidFill>
                <a:srgbClr val="000000"/>
              </a:solidFill>
              <a:prstDash val="solid"/>
              <a:miter/>
            </a:ln>
          </p:spPr>
        </p:sp>
      </p:grpSp>
      <p:grpSp>
        <p:nvGrpSpPr>
          <p:cNvPr name="Group 6" id="6"/>
          <p:cNvGrpSpPr/>
          <p:nvPr/>
        </p:nvGrpSpPr>
        <p:grpSpPr>
          <a:xfrm rot="0">
            <a:off x="9144000" y="5231521"/>
            <a:ext cx="8833852" cy="4568026"/>
            <a:chOff x="0" y="0"/>
            <a:chExt cx="18267184" cy="9446046"/>
          </a:xfrm>
        </p:grpSpPr>
        <p:sp>
          <p:nvSpPr>
            <p:cNvPr name="Freeform 7" id="7"/>
            <p:cNvSpPr/>
            <p:nvPr/>
          </p:nvSpPr>
          <p:spPr>
            <a:xfrm flipH="false" flipV="false" rot="0">
              <a:off x="-2794" y="-127"/>
              <a:ext cx="18269978" cy="9446173"/>
            </a:xfrm>
            <a:custGeom>
              <a:avLst/>
              <a:gdLst/>
              <a:ahLst/>
              <a:cxnLst/>
              <a:rect r="r" b="b" t="t" l="l"/>
              <a:pathLst>
                <a:path h="9446173" w="18269978">
                  <a:moveTo>
                    <a:pt x="18269978" y="9413635"/>
                  </a:moveTo>
                  <a:cubicBezTo>
                    <a:pt x="18269978" y="9444074"/>
                    <a:pt x="18247325" y="9446173"/>
                    <a:pt x="18188272" y="9446173"/>
                  </a:cubicBezTo>
                  <a:cubicBezTo>
                    <a:pt x="12127255" y="9445589"/>
                    <a:pt x="6066508" y="9445589"/>
                    <a:pt x="5491" y="9445589"/>
                  </a:cubicBezTo>
                  <a:cubicBezTo>
                    <a:pt x="0" y="9432878"/>
                    <a:pt x="10344" y="9421333"/>
                    <a:pt x="16546" y="9409554"/>
                  </a:cubicBezTo>
                  <a:cubicBezTo>
                    <a:pt x="282965" y="8893857"/>
                    <a:pt x="549653" y="8378276"/>
                    <a:pt x="816880" y="7862697"/>
                  </a:cubicBezTo>
                  <a:cubicBezTo>
                    <a:pt x="1197901" y="7127636"/>
                    <a:pt x="1579732" y="6392693"/>
                    <a:pt x="1960484" y="5657632"/>
                  </a:cubicBezTo>
                  <a:cubicBezTo>
                    <a:pt x="2430761" y="4749856"/>
                    <a:pt x="2899959" y="3842080"/>
                    <a:pt x="3369966" y="2934421"/>
                  </a:cubicBezTo>
                  <a:cubicBezTo>
                    <a:pt x="3847524" y="2012301"/>
                    <a:pt x="4325351" y="1090298"/>
                    <a:pt x="4804256" y="168294"/>
                  </a:cubicBezTo>
                  <a:cubicBezTo>
                    <a:pt x="4833379" y="112200"/>
                    <a:pt x="4851985" y="54822"/>
                    <a:pt x="4899175" y="594"/>
                  </a:cubicBezTo>
                  <a:cubicBezTo>
                    <a:pt x="9329054" y="594"/>
                    <a:pt x="13758933" y="594"/>
                    <a:pt x="18188811" y="0"/>
                  </a:cubicBezTo>
                  <a:cubicBezTo>
                    <a:pt x="18248945" y="0"/>
                    <a:pt x="18269437" y="3159"/>
                    <a:pt x="18269437" y="32897"/>
                  </a:cubicBezTo>
                  <a:cubicBezTo>
                    <a:pt x="18267820" y="3159849"/>
                    <a:pt x="18267820" y="6286801"/>
                    <a:pt x="18269978" y="9413635"/>
                  </a:cubicBezTo>
                  <a:close/>
                </a:path>
              </a:pathLst>
            </a:custGeom>
            <a:blipFill>
              <a:blip r:embed="rId4"/>
              <a:stretch>
                <a:fillRect l="0" t="-4385" r="0" b="-4385"/>
              </a:stretch>
            </a:blipFill>
            <a:ln w="57150" cap="sq">
              <a:solidFill>
                <a:srgbClr val="000000"/>
              </a:solidFill>
              <a:prstDash val="solid"/>
              <a:miter/>
            </a:ln>
          </p:spPr>
        </p:sp>
      </p:grpSp>
      <p:grpSp>
        <p:nvGrpSpPr>
          <p:cNvPr name="Group 8" id="8"/>
          <p:cNvGrpSpPr/>
          <p:nvPr/>
        </p:nvGrpSpPr>
        <p:grpSpPr>
          <a:xfrm rot="-10800000">
            <a:off x="405579" y="5231521"/>
            <a:ext cx="8387713" cy="4568026"/>
            <a:chOff x="0" y="0"/>
            <a:chExt cx="17344631" cy="9446046"/>
          </a:xfrm>
        </p:grpSpPr>
        <p:sp>
          <p:nvSpPr>
            <p:cNvPr name="Freeform 9" id="9"/>
            <p:cNvSpPr/>
            <p:nvPr/>
          </p:nvSpPr>
          <p:spPr>
            <a:xfrm flipH="false" flipV="false" rot="0">
              <a:off x="-2794" y="-127"/>
              <a:ext cx="17347425" cy="9446173"/>
            </a:xfrm>
            <a:custGeom>
              <a:avLst/>
              <a:gdLst/>
              <a:ahLst/>
              <a:cxnLst/>
              <a:rect r="r" b="b" t="t" l="l"/>
              <a:pathLst>
                <a:path h="9446173" w="17347425">
                  <a:moveTo>
                    <a:pt x="17347425" y="9413635"/>
                  </a:moveTo>
                  <a:cubicBezTo>
                    <a:pt x="17347425" y="9444074"/>
                    <a:pt x="17325918" y="9446173"/>
                    <a:pt x="17269845" y="9446173"/>
                  </a:cubicBezTo>
                  <a:cubicBezTo>
                    <a:pt x="11514930" y="9445589"/>
                    <a:pt x="5760270" y="9445589"/>
                    <a:pt x="5354" y="9445589"/>
                  </a:cubicBezTo>
                  <a:cubicBezTo>
                    <a:pt x="0" y="9432878"/>
                    <a:pt x="9963" y="9421333"/>
                    <a:pt x="15852" y="9409554"/>
                  </a:cubicBezTo>
                  <a:cubicBezTo>
                    <a:pt x="268815" y="8893857"/>
                    <a:pt x="522035" y="8378276"/>
                    <a:pt x="775766" y="7862697"/>
                  </a:cubicBezTo>
                  <a:cubicBezTo>
                    <a:pt x="1137545" y="7127636"/>
                    <a:pt x="1500091" y="6392693"/>
                    <a:pt x="1861614" y="5657632"/>
                  </a:cubicBezTo>
                  <a:cubicBezTo>
                    <a:pt x="2308140" y="4749856"/>
                    <a:pt x="2753642" y="3842080"/>
                    <a:pt x="3199913" y="2934421"/>
                  </a:cubicBezTo>
                  <a:cubicBezTo>
                    <a:pt x="3653352" y="2012301"/>
                    <a:pt x="4107047" y="1090298"/>
                    <a:pt x="4561767" y="168294"/>
                  </a:cubicBezTo>
                  <a:cubicBezTo>
                    <a:pt x="4589419" y="112200"/>
                    <a:pt x="4607085" y="54822"/>
                    <a:pt x="4651892" y="594"/>
                  </a:cubicBezTo>
                  <a:cubicBezTo>
                    <a:pt x="8858047" y="594"/>
                    <a:pt x="13064203" y="594"/>
                    <a:pt x="17270359" y="0"/>
                  </a:cubicBezTo>
                  <a:cubicBezTo>
                    <a:pt x="17327454" y="0"/>
                    <a:pt x="17346912" y="3159"/>
                    <a:pt x="17346912" y="32897"/>
                  </a:cubicBezTo>
                  <a:cubicBezTo>
                    <a:pt x="17345376" y="3159849"/>
                    <a:pt x="17345376" y="6286801"/>
                    <a:pt x="17347425" y="9413635"/>
                  </a:cubicBezTo>
                  <a:close/>
                </a:path>
              </a:pathLst>
            </a:custGeom>
            <a:blipFill>
              <a:blip r:embed="rId5"/>
              <a:stretch>
                <a:fillRect l="0" t="-1638" r="0" b="-1638"/>
              </a:stretch>
            </a:blipFill>
            <a:ln w="57150" cap="sq">
              <a:solidFill>
                <a:srgbClr val="000000"/>
              </a:solidFill>
              <a:prstDash val="solid"/>
              <a:miter/>
            </a:ln>
          </p:spPr>
        </p:sp>
      </p:grpSp>
      <p:grpSp>
        <p:nvGrpSpPr>
          <p:cNvPr name="Group 10" id="10"/>
          <p:cNvGrpSpPr/>
          <p:nvPr/>
        </p:nvGrpSpPr>
        <p:grpSpPr>
          <a:xfrm rot="0">
            <a:off x="2635462" y="-2291043"/>
            <a:ext cx="13247948" cy="17746076"/>
            <a:chOff x="0" y="0"/>
            <a:chExt cx="17663930" cy="23661434"/>
          </a:xfrm>
        </p:grpSpPr>
        <p:sp>
          <p:nvSpPr>
            <p:cNvPr name="Freeform 11" id="11"/>
            <p:cNvSpPr/>
            <p:nvPr/>
          </p:nvSpPr>
          <p:spPr>
            <a:xfrm flipH="false" flipV="false" rot="4884748">
              <a:off x="-5099876" y="7729533"/>
              <a:ext cx="22107598" cy="8704325"/>
            </a:xfrm>
            <a:custGeom>
              <a:avLst/>
              <a:gdLst/>
              <a:ahLst/>
              <a:cxnLst/>
              <a:rect r="r" b="b" t="t" l="l"/>
              <a:pathLst>
                <a:path h="8704325" w="22107598">
                  <a:moveTo>
                    <a:pt x="0" y="0"/>
                  </a:moveTo>
                  <a:lnTo>
                    <a:pt x="22107598" y="0"/>
                  </a:lnTo>
                  <a:lnTo>
                    <a:pt x="22107598" y="8704325"/>
                  </a:lnTo>
                  <a:lnTo>
                    <a:pt x="0" y="8704325"/>
                  </a:lnTo>
                  <a:lnTo>
                    <a:pt x="0" y="0"/>
                  </a:lnTo>
                  <a:close/>
                </a:path>
              </a:pathLst>
            </a:custGeom>
            <a:blipFill>
              <a:blip r:embed="rId6">
                <a:extLst>
                  <a:ext uri="{96DAC541-7B7A-43D3-8B79-37D633B846F1}">
                    <asvg:svgBlip xmlns:asvg="http://schemas.microsoft.com/office/drawing/2016/SVG/main" r:embed="rId7"/>
                  </a:ext>
                </a:extLst>
              </a:blip>
              <a:stretch>
                <a:fillRect l="0" t="-32389" r="0" b="0"/>
              </a:stretch>
            </a:blipFill>
          </p:spPr>
        </p:sp>
        <p:sp>
          <p:nvSpPr>
            <p:cNvPr name="Freeform 12" id="12"/>
            <p:cNvSpPr/>
            <p:nvPr/>
          </p:nvSpPr>
          <p:spPr>
            <a:xfrm flipH="false" flipV="false" rot="5233901">
              <a:off x="1994725" y="7151952"/>
              <a:ext cx="22107598" cy="8172610"/>
            </a:xfrm>
            <a:custGeom>
              <a:avLst/>
              <a:gdLst/>
              <a:ahLst/>
              <a:cxnLst/>
              <a:rect r="r" b="b" t="t" l="l"/>
              <a:pathLst>
                <a:path h="8172610" w="22107598">
                  <a:moveTo>
                    <a:pt x="0" y="0"/>
                  </a:moveTo>
                  <a:lnTo>
                    <a:pt x="22107598" y="0"/>
                  </a:lnTo>
                  <a:lnTo>
                    <a:pt x="22107598" y="8172610"/>
                  </a:lnTo>
                  <a:lnTo>
                    <a:pt x="0" y="8172610"/>
                  </a:lnTo>
                  <a:lnTo>
                    <a:pt x="0" y="0"/>
                  </a:lnTo>
                  <a:close/>
                </a:path>
              </a:pathLst>
            </a:custGeom>
            <a:blipFill>
              <a:blip r:embed="rId6">
                <a:extLst>
                  <a:ext uri="{96DAC541-7B7A-43D3-8B79-37D633B846F1}">
                    <asvg:svgBlip xmlns:asvg="http://schemas.microsoft.com/office/drawing/2016/SVG/main" r:embed="rId7"/>
                  </a:ext>
                </a:extLst>
              </a:blip>
              <a:stretch>
                <a:fillRect l="0" t="0" r="0" b="-41002"/>
              </a:stretch>
            </a:blipFill>
          </p:spPr>
        </p:sp>
      </p:grpSp>
      <p:sp>
        <p:nvSpPr>
          <p:cNvPr name="TextBox 13" id="13"/>
          <p:cNvSpPr txBox="true"/>
          <p:nvPr/>
        </p:nvSpPr>
        <p:spPr>
          <a:xfrm rot="0">
            <a:off x="5077286" y="2661261"/>
            <a:ext cx="8133427" cy="1547186"/>
          </a:xfrm>
          <a:prstGeom prst="rect">
            <a:avLst/>
          </a:prstGeom>
        </p:spPr>
        <p:txBody>
          <a:bodyPr anchor="t" rtlCol="false" tIns="0" lIns="0" bIns="0" rIns="0">
            <a:spAutoFit/>
          </a:bodyPr>
          <a:lstStyle/>
          <a:p>
            <a:pPr algn="ctr">
              <a:lnSpc>
                <a:spcPts val="2494"/>
              </a:lnSpc>
            </a:pPr>
            <a:r>
              <a:rPr lang="en-US" sz="1578" spc="7">
                <a:solidFill>
                  <a:srgbClr val="000102"/>
                </a:solidFill>
                <a:latin typeface="Sniglet"/>
              </a:rPr>
              <a:t>En el primer año realizaríamos 2 movilidades por año académico. Se movilizarían 3 miembros del personal en el primer trimestre y otros 3 profesores en el segundo trimestre. PRIMERA MOVILIDAD:</a:t>
            </a:r>
          </a:p>
          <a:p>
            <a:pPr algn="ctr" marL="0" indent="0" lvl="0">
              <a:lnSpc>
                <a:spcPts val="2494"/>
              </a:lnSpc>
              <a:spcBef>
                <a:spcPct val="0"/>
              </a:spcBef>
            </a:pPr>
            <a:r>
              <a:rPr lang="en-US" sz="1578" spc="7">
                <a:solidFill>
                  <a:srgbClr val="000102"/>
                </a:solidFill>
                <a:latin typeface="Sniglet"/>
              </a:rPr>
              <a:t> consistiría en realizar formación en el extranjero y reflejar lo aprendido en nuestro centro con seminarios para el resto del profesorado aplicándolo en las aulas</a:t>
            </a:r>
          </a:p>
        </p:txBody>
      </p:sp>
      <p:sp>
        <p:nvSpPr>
          <p:cNvPr name="TextBox 14" id="14"/>
          <p:cNvSpPr txBox="true"/>
          <p:nvPr/>
        </p:nvSpPr>
        <p:spPr>
          <a:xfrm rot="0">
            <a:off x="5407183" y="839221"/>
            <a:ext cx="7092007" cy="1361459"/>
          </a:xfrm>
          <a:prstGeom prst="rect">
            <a:avLst/>
          </a:prstGeom>
        </p:spPr>
        <p:txBody>
          <a:bodyPr anchor="t" rtlCol="false" tIns="0" lIns="0" bIns="0" rIns="0">
            <a:spAutoFit/>
          </a:bodyPr>
          <a:lstStyle/>
          <a:p>
            <a:pPr algn="ctr" marL="0" indent="0" lvl="0">
              <a:lnSpc>
                <a:spcPts val="10962"/>
              </a:lnSpc>
              <a:spcBef>
                <a:spcPct val="0"/>
              </a:spcBef>
            </a:pPr>
            <a:r>
              <a:rPr lang="en-US" sz="7943" spc="174">
                <a:solidFill>
                  <a:srgbClr val="000000"/>
                </a:solidFill>
                <a:latin typeface="Brother"/>
              </a:rPr>
              <a:t>la movilidad</a:t>
            </a:r>
          </a:p>
        </p:txBody>
      </p:sp>
      <p:sp>
        <p:nvSpPr>
          <p:cNvPr name="Freeform 15" id="15"/>
          <p:cNvSpPr/>
          <p:nvPr/>
        </p:nvSpPr>
        <p:spPr>
          <a:xfrm flipH="false" flipV="false" rot="0">
            <a:off x="12690004" y="209603"/>
            <a:ext cx="3858696" cy="3250952"/>
          </a:xfrm>
          <a:custGeom>
            <a:avLst/>
            <a:gdLst/>
            <a:ahLst/>
            <a:cxnLst/>
            <a:rect r="r" b="b" t="t" l="l"/>
            <a:pathLst>
              <a:path h="3250952" w="3858696">
                <a:moveTo>
                  <a:pt x="0" y="0"/>
                </a:moveTo>
                <a:lnTo>
                  <a:pt x="3858696" y="0"/>
                </a:lnTo>
                <a:lnTo>
                  <a:pt x="3858696" y="3250952"/>
                </a:lnTo>
                <a:lnTo>
                  <a:pt x="0" y="32509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844367" y="6635069"/>
            <a:ext cx="4184433" cy="3164477"/>
          </a:xfrm>
          <a:custGeom>
            <a:avLst/>
            <a:gdLst/>
            <a:ahLst/>
            <a:cxnLst/>
            <a:rect r="r" b="b" t="t" l="l"/>
            <a:pathLst>
              <a:path h="3164477" w="4184433">
                <a:moveTo>
                  <a:pt x="0" y="0"/>
                </a:moveTo>
                <a:lnTo>
                  <a:pt x="4184433" y="0"/>
                </a:lnTo>
                <a:lnTo>
                  <a:pt x="4184433" y="3164478"/>
                </a:lnTo>
                <a:lnTo>
                  <a:pt x="0" y="31644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467419">
            <a:off x="14111642" y="7820279"/>
            <a:ext cx="4831749" cy="4924075"/>
          </a:xfrm>
          <a:custGeom>
            <a:avLst/>
            <a:gdLst/>
            <a:ahLst/>
            <a:cxnLst/>
            <a:rect r="r" b="b" t="t" l="l"/>
            <a:pathLst>
              <a:path h="4924075" w="4831749">
                <a:moveTo>
                  <a:pt x="0" y="0"/>
                </a:moveTo>
                <a:lnTo>
                  <a:pt x="4831749" y="0"/>
                </a:lnTo>
                <a:lnTo>
                  <a:pt x="4831749" y="4924075"/>
                </a:lnTo>
                <a:lnTo>
                  <a:pt x="0" y="49240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8" id="18"/>
          <p:cNvSpPr txBox="true"/>
          <p:nvPr/>
        </p:nvSpPr>
        <p:spPr>
          <a:xfrm rot="0">
            <a:off x="7347813" y="4483045"/>
            <a:ext cx="3592374" cy="1449328"/>
          </a:xfrm>
          <a:prstGeom prst="rect">
            <a:avLst/>
          </a:prstGeom>
        </p:spPr>
        <p:txBody>
          <a:bodyPr anchor="t" rtlCol="false" tIns="0" lIns="0" bIns="0" rIns="0">
            <a:spAutoFit/>
          </a:bodyPr>
          <a:lstStyle/>
          <a:p>
            <a:pPr algn="ctr">
              <a:lnSpc>
                <a:spcPts val="2331"/>
              </a:lnSpc>
            </a:pPr>
            <a:r>
              <a:rPr lang="en-US" sz="1475" spc="7">
                <a:solidFill>
                  <a:srgbClr val="000102"/>
                </a:solidFill>
                <a:latin typeface="Sniglet"/>
              </a:rPr>
              <a:t> SEGUNDA MOVILIDAD:</a:t>
            </a:r>
          </a:p>
          <a:p>
            <a:pPr algn="ctr" marL="0" indent="0" lvl="0">
              <a:lnSpc>
                <a:spcPts val="2331"/>
              </a:lnSpc>
              <a:spcBef>
                <a:spcPct val="0"/>
              </a:spcBef>
            </a:pPr>
            <a:r>
              <a:rPr lang="en-US" sz="1475" spc="7">
                <a:solidFill>
                  <a:srgbClr val="000102"/>
                </a:solidFill>
                <a:latin typeface="Sniglet"/>
              </a:rPr>
              <a:t> consistirá en hacer actividades de observación en un centro extranjero para poder adquirir más herramientas docentes</a:t>
            </a:r>
          </a:p>
        </p:txBody>
      </p:sp>
      <p:sp>
        <p:nvSpPr>
          <p:cNvPr name="Freeform 19" id="19"/>
          <p:cNvSpPr/>
          <p:nvPr/>
        </p:nvSpPr>
        <p:spPr>
          <a:xfrm flipH="false" flipV="false" rot="7277481">
            <a:off x="-1175123" y="-1470416"/>
            <a:ext cx="4831749" cy="4924075"/>
          </a:xfrm>
          <a:custGeom>
            <a:avLst/>
            <a:gdLst/>
            <a:ahLst/>
            <a:cxnLst/>
            <a:rect r="r" b="b" t="t" l="l"/>
            <a:pathLst>
              <a:path h="4924075" w="4831749">
                <a:moveTo>
                  <a:pt x="0" y="0"/>
                </a:moveTo>
                <a:lnTo>
                  <a:pt x="4831749" y="0"/>
                </a:lnTo>
                <a:lnTo>
                  <a:pt x="4831749" y="4924075"/>
                </a:lnTo>
                <a:lnTo>
                  <a:pt x="0" y="49240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0" id="20"/>
          <p:cNvSpPr txBox="true"/>
          <p:nvPr/>
        </p:nvSpPr>
        <p:spPr>
          <a:xfrm rot="0">
            <a:off x="5515965" y="6205153"/>
            <a:ext cx="8044961" cy="2929147"/>
          </a:xfrm>
          <a:prstGeom prst="rect">
            <a:avLst/>
          </a:prstGeom>
        </p:spPr>
        <p:txBody>
          <a:bodyPr anchor="t" rtlCol="false" tIns="0" lIns="0" bIns="0" rIns="0">
            <a:spAutoFit/>
          </a:bodyPr>
          <a:lstStyle/>
          <a:p>
            <a:pPr algn="ctr">
              <a:lnSpc>
                <a:spcPts val="2331"/>
              </a:lnSpc>
            </a:pPr>
            <a:r>
              <a:rPr lang="en-US" sz="1475" spc="7">
                <a:solidFill>
                  <a:srgbClr val="000102"/>
                </a:solidFill>
                <a:latin typeface="Sniglet"/>
              </a:rPr>
              <a:t>CONTRIBUCIÓN DE LAS ACTIVIDADES DE MOVILIDAD </a:t>
            </a:r>
          </a:p>
          <a:p>
            <a:pPr algn="l" marL="0" indent="0" lvl="0">
              <a:lnSpc>
                <a:spcPts val="2331"/>
              </a:lnSpc>
              <a:spcBef>
                <a:spcPct val="0"/>
              </a:spcBef>
            </a:pPr>
            <a:r>
              <a:rPr lang="en-US" sz="1475" spc="7">
                <a:solidFill>
                  <a:srgbClr val="000102"/>
                </a:solidFill>
                <a:latin typeface="Sniglet"/>
              </a:rPr>
              <a:t> El alumnado al tener que haberse comunicado en lengua inglesa, habrán adquirido más destreza lingüística y por lo tanto contribuye a la mejora de su competencia lingüística en este idioma. El uso de video conferencias o chats con alumnos extranjeros también fomenta la competencia digital y la experiencia en otros centros esperamos que amplíe el conocimiento de nuevas herramientas digitales. En cuanto al objetivo de mejorar la conciencia medioambiental de la comunidad educativa, el hecho de que participen en proyectos "outdoor learning" con los alumnos del colegio extranjero motivará a cuidar mejor del medio natural y valorar sus recursos. Así como sacar las aulas al patio, teniendo en cuenta el proyecto de renaturalización de nuestro patio escolar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663131" y="276199"/>
            <a:ext cx="5260934" cy="9629432"/>
            <a:chOff x="0" y="0"/>
            <a:chExt cx="9480970" cy="17353639"/>
          </a:xfrm>
        </p:grpSpPr>
        <p:sp>
          <p:nvSpPr>
            <p:cNvPr name="Freeform 3" id="3"/>
            <p:cNvSpPr/>
            <p:nvPr/>
          </p:nvSpPr>
          <p:spPr>
            <a:xfrm flipH="false" flipV="false" rot="0">
              <a:off x="-2794" y="-127"/>
              <a:ext cx="9483763" cy="17353765"/>
            </a:xfrm>
            <a:custGeom>
              <a:avLst/>
              <a:gdLst/>
              <a:ahLst/>
              <a:cxnLst/>
              <a:rect r="r" b="b" t="t" l="l"/>
              <a:pathLst>
                <a:path h="17353765" w="9483763">
                  <a:moveTo>
                    <a:pt x="9483763" y="17293991"/>
                  </a:moveTo>
                  <a:cubicBezTo>
                    <a:pt x="9483763" y="17349908"/>
                    <a:pt x="9472007" y="17353765"/>
                    <a:pt x="9441357" y="17353765"/>
                  </a:cubicBezTo>
                  <a:cubicBezTo>
                    <a:pt x="6295589" y="17352694"/>
                    <a:pt x="3149961" y="17352694"/>
                    <a:pt x="4194" y="17352694"/>
                  </a:cubicBezTo>
                  <a:cubicBezTo>
                    <a:pt x="0" y="17329342"/>
                    <a:pt x="6713" y="17308131"/>
                    <a:pt x="9932" y="17286492"/>
                  </a:cubicBezTo>
                  <a:cubicBezTo>
                    <a:pt x="148207" y="16339088"/>
                    <a:pt x="286623" y="15391899"/>
                    <a:pt x="425318" y="14444710"/>
                  </a:cubicBezTo>
                  <a:cubicBezTo>
                    <a:pt x="623074" y="13094306"/>
                    <a:pt x="821251" y="11744117"/>
                    <a:pt x="1018867" y="10393714"/>
                  </a:cubicBezTo>
                  <a:cubicBezTo>
                    <a:pt x="1262949" y="8726009"/>
                    <a:pt x="1506470" y="7058305"/>
                    <a:pt x="1750412" y="5390814"/>
                  </a:cubicBezTo>
                  <a:cubicBezTo>
                    <a:pt x="1998272" y="3696758"/>
                    <a:pt x="2246272" y="2002915"/>
                    <a:pt x="2494832" y="309072"/>
                  </a:cubicBezTo>
                  <a:cubicBezTo>
                    <a:pt x="2509947" y="206019"/>
                    <a:pt x="2519604" y="100609"/>
                    <a:pt x="2544096" y="984"/>
                  </a:cubicBezTo>
                  <a:cubicBezTo>
                    <a:pt x="4843277" y="984"/>
                    <a:pt x="7142457" y="984"/>
                    <a:pt x="9441636" y="0"/>
                  </a:cubicBezTo>
                  <a:cubicBezTo>
                    <a:pt x="9472848" y="0"/>
                    <a:pt x="9483484" y="5698"/>
                    <a:pt x="9483484" y="60331"/>
                  </a:cubicBezTo>
                  <a:cubicBezTo>
                    <a:pt x="9482643" y="5804955"/>
                    <a:pt x="9482643" y="11549580"/>
                    <a:pt x="9483763" y="17293991"/>
                  </a:cubicBezTo>
                  <a:close/>
                </a:path>
              </a:pathLst>
            </a:custGeom>
            <a:blipFill>
              <a:blip r:embed="rId2"/>
              <a:stretch>
                <a:fillRect l="-112701" t="0" r="-112701" b="0"/>
              </a:stretch>
            </a:blipFill>
            <a:ln w="57150" cap="sq">
              <a:solidFill>
                <a:srgbClr val="000000"/>
              </a:solidFill>
              <a:prstDash val="solid"/>
              <a:miter/>
            </a:ln>
          </p:spPr>
        </p:sp>
      </p:grpSp>
      <p:sp>
        <p:nvSpPr>
          <p:cNvPr name="Freeform 4" id="4"/>
          <p:cNvSpPr/>
          <p:nvPr/>
        </p:nvSpPr>
        <p:spPr>
          <a:xfrm flipH="false" flipV="false" rot="0">
            <a:off x="358986" y="495593"/>
            <a:ext cx="8474682" cy="9410038"/>
          </a:xfrm>
          <a:custGeom>
            <a:avLst/>
            <a:gdLst/>
            <a:ahLst/>
            <a:cxnLst/>
            <a:rect r="r" b="b" t="t" l="l"/>
            <a:pathLst>
              <a:path h="9410038" w="8474682">
                <a:moveTo>
                  <a:pt x="0" y="0"/>
                </a:moveTo>
                <a:lnTo>
                  <a:pt x="8474683" y="0"/>
                </a:lnTo>
                <a:lnTo>
                  <a:pt x="8474683" y="9410038"/>
                </a:lnTo>
                <a:lnTo>
                  <a:pt x="0" y="9410038"/>
                </a:lnTo>
                <a:lnTo>
                  <a:pt x="0" y="0"/>
                </a:lnTo>
                <a:close/>
              </a:path>
            </a:pathLst>
          </a:custGeom>
          <a:blipFill>
            <a:blip r:embed="rId3"/>
            <a:stretch>
              <a:fillRect l="-8739" t="0" r="-30600" b="0"/>
            </a:stretch>
          </a:blipFill>
          <a:ln w="76200" cap="sq">
            <a:solidFill>
              <a:srgbClr val="000000"/>
            </a:solidFill>
            <a:prstDash val="solid"/>
            <a:miter/>
          </a:ln>
        </p:spPr>
      </p:sp>
      <p:grpSp>
        <p:nvGrpSpPr>
          <p:cNvPr name="Group 5" id="5"/>
          <p:cNvGrpSpPr/>
          <p:nvPr/>
        </p:nvGrpSpPr>
        <p:grpSpPr>
          <a:xfrm rot="-10800000">
            <a:off x="9144000" y="276199"/>
            <a:ext cx="4432113" cy="9629432"/>
            <a:chOff x="0" y="0"/>
            <a:chExt cx="7987313" cy="17353639"/>
          </a:xfrm>
        </p:grpSpPr>
        <p:sp>
          <p:nvSpPr>
            <p:cNvPr name="Freeform 6" id="6"/>
            <p:cNvSpPr/>
            <p:nvPr/>
          </p:nvSpPr>
          <p:spPr>
            <a:xfrm flipH="false" flipV="false" rot="0">
              <a:off x="-2794" y="-127"/>
              <a:ext cx="7990107" cy="17353765"/>
            </a:xfrm>
            <a:custGeom>
              <a:avLst/>
              <a:gdLst/>
              <a:ahLst/>
              <a:cxnLst/>
              <a:rect r="r" b="b" t="t" l="l"/>
              <a:pathLst>
                <a:path h="17353765" w="7990107">
                  <a:moveTo>
                    <a:pt x="7990107" y="17293991"/>
                  </a:moveTo>
                  <a:cubicBezTo>
                    <a:pt x="7990107" y="17349908"/>
                    <a:pt x="7980202" y="17353765"/>
                    <a:pt x="7954382" y="17353765"/>
                  </a:cubicBezTo>
                  <a:cubicBezTo>
                    <a:pt x="5304206" y="17352694"/>
                    <a:pt x="2654148" y="17352694"/>
                    <a:pt x="3973" y="17352694"/>
                  </a:cubicBezTo>
                  <a:cubicBezTo>
                    <a:pt x="0" y="17329342"/>
                    <a:pt x="6095" y="17308131"/>
                    <a:pt x="8807" y="17286492"/>
                  </a:cubicBezTo>
                  <a:cubicBezTo>
                    <a:pt x="125299" y="16339088"/>
                    <a:pt x="241908" y="15391899"/>
                    <a:pt x="358753" y="14444710"/>
                  </a:cubicBezTo>
                  <a:cubicBezTo>
                    <a:pt x="525354" y="13094306"/>
                    <a:pt x="692309" y="11744117"/>
                    <a:pt x="858792" y="10393714"/>
                  </a:cubicBezTo>
                  <a:cubicBezTo>
                    <a:pt x="1064421" y="8726009"/>
                    <a:pt x="1269577" y="7058305"/>
                    <a:pt x="1475088" y="5390814"/>
                  </a:cubicBezTo>
                  <a:cubicBezTo>
                    <a:pt x="1683899" y="3696758"/>
                    <a:pt x="1892829" y="2002915"/>
                    <a:pt x="2102230" y="309072"/>
                  </a:cubicBezTo>
                  <a:cubicBezTo>
                    <a:pt x="2114964" y="206019"/>
                    <a:pt x="2123099" y="100609"/>
                    <a:pt x="2143733" y="984"/>
                  </a:cubicBezTo>
                  <a:cubicBezTo>
                    <a:pt x="4080695" y="984"/>
                    <a:pt x="6017656" y="984"/>
                    <a:pt x="7954617" y="0"/>
                  </a:cubicBezTo>
                  <a:cubicBezTo>
                    <a:pt x="7980911" y="0"/>
                    <a:pt x="7989871" y="5698"/>
                    <a:pt x="7989871" y="60331"/>
                  </a:cubicBezTo>
                  <a:cubicBezTo>
                    <a:pt x="7989164" y="5804955"/>
                    <a:pt x="7989164" y="11549580"/>
                    <a:pt x="7990107" y="17293991"/>
                  </a:cubicBezTo>
                  <a:close/>
                </a:path>
              </a:pathLst>
            </a:custGeom>
            <a:blipFill>
              <a:blip r:embed="rId4"/>
              <a:stretch>
                <a:fillRect l="-143122" t="0" r="-143122" b="0"/>
              </a:stretch>
            </a:blipFill>
            <a:ln w="57150" cap="sq">
              <a:solidFill>
                <a:srgbClr val="000000"/>
              </a:solidFill>
              <a:prstDash val="solid"/>
              <a:miter/>
            </a:ln>
          </p:spPr>
        </p:sp>
      </p:grpSp>
      <p:sp>
        <p:nvSpPr>
          <p:cNvPr name="Freeform 7" id="7"/>
          <p:cNvSpPr/>
          <p:nvPr/>
        </p:nvSpPr>
        <p:spPr>
          <a:xfrm flipH="false" flipV="false" rot="0">
            <a:off x="4156188" y="-4638960"/>
            <a:ext cx="17013887" cy="14057724"/>
          </a:xfrm>
          <a:custGeom>
            <a:avLst/>
            <a:gdLst/>
            <a:ahLst/>
            <a:cxnLst/>
            <a:rect r="r" b="b" t="t" l="l"/>
            <a:pathLst>
              <a:path h="14057724" w="17013887">
                <a:moveTo>
                  <a:pt x="0" y="0"/>
                </a:moveTo>
                <a:lnTo>
                  <a:pt x="17013886" y="0"/>
                </a:lnTo>
                <a:lnTo>
                  <a:pt x="17013886" y="14057724"/>
                </a:lnTo>
                <a:lnTo>
                  <a:pt x="0" y="140577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1345630" y="6592815"/>
            <a:ext cx="3636618" cy="3204770"/>
          </a:xfrm>
          <a:custGeom>
            <a:avLst/>
            <a:gdLst/>
            <a:ahLst/>
            <a:cxnLst/>
            <a:rect r="r" b="b" t="t" l="l"/>
            <a:pathLst>
              <a:path h="3204770" w="3636618">
                <a:moveTo>
                  <a:pt x="0" y="0"/>
                </a:moveTo>
                <a:lnTo>
                  <a:pt x="3636618" y="0"/>
                </a:lnTo>
                <a:lnTo>
                  <a:pt x="3636618" y="3204770"/>
                </a:lnTo>
                <a:lnTo>
                  <a:pt x="0" y="32047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8833669" y="381293"/>
            <a:ext cx="7388355" cy="1066082"/>
          </a:xfrm>
          <a:prstGeom prst="rect">
            <a:avLst/>
          </a:prstGeom>
        </p:spPr>
        <p:txBody>
          <a:bodyPr anchor="t" rtlCol="false" tIns="0" lIns="0" bIns="0" rIns="0">
            <a:spAutoFit/>
          </a:bodyPr>
          <a:lstStyle/>
          <a:p>
            <a:pPr algn="ctr" marL="0" indent="0" lvl="0">
              <a:lnSpc>
                <a:spcPts val="8668"/>
              </a:lnSpc>
              <a:spcBef>
                <a:spcPct val="0"/>
              </a:spcBef>
            </a:pPr>
            <a:r>
              <a:rPr lang="en-US" sz="6281" spc="138">
                <a:solidFill>
                  <a:srgbClr val="000000"/>
                </a:solidFill>
                <a:latin typeface="Brother"/>
              </a:rPr>
              <a:t>PRINCIPIOS BÁSICOS</a:t>
            </a:r>
          </a:p>
        </p:txBody>
      </p:sp>
      <p:sp>
        <p:nvSpPr>
          <p:cNvPr name="TextBox 10" id="10"/>
          <p:cNvSpPr txBox="true"/>
          <p:nvPr/>
        </p:nvSpPr>
        <p:spPr>
          <a:xfrm rot="0">
            <a:off x="9298832" y="1577329"/>
            <a:ext cx="7730214" cy="5705463"/>
          </a:xfrm>
          <a:prstGeom prst="rect">
            <a:avLst/>
          </a:prstGeom>
        </p:spPr>
        <p:txBody>
          <a:bodyPr anchor="t" rtlCol="false" tIns="0" lIns="0" bIns="0" rIns="0">
            <a:spAutoFit/>
          </a:bodyPr>
          <a:lstStyle/>
          <a:p>
            <a:pPr algn="l">
              <a:lnSpc>
                <a:spcPts val="3998"/>
              </a:lnSpc>
            </a:pPr>
            <a:r>
              <a:rPr lang="en-US" sz="2530" spc="12">
                <a:solidFill>
                  <a:srgbClr val="000102"/>
                </a:solidFill>
                <a:latin typeface="Sniglet"/>
              </a:rPr>
              <a:t>-Inclusión y diversidad</a:t>
            </a:r>
          </a:p>
          <a:p>
            <a:pPr algn="l">
              <a:lnSpc>
                <a:spcPts val="3998"/>
              </a:lnSpc>
            </a:pPr>
          </a:p>
          <a:p>
            <a:pPr algn="l">
              <a:lnSpc>
                <a:spcPts val="3998"/>
              </a:lnSpc>
            </a:pPr>
            <a:r>
              <a:rPr lang="en-US" sz="2530" spc="12">
                <a:solidFill>
                  <a:srgbClr val="000102"/>
                </a:solidFill>
                <a:latin typeface="Sniglet"/>
              </a:rPr>
              <a:t>-Sostenibilidad y responsabilidad medioambiental</a:t>
            </a:r>
          </a:p>
          <a:p>
            <a:pPr algn="l">
              <a:lnSpc>
                <a:spcPts val="3998"/>
              </a:lnSpc>
            </a:pPr>
          </a:p>
          <a:p>
            <a:pPr algn="l">
              <a:lnSpc>
                <a:spcPts val="3998"/>
              </a:lnSpc>
            </a:pPr>
            <a:r>
              <a:rPr lang="en-US" sz="2530" spc="12">
                <a:solidFill>
                  <a:srgbClr val="000102"/>
                </a:solidFill>
                <a:latin typeface="Sniglet"/>
              </a:rPr>
              <a:t>-Educación digital, incluyendo cooperación virtual, movilidad virtual y movilidad combinada</a:t>
            </a:r>
          </a:p>
          <a:p>
            <a:pPr algn="l">
              <a:lnSpc>
                <a:spcPts val="3998"/>
              </a:lnSpc>
            </a:pPr>
          </a:p>
          <a:p>
            <a:pPr algn="l">
              <a:lnSpc>
                <a:spcPts val="3998"/>
              </a:lnSpc>
            </a:pPr>
            <a:r>
              <a:rPr lang="en-US" sz="2530" spc="12">
                <a:solidFill>
                  <a:srgbClr val="000102"/>
                </a:solidFill>
                <a:latin typeface="Sniglet"/>
              </a:rPr>
              <a:t>-Participación activa en la red de organizaciones Erasmus</a:t>
            </a:r>
          </a:p>
          <a:p>
            <a:pPr algn="ctr">
              <a:lnSpc>
                <a:spcPts val="4906"/>
              </a:lnSpc>
            </a:pPr>
          </a:p>
          <a:p>
            <a:pPr algn="ctr" marL="0" indent="0" lvl="0">
              <a:lnSpc>
                <a:spcPts val="4906"/>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053664" y="-897512"/>
            <a:ext cx="22397027" cy="11674450"/>
          </a:xfrm>
          <a:custGeom>
            <a:avLst/>
            <a:gdLst/>
            <a:ahLst/>
            <a:cxnLst/>
            <a:rect r="r" b="b" t="t" l="l"/>
            <a:pathLst>
              <a:path h="11674450" w="22397027">
                <a:moveTo>
                  <a:pt x="0" y="0"/>
                </a:moveTo>
                <a:lnTo>
                  <a:pt x="22397027" y="0"/>
                </a:lnTo>
                <a:lnTo>
                  <a:pt x="22397027" y="11674450"/>
                </a:lnTo>
                <a:lnTo>
                  <a:pt x="0" y="116744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625479" y="2976983"/>
            <a:ext cx="1677386" cy="1514540"/>
          </a:xfrm>
          <a:custGeom>
            <a:avLst/>
            <a:gdLst/>
            <a:ahLst/>
            <a:cxnLst/>
            <a:rect r="r" b="b" t="t" l="l"/>
            <a:pathLst>
              <a:path h="1514540" w="1677386">
                <a:moveTo>
                  <a:pt x="0" y="0"/>
                </a:moveTo>
                <a:lnTo>
                  <a:pt x="1677386" y="0"/>
                </a:lnTo>
                <a:lnTo>
                  <a:pt x="1677386" y="1514540"/>
                </a:lnTo>
                <a:lnTo>
                  <a:pt x="0" y="15145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004404" y="3270135"/>
            <a:ext cx="1659283" cy="1666225"/>
          </a:xfrm>
          <a:custGeom>
            <a:avLst/>
            <a:gdLst/>
            <a:ahLst/>
            <a:cxnLst/>
            <a:rect r="r" b="b" t="t" l="l"/>
            <a:pathLst>
              <a:path h="1666225" w="1659283">
                <a:moveTo>
                  <a:pt x="0" y="0"/>
                </a:moveTo>
                <a:lnTo>
                  <a:pt x="1659283" y="0"/>
                </a:lnTo>
                <a:lnTo>
                  <a:pt x="1659283" y="1666226"/>
                </a:lnTo>
                <a:lnTo>
                  <a:pt x="0" y="16662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1368787" y="2982281"/>
            <a:ext cx="1607714" cy="1509242"/>
          </a:xfrm>
          <a:custGeom>
            <a:avLst/>
            <a:gdLst/>
            <a:ahLst/>
            <a:cxnLst/>
            <a:rect r="r" b="b" t="t" l="l"/>
            <a:pathLst>
              <a:path h="1509242" w="1607714">
                <a:moveTo>
                  <a:pt x="0" y="0"/>
                </a:moveTo>
                <a:lnTo>
                  <a:pt x="1607715" y="0"/>
                </a:lnTo>
                <a:lnTo>
                  <a:pt x="1607715" y="1509242"/>
                </a:lnTo>
                <a:lnTo>
                  <a:pt x="0" y="15092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3810594" y="2126744"/>
            <a:ext cx="10616266" cy="824699"/>
          </a:xfrm>
          <a:prstGeom prst="rect">
            <a:avLst/>
          </a:prstGeom>
        </p:spPr>
        <p:txBody>
          <a:bodyPr anchor="t" rtlCol="false" tIns="0" lIns="0" bIns="0" rIns="0">
            <a:spAutoFit/>
          </a:bodyPr>
          <a:lstStyle/>
          <a:p>
            <a:pPr algn="ctr" marL="0" indent="0" lvl="0">
              <a:lnSpc>
                <a:spcPts val="6484"/>
              </a:lnSpc>
              <a:spcBef>
                <a:spcPct val="0"/>
              </a:spcBef>
            </a:pPr>
            <a:r>
              <a:rPr lang="en-US" sz="5315" spc="116">
                <a:solidFill>
                  <a:srgbClr val="000000"/>
                </a:solidFill>
                <a:latin typeface="Brother"/>
              </a:rPr>
              <a:t>RESUMEN DE LOS PRINCIPIOS BÁSICOS</a:t>
            </a:r>
          </a:p>
        </p:txBody>
      </p:sp>
      <p:sp>
        <p:nvSpPr>
          <p:cNvPr name="TextBox 8" id="8"/>
          <p:cNvSpPr txBox="true"/>
          <p:nvPr/>
        </p:nvSpPr>
        <p:spPr>
          <a:xfrm rot="0">
            <a:off x="1485485" y="5866742"/>
            <a:ext cx="4224082" cy="2842181"/>
          </a:xfrm>
          <a:prstGeom prst="rect">
            <a:avLst/>
          </a:prstGeom>
        </p:spPr>
        <p:txBody>
          <a:bodyPr anchor="t" rtlCol="false" tIns="0" lIns="0" bIns="0" rIns="0">
            <a:spAutoFit/>
          </a:bodyPr>
          <a:lstStyle/>
          <a:p>
            <a:pPr algn="just" marL="0" indent="0" lvl="0">
              <a:lnSpc>
                <a:spcPts val="1569"/>
              </a:lnSpc>
            </a:pPr>
            <a:r>
              <a:rPr lang="en-US" sz="1082" spc="5">
                <a:solidFill>
                  <a:srgbClr val="000102"/>
                </a:solidFill>
                <a:latin typeface="Sniglet"/>
              </a:rPr>
              <a:t>Todo lo que aprendamos tanto en las observaciones en centros como en los cursos de formación se transmitirá a todo el profesorado para que se implemente y se adecúe teniendo en cuenta las características de nuestro alumnado y su contexto socio-cultural debido a la diversidad que incluye el centro. La pandemia incrementó el individualismo y el aislamiento. Las clases online y las pantallas han contribuido a una mayor soledad e individualismo, por ello no debemos olvidar la parte más social que representa el centro educativo. Supone el lugar donde ver a mis iguales, sociabilizar, compartir experiencias, etc. En definitiva: hacer comunidad y tener presente el beneficio emocional que proporciona el encuentro con los demás. Para favorecer este encuentro, debemos tener en cuenta las características individuales de nuestro alumnado. Esto cobra especial relevancia en alumnado con necesidades educativas especiales, inmigrantes, alumnado en riesgo de exclusión social, etc</a:t>
            </a:r>
          </a:p>
        </p:txBody>
      </p:sp>
      <p:sp>
        <p:nvSpPr>
          <p:cNvPr name="TextBox 9" id="9"/>
          <p:cNvSpPr txBox="true"/>
          <p:nvPr/>
        </p:nvSpPr>
        <p:spPr>
          <a:xfrm rot="0">
            <a:off x="2113373" y="4743495"/>
            <a:ext cx="2701597" cy="519053"/>
          </a:xfrm>
          <a:prstGeom prst="rect">
            <a:avLst/>
          </a:prstGeom>
        </p:spPr>
        <p:txBody>
          <a:bodyPr anchor="t" rtlCol="false" tIns="0" lIns="0" bIns="0" rIns="0">
            <a:spAutoFit/>
          </a:bodyPr>
          <a:lstStyle/>
          <a:p>
            <a:pPr algn="ctr" marL="0" indent="0" lvl="0">
              <a:lnSpc>
                <a:spcPts val="4325"/>
              </a:lnSpc>
              <a:spcBef>
                <a:spcPct val="0"/>
              </a:spcBef>
            </a:pPr>
            <a:r>
              <a:rPr lang="en-US" sz="2737" spc="13">
                <a:solidFill>
                  <a:srgbClr val="000102"/>
                </a:solidFill>
                <a:latin typeface="Sniglet"/>
              </a:rPr>
              <a:t>INCLUSIÓN</a:t>
            </a:r>
          </a:p>
        </p:txBody>
      </p:sp>
      <p:sp>
        <p:nvSpPr>
          <p:cNvPr name="TextBox 10" id="10"/>
          <p:cNvSpPr txBox="true"/>
          <p:nvPr/>
        </p:nvSpPr>
        <p:spPr>
          <a:xfrm rot="0">
            <a:off x="6747558" y="5023759"/>
            <a:ext cx="2701597" cy="519053"/>
          </a:xfrm>
          <a:prstGeom prst="rect">
            <a:avLst/>
          </a:prstGeom>
        </p:spPr>
        <p:txBody>
          <a:bodyPr anchor="t" rtlCol="false" tIns="0" lIns="0" bIns="0" rIns="0">
            <a:spAutoFit/>
          </a:bodyPr>
          <a:lstStyle/>
          <a:p>
            <a:pPr algn="ctr" marL="0" indent="0" lvl="0">
              <a:lnSpc>
                <a:spcPts val="4325"/>
              </a:lnSpc>
              <a:spcBef>
                <a:spcPct val="0"/>
              </a:spcBef>
            </a:pPr>
            <a:r>
              <a:rPr lang="en-US" sz="2737" spc="13">
                <a:solidFill>
                  <a:srgbClr val="000102"/>
                </a:solidFill>
                <a:latin typeface="Sniglet"/>
              </a:rPr>
              <a:t>SOSTENIBILIDAD</a:t>
            </a:r>
          </a:p>
        </p:txBody>
      </p:sp>
      <p:sp>
        <p:nvSpPr>
          <p:cNvPr name="TextBox 11" id="11"/>
          <p:cNvSpPr txBox="true"/>
          <p:nvPr/>
        </p:nvSpPr>
        <p:spPr>
          <a:xfrm rot="0">
            <a:off x="6270989" y="5866742"/>
            <a:ext cx="3654735" cy="1699181"/>
          </a:xfrm>
          <a:prstGeom prst="rect">
            <a:avLst/>
          </a:prstGeom>
        </p:spPr>
        <p:txBody>
          <a:bodyPr anchor="t" rtlCol="false" tIns="0" lIns="0" bIns="0" rIns="0">
            <a:spAutoFit/>
          </a:bodyPr>
          <a:lstStyle/>
          <a:p>
            <a:pPr algn="just" marL="0" indent="0" lvl="0">
              <a:lnSpc>
                <a:spcPts val="1569"/>
              </a:lnSpc>
            </a:pPr>
            <a:r>
              <a:rPr lang="en-US" sz="1082" spc="5">
                <a:solidFill>
                  <a:srgbClr val="000102"/>
                </a:solidFill>
                <a:latin typeface="Sniglet"/>
              </a:rPr>
              <a:t>Aprovechando que nos encontramos inmersos en un proyecto de renaturalización del patio escolar y uno de los objetivos principales de este proyecto Erasmus+ es la mejora de la conciencia medioambiental, realizaremos otras actividades que impliquen a toda la comunidad educativa con el cuidado del medio ambiente tales como: reforestación, cuidado del huerto escolar, observación de los ciclos vegetativos, aprendizaje de sistemas de aprovechamiento de recursos energéticos e hídricos</a:t>
            </a:r>
          </a:p>
        </p:txBody>
      </p:sp>
      <p:sp>
        <p:nvSpPr>
          <p:cNvPr name="TextBox 12" id="12"/>
          <p:cNvSpPr txBox="true"/>
          <p:nvPr/>
        </p:nvSpPr>
        <p:spPr>
          <a:xfrm rot="0">
            <a:off x="10713786" y="4975125"/>
            <a:ext cx="3177946" cy="479597"/>
          </a:xfrm>
          <a:prstGeom prst="rect">
            <a:avLst/>
          </a:prstGeom>
        </p:spPr>
        <p:txBody>
          <a:bodyPr anchor="t" rtlCol="false" tIns="0" lIns="0" bIns="0" rIns="0">
            <a:spAutoFit/>
          </a:bodyPr>
          <a:lstStyle/>
          <a:p>
            <a:pPr algn="ctr" marL="0" indent="0" lvl="0">
              <a:lnSpc>
                <a:spcPts val="4012"/>
              </a:lnSpc>
              <a:spcBef>
                <a:spcPct val="0"/>
              </a:spcBef>
            </a:pPr>
            <a:r>
              <a:rPr lang="en-US" sz="2539" spc="12">
                <a:solidFill>
                  <a:srgbClr val="000102"/>
                </a:solidFill>
                <a:latin typeface="Sniglet"/>
              </a:rPr>
              <a:t>EDUCACIÓN DIGITAL</a:t>
            </a:r>
          </a:p>
        </p:txBody>
      </p:sp>
      <p:sp>
        <p:nvSpPr>
          <p:cNvPr name="TextBox 13" id="13"/>
          <p:cNvSpPr txBox="true"/>
          <p:nvPr/>
        </p:nvSpPr>
        <p:spPr>
          <a:xfrm rot="0">
            <a:off x="10487699" y="5866742"/>
            <a:ext cx="3404033" cy="2651681"/>
          </a:xfrm>
          <a:prstGeom prst="rect">
            <a:avLst/>
          </a:prstGeom>
        </p:spPr>
        <p:txBody>
          <a:bodyPr anchor="t" rtlCol="false" tIns="0" lIns="0" bIns="0" rIns="0">
            <a:spAutoFit/>
          </a:bodyPr>
          <a:lstStyle/>
          <a:p>
            <a:pPr algn="just" marL="0" indent="0" lvl="0">
              <a:lnSpc>
                <a:spcPts val="1569"/>
              </a:lnSpc>
            </a:pPr>
            <a:r>
              <a:rPr lang="en-US" sz="1082" spc="5">
                <a:solidFill>
                  <a:srgbClr val="000102"/>
                </a:solidFill>
                <a:latin typeface="Sniglet"/>
              </a:rPr>
              <a:t>Ya que uno de nuestros objetivos principales es mejorar el uso de nuevas tecnologías en el aula y comunicación con la comunidad educativa, nuestras prácticas estarán dirigidas a implementar un mayor uso de las mismas tanto en actividades diarias con el alumnado (uso de aplicaciones educativas, tareas cooperativas por Microsoft Teams, búsqueda de información en internet, fomento de su capacidad crítica y buen uso de las mismas) como establecer vínculos mediante la plataforma European School Education Platform de colaboración con otros centros (intercambio de proyectos durante el curso escolar, intercambio de podcasts/vídeos/cartas/emails entre alumnado, sesiones de videoconferencia, etc.).</a:t>
            </a:r>
          </a:p>
        </p:txBody>
      </p:sp>
      <p:sp>
        <p:nvSpPr>
          <p:cNvPr name="TextBox 14" id="14"/>
          <p:cNvSpPr txBox="true"/>
          <p:nvPr/>
        </p:nvSpPr>
        <p:spPr>
          <a:xfrm rot="0">
            <a:off x="14516742" y="4960160"/>
            <a:ext cx="3426123" cy="479597"/>
          </a:xfrm>
          <a:prstGeom prst="rect">
            <a:avLst/>
          </a:prstGeom>
        </p:spPr>
        <p:txBody>
          <a:bodyPr anchor="t" rtlCol="false" tIns="0" lIns="0" bIns="0" rIns="0">
            <a:spAutoFit/>
          </a:bodyPr>
          <a:lstStyle/>
          <a:p>
            <a:pPr algn="ctr" marL="0" indent="0" lvl="0">
              <a:lnSpc>
                <a:spcPts val="4012"/>
              </a:lnSpc>
              <a:spcBef>
                <a:spcPct val="0"/>
              </a:spcBef>
            </a:pPr>
            <a:r>
              <a:rPr lang="en-US" sz="2539" spc="12">
                <a:solidFill>
                  <a:srgbClr val="000102"/>
                </a:solidFill>
                <a:latin typeface="Sniglet"/>
              </a:rPr>
              <a:t>PARTICIPACIÓN ACTIVA</a:t>
            </a:r>
          </a:p>
        </p:txBody>
      </p:sp>
      <p:sp>
        <p:nvSpPr>
          <p:cNvPr name="Freeform 15" id="15"/>
          <p:cNvSpPr/>
          <p:nvPr/>
        </p:nvSpPr>
        <p:spPr>
          <a:xfrm flipH="false" flipV="false" rot="108733">
            <a:off x="15391110" y="3067051"/>
            <a:ext cx="1677386" cy="1514540"/>
          </a:xfrm>
          <a:custGeom>
            <a:avLst/>
            <a:gdLst/>
            <a:ahLst/>
            <a:cxnLst/>
            <a:rect r="r" b="b" t="t" l="l"/>
            <a:pathLst>
              <a:path h="1514540" w="1677386">
                <a:moveTo>
                  <a:pt x="0" y="0"/>
                </a:moveTo>
                <a:lnTo>
                  <a:pt x="1677387" y="0"/>
                </a:lnTo>
                <a:lnTo>
                  <a:pt x="1677387" y="1514540"/>
                </a:lnTo>
                <a:lnTo>
                  <a:pt x="0" y="151454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14328535" y="5866742"/>
            <a:ext cx="3404033" cy="2651681"/>
          </a:xfrm>
          <a:prstGeom prst="rect">
            <a:avLst/>
          </a:prstGeom>
        </p:spPr>
        <p:txBody>
          <a:bodyPr anchor="t" rtlCol="false" tIns="0" lIns="0" bIns="0" rIns="0">
            <a:spAutoFit/>
          </a:bodyPr>
          <a:lstStyle/>
          <a:p>
            <a:pPr algn="just" marL="0" indent="0" lvl="0">
              <a:lnSpc>
                <a:spcPts val="1569"/>
              </a:lnSpc>
            </a:pPr>
            <a:r>
              <a:rPr lang="en-US" sz="1082" spc="5">
                <a:solidFill>
                  <a:srgbClr val="000102"/>
                </a:solidFill>
                <a:latin typeface="Sniglet"/>
              </a:rPr>
              <a:t>Concebimos la participación en este proyecto europeo como una ventana para abrir el centro al resto de Europa. Pretendemos, por lo tanto, fomentar su conciencia europea y ciudadana y para ello promoveremos los intercambios de proyectos con otros centros, dada la experiencia previa que ya tenemos. Nos gustaría tanto visitar como acoger profesorado y/o alumnado de otros centros, ampliando la proyección de internacionalización y estableciendo nuevos vínculos con otros colegios y países. Además, como ya hemos mencionado en el apartado de digitalización, es nuestra intención utilizar plataformas como European School Education Platform como medio de intercambio de experiencias y proyectos.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975585" y="424873"/>
            <a:ext cx="10002266" cy="4568026"/>
            <a:chOff x="0" y="0"/>
            <a:chExt cx="20683304" cy="9446046"/>
          </a:xfrm>
        </p:grpSpPr>
        <p:sp>
          <p:nvSpPr>
            <p:cNvPr name="Freeform 3" id="3"/>
            <p:cNvSpPr/>
            <p:nvPr/>
          </p:nvSpPr>
          <p:spPr>
            <a:xfrm flipH="false" flipV="false" rot="0">
              <a:off x="-2794" y="-127"/>
              <a:ext cx="20686097" cy="9446173"/>
            </a:xfrm>
            <a:custGeom>
              <a:avLst/>
              <a:gdLst/>
              <a:ahLst/>
              <a:cxnLst/>
              <a:rect r="r" b="b" t="t" l="l"/>
              <a:pathLst>
                <a:path h="9446173" w="20686097">
                  <a:moveTo>
                    <a:pt x="20686097" y="9413635"/>
                  </a:moveTo>
                  <a:cubicBezTo>
                    <a:pt x="20686097" y="9444074"/>
                    <a:pt x="20660451" y="9446173"/>
                    <a:pt x="20593585" y="9446173"/>
                  </a:cubicBezTo>
                  <a:cubicBezTo>
                    <a:pt x="13730903" y="9445589"/>
                    <a:pt x="6868528" y="9445589"/>
                    <a:pt x="5847" y="9445589"/>
                  </a:cubicBezTo>
                  <a:cubicBezTo>
                    <a:pt x="0" y="9432878"/>
                    <a:pt x="11343" y="9421333"/>
                    <a:pt x="18365" y="9409554"/>
                  </a:cubicBezTo>
                  <a:cubicBezTo>
                    <a:pt x="320022" y="8893857"/>
                    <a:pt x="621983" y="8378276"/>
                    <a:pt x="924556" y="7862697"/>
                  </a:cubicBezTo>
                  <a:cubicBezTo>
                    <a:pt x="1355973" y="7127636"/>
                    <a:pt x="1788307" y="6392693"/>
                    <a:pt x="2219419" y="5657632"/>
                  </a:cubicBezTo>
                  <a:cubicBezTo>
                    <a:pt x="2751897" y="4749856"/>
                    <a:pt x="3283154" y="3842080"/>
                    <a:pt x="3815327" y="2934421"/>
                  </a:cubicBezTo>
                  <a:cubicBezTo>
                    <a:pt x="4356049" y="2012301"/>
                    <a:pt x="4897076" y="1090298"/>
                    <a:pt x="5439325" y="168294"/>
                  </a:cubicBezTo>
                  <a:cubicBezTo>
                    <a:pt x="5472299" y="112200"/>
                    <a:pt x="5493367" y="54822"/>
                    <a:pt x="5546798" y="594"/>
                  </a:cubicBezTo>
                  <a:cubicBezTo>
                    <a:pt x="10562598" y="594"/>
                    <a:pt x="15578398" y="594"/>
                    <a:pt x="20594196" y="0"/>
                  </a:cubicBezTo>
                  <a:cubicBezTo>
                    <a:pt x="20662283" y="0"/>
                    <a:pt x="20685487" y="3159"/>
                    <a:pt x="20685487" y="32897"/>
                  </a:cubicBezTo>
                  <a:cubicBezTo>
                    <a:pt x="20683656" y="3159849"/>
                    <a:pt x="20683656" y="6286801"/>
                    <a:pt x="20686097" y="9413635"/>
                  </a:cubicBezTo>
                  <a:close/>
                </a:path>
              </a:pathLst>
            </a:custGeom>
            <a:blipFill>
              <a:blip r:embed="rId2"/>
              <a:stretch>
                <a:fillRect l="-7" t="-11582" r="0" b="-11583"/>
              </a:stretch>
            </a:blipFill>
            <a:ln w="57150" cap="sq">
              <a:solidFill>
                <a:srgbClr val="000000"/>
              </a:solidFill>
              <a:prstDash val="solid"/>
              <a:miter/>
            </a:ln>
          </p:spPr>
        </p:sp>
      </p:grpSp>
      <p:grpSp>
        <p:nvGrpSpPr>
          <p:cNvPr name="Group 4" id="4"/>
          <p:cNvGrpSpPr/>
          <p:nvPr/>
        </p:nvGrpSpPr>
        <p:grpSpPr>
          <a:xfrm rot="-10800000">
            <a:off x="405579" y="424873"/>
            <a:ext cx="9863606" cy="4568026"/>
            <a:chOff x="0" y="0"/>
            <a:chExt cx="20396573" cy="9446046"/>
          </a:xfrm>
        </p:grpSpPr>
        <p:sp>
          <p:nvSpPr>
            <p:cNvPr name="Freeform 5" id="5"/>
            <p:cNvSpPr/>
            <p:nvPr/>
          </p:nvSpPr>
          <p:spPr>
            <a:xfrm flipH="false" flipV="false" rot="0">
              <a:off x="-2794" y="-127"/>
              <a:ext cx="20399366" cy="9446173"/>
            </a:xfrm>
            <a:custGeom>
              <a:avLst/>
              <a:gdLst/>
              <a:ahLst/>
              <a:cxnLst/>
              <a:rect r="r" b="b" t="t" l="l"/>
              <a:pathLst>
                <a:path h="9446173" w="20399366">
                  <a:moveTo>
                    <a:pt x="20399366" y="9413635"/>
                  </a:moveTo>
                  <a:cubicBezTo>
                    <a:pt x="20399366" y="9444074"/>
                    <a:pt x="20374075" y="9446173"/>
                    <a:pt x="20308136" y="9446173"/>
                  </a:cubicBezTo>
                  <a:cubicBezTo>
                    <a:pt x="13540592" y="9445589"/>
                    <a:pt x="6773349" y="9445589"/>
                    <a:pt x="5805" y="9445589"/>
                  </a:cubicBezTo>
                  <a:cubicBezTo>
                    <a:pt x="0" y="9432878"/>
                    <a:pt x="11225" y="9421333"/>
                    <a:pt x="18150" y="9409554"/>
                  </a:cubicBezTo>
                  <a:cubicBezTo>
                    <a:pt x="315624" y="8893857"/>
                    <a:pt x="613400" y="8378276"/>
                    <a:pt x="911777" y="7862697"/>
                  </a:cubicBezTo>
                  <a:cubicBezTo>
                    <a:pt x="1337214" y="7127636"/>
                    <a:pt x="1763554" y="6392693"/>
                    <a:pt x="2188690" y="5657632"/>
                  </a:cubicBezTo>
                  <a:cubicBezTo>
                    <a:pt x="2713786" y="4749856"/>
                    <a:pt x="3237679" y="3842080"/>
                    <a:pt x="3762474" y="2934421"/>
                  </a:cubicBezTo>
                  <a:cubicBezTo>
                    <a:pt x="4295700" y="2012301"/>
                    <a:pt x="4829227" y="1090298"/>
                    <a:pt x="5363959" y="168294"/>
                  </a:cubicBezTo>
                  <a:cubicBezTo>
                    <a:pt x="5396476" y="112200"/>
                    <a:pt x="5417251" y="54822"/>
                    <a:pt x="5469942" y="594"/>
                  </a:cubicBezTo>
                  <a:cubicBezTo>
                    <a:pt x="10416208" y="594"/>
                    <a:pt x="15362474" y="594"/>
                    <a:pt x="20308739" y="0"/>
                  </a:cubicBezTo>
                  <a:cubicBezTo>
                    <a:pt x="20375882" y="0"/>
                    <a:pt x="20398765" y="3159"/>
                    <a:pt x="20398765" y="32897"/>
                  </a:cubicBezTo>
                  <a:cubicBezTo>
                    <a:pt x="20396957" y="3159849"/>
                    <a:pt x="20396957" y="6286801"/>
                    <a:pt x="20399366" y="9413635"/>
                  </a:cubicBezTo>
                  <a:close/>
                </a:path>
              </a:pathLst>
            </a:custGeom>
            <a:blipFill>
              <a:blip r:embed="rId3"/>
              <a:stretch>
                <a:fillRect l="-6" t="-10732" r="-5" b="-10732"/>
              </a:stretch>
            </a:blipFill>
            <a:ln w="57150" cap="sq">
              <a:solidFill>
                <a:srgbClr val="000000"/>
              </a:solidFill>
              <a:prstDash val="solid"/>
              <a:miter/>
            </a:ln>
          </p:spPr>
        </p:sp>
      </p:grpSp>
      <p:grpSp>
        <p:nvGrpSpPr>
          <p:cNvPr name="Group 6" id="6"/>
          <p:cNvGrpSpPr/>
          <p:nvPr/>
        </p:nvGrpSpPr>
        <p:grpSpPr>
          <a:xfrm rot="-10800000">
            <a:off x="357864" y="5143500"/>
            <a:ext cx="10002266" cy="4568026"/>
            <a:chOff x="0" y="0"/>
            <a:chExt cx="20683304" cy="9446046"/>
          </a:xfrm>
        </p:grpSpPr>
        <p:sp>
          <p:nvSpPr>
            <p:cNvPr name="Freeform 7" id="7"/>
            <p:cNvSpPr/>
            <p:nvPr/>
          </p:nvSpPr>
          <p:spPr>
            <a:xfrm flipH="false" flipV="false" rot="0">
              <a:off x="-2794" y="-127"/>
              <a:ext cx="20686097" cy="9446173"/>
            </a:xfrm>
            <a:custGeom>
              <a:avLst/>
              <a:gdLst/>
              <a:ahLst/>
              <a:cxnLst/>
              <a:rect r="r" b="b" t="t" l="l"/>
              <a:pathLst>
                <a:path h="9446173" w="20686097">
                  <a:moveTo>
                    <a:pt x="20686097" y="9413635"/>
                  </a:moveTo>
                  <a:cubicBezTo>
                    <a:pt x="20686097" y="9444074"/>
                    <a:pt x="20660451" y="9446173"/>
                    <a:pt x="20593585" y="9446173"/>
                  </a:cubicBezTo>
                  <a:cubicBezTo>
                    <a:pt x="13730903" y="9445589"/>
                    <a:pt x="6868528" y="9445589"/>
                    <a:pt x="5847" y="9445589"/>
                  </a:cubicBezTo>
                  <a:cubicBezTo>
                    <a:pt x="0" y="9432878"/>
                    <a:pt x="11343" y="9421333"/>
                    <a:pt x="18365" y="9409554"/>
                  </a:cubicBezTo>
                  <a:cubicBezTo>
                    <a:pt x="320022" y="8893857"/>
                    <a:pt x="621983" y="8378276"/>
                    <a:pt x="924556" y="7862697"/>
                  </a:cubicBezTo>
                  <a:cubicBezTo>
                    <a:pt x="1355973" y="7127636"/>
                    <a:pt x="1788307" y="6392693"/>
                    <a:pt x="2219419" y="5657632"/>
                  </a:cubicBezTo>
                  <a:cubicBezTo>
                    <a:pt x="2751897" y="4749856"/>
                    <a:pt x="3283154" y="3842080"/>
                    <a:pt x="3815327" y="2934421"/>
                  </a:cubicBezTo>
                  <a:cubicBezTo>
                    <a:pt x="4356049" y="2012301"/>
                    <a:pt x="4897076" y="1090298"/>
                    <a:pt x="5439325" y="168294"/>
                  </a:cubicBezTo>
                  <a:cubicBezTo>
                    <a:pt x="5472299" y="112200"/>
                    <a:pt x="5493367" y="54822"/>
                    <a:pt x="5546798" y="594"/>
                  </a:cubicBezTo>
                  <a:cubicBezTo>
                    <a:pt x="10562598" y="594"/>
                    <a:pt x="15578398" y="594"/>
                    <a:pt x="20594196" y="0"/>
                  </a:cubicBezTo>
                  <a:cubicBezTo>
                    <a:pt x="20662283" y="0"/>
                    <a:pt x="20685487" y="3159"/>
                    <a:pt x="20685487" y="32897"/>
                  </a:cubicBezTo>
                  <a:cubicBezTo>
                    <a:pt x="20683656" y="3159849"/>
                    <a:pt x="20683656" y="6286801"/>
                    <a:pt x="20686097" y="9413635"/>
                  </a:cubicBezTo>
                  <a:close/>
                </a:path>
              </a:pathLst>
            </a:custGeom>
            <a:blipFill>
              <a:blip r:embed="rId2"/>
              <a:stretch>
                <a:fillRect l="-7" t="-11582" r="0" b="-11583"/>
              </a:stretch>
            </a:blipFill>
            <a:ln w="57150" cap="sq">
              <a:solidFill>
                <a:srgbClr val="000000"/>
              </a:solidFill>
              <a:prstDash val="solid"/>
              <a:miter/>
            </a:ln>
          </p:spPr>
        </p:sp>
      </p:grpSp>
      <p:grpSp>
        <p:nvGrpSpPr>
          <p:cNvPr name="Group 8" id="8"/>
          <p:cNvGrpSpPr/>
          <p:nvPr/>
        </p:nvGrpSpPr>
        <p:grpSpPr>
          <a:xfrm rot="0">
            <a:off x="8066531" y="5143500"/>
            <a:ext cx="9863606" cy="4568026"/>
            <a:chOff x="0" y="0"/>
            <a:chExt cx="20396573" cy="9446046"/>
          </a:xfrm>
        </p:grpSpPr>
        <p:sp>
          <p:nvSpPr>
            <p:cNvPr name="Freeform 9" id="9"/>
            <p:cNvSpPr/>
            <p:nvPr/>
          </p:nvSpPr>
          <p:spPr>
            <a:xfrm flipH="false" flipV="false" rot="0">
              <a:off x="-2794" y="-127"/>
              <a:ext cx="20399366" cy="9446173"/>
            </a:xfrm>
            <a:custGeom>
              <a:avLst/>
              <a:gdLst/>
              <a:ahLst/>
              <a:cxnLst/>
              <a:rect r="r" b="b" t="t" l="l"/>
              <a:pathLst>
                <a:path h="9446173" w="20399366">
                  <a:moveTo>
                    <a:pt x="20399366" y="9413635"/>
                  </a:moveTo>
                  <a:cubicBezTo>
                    <a:pt x="20399366" y="9444074"/>
                    <a:pt x="20374075" y="9446173"/>
                    <a:pt x="20308136" y="9446173"/>
                  </a:cubicBezTo>
                  <a:cubicBezTo>
                    <a:pt x="13540592" y="9445589"/>
                    <a:pt x="6773349" y="9445589"/>
                    <a:pt x="5805" y="9445589"/>
                  </a:cubicBezTo>
                  <a:cubicBezTo>
                    <a:pt x="0" y="9432878"/>
                    <a:pt x="11225" y="9421333"/>
                    <a:pt x="18150" y="9409554"/>
                  </a:cubicBezTo>
                  <a:cubicBezTo>
                    <a:pt x="315624" y="8893857"/>
                    <a:pt x="613400" y="8378276"/>
                    <a:pt x="911777" y="7862697"/>
                  </a:cubicBezTo>
                  <a:cubicBezTo>
                    <a:pt x="1337214" y="7127636"/>
                    <a:pt x="1763554" y="6392693"/>
                    <a:pt x="2188690" y="5657632"/>
                  </a:cubicBezTo>
                  <a:cubicBezTo>
                    <a:pt x="2713786" y="4749856"/>
                    <a:pt x="3237679" y="3842080"/>
                    <a:pt x="3762474" y="2934421"/>
                  </a:cubicBezTo>
                  <a:cubicBezTo>
                    <a:pt x="4295700" y="2012301"/>
                    <a:pt x="4829227" y="1090298"/>
                    <a:pt x="5363959" y="168294"/>
                  </a:cubicBezTo>
                  <a:cubicBezTo>
                    <a:pt x="5396476" y="112200"/>
                    <a:pt x="5417251" y="54822"/>
                    <a:pt x="5469942" y="594"/>
                  </a:cubicBezTo>
                  <a:cubicBezTo>
                    <a:pt x="10416208" y="594"/>
                    <a:pt x="15362474" y="594"/>
                    <a:pt x="20308739" y="0"/>
                  </a:cubicBezTo>
                  <a:cubicBezTo>
                    <a:pt x="20375882" y="0"/>
                    <a:pt x="20398765" y="3159"/>
                    <a:pt x="20398765" y="32897"/>
                  </a:cubicBezTo>
                  <a:cubicBezTo>
                    <a:pt x="20396957" y="3159849"/>
                    <a:pt x="20396957" y="6286801"/>
                    <a:pt x="20399366" y="9413635"/>
                  </a:cubicBezTo>
                  <a:close/>
                </a:path>
              </a:pathLst>
            </a:custGeom>
            <a:blipFill>
              <a:blip r:embed="rId3"/>
              <a:stretch>
                <a:fillRect l="-6" t="-10732" r="-5" b="-10732"/>
              </a:stretch>
            </a:blipFill>
            <a:ln w="57150" cap="sq">
              <a:solidFill>
                <a:srgbClr val="000000"/>
              </a:solidFill>
              <a:prstDash val="solid"/>
              <a:miter/>
            </a:ln>
          </p:spPr>
        </p:sp>
      </p:grpSp>
      <p:sp>
        <p:nvSpPr>
          <p:cNvPr name="Freeform 10" id="10"/>
          <p:cNvSpPr/>
          <p:nvPr/>
        </p:nvSpPr>
        <p:spPr>
          <a:xfrm flipH="false" flipV="false" rot="0">
            <a:off x="1192991" y="547977"/>
            <a:ext cx="5173560" cy="1694341"/>
          </a:xfrm>
          <a:custGeom>
            <a:avLst/>
            <a:gdLst/>
            <a:ahLst/>
            <a:cxnLst/>
            <a:rect r="r" b="b" t="t" l="l"/>
            <a:pathLst>
              <a:path h="1694341" w="5173560">
                <a:moveTo>
                  <a:pt x="0" y="0"/>
                </a:moveTo>
                <a:lnTo>
                  <a:pt x="5173560" y="0"/>
                </a:lnTo>
                <a:lnTo>
                  <a:pt x="5173560" y="1694341"/>
                </a:lnTo>
                <a:lnTo>
                  <a:pt x="0" y="16943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1519806" y="3430824"/>
            <a:ext cx="3276002" cy="1072891"/>
          </a:xfrm>
          <a:custGeom>
            <a:avLst/>
            <a:gdLst/>
            <a:ahLst/>
            <a:cxnLst/>
            <a:rect r="r" b="b" t="t" l="l"/>
            <a:pathLst>
              <a:path h="1072891" w="3276002">
                <a:moveTo>
                  <a:pt x="0" y="0"/>
                </a:moveTo>
                <a:lnTo>
                  <a:pt x="3276002" y="0"/>
                </a:lnTo>
                <a:lnTo>
                  <a:pt x="3276002" y="1072890"/>
                </a:lnTo>
                <a:lnTo>
                  <a:pt x="0" y="10728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3308471" y="615738"/>
            <a:ext cx="4621665" cy="3887976"/>
          </a:xfrm>
          <a:custGeom>
            <a:avLst/>
            <a:gdLst/>
            <a:ahLst/>
            <a:cxnLst/>
            <a:rect r="r" b="b" t="t" l="l"/>
            <a:pathLst>
              <a:path h="3887976" w="4621665">
                <a:moveTo>
                  <a:pt x="0" y="0"/>
                </a:moveTo>
                <a:lnTo>
                  <a:pt x="4621665" y="0"/>
                </a:lnTo>
                <a:lnTo>
                  <a:pt x="4621665" y="3887976"/>
                </a:lnTo>
                <a:lnTo>
                  <a:pt x="0" y="38879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0958291" y="3735925"/>
            <a:ext cx="5707412" cy="5379236"/>
          </a:xfrm>
          <a:custGeom>
            <a:avLst/>
            <a:gdLst/>
            <a:ahLst/>
            <a:cxnLst/>
            <a:rect r="r" b="b" t="t" l="l"/>
            <a:pathLst>
              <a:path h="5379236" w="5707412">
                <a:moveTo>
                  <a:pt x="0" y="0"/>
                </a:moveTo>
                <a:lnTo>
                  <a:pt x="5707413" y="0"/>
                </a:lnTo>
                <a:lnTo>
                  <a:pt x="5707413" y="5379236"/>
                </a:lnTo>
                <a:lnTo>
                  <a:pt x="0" y="53792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739525" y="6840544"/>
            <a:ext cx="3446883" cy="2697186"/>
          </a:xfrm>
          <a:custGeom>
            <a:avLst/>
            <a:gdLst/>
            <a:ahLst/>
            <a:cxnLst/>
            <a:rect r="r" b="b" t="t" l="l"/>
            <a:pathLst>
              <a:path h="2697186" w="3446883">
                <a:moveTo>
                  <a:pt x="0" y="0"/>
                </a:moveTo>
                <a:lnTo>
                  <a:pt x="3446883" y="0"/>
                </a:lnTo>
                <a:lnTo>
                  <a:pt x="3446883" y="2697186"/>
                </a:lnTo>
                <a:lnTo>
                  <a:pt x="0" y="269718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1794317" y="1217398"/>
            <a:ext cx="9695914" cy="7897763"/>
          </a:xfrm>
          <a:custGeom>
            <a:avLst/>
            <a:gdLst/>
            <a:ahLst/>
            <a:cxnLst/>
            <a:rect r="r" b="b" t="t" l="l"/>
            <a:pathLst>
              <a:path h="7897763" w="9695914">
                <a:moveTo>
                  <a:pt x="0" y="0"/>
                </a:moveTo>
                <a:lnTo>
                  <a:pt x="9695915" y="0"/>
                </a:lnTo>
                <a:lnTo>
                  <a:pt x="9695915" y="7897763"/>
                </a:lnTo>
                <a:lnTo>
                  <a:pt x="0" y="78977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6" id="16"/>
          <p:cNvSpPr txBox="true"/>
          <p:nvPr/>
        </p:nvSpPr>
        <p:spPr>
          <a:xfrm rot="0">
            <a:off x="4139868" y="3572504"/>
            <a:ext cx="5004812" cy="3882396"/>
          </a:xfrm>
          <a:prstGeom prst="rect">
            <a:avLst/>
          </a:prstGeom>
        </p:spPr>
        <p:txBody>
          <a:bodyPr anchor="t" rtlCol="false" tIns="0" lIns="0" bIns="0" rIns="0">
            <a:spAutoFit/>
          </a:bodyPr>
          <a:lstStyle/>
          <a:p>
            <a:pPr algn="ctr">
              <a:lnSpc>
                <a:spcPts val="3410"/>
              </a:lnSpc>
            </a:pPr>
            <a:r>
              <a:rPr lang="en-US" sz="2352" spc="11">
                <a:solidFill>
                  <a:srgbClr val="000102"/>
                </a:solidFill>
                <a:latin typeface="Sniglet"/>
              </a:rPr>
              <a:t>Obtener la acreditación Erasmus + supone una oportunidad de apertura y nuevo aprendizaje significativo para compartir con toda nuestra comunidad educativa.</a:t>
            </a:r>
          </a:p>
          <a:p>
            <a:pPr algn="ctr" marL="0" indent="0" lvl="0">
              <a:lnSpc>
                <a:spcPts val="3410"/>
              </a:lnSpc>
            </a:pPr>
            <a:r>
              <a:rPr lang="en-US" sz="2352" spc="11">
                <a:solidFill>
                  <a:srgbClr val="000102"/>
                </a:solidFill>
                <a:latin typeface="Sniglet"/>
              </a:rPr>
              <a:t>Continuaremos trabajando en este objetivo que nos permitirá mejorar la calidad de la Enseñanza- Aprendizaje en nuestro centro.</a:t>
            </a:r>
          </a:p>
        </p:txBody>
      </p:sp>
      <p:sp>
        <p:nvSpPr>
          <p:cNvPr name="TextBox 17" id="17"/>
          <p:cNvSpPr txBox="true"/>
          <p:nvPr/>
        </p:nvSpPr>
        <p:spPr>
          <a:xfrm rot="0">
            <a:off x="2599675" y="2305538"/>
            <a:ext cx="8358616" cy="1241847"/>
          </a:xfrm>
          <a:prstGeom prst="rect">
            <a:avLst/>
          </a:prstGeom>
        </p:spPr>
        <p:txBody>
          <a:bodyPr anchor="t" rtlCol="false" tIns="0" lIns="0" bIns="0" rIns="0">
            <a:spAutoFit/>
          </a:bodyPr>
          <a:lstStyle/>
          <a:p>
            <a:pPr algn="ctr" marL="0" indent="0" lvl="0">
              <a:lnSpc>
                <a:spcPts val="9755"/>
              </a:lnSpc>
              <a:spcBef>
                <a:spcPct val="0"/>
              </a:spcBef>
            </a:pPr>
            <a:r>
              <a:rPr lang="en-US" sz="7996" spc="175">
                <a:solidFill>
                  <a:srgbClr val="000000"/>
                </a:solidFill>
                <a:latin typeface="Brother"/>
              </a:rPr>
              <a:t>CONCLUSIÓN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DAGF8jcqrKo</dc:identifier>
  <dcterms:modified xsi:type="dcterms:W3CDTF">2011-08-01T06:04:30Z</dcterms:modified>
  <cp:revision>1</cp:revision>
  <dc:title>Presentación proyecto creativo comic divertido multicolor</dc:title>
</cp:coreProperties>
</file>