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78" r:id="rId4"/>
    <p:sldId id="276" r:id="rId5"/>
    <p:sldId id="257" r:id="rId6"/>
    <p:sldId id="259" r:id="rId7"/>
    <p:sldId id="260" r:id="rId8"/>
    <p:sldId id="261" r:id="rId9"/>
    <p:sldId id="262" r:id="rId10"/>
    <p:sldId id="263" r:id="rId11"/>
    <p:sldId id="264" r:id="rId12"/>
    <p:sldId id="267" r:id="rId13"/>
    <p:sldId id="265" r:id="rId14"/>
    <p:sldId id="266" r:id="rId15"/>
    <p:sldId id="269" r:id="rId16"/>
    <p:sldId id="270" r:id="rId17"/>
    <p:sldId id="271" r:id="rId18"/>
    <p:sldId id="274" r:id="rId19"/>
    <p:sldId id="272" r:id="rId20"/>
    <p:sldId id="273" r:id="rId21"/>
    <p:sldId id="275"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667"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9B613-DDD1-4317-84B6-DB5008544FC9}" type="datetimeFigureOut">
              <a:rPr lang="es-ES" smtClean="0"/>
              <a:pPr/>
              <a:t>12/05/2015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AD42-06F8-405E-9FC3-E868B5121D8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21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67AD42-06F8-405E-9FC3-E868B5121D84}"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1CD7AC-BBB5-4172-A82B-46B2A84413B0}"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E10FE46-2E40-41B3-BA2E-7BAA87E53AA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CD7AC-BBB5-4172-A82B-46B2A84413B0}" type="datetimeFigureOut">
              <a:rPr lang="es-ES" smtClean="0"/>
              <a:pPr/>
              <a:t>12/05/2015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0FE46-2E40-41B3-BA2E-7BAA87E53AA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dinaderioseco.com/semanasanta/modulo/?refbol=ciudad&amp;refsec=ciudad__canal-de-castill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panoramio.com/photo/75151372"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queaprendemoshoy.com/el-canal-de-castilla-via-fluvial-en-medio-de-la-meseta/" TargetMode="External"/><Relationship Id="rId5" Type="http://schemas.openxmlformats.org/officeDocument/2006/relationships/hyperlink" Target="https://valladolidenbici.wordpress.com/tag/medina-de-rioseco/"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es.wikipedia.org/wiki/F%C3%A1brica_de_harinas_San_Antonio"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ommons.wikimedia.org/wiki/File:Barco_Antonio_de_Ulloa_-_Canal_de_Castilla_-_Medina_de_Rioseco.JP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anal.castilla@dip-valladolid.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aradueycampos.org/tierra-de-campos/canal-de-castill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canaldecastilla.org/content/view/34/5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centros5.pntic.mec.es/ies.sem.tob/images/molins_serr.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3"/>
                </a:solidFill>
              </a:rPr>
              <a:t>EL CANAL DE CASTILLA </a:t>
            </a:r>
            <a:br>
              <a:rPr lang="es-ES" dirty="0" smtClean="0">
                <a:solidFill>
                  <a:schemeClr val="accent3"/>
                </a:solidFill>
              </a:rPr>
            </a:br>
            <a:r>
              <a:rPr lang="es-ES" dirty="0" smtClean="0">
                <a:solidFill>
                  <a:schemeClr val="accent3"/>
                </a:solidFill>
              </a:rPr>
              <a:t>A SU PASO POR MEDINA DE RIOSECO</a:t>
            </a:r>
            <a:endParaRPr lang="es-ES" dirty="0">
              <a:solidFill>
                <a:schemeClr val="accent3"/>
              </a:solidFill>
            </a:endParaRPr>
          </a:p>
        </p:txBody>
      </p:sp>
      <p:sp>
        <p:nvSpPr>
          <p:cNvPr id="6" name="5 CuadroTexto"/>
          <p:cNvSpPr txBox="1"/>
          <p:nvPr/>
        </p:nvSpPr>
        <p:spPr>
          <a:xfrm flipH="1">
            <a:off x="357158" y="6286520"/>
            <a:ext cx="2315599" cy="369332"/>
          </a:xfrm>
          <a:prstGeom prst="rect">
            <a:avLst/>
          </a:prstGeom>
          <a:noFill/>
        </p:spPr>
        <p:txBody>
          <a:bodyPr wrap="square" rtlCol="0">
            <a:spAutoFit/>
          </a:bodyPr>
          <a:lstStyle/>
          <a:p>
            <a:r>
              <a:rPr lang="es-ES" dirty="0" smtClean="0"/>
              <a:t>IRENE SORIA VELASCO</a:t>
            </a:r>
            <a:endParaRPr lang="es-ES" dirty="0"/>
          </a:p>
        </p:txBody>
      </p:sp>
      <p:sp>
        <p:nvSpPr>
          <p:cNvPr id="9" name="8 CuadroTexto"/>
          <p:cNvSpPr txBox="1"/>
          <p:nvPr/>
        </p:nvSpPr>
        <p:spPr>
          <a:xfrm>
            <a:off x="2786050" y="6215082"/>
            <a:ext cx="6357950" cy="461665"/>
          </a:xfrm>
          <a:prstGeom prst="rect">
            <a:avLst/>
          </a:prstGeom>
          <a:noFill/>
        </p:spPr>
        <p:txBody>
          <a:bodyPr wrap="square" rtlCol="0">
            <a:spAutoFit/>
          </a:bodyPr>
          <a:lstStyle/>
          <a:p>
            <a:r>
              <a:rPr lang="es-ES" sz="1200" dirty="0" smtClean="0">
                <a:hlinkClick r:id="rId3"/>
              </a:rPr>
              <a:t>http://www.medinaderioseco.com/semanasanta/modulo/?refbol=ciudad&amp;refsec=ciudad__canal-de-castilla</a:t>
            </a:r>
            <a:r>
              <a:rPr lang="es-ES" sz="1200" dirty="0" smtClean="0"/>
              <a:t> </a:t>
            </a:r>
            <a:endParaRPr lang="es-ES" sz="1200" dirty="0"/>
          </a:p>
        </p:txBody>
      </p:sp>
      <p:pic>
        <p:nvPicPr>
          <p:cNvPr id="8" name="7 Marcador de contenido" descr="800px-Medina_Rioseco_fabrica_harinas_darsena_lou.jpg"/>
          <p:cNvPicPr>
            <a:picLocks noGrp="1" noChangeAspect="1"/>
          </p:cNvPicPr>
          <p:nvPr>
            <p:ph idx="1"/>
          </p:nvPr>
        </p:nvPicPr>
        <p:blipFill>
          <a:blip r:embed="rId4"/>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solidFill>
                  <a:schemeClr val="accent3"/>
                </a:solidFill>
              </a:rPr>
              <a:t>LA INGENIERÍA DEL CANAL</a:t>
            </a:r>
            <a:endParaRPr lang="es-ES" dirty="0">
              <a:solidFill>
                <a:schemeClr val="accent3"/>
              </a:solidFill>
            </a:endParaRPr>
          </a:p>
        </p:txBody>
      </p:sp>
      <p:sp>
        <p:nvSpPr>
          <p:cNvPr id="3" name="2 Rectángulo"/>
          <p:cNvSpPr/>
          <p:nvPr/>
        </p:nvSpPr>
        <p:spPr>
          <a:xfrm>
            <a:off x="571472" y="1357298"/>
            <a:ext cx="7072362" cy="5090624"/>
          </a:xfrm>
          <a:prstGeom prst="rect">
            <a:avLst/>
          </a:prstGeom>
        </p:spPr>
        <p:txBody>
          <a:bodyPr wrap="square">
            <a:spAutoFit/>
          </a:bodyPr>
          <a:lstStyle/>
          <a:p>
            <a:pPr algn="just">
              <a:lnSpc>
                <a:spcPct val="80000"/>
              </a:lnSpc>
            </a:pPr>
            <a:r>
              <a:rPr lang="es-ES" sz="2000" dirty="0" smtClean="0"/>
              <a:t>El canal, a lo largo de su recorrido, tiene que salvar un </a:t>
            </a:r>
            <a:r>
              <a:rPr lang="es-ES" sz="2000" dirty="0" smtClean="0">
                <a:solidFill>
                  <a:schemeClr val="hlink"/>
                </a:solidFill>
              </a:rPr>
              <a:t>desnivel de 170 Km.</a:t>
            </a:r>
          </a:p>
          <a:p>
            <a:pPr algn="just">
              <a:lnSpc>
                <a:spcPct val="80000"/>
              </a:lnSpc>
            </a:pPr>
            <a:r>
              <a:rPr lang="es-ES" sz="2000" dirty="0" smtClean="0"/>
              <a:t>Para salvar las dificultades técnicas se diseñaron y construyeron diferentes estructuras, las más llamativas, por su complejidad fueron:</a:t>
            </a:r>
          </a:p>
          <a:p>
            <a:pPr lvl="1" algn="just">
              <a:lnSpc>
                <a:spcPct val="80000"/>
              </a:lnSpc>
            </a:pPr>
            <a:r>
              <a:rPr lang="es-ES" b="1" dirty="0" smtClean="0">
                <a:solidFill>
                  <a:schemeClr val="hlink"/>
                </a:solidFill>
              </a:rPr>
              <a:t>PRESAS</a:t>
            </a:r>
            <a:r>
              <a:rPr lang="es-ES" dirty="0" smtClean="0"/>
              <a:t>: Sin estar ubicadas en el propio canal, permiten la entrada de agua de los ríos Pisuerga y Carrión y crean un remanso de agua para el paso de las barcazas.</a:t>
            </a:r>
          </a:p>
          <a:p>
            <a:pPr lvl="1" algn="just">
              <a:lnSpc>
                <a:spcPct val="80000"/>
              </a:lnSpc>
            </a:pPr>
            <a:endParaRPr lang="es-ES" dirty="0" smtClean="0"/>
          </a:p>
          <a:p>
            <a:pPr lvl="1" algn="just">
              <a:lnSpc>
                <a:spcPct val="80000"/>
              </a:lnSpc>
            </a:pPr>
            <a:r>
              <a:rPr lang="es-ES" b="1" dirty="0" smtClean="0">
                <a:solidFill>
                  <a:schemeClr val="hlink"/>
                </a:solidFill>
              </a:rPr>
              <a:t>DÁRSENAS</a:t>
            </a:r>
            <a:r>
              <a:rPr lang="es-ES" b="1" dirty="0" smtClean="0"/>
              <a:t>:</a:t>
            </a:r>
            <a:r>
              <a:rPr lang="es-ES" dirty="0" smtClean="0"/>
              <a:t> permitían maniobrar y descargar mercancías a la manera de un puerto fluvial interior. Entorno a ellas se construyeron amplios muelles, almacenes y fábricas.</a:t>
            </a:r>
          </a:p>
          <a:p>
            <a:pPr lvl="1" algn="just">
              <a:lnSpc>
                <a:spcPct val="80000"/>
              </a:lnSpc>
            </a:pPr>
            <a:endParaRPr lang="es-ES" dirty="0" smtClean="0"/>
          </a:p>
          <a:p>
            <a:pPr lvl="1" algn="just">
              <a:lnSpc>
                <a:spcPct val="80000"/>
              </a:lnSpc>
            </a:pPr>
            <a:r>
              <a:rPr lang="es-ES" b="1" dirty="0" smtClean="0">
                <a:solidFill>
                  <a:schemeClr val="hlink"/>
                </a:solidFill>
              </a:rPr>
              <a:t>ACUEDUCTOS</a:t>
            </a:r>
            <a:r>
              <a:rPr lang="es-ES" b="1" dirty="0" smtClean="0"/>
              <a:t>: </a:t>
            </a:r>
            <a:r>
              <a:rPr lang="es-ES" dirty="0" smtClean="0"/>
              <a:t>Para cruzar ríos y arroyos. Los hay sencillos y más complejos, con hasta cinco arcos.</a:t>
            </a:r>
          </a:p>
          <a:p>
            <a:pPr lvl="1" algn="just">
              <a:lnSpc>
                <a:spcPct val="80000"/>
              </a:lnSpc>
            </a:pPr>
            <a:endParaRPr lang="es-ES" dirty="0" smtClean="0"/>
          </a:p>
          <a:p>
            <a:pPr lvl="1" algn="just">
              <a:lnSpc>
                <a:spcPct val="80000"/>
              </a:lnSpc>
            </a:pPr>
            <a:r>
              <a:rPr lang="es-ES" b="1" dirty="0" smtClean="0">
                <a:solidFill>
                  <a:schemeClr val="hlink"/>
                </a:solidFill>
              </a:rPr>
              <a:t>PUENTES: </a:t>
            </a:r>
            <a:r>
              <a:rPr lang="es-ES" dirty="0" smtClean="0"/>
              <a:t>Se construyeron alrededor de 60. Permitían el paso a vías de comunicación. Muchos de ellos tienen por debajo andenes para no interrumpir los Caminos de Sirga.</a:t>
            </a:r>
          </a:p>
          <a:p>
            <a:pPr lvl="1" algn="just">
              <a:lnSpc>
                <a:spcPct val="80000"/>
              </a:lnSpc>
            </a:pPr>
            <a:endParaRPr lang="es-ES" dirty="0" smtClean="0">
              <a:solidFill>
                <a:schemeClr val="hlink"/>
              </a:solidFill>
            </a:endParaRPr>
          </a:p>
          <a:p>
            <a:pPr lvl="1" algn="just">
              <a:lnSpc>
                <a:spcPct val="80000"/>
              </a:lnSpc>
            </a:pPr>
            <a:r>
              <a:rPr lang="es-ES" b="1" dirty="0" smtClean="0">
                <a:solidFill>
                  <a:schemeClr val="hlink"/>
                </a:solidFill>
              </a:rPr>
              <a:t>ESCLUSAS</a:t>
            </a:r>
            <a:r>
              <a:rPr lang="es-ES" b="1" dirty="0" smtClean="0"/>
              <a:t>:</a:t>
            </a:r>
            <a:r>
              <a:rPr lang="es-ES" dirty="0" smtClean="0"/>
              <a:t> Para salvar las diferencias de altura. Se construyeron un total de 49 esclusas de diferentes formas: ovaladas y rectangulares.</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3"/>
                </a:solidFill>
              </a:rPr>
              <a:t>LA DÁRSENA DE MEDINA DE RIOSECO</a:t>
            </a:r>
            <a:endParaRPr lang="es-ES" dirty="0">
              <a:solidFill>
                <a:schemeClr val="accent3"/>
              </a:solidFill>
            </a:endParaRPr>
          </a:p>
        </p:txBody>
      </p:sp>
      <p:sp>
        <p:nvSpPr>
          <p:cNvPr id="3" name="2 Marcador de contenido"/>
          <p:cNvSpPr>
            <a:spLocks noGrp="1"/>
          </p:cNvSpPr>
          <p:nvPr>
            <p:ph idx="1"/>
          </p:nvPr>
        </p:nvSpPr>
        <p:spPr/>
        <p:txBody>
          <a:bodyPr>
            <a:normAutofit fontScale="85000" lnSpcReduction="20000"/>
          </a:bodyPr>
          <a:lstStyle/>
          <a:p>
            <a:pPr algn="just"/>
            <a:r>
              <a:rPr lang="es-ES" sz="2400" dirty="0" smtClean="0"/>
              <a:t>Se encuentra situada en los Jardines de la Concha</a:t>
            </a:r>
          </a:p>
          <a:p>
            <a:pPr algn="just"/>
            <a:r>
              <a:rPr lang="es-ES" sz="2400" dirty="0" smtClean="0"/>
              <a:t>Se trata de un puerto fluvial en plena meseta castellana y es el punto final del Ramal de Campos</a:t>
            </a:r>
          </a:p>
          <a:p>
            <a:pPr algn="just"/>
            <a:r>
              <a:rPr lang="es-ES" sz="2400" dirty="0" smtClean="0"/>
              <a:t>Su diseño facilitaba las maniobras  de los barcos ( su calado es un poco más profundo que el del resto del canal) y también las descargas de las mercancías.</a:t>
            </a:r>
          </a:p>
          <a:p>
            <a:pPr algn="just"/>
            <a:r>
              <a:rPr lang="es-ES" sz="2400" dirty="0" smtClean="0"/>
              <a:t>Contaba con establos para el descanso y alimentación de los animales de carga y con muelles para la reparación de las barcazas.</a:t>
            </a:r>
          </a:p>
          <a:p>
            <a:pPr algn="just"/>
            <a:r>
              <a:rPr lang="es-ES" sz="2400" dirty="0" smtClean="0"/>
              <a:t>Con la llegada del ferrocarril, se dejó de usar como vía para transportar grano. Pero se usó para el riego y para la generación de energía eléctrica.</a:t>
            </a:r>
          </a:p>
          <a:p>
            <a:pPr algn="just"/>
            <a:r>
              <a:rPr lang="es-ES" sz="2400" dirty="0" smtClean="0"/>
              <a:t>En la actualidad sus almacenes han sido rehabilitados y tienen diferentes usos.</a:t>
            </a:r>
          </a:p>
          <a:p>
            <a:pPr algn="just"/>
            <a:r>
              <a:rPr lang="es-ES" sz="2400" dirty="0" smtClean="0"/>
              <a:t>El canal ha creado un hábitat que favorece y protege la vida de muchas especies, las que viven en sus aguas, las que anidan o se alimentan de sus bosques.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0"/>
            <a:ext cx="8229600" cy="1143000"/>
          </a:xfrm>
        </p:spPr>
        <p:txBody>
          <a:bodyPr/>
          <a:lstStyle/>
          <a:p>
            <a:r>
              <a:rPr lang="es-ES" dirty="0" smtClean="0">
                <a:solidFill>
                  <a:schemeClr val="accent3"/>
                </a:solidFill>
              </a:rPr>
              <a:t>DÁRSENA DEL CANAL DE CASTILLA</a:t>
            </a:r>
            <a:endParaRPr lang="es-ES" dirty="0">
              <a:solidFill>
                <a:schemeClr val="accent3"/>
              </a:solidFill>
            </a:endParaRPr>
          </a:p>
        </p:txBody>
      </p:sp>
      <p:pic>
        <p:nvPicPr>
          <p:cNvPr id="7" name="6 Marcador de contenido" descr="darsena-medina-de-rioseco.jpg"/>
          <p:cNvPicPr>
            <a:picLocks noGrp="1" noChangeAspect="1"/>
          </p:cNvPicPr>
          <p:nvPr>
            <p:ph sz="half" idx="1"/>
          </p:nvPr>
        </p:nvPicPr>
        <p:blipFill>
          <a:blip r:embed="rId3"/>
          <a:stretch>
            <a:fillRect/>
          </a:stretch>
        </p:blipFill>
        <p:spPr>
          <a:xfrm>
            <a:off x="285720" y="857232"/>
            <a:ext cx="4038600" cy="2428892"/>
          </a:xfrm>
        </p:spPr>
      </p:pic>
      <p:pic>
        <p:nvPicPr>
          <p:cNvPr id="8" name="7 Marcador de contenido" descr="darsena.jpg"/>
          <p:cNvPicPr>
            <a:picLocks noGrp="1" noChangeAspect="1"/>
          </p:cNvPicPr>
          <p:nvPr>
            <p:ph sz="half" idx="2"/>
          </p:nvPr>
        </p:nvPicPr>
        <p:blipFill>
          <a:blip r:embed="rId4" cstate="print"/>
          <a:stretch>
            <a:fillRect/>
          </a:stretch>
        </p:blipFill>
        <p:spPr>
          <a:xfrm>
            <a:off x="571472" y="3929066"/>
            <a:ext cx="3071834" cy="2303875"/>
          </a:xfrm>
        </p:spPr>
      </p:pic>
      <p:sp>
        <p:nvSpPr>
          <p:cNvPr id="10" name="9 CuadroTexto"/>
          <p:cNvSpPr txBox="1"/>
          <p:nvPr/>
        </p:nvSpPr>
        <p:spPr>
          <a:xfrm>
            <a:off x="285720" y="6334780"/>
            <a:ext cx="4286248" cy="523220"/>
          </a:xfrm>
          <a:prstGeom prst="rect">
            <a:avLst/>
          </a:prstGeom>
          <a:noFill/>
        </p:spPr>
        <p:txBody>
          <a:bodyPr wrap="square" rtlCol="0">
            <a:spAutoFit/>
          </a:bodyPr>
          <a:lstStyle/>
          <a:p>
            <a:r>
              <a:rPr lang="es-ES" sz="1400" dirty="0" smtClean="0">
                <a:hlinkClick r:id="rId5"/>
              </a:rPr>
              <a:t>https://valladolidenbici.wordpress.com/tag/medina-de-rioseco/</a:t>
            </a:r>
            <a:r>
              <a:rPr lang="es-ES" sz="1400" dirty="0" smtClean="0"/>
              <a:t> </a:t>
            </a:r>
            <a:endParaRPr lang="es-ES" sz="1400" dirty="0"/>
          </a:p>
        </p:txBody>
      </p:sp>
      <p:sp>
        <p:nvSpPr>
          <p:cNvPr id="11" name="10 CuadroTexto"/>
          <p:cNvSpPr txBox="1"/>
          <p:nvPr/>
        </p:nvSpPr>
        <p:spPr>
          <a:xfrm>
            <a:off x="0" y="3286124"/>
            <a:ext cx="4857784" cy="523220"/>
          </a:xfrm>
          <a:prstGeom prst="rect">
            <a:avLst/>
          </a:prstGeom>
          <a:noFill/>
        </p:spPr>
        <p:txBody>
          <a:bodyPr wrap="square" rtlCol="0">
            <a:spAutoFit/>
          </a:bodyPr>
          <a:lstStyle/>
          <a:p>
            <a:r>
              <a:rPr lang="es-ES" sz="1400" dirty="0" smtClean="0">
                <a:hlinkClick r:id="rId6"/>
              </a:rPr>
              <a:t>http://queaprendemoshoy.com/el-canal-de-castilla-via-fluvial-en-medio-de-la-meseta/</a:t>
            </a:r>
            <a:r>
              <a:rPr lang="es-ES" sz="1400" dirty="0" smtClean="0"/>
              <a:t> </a:t>
            </a:r>
            <a:endParaRPr lang="es-ES" sz="1400" dirty="0"/>
          </a:p>
        </p:txBody>
      </p:sp>
      <p:pic>
        <p:nvPicPr>
          <p:cNvPr id="13" name="12 Imagen" descr="VISTA AEREA.jpg"/>
          <p:cNvPicPr>
            <a:picLocks noChangeAspect="1"/>
          </p:cNvPicPr>
          <p:nvPr/>
        </p:nvPicPr>
        <p:blipFill>
          <a:blip r:embed="rId7"/>
          <a:srcRect l="31250" t="9005" r="24219" b="805"/>
          <a:stretch>
            <a:fillRect/>
          </a:stretch>
        </p:blipFill>
        <p:spPr>
          <a:xfrm>
            <a:off x="4714876" y="857232"/>
            <a:ext cx="4071966" cy="5500726"/>
          </a:xfrm>
          <a:prstGeom prst="rect">
            <a:avLst/>
          </a:prstGeom>
        </p:spPr>
      </p:pic>
      <p:sp>
        <p:nvSpPr>
          <p:cNvPr id="14" name="13 CuadroTexto"/>
          <p:cNvSpPr txBox="1"/>
          <p:nvPr/>
        </p:nvSpPr>
        <p:spPr>
          <a:xfrm>
            <a:off x="5072066" y="6488668"/>
            <a:ext cx="3857652" cy="307777"/>
          </a:xfrm>
          <a:prstGeom prst="rect">
            <a:avLst/>
          </a:prstGeom>
          <a:noFill/>
        </p:spPr>
        <p:txBody>
          <a:bodyPr wrap="square" rtlCol="0">
            <a:spAutoFit/>
          </a:bodyPr>
          <a:lstStyle/>
          <a:p>
            <a:r>
              <a:rPr lang="es-ES" sz="1400" dirty="0" smtClean="0">
                <a:hlinkClick r:id="rId8"/>
              </a:rPr>
              <a:t>http://www.panoramio.com/photo/75151372</a:t>
            </a:r>
            <a:r>
              <a:rPr lang="es-ES" sz="1400" dirty="0" smtClean="0"/>
              <a:t> </a:t>
            </a:r>
            <a:endParaRPr lang="es-E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3"/>
                </a:solidFill>
              </a:rPr>
              <a:t>LA FÁBRICA DE HARINAS DE SAN ANTONIO</a:t>
            </a:r>
            <a:endParaRPr lang="es-ES" dirty="0">
              <a:solidFill>
                <a:schemeClr val="accent3"/>
              </a:solidFill>
            </a:endParaRPr>
          </a:p>
        </p:txBody>
      </p:sp>
      <p:sp>
        <p:nvSpPr>
          <p:cNvPr id="3" name="2 Marcador de contenido"/>
          <p:cNvSpPr>
            <a:spLocks noGrp="1"/>
          </p:cNvSpPr>
          <p:nvPr>
            <p:ph idx="1"/>
          </p:nvPr>
        </p:nvSpPr>
        <p:spPr/>
        <p:txBody>
          <a:bodyPr>
            <a:normAutofit fontScale="92500" lnSpcReduction="10000"/>
          </a:bodyPr>
          <a:lstStyle/>
          <a:p>
            <a:pPr algn="just"/>
            <a:r>
              <a:rPr lang="es-ES" sz="2400" dirty="0" smtClean="0"/>
              <a:t>Fue la primera fábrica de harinas de la dársena de Medina de </a:t>
            </a:r>
            <a:r>
              <a:rPr lang="es-ES" sz="2400" dirty="0" err="1" smtClean="0"/>
              <a:t>Rioseco</a:t>
            </a:r>
            <a:r>
              <a:rPr lang="es-ES" sz="2400" dirty="0" smtClean="0"/>
              <a:t>.</a:t>
            </a:r>
          </a:p>
          <a:p>
            <a:pPr algn="just"/>
            <a:r>
              <a:rPr lang="es-ES" sz="2400" dirty="0" smtClean="0"/>
              <a:t>Situada en el primer salto de agua de la dársena</a:t>
            </a:r>
          </a:p>
          <a:p>
            <a:pPr algn="just"/>
            <a:r>
              <a:rPr lang="es-ES" sz="2400" dirty="0" smtClean="0"/>
              <a:t>Se edificó en el año 1852</a:t>
            </a:r>
          </a:p>
          <a:p>
            <a:pPr algn="just"/>
            <a:r>
              <a:rPr lang="es-ES" sz="2400" dirty="0" smtClean="0"/>
              <a:t>Funcionaba por medio de molinos de piedra</a:t>
            </a:r>
          </a:p>
          <a:p>
            <a:pPr algn="just"/>
            <a:r>
              <a:rPr lang="es-ES" sz="2400" dirty="0" smtClean="0"/>
              <a:t>Tiene estructura de madera con muros de ladrillo.</a:t>
            </a:r>
          </a:p>
          <a:p>
            <a:pPr algn="just"/>
            <a:r>
              <a:rPr lang="es-ES" sz="2400" dirty="0" smtClean="0"/>
              <a:t>Es un edificio de planta cuadrada con distintos cuerpos y alturas que alcanza cinco pisos en su cuerpo principal.</a:t>
            </a:r>
          </a:p>
          <a:p>
            <a:pPr algn="just"/>
            <a:r>
              <a:rPr lang="es-ES" sz="2400" dirty="0" smtClean="0"/>
              <a:t>La mayoría de maquinaria conservada en su interior, data de 1944</a:t>
            </a:r>
          </a:p>
          <a:p>
            <a:pPr algn="just"/>
            <a:r>
              <a:rPr lang="es-ES" sz="2400" dirty="0" smtClean="0"/>
              <a:t>Ha sido declarada BIC.</a:t>
            </a:r>
          </a:p>
          <a:p>
            <a:pPr algn="just"/>
            <a:r>
              <a:rPr lang="es-ES" sz="2400" dirty="0" smtClean="0"/>
              <a:t>En la actualidad es un museo y es propiedad del ayuntamiento de Medina de </a:t>
            </a:r>
            <a:r>
              <a:rPr lang="es-ES" sz="2400" dirty="0" err="1" smtClean="0"/>
              <a:t>Rioseco</a:t>
            </a:r>
            <a:endParaRPr lang="es-E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225404"/>
          </a:xfrm>
        </p:spPr>
        <p:txBody>
          <a:bodyPr>
            <a:normAutofit fontScale="90000"/>
          </a:bodyPr>
          <a:lstStyle/>
          <a:p>
            <a:r>
              <a:rPr lang="es-ES" dirty="0" smtClean="0"/>
              <a:t> </a:t>
            </a:r>
            <a:endParaRPr lang="es-ES" dirty="0"/>
          </a:p>
        </p:txBody>
      </p:sp>
      <p:sp>
        <p:nvSpPr>
          <p:cNvPr id="5" name="4 Marcador de texto"/>
          <p:cNvSpPr>
            <a:spLocks noGrp="1"/>
          </p:cNvSpPr>
          <p:nvPr>
            <p:ph type="body" idx="1"/>
          </p:nvPr>
        </p:nvSpPr>
        <p:spPr>
          <a:xfrm>
            <a:off x="285720" y="357166"/>
            <a:ext cx="4040188" cy="639762"/>
          </a:xfrm>
        </p:spPr>
        <p:txBody>
          <a:bodyPr>
            <a:normAutofit/>
          </a:bodyPr>
          <a:lstStyle/>
          <a:p>
            <a:r>
              <a:rPr lang="es-ES" sz="1800" dirty="0" smtClean="0"/>
              <a:t>Fábrica de harinas de San Antonio</a:t>
            </a:r>
            <a:endParaRPr lang="es-ES" sz="1800" dirty="0"/>
          </a:p>
        </p:txBody>
      </p:sp>
      <p:pic>
        <p:nvPicPr>
          <p:cNvPr id="10" name="9 Marcador de contenido" descr="img_canalgrande.jpg"/>
          <p:cNvPicPr>
            <a:picLocks noGrp="1" noChangeAspect="1"/>
          </p:cNvPicPr>
          <p:nvPr>
            <p:ph sz="half" idx="2"/>
          </p:nvPr>
        </p:nvPicPr>
        <p:blipFill>
          <a:blip r:embed="rId3"/>
          <a:stretch>
            <a:fillRect/>
          </a:stretch>
        </p:blipFill>
        <p:spPr>
          <a:xfrm>
            <a:off x="857224" y="1000108"/>
            <a:ext cx="3468684" cy="2670887"/>
          </a:xfrm>
        </p:spPr>
      </p:pic>
      <p:sp>
        <p:nvSpPr>
          <p:cNvPr id="7" name="6 Marcador de texto"/>
          <p:cNvSpPr>
            <a:spLocks noGrp="1"/>
          </p:cNvSpPr>
          <p:nvPr>
            <p:ph type="body" sz="quarter" idx="3"/>
          </p:nvPr>
        </p:nvSpPr>
        <p:spPr>
          <a:xfrm>
            <a:off x="4857752" y="1285860"/>
            <a:ext cx="4041775" cy="500066"/>
          </a:xfrm>
        </p:spPr>
        <p:txBody>
          <a:bodyPr/>
          <a:lstStyle/>
          <a:p>
            <a:r>
              <a:rPr lang="es-ES" dirty="0" smtClean="0"/>
              <a:t>       </a:t>
            </a:r>
            <a:r>
              <a:rPr lang="es-ES" sz="1800" dirty="0" smtClean="0"/>
              <a:t>Batería de molinos</a:t>
            </a:r>
            <a:endParaRPr lang="es-ES" sz="1800" dirty="0"/>
          </a:p>
        </p:txBody>
      </p:sp>
      <p:pic>
        <p:nvPicPr>
          <p:cNvPr id="11" name="10 Marcador de contenido" descr="Medina_Rioseco_fabrica_harinas_bateria_molinos_lou.jpg"/>
          <p:cNvPicPr>
            <a:picLocks noGrp="1" noChangeAspect="1"/>
          </p:cNvPicPr>
          <p:nvPr>
            <p:ph sz="quarter" idx="4"/>
          </p:nvPr>
        </p:nvPicPr>
        <p:blipFill>
          <a:blip r:embed="rId4"/>
          <a:stretch>
            <a:fillRect/>
          </a:stretch>
        </p:blipFill>
        <p:spPr>
          <a:xfrm>
            <a:off x="4929190" y="2071678"/>
            <a:ext cx="3643338" cy="3714776"/>
          </a:xfrm>
        </p:spPr>
      </p:pic>
      <p:pic>
        <p:nvPicPr>
          <p:cNvPr id="13" name="12 Imagen" descr="Medina_Rioseco_fabrica_harinas_molino_lou.jpg"/>
          <p:cNvPicPr>
            <a:picLocks noChangeAspect="1"/>
          </p:cNvPicPr>
          <p:nvPr/>
        </p:nvPicPr>
        <p:blipFill>
          <a:blip r:embed="rId5"/>
          <a:stretch>
            <a:fillRect/>
          </a:stretch>
        </p:blipFill>
        <p:spPr>
          <a:xfrm>
            <a:off x="285720" y="4214818"/>
            <a:ext cx="3929090" cy="2417902"/>
          </a:xfrm>
          <a:prstGeom prst="rect">
            <a:avLst/>
          </a:prstGeom>
        </p:spPr>
      </p:pic>
      <p:sp>
        <p:nvSpPr>
          <p:cNvPr id="14" name="13 CuadroTexto"/>
          <p:cNvSpPr txBox="1"/>
          <p:nvPr/>
        </p:nvSpPr>
        <p:spPr>
          <a:xfrm>
            <a:off x="428596" y="3786190"/>
            <a:ext cx="3714776" cy="369332"/>
          </a:xfrm>
          <a:prstGeom prst="rect">
            <a:avLst/>
          </a:prstGeom>
          <a:noFill/>
        </p:spPr>
        <p:txBody>
          <a:bodyPr wrap="square" rtlCol="0">
            <a:spAutoFit/>
          </a:bodyPr>
          <a:lstStyle/>
          <a:p>
            <a:r>
              <a:rPr lang="es-ES" b="1" dirty="0" smtClean="0"/>
              <a:t>Maquinaria de la casa suiza </a:t>
            </a:r>
            <a:r>
              <a:rPr lang="es-ES" b="1" dirty="0" err="1" smtClean="0"/>
              <a:t>Daverio</a:t>
            </a:r>
            <a:endParaRPr lang="es-ES" b="1" dirty="0"/>
          </a:p>
        </p:txBody>
      </p:sp>
      <p:sp>
        <p:nvSpPr>
          <p:cNvPr id="15" name="14 CuadroTexto"/>
          <p:cNvSpPr txBox="1"/>
          <p:nvPr/>
        </p:nvSpPr>
        <p:spPr>
          <a:xfrm>
            <a:off x="4429124" y="5929330"/>
            <a:ext cx="4714876" cy="523220"/>
          </a:xfrm>
          <a:prstGeom prst="rect">
            <a:avLst/>
          </a:prstGeom>
          <a:noFill/>
        </p:spPr>
        <p:txBody>
          <a:bodyPr wrap="square" rtlCol="0">
            <a:spAutoFit/>
          </a:bodyPr>
          <a:lstStyle/>
          <a:p>
            <a:r>
              <a:rPr lang="es-ES" sz="1400" dirty="0" smtClean="0">
                <a:hlinkClick r:id="rId6"/>
              </a:rPr>
              <a:t>http://es.wikipedia.org/wiki/F%C3%A1brica_de_harinas_San_Antonio</a:t>
            </a:r>
            <a:r>
              <a:rPr lang="es-ES" sz="1400" dirty="0" smtClean="0"/>
              <a:t> </a:t>
            </a:r>
            <a:endParaRPr lang="es-E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3"/>
                </a:solidFill>
              </a:rPr>
              <a:t>EL FINAL DEL CANAL</a:t>
            </a:r>
            <a:endParaRPr lang="es-ES" dirty="0">
              <a:solidFill>
                <a:schemeClr val="accent3"/>
              </a:solidFill>
            </a:endParaRPr>
          </a:p>
        </p:txBody>
      </p:sp>
      <p:sp>
        <p:nvSpPr>
          <p:cNvPr id="3" name="2 Marcador de contenido"/>
          <p:cNvSpPr>
            <a:spLocks noGrp="1"/>
          </p:cNvSpPr>
          <p:nvPr>
            <p:ph idx="1"/>
          </p:nvPr>
        </p:nvSpPr>
        <p:spPr/>
        <p:txBody>
          <a:bodyPr>
            <a:normAutofit fontScale="92500" lnSpcReduction="10000"/>
          </a:bodyPr>
          <a:lstStyle/>
          <a:p>
            <a:pPr>
              <a:lnSpc>
                <a:spcPct val="90000"/>
              </a:lnSpc>
            </a:pPr>
            <a:r>
              <a:rPr lang="es-ES" sz="2000" dirty="0" smtClean="0"/>
              <a:t>La llegada del ferrocarril a España en 1848 fue decisiva.</a:t>
            </a:r>
          </a:p>
          <a:p>
            <a:pPr>
              <a:lnSpc>
                <a:spcPct val="90000"/>
              </a:lnSpc>
            </a:pPr>
            <a:r>
              <a:rPr lang="es-ES" sz="2000" dirty="0" smtClean="0"/>
              <a:t>En los primeros años sirvió para reactivar el canal, pues la línea Alar del Rey- Reinosa, permitía completar la ruta que unía la meseta con el norte.</a:t>
            </a:r>
          </a:p>
          <a:p>
            <a:pPr>
              <a:lnSpc>
                <a:spcPct val="90000"/>
              </a:lnSpc>
            </a:pPr>
            <a:r>
              <a:rPr lang="es-ES" sz="2000" dirty="0" smtClean="0"/>
              <a:t>Pero más tarde supondrá una competencia excesiva:</a:t>
            </a:r>
          </a:p>
          <a:p>
            <a:pPr lvl="1">
              <a:lnSpc>
                <a:spcPct val="90000"/>
              </a:lnSpc>
            </a:pPr>
            <a:r>
              <a:rPr lang="es-ES" sz="2000" dirty="0" smtClean="0"/>
              <a:t>El ferrocarril es más rápido y más barato</a:t>
            </a:r>
          </a:p>
          <a:p>
            <a:pPr lvl="1">
              <a:lnSpc>
                <a:spcPct val="90000"/>
              </a:lnSpc>
            </a:pPr>
            <a:r>
              <a:rPr lang="es-ES" sz="2000" dirty="0" smtClean="0"/>
              <a:t>El ferrocarril requiere menos esfuerzo de carga y descarga</a:t>
            </a:r>
          </a:p>
          <a:p>
            <a:pPr lvl="1">
              <a:lnSpc>
                <a:spcPct val="90000"/>
              </a:lnSpc>
            </a:pPr>
            <a:r>
              <a:rPr lang="es-ES" sz="2000" dirty="0" smtClean="0"/>
              <a:t>La creación de la línea Venta de Baños- Alar del Rey, acabará de rematar al Canal, haciendo la misma ruta que este.</a:t>
            </a:r>
          </a:p>
          <a:p>
            <a:pPr>
              <a:lnSpc>
                <a:spcPct val="90000"/>
              </a:lnSpc>
            </a:pPr>
            <a:r>
              <a:rPr lang="es-ES" sz="2000" dirty="0" smtClean="0"/>
              <a:t>La Compañía del Canal intentará reactivar su actividad bajando los precios</a:t>
            </a:r>
          </a:p>
          <a:p>
            <a:pPr>
              <a:lnSpc>
                <a:spcPct val="90000"/>
              </a:lnSpc>
            </a:pPr>
            <a:r>
              <a:rPr lang="es-ES" sz="2000" dirty="0" smtClean="0"/>
              <a:t>En 1919, su explotación pasa de nuevo al Estado que llevará a cabo medidas de modernización.</a:t>
            </a:r>
          </a:p>
          <a:p>
            <a:pPr>
              <a:lnSpc>
                <a:spcPct val="90000"/>
              </a:lnSpc>
            </a:pPr>
            <a:r>
              <a:rPr lang="es-ES" sz="2000" dirty="0" smtClean="0"/>
              <a:t>Pero, en 1955 se suspende oficialmente la navegación.</a:t>
            </a:r>
          </a:p>
          <a:p>
            <a:pPr>
              <a:lnSpc>
                <a:spcPct val="90000"/>
              </a:lnSpc>
            </a:pPr>
            <a:r>
              <a:rPr lang="es-ES" sz="2000" dirty="0" smtClean="0"/>
              <a:t>A partir de este momento, se aprovechará fundamentalmente para regadío.</a:t>
            </a:r>
          </a:p>
          <a:p>
            <a:pPr>
              <a:lnSpc>
                <a:spcPct val="90000"/>
              </a:lnSpc>
            </a:pPr>
            <a:r>
              <a:rPr lang="es-ES" sz="2000" dirty="0" smtClean="0"/>
              <a:t>En la actualidad, se ha convertido en un importante recurso turístico y cultural.</a:t>
            </a:r>
          </a:p>
          <a:p>
            <a:pPr lvl="1">
              <a:lnSpc>
                <a:spcPct val="90000"/>
              </a:lnSpc>
            </a:pPr>
            <a:endParaRPr lang="es-ES" sz="1600" dirty="0" smtClean="0"/>
          </a:p>
          <a:p>
            <a:pPr lvl="1">
              <a:lnSpc>
                <a:spcPct val="90000"/>
              </a:lnSpc>
              <a:buFontTx/>
              <a:buNone/>
            </a:pPr>
            <a:endParaRPr lang="es-ES" sz="1600" dirty="0" smtClean="0"/>
          </a:p>
          <a:p>
            <a:pPr lvl="1">
              <a:lnSpc>
                <a:spcPct val="90000"/>
              </a:lnSpc>
              <a:buFontTx/>
              <a:buNone/>
            </a:pPr>
            <a:endParaRPr lang="es-ES" sz="1200" dirty="0" smtClean="0"/>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5757874" cy="725470"/>
          </a:xfrm>
        </p:spPr>
        <p:txBody>
          <a:bodyPr>
            <a:normAutofit/>
          </a:bodyPr>
          <a:lstStyle/>
          <a:p>
            <a:r>
              <a:rPr lang="es-ES" sz="2400" b="1" dirty="0" smtClean="0"/>
              <a:t>                        Barco Antonio Ulloa</a:t>
            </a:r>
            <a:endParaRPr lang="es-ES" sz="2400" b="1" dirty="0"/>
          </a:p>
        </p:txBody>
      </p:sp>
      <p:pic>
        <p:nvPicPr>
          <p:cNvPr id="4" name="3 Marcador de contenido" descr="676px-Barco_Antonio_de_Ulloa_-_Canal_de_Castilla_-_Medina_de_Rioseco.JPG"/>
          <p:cNvPicPr>
            <a:picLocks noGrp="1" noChangeAspect="1"/>
          </p:cNvPicPr>
          <p:nvPr>
            <p:ph idx="1"/>
          </p:nvPr>
        </p:nvPicPr>
        <p:blipFill>
          <a:blip r:embed="rId3"/>
          <a:stretch>
            <a:fillRect/>
          </a:stretch>
        </p:blipFill>
        <p:spPr>
          <a:xfrm>
            <a:off x="2143108" y="928670"/>
            <a:ext cx="4500594" cy="4525963"/>
          </a:xfrm>
        </p:spPr>
      </p:pic>
      <p:sp>
        <p:nvSpPr>
          <p:cNvPr id="5" name="4 CuadroTexto"/>
          <p:cNvSpPr txBox="1"/>
          <p:nvPr/>
        </p:nvSpPr>
        <p:spPr>
          <a:xfrm>
            <a:off x="1928794" y="5572140"/>
            <a:ext cx="5786478" cy="523220"/>
          </a:xfrm>
          <a:prstGeom prst="rect">
            <a:avLst/>
          </a:prstGeom>
          <a:noFill/>
        </p:spPr>
        <p:txBody>
          <a:bodyPr wrap="square" rtlCol="0">
            <a:spAutoFit/>
          </a:bodyPr>
          <a:lstStyle/>
          <a:p>
            <a:r>
              <a:rPr lang="es-ES" sz="1400" dirty="0" smtClean="0">
                <a:hlinkClick r:id="rId4"/>
              </a:rPr>
              <a:t>http://commons.wikimedia.org/wiki/File:Barco_Antonio_de_Ulloa_-_Canal_de_Castilla_-_Medina_de_Rioseco.JPG</a:t>
            </a:r>
            <a:r>
              <a:rPr lang="es-ES" sz="1400" dirty="0" smtClean="0"/>
              <a:t> </a:t>
            </a:r>
            <a:endParaRPr lang="es-E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r>
              <a:rPr lang="es-ES" dirty="0" smtClean="0">
                <a:solidFill>
                  <a:schemeClr val="accent3"/>
                </a:solidFill>
              </a:rPr>
              <a:t>ACTIVIDADES PREVIAS </a:t>
            </a:r>
            <a:endParaRPr lang="es-ES" dirty="0">
              <a:solidFill>
                <a:schemeClr val="accent3"/>
              </a:solidFill>
            </a:endParaRPr>
          </a:p>
        </p:txBody>
      </p:sp>
      <p:sp>
        <p:nvSpPr>
          <p:cNvPr id="3" name="2 Marcador de contenido"/>
          <p:cNvSpPr>
            <a:spLocks noGrp="1"/>
          </p:cNvSpPr>
          <p:nvPr>
            <p:ph idx="1"/>
          </p:nvPr>
        </p:nvSpPr>
        <p:spPr>
          <a:xfrm>
            <a:off x="457200" y="1285860"/>
            <a:ext cx="8229600" cy="4840303"/>
          </a:xfrm>
        </p:spPr>
        <p:txBody>
          <a:bodyPr>
            <a:normAutofit/>
          </a:bodyPr>
          <a:lstStyle/>
          <a:p>
            <a:pPr algn="just">
              <a:buNone/>
            </a:pPr>
            <a:r>
              <a:rPr lang="es-ES" dirty="0" smtClean="0"/>
              <a:t>Antes de realizar nuestra visita a Medina de </a:t>
            </a:r>
            <a:r>
              <a:rPr lang="es-ES" dirty="0" err="1" smtClean="0"/>
              <a:t>Rioseco</a:t>
            </a:r>
            <a:r>
              <a:rPr lang="es-ES" dirty="0" smtClean="0"/>
              <a:t> debemos situarnos en el espacio:</a:t>
            </a:r>
          </a:p>
          <a:p>
            <a:pPr marL="514350" indent="-514350" algn="just">
              <a:buFont typeface="+mj-lt"/>
              <a:buAutoNum type="arabicPeriod"/>
            </a:pPr>
            <a:r>
              <a:rPr lang="es-ES" dirty="0" smtClean="0"/>
              <a:t> Elabora un mapa de Castilla y León en el que aparezca el trazado del canal del Canal de Castilla.</a:t>
            </a:r>
          </a:p>
          <a:p>
            <a:pPr marL="514350" indent="-514350" algn="just">
              <a:buFont typeface="+mj-lt"/>
              <a:buAutoNum type="arabicPeriod"/>
            </a:pPr>
            <a:r>
              <a:rPr lang="es-ES" dirty="0" smtClean="0"/>
              <a:t>Señala en el mismo mapa las principales localidades por las que pasa, no puede faltar Medina de </a:t>
            </a:r>
            <a:r>
              <a:rPr lang="es-ES" dirty="0" err="1" smtClean="0"/>
              <a:t>Rioseco</a:t>
            </a:r>
            <a:r>
              <a:rPr lang="es-ES"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3"/>
                </a:solidFill>
              </a:rPr>
              <a:t>Solución</a:t>
            </a:r>
            <a:endParaRPr lang="es-ES" dirty="0">
              <a:solidFill>
                <a:schemeClr val="accent3"/>
              </a:solidFill>
            </a:endParaRPr>
          </a:p>
        </p:txBody>
      </p:sp>
      <p:pic>
        <p:nvPicPr>
          <p:cNvPr id="4" name="3 Marcador de contenido" descr="mapa.jpg"/>
          <p:cNvPicPr>
            <a:picLocks noGrp="1" noChangeAspect="1"/>
          </p:cNvPicPr>
          <p:nvPr>
            <p:ph idx="1"/>
          </p:nvPr>
        </p:nvPicPr>
        <p:blipFill>
          <a:blip r:embed="rId3"/>
          <a:stretch>
            <a:fillRect/>
          </a:stretch>
        </p:blipFill>
        <p:spPr>
          <a:xfrm>
            <a:off x="2285984" y="1500174"/>
            <a:ext cx="4929222" cy="478634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3"/>
                </a:solidFill>
              </a:rPr>
              <a:t>ACTIVIDADES DURANTE LA VISITA</a:t>
            </a:r>
            <a:endParaRPr lang="es-ES" dirty="0">
              <a:solidFill>
                <a:schemeClr val="accent3"/>
              </a:solidFill>
            </a:endParaRPr>
          </a:p>
        </p:txBody>
      </p:sp>
      <p:sp>
        <p:nvSpPr>
          <p:cNvPr id="3" name="2 Marcador de contenido"/>
          <p:cNvSpPr>
            <a:spLocks noGrp="1"/>
          </p:cNvSpPr>
          <p:nvPr>
            <p:ph idx="1"/>
          </p:nvPr>
        </p:nvSpPr>
        <p:spPr/>
        <p:txBody>
          <a:bodyPr/>
          <a:lstStyle/>
          <a:p>
            <a:pPr marL="514350" indent="-514350">
              <a:buFont typeface="+mj-lt"/>
              <a:buAutoNum type="arabicPeriod"/>
            </a:pPr>
            <a:r>
              <a:rPr lang="es-ES" sz="2000" dirty="0" smtClean="0"/>
              <a:t>Toma apuntes sobre las explicaciones que te den los guías.</a:t>
            </a:r>
          </a:p>
          <a:p>
            <a:pPr marL="514350" indent="-514350">
              <a:buFont typeface="+mj-lt"/>
              <a:buAutoNum type="arabicPeriod"/>
            </a:pPr>
            <a:r>
              <a:rPr lang="es-ES" sz="2000" dirty="0" smtClean="0"/>
              <a:t>En la fábrica, os explicarán el proceso de molturación del cereal hasta convertirlo en harina. Anota el nombre de las diferentes máquinas utilizadas en el proceso.</a:t>
            </a:r>
          </a:p>
          <a:p>
            <a:pPr marL="1314450" lvl="2" indent="-514350">
              <a:buNone/>
            </a:pPr>
            <a:r>
              <a:rPr lang="es-ES" sz="1200" dirty="0" smtClean="0"/>
              <a:t>SOLUCIÓN: </a:t>
            </a:r>
          </a:p>
          <a:p>
            <a:pPr marL="1314450" lvl="2" indent="-514350">
              <a:buNone/>
            </a:pPr>
            <a:r>
              <a:rPr lang="es-ES" sz="1200" dirty="0" err="1" smtClean="0"/>
              <a:t>Desterradora</a:t>
            </a:r>
            <a:r>
              <a:rPr lang="es-ES" sz="1200" dirty="0" smtClean="0"/>
              <a:t>, Separador, </a:t>
            </a:r>
            <a:r>
              <a:rPr lang="es-ES" sz="1200" dirty="0" err="1" smtClean="0"/>
              <a:t>Deschinadora</a:t>
            </a:r>
            <a:r>
              <a:rPr lang="es-ES" sz="1200" dirty="0" smtClean="0"/>
              <a:t>, </a:t>
            </a:r>
            <a:r>
              <a:rPr lang="es-ES" sz="1200" dirty="0" err="1" smtClean="0"/>
              <a:t>Triarvejón</a:t>
            </a:r>
            <a:r>
              <a:rPr lang="es-ES" sz="1200" dirty="0" smtClean="0"/>
              <a:t>, Despuntadora, Aspirador, Dosificador, Satinadora</a:t>
            </a:r>
            <a:r>
              <a:rPr lang="es-ES" sz="1200" smtClean="0"/>
              <a:t>, Molinos</a:t>
            </a:r>
            <a:r>
              <a:rPr lang="es-ES" sz="1200" dirty="0" smtClean="0"/>
              <a:t>.</a:t>
            </a:r>
          </a:p>
          <a:p>
            <a:pPr marL="514350" indent="-514350">
              <a:buFont typeface="+mj-lt"/>
              <a:buAutoNum type="arabicPeriod"/>
            </a:pPr>
            <a:r>
              <a:rPr lang="es-ES" sz="2000" dirty="0" smtClean="0"/>
              <a:t>Toma fotos desde el barco para crear tu propio dossier de instantáneas.</a:t>
            </a:r>
            <a:endParaRPr lang="es-E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3"/>
                </a:solidFill>
              </a:rPr>
              <a:t>MEDINA DE RIOSECO</a:t>
            </a:r>
            <a:endParaRPr lang="es-ES" dirty="0">
              <a:solidFill>
                <a:schemeClr val="accent3"/>
              </a:solidFill>
            </a:endParaRPr>
          </a:p>
        </p:txBody>
      </p:sp>
      <p:sp>
        <p:nvSpPr>
          <p:cNvPr id="3" name="2 Marcador de contenido"/>
          <p:cNvSpPr>
            <a:spLocks noGrp="1"/>
          </p:cNvSpPr>
          <p:nvPr>
            <p:ph idx="1"/>
          </p:nvPr>
        </p:nvSpPr>
        <p:spPr/>
        <p:txBody>
          <a:bodyPr>
            <a:normAutofit/>
          </a:bodyPr>
          <a:lstStyle/>
          <a:p>
            <a:pPr algn="just"/>
            <a:r>
              <a:rPr lang="es-ES" sz="2600" dirty="0" smtClean="0"/>
              <a:t>Es un municipio de la comarca de Tierra de Campos</a:t>
            </a:r>
          </a:p>
          <a:p>
            <a:pPr algn="just"/>
            <a:r>
              <a:rPr lang="es-ES" sz="2600" dirty="0" smtClean="0"/>
              <a:t>Esta situada a 40 Km de Valladolid</a:t>
            </a:r>
          </a:p>
          <a:p>
            <a:pPr algn="just"/>
            <a:r>
              <a:rPr lang="es-ES" sz="2600" dirty="0" smtClean="0"/>
              <a:t>Es conocida con el sobrenombre de la Ciudad de los Almirantes.</a:t>
            </a:r>
          </a:p>
          <a:p>
            <a:pPr algn="just"/>
            <a:r>
              <a:rPr lang="es-ES" sz="2600" dirty="0" smtClean="0"/>
              <a:t>Cuenta con un importante patrimonio histórico, destacando su Semana Santa e iglesias como la de Santa María.</a:t>
            </a:r>
          </a:p>
          <a:p>
            <a:pPr algn="just"/>
            <a:r>
              <a:rPr lang="es-ES" sz="2600" dirty="0" smtClean="0"/>
              <a:t>Forma parte del Ramal de Campos del Canal de Castilla, contando con una impresionante dársena</a:t>
            </a:r>
          </a:p>
          <a:p>
            <a:endParaRPr lang="es-ES" sz="2600" dirty="0" smtClean="0"/>
          </a:p>
          <a:p>
            <a:pPr>
              <a:buNone/>
            </a:pPr>
            <a:endParaRPr lang="es-ES" dirty="0" smtClean="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3"/>
                </a:solidFill>
              </a:rPr>
              <a:t>ACTIVIDADES POSTERIOES A LA VISITA</a:t>
            </a:r>
            <a:endParaRPr lang="es-ES" dirty="0">
              <a:solidFill>
                <a:schemeClr val="accent3"/>
              </a:solidFill>
            </a:endParaRPr>
          </a:p>
        </p:txBody>
      </p:sp>
      <p:sp>
        <p:nvSpPr>
          <p:cNvPr id="3" name="2 Marcador de contenido"/>
          <p:cNvSpPr>
            <a:spLocks noGrp="1"/>
          </p:cNvSpPr>
          <p:nvPr>
            <p:ph idx="1"/>
          </p:nvPr>
        </p:nvSpPr>
        <p:spPr/>
        <p:txBody>
          <a:bodyPr>
            <a:normAutofit fontScale="92500"/>
          </a:bodyPr>
          <a:lstStyle/>
          <a:p>
            <a:pPr marL="514350" indent="-514350">
              <a:buFont typeface="+mj-lt"/>
              <a:buAutoNum type="arabicPeriod"/>
            </a:pPr>
            <a:r>
              <a:rPr lang="es-ES" dirty="0" smtClean="0"/>
              <a:t>Responde el siguiente cuestionario:</a:t>
            </a:r>
          </a:p>
          <a:p>
            <a:pPr marL="914400" lvl="1" indent="-514350">
              <a:buFont typeface="+mj-lt"/>
              <a:buAutoNum type="alphaLcParenR"/>
            </a:pPr>
            <a:r>
              <a:rPr lang="es-ES" dirty="0" smtClean="0"/>
              <a:t>¿En qué siglo se empezó a construir el Canal?</a:t>
            </a:r>
          </a:p>
          <a:p>
            <a:pPr marL="914400" lvl="1" indent="-514350">
              <a:buFont typeface="+mj-lt"/>
              <a:buAutoNum type="alphaLcParenR"/>
            </a:pPr>
            <a:r>
              <a:rPr lang="es-ES" dirty="0" smtClean="0"/>
              <a:t>¿Qué objetivo debía cumplir?</a:t>
            </a:r>
          </a:p>
          <a:p>
            <a:pPr marL="914400" lvl="1" indent="-514350">
              <a:buFont typeface="+mj-lt"/>
              <a:buAutoNum type="alphaLcParenR"/>
            </a:pPr>
            <a:r>
              <a:rPr lang="es-ES" dirty="0" smtClean="0"/>
              <a:t>¿Qué utilidades tuvo?</a:t>
            </a:r>
          </a:p>
          <a:p>
            <a:pPr marL="914400" lvl="1" indent="-514350">
              <a:buFont typeface="+mj-lt"/>
              <a:buAutoNum type="alphaLcParenR"/>
            </a:pPr>
            <a:r>
              <a:rPr lang="es-ES" dirty="0" smtClean="0"/>
              <a:t>¿Por qué dejó de funcionar?</a:t>
            </a:r>
          </a:p>
          <a:p>
            <a:pPr marL="914400" lvl="1" indent="-514350">
              <a:buFont typeface="+mj-lt"/>
              <a:buAutoNum type="alphaLcParenR"/>
            </a:pPr>
            <a:r>
              <a:rPr lang="es-ES" dirty="0" smtClean="0"/>
              <a:t>¿Para qué se utilizaban las dársenas?</a:t>
            </a:r>
          </a:p>
          <a:p>
            <a:pPr marL="914400" lvl="1" indent="-514350">
              <a:buFont typeface="+mj-lt"/>
              <a:buAutoNum type="alphaLcParenR"/>
            </a:pPr>
            <a:endParaRPr lang="es-ES" dirty="0" smtClean="0"/>
          </a:p>
          <a:p>
            <a:pPr marL="514350" indent="-514350">
              <a:buFont typeface="+mj-lt"/>
              <a:buAutoNum type="arabicPeriod"/>
            </a:pPr>
            <a:r>
              <a:rPr lang="es-ES" dirty="0" smtClean="0"/>
              <a:t>Realiza un pequeño resumen de las cosas que has aprendido sobre la fábrica de San Antonio</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3"/>
                </a:solidFill>
              </a:rPr>
              <a:t/>
            </a:r>
            <a:br>
              <a:rPr lang="es-ES" dirty="0" smtClean="0">
                <a:solidFill>
                  <a:schemeClr val="accent3"/>
                </a:solidFill>
              </a:rPr>
            </a:br>
            <a:r>
              <a:rPr lang="es-ES" dirty="0" smtClean="0">
                <a:solidFill>
                  <a:schemeClr val="accent3"/>
                </a:solidFill>
              </a:rPr>
              <a:t>SOLUCIÓN</a:t>
            </a:r>
            <a:br>
              <a:rPr lang="es-ES" dirty="0" smtClean="0">
                <a:solidFill>
                  <a:schemeClr val="accent3"/>
                </a:solidFill>
              </a:rPr>
            </a:br>
            <a:endParaRPr lang="es-ES" dirty="0">
              <a:solidFill>
                <a:schemeClr val="accent3"/>
              </a:solidFill>
            </a:endParaRPr>
          </a:p>
        </p:txBody>
      </p:sp>
      <p:sp>
        <p:nvSpPr>
          <p:cNvPr id="3" name="2 Marcador de contenido"/>
          <p:cNvSpPr>
            <a:spLocks noGrp="1"/>
          </p:cNvSpPr>
          <p:nvPr>
            <p:ph idx="1"/>
          </p:nvPr>
        </p:nvSpPr>
        <p:spPr/>
        <p:txBody>
          <a:bodyPr>
            <a:normAutofit lnSpcReduction="10000"/>
          </a:bodyPr>
          <a:lstStyle/>
          <a:p>
            <a:pPr marL="514350" indent="-514350">
              <a:buFont typeface="+mj-lt"/>
              <a:buAutoNum type="arabicPeriod"/>
            </a:pPr>
            <a:r>
              <a:rPr lang="es-ES" sz="1800" dirty="0" smtClean="0"/>
              <a:t>Respuestas:</a:t>
            </a:r>
          </a:p>
          <a:p>
            <a:pPr marL="914400" lvl="1" indent="-514350">
              <a:buFont typeface="+mj-lt"/>
              <a:buAutoNum type="alphaLcParenR"/>
            </a:pPr>
            <a:r>
              <a:rPr lang="es-ES" sz="1800" dirty="0" smtClean="0"/>
              <a:t>Siglo XVIII</a:t>
            </a:r>
          </a:p>
          <a:p>
            <a:pPr marL="914400" lvl="1" indent="-514350">
              <a:buFont typeface="+mj-lt"/>
              <a:buAutoNum type="alphaLcParenR"/>
            </a:pPr>
            <a:r>
              <a:rPr lang="es-ES" sz="1800" dirty="0" smtClean="0"/>
              <a:t>El canal serviría para unir la Meseta Castellana con los puertos del Norte y así poder dar salida al cereal de una manera más rápida</a:t>
            </a:r>
          </a:p>
          <a:p>
            <a:pPr marL="914400" lvl="1" indent="-514350">
              <a:buFont typeface="+mj-lt"/>
              <a:buAutoNum type="alphaLcParenR"/>
            </a:pPr>
            <a:r>
              <a:rPr lang="es-ES" sz="1800" dirty="0" smtClean="0"/>
              <a:t>Se utilizó también para el regadío, otros transportes y su agua se utilizó como fuerza motriz para industrias.</a:t>
            </a:r>
          </a:p>
          <a:p>
            <a:pPr marL="914400" lvl="1" indent="-514350">
              <a:buFont typeface="+mj-lt"/>
              <a:buAutoNum type="alphaLcParenR"/>
            </a:pPr>
            <a:r>
              <a:rPr lang="es-ES" sz="1800" dirty="0" smtClean="0"/>
              <a:t>Dejó de funcionar porque dejó de ser rentable. El ferrocarril le hizo una fuerte competencia</a:t>
            </a:r>
          </a:p>
          <a:p>
            <a:pPr marL="914400" lvl="1" indent="-514350">
              <a:buFont typeface="+mj-lt"/>
              <a:buAutoNum type="alphaLcParenR"/>
            </a:pPr>
            <a:r>
              <a:rPr lang="es-ES" sz="1800" dirty="0" smtClean="0"/>
              <a:t>Las Dársenas servían para descargar mercancía y para que las barcazas maniobraran. </a:t>
            </a:r>
          </a:p>
          <a:p>
            <a:pPr marL="514350" indent="-514350">
              <a:buFont typeface="+mj-lt"/>
              <a:buAutoNum type="arabicPeriod"/>
            </a:pPr>
            <a:r>
              <a:rPr lang="es-ES" sz="1800" dirty="0" smtClean="0"/>
              <a:t>Resumen</a:t>
            </a:r>
          </a:p>
          <a:p>
            <a:pPr marL="914400" lvl="1" indent="-514350">
              <a:buNone/>
            </a:pPr>
            <a:r>
              <a:rPr lang="es-ES" sz="1400" dirty="0" smtClean="0"/>
              <a:t>	</a:t>
            </a:r>
            <a:r>
              <a:rPr lang="es-ES" sz="1800" dirty="0" smtClean="0"/>
              <a:t>La Fábrica de San Antonio sirvió para moler productos </a:t>
            </a:r>
            <a:r>
              <a:rPr lang="es-ES" sz="1800" dirty="0" err="1" smtClean="0"/>
              <a:t>cerealísticos</a:t>
            </a:r>
            <a:r>
              <a:rPr lang="es-ES" sz="1800" dirty="0" smtClean="0"/>
              <a:t>. Aprovechaba el agua como fuerza motriz para sus turbinas. Fue construida en el siglo XIX y es un ejemplo de fabrica típica de la revolución industrial española.</a:t>
            </a:r>
          </a:p>
          <a:p>
            <a:pPr marL="514350" indent="-514350">
              <a:buFont typeface="+mj-lt"/>
              <a:buAutoNum type="arabicPeriod"/>
            </a:pPr>
            <a:endParaRPr lang="es-ES" sz="1800" dirty="0" smtClean="0"/>
          </a:p>
          <a:p>
            <a:pPr marL="914400" lvl="1" indent="-514350">
              <a:buNone/>
            </a:pPr>
            <a:endParaRPr lang="es-ES" sz="1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smtClean="0">
                <a:solidFill>
                  <a:schemeClr val="accent3"/>
                </a:solidFill>
              </a:rPr>
              <a:t>ACTIVIDADES TURÍSTICAS</a:t>
            </a:r>
            <a:endParaRPr lang="es-ES" dirty="0">
              <a:solidFill>
                <a:schemeClr val="accent3"/>
              </a:solidFill>
            </a:endParaRPr>
          </a:p>
        </p:txBody>
      </p:sp>
      <p:sp>
        <p:nvSpPr>
          <p:cNvPr id="8" name="7 Marcador de contenido"/>
          <p:cNvSpPr>
            <a:spLocks noGrp="1"/>
          </p:cNvSpPr>
          <p:nvPr>
            <p:ph idx="1"/>
          </p:nvPr>
        </p:nvSpPr>
        <p:spPr>
          <a:xfrm>
            <a:off x="500034" y="1357298"/>
            <a:ext cx="8229600" cy="4929222"/>
          </a:xfrm>
        </p:spPr>
        <p:txBody>
          <a:bodyPr>
            <a:normAutofit fontScale="25000" lnSpcReduction="20000"/>
          </a:bodyPr>
          <a:lstStyle/>
          <a:p>
            <a:pPr>
              <a:buNone/>
            </a:pPr>
            <a:r>
              <a:rPr lang="es-ES" sz="6400" dirty="0" smtClean="0"/>
              <a:t>Desde la dársena de Medina de </a:t>
            </a:r>
            <a:r>
              <a:rPr lang="es-ES" sz="6400" dirty="0" err="1" smtClean="0"/>
              <a:t>Rioseco</a:t>
            </a:r>
            <a:r>
              <a:rPr lang="es-ES" sz="6400" dirty="0" smtClean="0"/>
              <a:t> se pueden realizar diversas actividades:</a:t>
            </a:r>
          </a:p>
          <a:p>
            <a:endParaRPr lang="es-ES" sz="6400" dirty="0" smtClean="0"/>
          </a:p>
          <a:p>
            <a:r>
              <a:rPr lang="es-ES" sz="6400" dirty="0" smtClean="0"/>
              <a:t>Paseos en el barco Antonio Ulloa:</a:t>
            </a:r>
          </a:p>
          <a:p>
            <a:pPr>
              <a:buNone/>
            </a:pPr>
            <a:r>
              <a:rPr lang="es-ES" sz="6400" dirty="0" smtClean="0"/>
              <a:t>	La embarcación turística "Antonio de Ulloa' zarpa de la Dársena del Canal de Medina de </a:t>
            </a:r>
            <a:r>
              <a:rPr lang="es-ES" sz="6400" dirty="0" err="1" smtClean="0"/>
              <a:t>Rioseco</a:t>
            </a:r>
            <a:r>
              <a:rPr lang="es-ES" sz="6400" dirty="0" smtClean="0"/>
              <a:t> y muestra un bello e histórico paisaje. A través de este recorrido, el viajero descubrirá esta gran obra de ingeniería que en la actualidad se ha convertido en el único canal navegable de España.</a:t>
            </a:r>
          </a:p>
          <a:p>
            <a:pPr>
              <a:buNone/>
            </a:pPr>
            <a:endParaRPr lang="es-ES" sz="6400" dirty="0" smtClean="0"/>
          </a:p>
          <a:p>
            <a:r>
              <a:rPr lang="es-ES" sz="6400" dirty="0" smtClean="0"/>
              <a:t>Rutas a pie por los caminos de sirga</a:t>
            </a:r>
          </a:p>
          <a:p>
            <a:endParaRPr lang="es-ES" sz="6400" dirty="0" smtClean="0"/>
          </a:p>
          <a:p>
            <a:r>
              <a:rPr lang="es-ES" sz="6400" dirty="0" smtClean="0"/>
              <a:t>Aventura en el canal: son actividades especialmente diseñadas para niños.</a:t>
            </a:r>
          </a:p>
          <a:p>
            <a:pPr lvl="2"/>
            <a:r>
              <a:rPr lang="es-ES" sz="6400" dirty="0" smtClean="0"/>
              <a:t>Rutas en piragua</a:t>
            </a:r>
          </a:p>
          <a:p>
            <a:pPr lvl="2" algn="just"/>
            <a:r>
              <a:rPr lang="es-ES" sz="6400" dirty="0" smtClean="0"/>
              <a:t>Rutas en bicicleta</a:t>
            </a:r>
          </a:p>
          <a:p>
            <a:pPr lvl="2" algn="just">
              <a:buNone/>
            </a:pPr>
            <a:r>
              <a:rPr lang="es-ES" sz="6400" dirty="0" smtClean="0"/>
              <a:t>	</a:t>
            </a:r>
          </a:p>
          <a:p>
            <a:r>
              <a:rPr lang="es-ES" sz="6400" dirty="0" smtClean="0"/>
              <a:t>Visitas guiadas a la fábrica de harinas de San Antonio. Contacto con el proceso de la fabricación de harina</a:t>
            </a:r>
          </a:p>
          <a:p>
            <a:pPr>
              <a:buNone/>
            </a:pPr>
            <a:endParaRPr lang="es-ES" sz="6400" dirty="0" smtClean="0"/>
          </a:p>
          <a:p>
            <a:pPr>
              <a:buNone/>
            </a:pPr>
            <a:endParaRPr lang="es-ES" sz="1600" dirty="0" smtClean="0"/>
          </a:p>
          <a:p>
            <a:endParaRPr lang="es-ES" sz="2000" dirty="0" smtClean="0"/>
          </a:p>
          <a:p>
            <a:endParaRPr lang="es-ES" sz="2000" dirty="0" smtClean="0"/>
          </a:p>
          <a:p>
            <a:r>
              <a:rPr lang="es-ES" sz="4200" dirty="0" smtClean="0">
                <a:solidFill>
                  <a:srgbClr val="FF0000"/>
                </a:solidFill>
              </a:rPr>
              <a:t>Dirección</a:t>
            </a:r>
          </a:p>
          <a:p>
            <a:pPr>
              <a:buNone/>
            </a:pPr>
            <a:r>
              <a:rPr lang="es-ES" sz="4200" b="1" dirty="0" smtClean="0">
                <a:solidFill>
                  <a:srgbClr val="FF0000"/>
                </a:solidFill>
              </a:rPr>
              <a:t>CENTRO DE RECEPCIÓN DE VIAJEROS DEL CANAL DE CASTILLA</a:t>
            </a:r>
            <a:endParaRPr lang="es-ES" sz="4200" dirty="0" smtClean="0">
              <a:solidFill>
                <a:srgbClr val="FF0000"/>
              </a:solidFill>
            </a:endParaRPr>
          </a:p>
          <a:p>
            <a:pPr>
              <a:buNone/>
            </a:pPr>
            <a:r>
              <a:rPr lang="es-ES" sz="4200" dirty="0" smtClean="0">
                <a:solidFill>
                  <a:srgbClr val="FF0000"/>
                </a:solidFill>
              </a:rPr>
              <a:t>Dársena del Canal de Castilla</a:t>
            </a:r>
          </a:p>
          <a:p>
            <a:pPr>
              <a:buNone/>
            </a:pPr>
            <a:r>
              <a:rPr lang="es-ES" sz="4200" dirty="0" smtClean="0">
                <a:solidFill>
                  <a:srgbClr val="FF0000"/>
                </a:solidFill>
              </a:rPr>
              <a:t>47.800Medina de </a:t>
            </a:r>
            <a:r>
              <a:rPr lang="es-ES" sz="4200" dirty="0" err="1" smtClean="0">
                <a:solidFill>
                  <a:srgbClr val="FF0000"/>
                </a:solidFill>
              </a:rPr>
              <a:t>Rioseco</a:t>
            </a:r>
            <a:endParaRPr lang="es-ES" sz="4200" dirty="0" smtClean="0">
              <a:solidFill>
                <a:srgbClr val="FF0000"/>
              </a:solidFill>
            </a:endParaRPr>
          </a:p>
          <a:p>
            <a:pPr>
              <a:buNone/>
            </a:pPr>
            <a:r>
              <a:rPr lang="es-ES" sz="4200" dirty="0" smtClean="0">
                <a:solidFill>
                  <a:srgbClr val="FF0000"/>
                </a:solidFill>
              </a:rPr>
              <a:t>Teléfono: +34 983 701 923</a:t>
            </a:r>
          </a:p>
          <a:p>
            <a:pPr>
              <a:buNone/>
            </a:pPr>
            <a:r>
              <a:rPr lang="es-ES" sz="4200" dirty="0" smtClean="0">
                <a:solidFill>
                  <a:srgbClr val="FF0000"/>
                </a:solidFill>
                <a:hlinkClick r:id="rId3" tooltip="Email"/>
              </a:rPr>
              <a:t>canal.castilla@dip-valladolid.es</a:t>
            </a:r>
            <a:endParaRPr lang="es-ES" sz="4200" dirty="0" smtClean="0">
              <a:solidFill>
                <a:srgbClr val="FF0000"/>
              </a:solidFill>
            </a:endParaRPr>
          </a:p>
          <a:p>
            <a:endParaRPr lang="es-E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3"/>
                </a:solidFill>
              </a:rPr>
              <a:t>¿Qué vamos a visitar?</a:t>
            </a:r>
            <a:endParaRPr lang="es-ES" dirty="0">
              <a:solidFill>
                <a:schemeClr val="accent3"/>
              </a:solidFill>
            </a:endParaRPr>
          </a:p>
        </p:txBody>
      </p:sp>
      <p:sp>
        <p:nvSpPr>
          <p:cNvPr id="3" name="2 Marcador de contenido"/>
          <p:cNvSpPr>
            <a:spLocks noGrp="1"/>
          </p:cNvSpPr>
          <p:nvPr>
            <p:ph idx="1"/>
          </p:nvPr>
        </p:nvSpPr>
        <p:spPr/>
        <p:txBody>
          <a:bodyPr/>
          <a:lstStyle/>
          <a:p>
            <a:r>
              <a:rPr lang="es-ES" dirty="0" smtClean="0"/>
              <a:t>Visitaremos dos grandes joyas de este municipio:</a:t>
            </a:r>
          </a:p>
          <a:p>
            <a:pPr lvl="1"/>
            <a:r>
              <a:rPr lang="es-ES" dirty="0" smtClean="0"/>
              <a:t>La Dársena del Canal de Castilla, desde la que tomaremos un barco para recorrer una parte del canal y entraremos en la fábrica-museo de San Antonio</a:t>
            </a:r>
          </a:p>
          <a:p>
            <a:pPr lvl="1"/>
            <a:r>
              <a:rPr lang="es-ES" dirty="0" smtClean="0"/>
              <a:t>La fábrica-museo de San Antonio.</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dirty="0" smtClean="0">
                <a:solidFill>
                  <a:schemeClr val="accent3"/>
                </a:solidFill>
              </a:rPr>
              <a:t>¿QUÉ ES EL CANAL DE CASTILLA?</a:t>
            </a:r>
            <a:endParaRPr lang="es-ES" sz="4000" dirty="0">
              <a:solidFill>
                <a:schemeClr val="accent3"/>
              </a:solidFill>
            </a:endParaRPr>
          </a:p>
        </p:txBody>
      </p:sp>
      <p:sp>
        <p:nvSpPr>
          <p:cNvPr id="3" name="2 Marcador de contenido"/>
          <p:cNvSpPr>
            <a:spLocks noGrp="1"/>
          </p:cNvSpPr>
          <p:nvPr>
            <p:ph idx="1"/>
          </p:nvPr>
        </p:nvSpPr>
        <p:spPr>
          <a:xfrm>
            <a:off x="457200" y="1357298"/>
            <a:ext cx="8229600" cy="4768865"/>
          </a:xfrm>
        </p:spPr>
        <p:txBody>
          <a:bodyPr>
            <a:normAutofit fontScale="25000" lnSpcReduction="20000"/>
          </a:bodyPr>
          <a:lstStyle/>
          <a:p>
            <a:pPr>
              <a:lnSpc>
                <a:spcPct val="80000"/>
              </a:lnSpc>
            </a:pPr>
            <a:endParaRPr lang="es-ES" dirty="0" smtClean="0"/>
          </a:p>
          <a:p>
            <a:pPr algn="just">
              <a:lnSpc>
                <a:spcPct val="80000"/>
              </a:lnSpc>
            </a:pPr>
            <a:r>
              <a:rPr lang="es-ES" sz="8000" dirty="0" smtClean="0"/>
              <a:t>El canal</a:t>
            </a:r>
            <a:r>
              <a:rPr lang="es-ES" sz="8000" dirty="0" smtClean="0">
                <a:solidFill>
                  <a:schemeClr val="hlink"/>
                </a:solidFill>
              </a:rPr>
              <a:t> </a:t>
            </a:r>
            <a:r>
              <a:rPr lang="es-ES" sz="8000" dirty="0" smtClean="0"/>
              <a:t>es un cauce artificial que recorre 207 kilómetros de las provincias de Palencia, Burgos y Valladolid.</a:t>
            </a:r>
          </a:p>
          <a:p>
            <a:pPr algn="just">
              <a:lnSpc>
                <a:spcPct val="80000"/>
              </a:lnSpc>
              <a:buNone/>
            </a:pPr>
            <a:endParaRPr lang="es-ES" sz="8000" dirty="0" smtClean="0"/>
          </a:p>
          <a:p>
            <a:pPr algn="just">
              <a:lnSpc>
                <a:spcPct val="80000"/>
              </a:lnSpc>
            </a:pPr>
            <a:r>
              <a:rPr lang="es-ES" sz="8000" dirty="0" smtClean="0"/>
              <a:t>Se construyó para unir mediante canales navegables la árida y aislada Castilla con los puertos del norte.</a:t>
            </a:r>
          </a:p>
          <a:p>
            <a:pPr algn="just">
              <a:lnSpc>
                <a:spcPct val="80000"/>
              </a:lnSpc>
            </a:pPr>
            <a:endParaRPr lang="es-ES" sz="8000" dirty="0" smtClean="0"/>
          </a:p>
          <a:p>
            <a:pPr algn="just">
              <a:lnSpc>
                <a:spcPct val="80000"/>
              </a:lnSpc>
            </a:pPr>
            <a:r>
              <a:rPr lang="es-ES" sz="8000" dirty="0" smtClean="0"/>
              <a:t>Esta obra de ingeniería hidráulica pretendía solucionar el problema de aislamiento al que estaba sometida la meseta castellana y dar salida a su cereal, de una manera más rápida y barata que la ruta terrestre.</a:t>
            </a:r>
          </a:p>
          <a:p>
            <a:pPr algn="just">
              <a:lnSpc>
                <a:spcPct val="80000"/>
              </a:lnSpc>
              <a:buFontTx/>
              <a:buNone/>
            </a:pPr>
            <a:endParaRPr lang="es-ES" sz="8000" dirty="0" smtClean="0"/>
          </a:p>
          <a:p>
            <a:pPr algn="just">
              <a:lnSpc>
                <a:spcPct val="80000"/>
              </a:lnSpc>
            </a:pPr>
            <a:r>
              <a:rPr lang="es-ES" sz="8000" dirty="0" smtClean="0"/>
              <a:t>Así lo defendió Gaspar Melchor de Jovellanos en su informe sobre la Ley Agraria de 1795:</a:t>
            </a:r>
          </a:p>
          <a:p>
            <a:pPr algn="just">
              <a:lnSpc>
                <a:spcPct val="80000"/>
              </a:lnSpc>
              <a:buFontTx/>
              <a:buNone/>
            </a:pPr>
            <a:r>
              <a:rPr lang="es-ES" sz="8000" dirty="0" smtClean="0"/>
              <a:t>	 “</a:t>
            </a:r>
            <a:r>
              <a:rPr lang="es-ES" sz="8000" i="1" dirty="0" smtClean="0"/>
              <a:t>Las conducciones por tierra encarecen demasiado los frutos, y todavía, en igualdad de precios, llegarían más baratos a Santander los granos extranjeros conducidos por agua que los de Castilla por tierra. Aunque la fanega de trigo se vendiese en Palencia a seis reales, como sucedió por ejemplo en 1757, su precio en Santander seria de veinte y dos reales,  ¿Y cuál sería allí el de los trigos de Campos, tanto más distantes? He aquí lo que basta para justificar la empresa del canal de Castilla, cuando no lo estuviese por el objeto del riego, que tanto la recomienda”</a:t>
            </a:r>
            <a:r>
              <a:rPr lang="es-ES" sz="8000" dirty="0" smtClean="0"/>
              <a:t> </a:t>
            </a:r>
          </a:p>
          <a:p>
            <a:pPr algn="just">
              <a:lnSpc>
                <a:spcPct val="80000"/>
              </a:lnSpc>
              <a:buFontTx/>
              <a:buNone/>
            </a:pPr>
            <a:endParaRPr lang="es-ES" sz="8000" dirty="0" smtClean="0"/>
          </a:p>
          <a:p>
            <a:pPr algn="just">
              <a:lnSpc>
                <a:spcPct val="80000"/>
              </a:lnSpc>
            </a:pPr>
            <a:r>
              <a:rPr lang="es-ES" sz="8000" dirty="0" smtClean="0"/>
              <a:t>El rey Fernando VI inició las obras. </a:t>
            </a:r>
          </a:p>
          <a:p>
            <a:pPr algn="just">
              <a:lnSpc>
                <a:spcPct val="80000"/>
              </a:lnSpc>
              <a:buNone/>
            </a:pPr>
            <a:endParaRPr lang="es-ES" sz="8000" dirty="0" smtClean="0"/>
          </a:p>
          <a:p>
            <a:pPr algn="just">
              <a:lnSpc>
                <a:spcPct val="80000"/>
              </a:lnSpc>
            </a:pPr>
            <a:r>
              <a:rPr lang="es-ES" sz="8000" dirty="0" smtClean="0"/>
              <a:t>Fue declarado bien de interés cultural en 1991</a:t>
            </a:r>
          </a:p>
          <a:p>
            <a:pPr algn="just">
              <a:lnSpc>
                <a:spcPct val="80000"/>
              </a:lnSpc>
              <a:buNone/>
            </a:pPr>
            <a:endParaRPr lang="es-ES" sz="8000" dirty="0" smtClean="0"/>
          </a:p>
          <a:p>
            <a:endParaRPr lang="es-ES" sz="7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r>
              <a:rPr lang="es-ES" dirty="0" smtClean="0">
                <a:solidFill>
                  <a:schemeClr val="accent3"/>
                </a:solidFill>
              </a:rPr>
              <a:t>EL PROYECTO</a:t>
            </a:r>
            <a:endParaRPr lang="es-ES" dirty="0">
              <a:solidFill>
                <a:schemeClr val="accent3"/>
              </a:solidFill>
            </a:endParaRPr>
          </a:p>
        </p:txBody>
      </p:sp>
      <p:sp>
        <p:nvSpPr>
          <p:cNvPr id="4" name="3 Marcador de contenido"/>
          <p:cNvSpPr>
            <a:spLocks noGrp="1"/>
          </p:cNvSpPr>
          <p:nvPr>
            <p:ph sz="half" idx="1"/>
          </p:nvPr>
        </p:nvSpPr>
        <p:spPr>
          <a:xfrm>
            <a:off x="142844" y="1214422"/>
            <a:ext cx="4352956" cy="5357850"/>
          </a:xfrm>
        </p:spPr>
        <p:txBody>
          <a:bodyPr>
            <a:noAutofit/>
          </a:bodyPr>
          <a:lstStyle/>
          <a:p>
            <a:pPr algn="just">
              <a:lnSpc>
                <a:spcPct val="80000"/>
              </a:lnSpc>
            </a:pPr>
            <a:r>
              <a:rPr lang="es-ES" sz="1800" dirty="0" smtClean="0"/>
              <a:t>Los estudios y trabajos técnicos preliminares los inicia </a:t>
            </a:r>
            <a:r>
              <a:rPr lang="es-ES" sz="1800" dirty="0" smtClean="0">
                <a:solidFill>
                  <a:schemeClr val="hlink"/>
                </a:solidFill>
              </a:rPr>
              <a:t>Antonio de Ulloa</a:t>
            </a:r>
            <a:r>
              <a:rPr lang="es-ES" sz="1800" dirty="0" smtClean="0"/>
              <a:t> viajando por países europeos y reclutando a </a:t>
            </a:r>
            <a:r>
              <a:rPr lang="es-ES" sz="1800" dirty="0" smtClean="0">
                <a:solidFill>
                  <a:schemeClr val="hlink"/>
                </a:solidFill>
              </a:rPr>
              <a:t>Carlos </a:t>
            </a:r>
            <a:r>
              <a:rPr lang="es-ES" sz="1800" dirty="0" err="1" smtClean="0">
                <a:solidFill>
                  <a:schemeClr val="hlink"/>
                </a:solidFill>
              </a:rPr>
              <a:t>Lemaur</a:t>
            </a:r>
            <a:r>
              <a:rPr lang="es-ES" sz="1800" dirty="0" smtClean="0"/>
              <a:t>, quien en 1751 recorre las cuencas de los ríos de Palencia y Valladolid.</a:t>
            </a:r>
          </a:p>
          <a:p>
            <a:pPr algn="just">
              <a:lnSpc>
                <a:spcPct val="80000"/>
              </a:lnSpc>
              <a:buNone/>
            </a:pPr>
            <a:endParaRPr lang="es-ES" sz="1800" dirty="0" smtClean="0"/>
          </a:p>
          <a:p>
            <a:pPr algn="just">
              <a:lnSpc>
                <a:spcPct val="80000"/>
              </a:lnSpc>
            </a:pPr>
            <a:r>
              <a:rPr lang="es-ES" sz="1800" dirty="0" smtClean="0"/>
              <a:t>En </a:t>
            </a:r>
            <a:r>
              <a:rPr lang="es-ES" sz="1800" dirty="0" smtClean="0">
                <a:solidFill>
                  <a:schemeClr val="hlink"/>
                </a:solidFill>
              </a:rPr>
              <a:t>1753</a:t>
            </a:r>
            <a:r>
              <a:rPr lang="es-ES" sz="1800" dirty="0" smtClean="0"/>
              <a:t>, Antonio de Ulloa elabora el “</a:t>
            </a:r>
            <a:r>
              <a:rPr lang="es-ES" sz="1800" i="1" dirty="0" smtClean="0">
                <a:solidFill>
                  <a:schemeClr val="hlink"/>
                </a:solidFill>
              </a:rPr>
              <a:t>Proyecto General de Navegación y Riego para los Reinos de Castilla y León”,</a:t>
            </a:r>
            <a:r>
              <a:rPr lang="es-ES" sz="1800" i="1" dirty="0" smtClean="0"/>
              <a:t> </a:t>
            </a:r>
            <a:r>
              <a:rPr lang="es-ES" sz="1800" dirty="0" smtClean="0"/>
              <a:t>en él preveía realizar cuatro canales: canal del Norte, Canal de Campos, Canal del Sur y Canal de Segovia.</a:t>
            </a:r>
          </a:p>
          <a:p>
            <a:pPr algn="just">
              <a:lnSpc>
                <a:spcPct val="80000"/>
              </a:lnSpc>
              <a:buNone/>
            </a:pPr>
            <a:endParaRPr lang="es-ES" sz="1800" dirty="0" smtClean="0"/>
          </a:p>
          <a:p>
            <a:pPr algn="just">
              <a:lnSpc>
                <a:spcPct val="80000"/>
              </a:lnSpc>
            </a:pPr>
            <a:r>
              <a:rPr lang="es-ES" sz="1800" dirty="0" smtClean="0"/>
              <a:t> Las obras empezaron en </a:t>
            </a:r>
            <a:r>
              <a:rPr lang="es-ES" sz="1800" dirty="0" smtClean="0">
                <a:solidFill>
                  <a:schemeClr val="hlink"/>
                </a:solidFill>
              </a:rPr>
              <a:t>julio de 1753</a:t>
            </a:r>
            <a:r>
              <a:rPr lang="es-ES" sz="1800" dirty="0" smtClean="0"/>
              <a:t>, y se realizaron en cuatro etapas.</a:t>
            </a:r>
          </a:p>
          <a:p>
            <a:pPr algn="just">
              <a:lnSpc>
                <a:spcPct val="80000"/>
              </a:lnSpc>
            </a:pPr>
            <a:endParaRPr lang="es-ES" sz="1800" dirty="0" smtClean="0">
              <a:solidFill>
                <a:schemeClr val="hlink"/>
              </a:solidFill>
            </a:endParaRPr>
          </a:p>
          <a:p>
            <a:pPr algn="just">
              <a:lnSpc>
                <a:spcPct val="80000"/>
              </a:lnSpc>
            </a:pPr>
            <a:r>
              <a:rPr lang="es-ES" sz="1800" dirty="0" smtClean="0"/>
              <a:t>Su construcción a lo largo de </a:t>
            </a:r>
            <a:r>
              <a:rPr lang="es-ES" sz="1800" dirty="0" smtClean="0">
                <a:solidFill>
                  <a:schemeClr val="hlink"/>
                </a:solidFill>
              </a:rPr>
              <a:t>casi 100 años</a:t>
            </a:r>
            <a:r>
              <a:rPr lang="es-ES" sz="1800" dirty="0" smtClean="0"/>
              <a:t> pasó por diversas fases y tuvo que afrontar problemas de financiación, guerras, etc.</a:t>
            </a:r>
          </a:p>
          <a:p>
            <a:pPr algn="just">
              <a:lnSpc>
                <a:spcPct val="80000"/>
              </a:lnSpc>
            </a:pPr>
            <a:endParaRPr lang="es-ES" sz="1800" dirty="0" smtClean="0"/>
          </a:p>
          <a:p>
            <a:pPr algn="just">
              <a:lnSpc>
                <a:spcPct val="80000"/>
              </a:lnSpc>
            </a:pPr>
            <a:r>
              <a:rPr lang="es-ES" sz="1800" dirty="0" smtClean="0"/>
              <a:t>Tiene forma de </a:t>
            </a:r>
            <a:r>
              <a:rPr lang="es-ES" sz="1800" dirty="0" smtClean="0">
                <a:solidFill>
                  <a:schemeClr val="hlink"/>
                </a:solidFill>
              </a:rPr>
              <a:t>Y invertida</a:t>
            </a:r>
            <a:r>
              <a:rPr lang="es-ES" sz="1800" dirty="0" smtClean="0"/>
              <a:t>: </a:t>
            </a:r>
            <a:endParaRPr lang="es-ES" sz="1800" dirty="0" smtClean="0">
              <a:solidFill>
                <a:schemeClr val="hlink"/>
              </a:solidFill>
            </a:endParaRPr>
          </a:p>
          <a:p>
            <a:pPr>
              <a:lnSpc>
                <a:spcPct val="80000"/>
              </a:lnSpc>
              <a:buFontTx/>
              <a:buNone/>
            </a:pPr>
            <a:endParaRPr lang="es-ES" sz="1800" dirty="0" smtClean="0">
              <a:solidFill>
                <a:schemeClr val="hlink"/>
              </a:solidFill>
            </a:endParaRPr>
          </a:p>
          <a:p>
            <a:pPr>
              <a:lnSpc>
                <a:spcPct val="80000"/>
              </a:lnSpc>
              <a:buFontTx/>
              <a:buNone/>
            </a:pPr>
            <a:r>
              <a:rPr lang="es-ES" sz="1800" dirty="0" smtClean="0">
                <a:solidFill>
                  <a:schemeClr val="hlink"/>
                </a:solidFill>
              </a:rPr>
              <a:t>	</a:t>
            </a:r>
          </a:p>
          <a:p>
            <a:endParaRPr lang="es-ES" sz="1800" dirty="0"/>
          </a:p>
        </p:txBody>
      </p:sp>
      <p:pic>
        <p:nvPicPr>
          <p:cNvPr id="6" name="5 Marcador de contenido" descr="Y INVERTIDA.png"/>
          <p:cNvPicPr>
            <a:picLocks noGrp="1" noChangeAspect="1"/>
          </p:cNvPicPr>
          <p:nvPr>
            <p:ph sz="half" idx="2"/>
          </p:nvPr>
        </p:nvPicPr>
        <p:blipFill>
          <a:blip r:embed="rId3"/>
          <a:stretch>
            <a:fillRect/>
          </a:stretch>
        </p:blipFill>
        <p:spPr>
          <a:xfrm>
            <a:off x="4933535" y="1600200"/>
            <a:ext cx="3677479" cy="4525963"/>
          </a:xfrm>
        </p:spPr>
      </p:pic>
      <p:sp>
        <p:nvSpPr>
          <p:cNvPr id="7" name="6 CuadroTexto"/>
          <p:cNvSpPr txBox="1"/>
          <p:nvPr/>
        </p:nvSpPr>
        <p:spPr>
          <a:xfrm>
            <a:off x="4286248" y="6215082"/>
            <a:ext cx="4714908" cy="276999"/>
          </a:xfrm>
          <a:prstGeom prst="rect">
            <a:avLst/>
          </a:prstGeom>
          <a:noFill/>
        </p:spPr>
        <p:txBody>
          <a:bodyPr wrap="square" rtlCol="0">
            <a:spAutoFit/>
          </a:bodyPr>
          <a:lstStyle/>
          <a:p>
            <a:r>
              <a:rPr lang="es-ES" sz="1200" dirty="0" smtClean="0">
                <a:hlinkClick r:id="rId4"/>
              </a:rPr>
              <a:t>http://www.aradueycampos.org/tierra-de-campos/canal-de-castilla</a:t>
            </a:r>
            <a:r>
              <a:rPr lang="es-ES" sz="1200" dirty="0" smtClean="0"/>
              <a:t>  </a:t>
            </a:r>
            <a:endParaRPr lang="es-E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00100" y="642918"/>
            <a:ext cx="7000924" cy="5459956"/>
          </a:xfrm>
          <a:prstGeom prst="rect">
            <a:avLst/>
          </a:prstGeom>
        </p:spPr>
        <p:txBody>
          <a:bodyPr wrap="square">
            <a:spAutoFit/>
          </a:bodyPr>
          <a:lstStyle/>
          <a:p>
            <a:pPr>
              <a:lnSpc>
                <a:spcPct val="80000"/>
              </a:lnSpc>
            </a:pPr>
            <a:r>
              <a:rPr lang="es-ES" sz="2800" dirty="0" smtClean="0"/>
              <a:t>El canal está dividido en </a:t>
            </a:r>
            <a:r>
              <a:rPr lang="es-ES" sz="2800" dirty="0" smtClean="0">
                <a:solidFill>
                  <a:srgbClr val="FF0000"/>
                </a:solidFill>
              </a:rPr>
              <a:t>tres ramales</a:t>
            </a:r>
            <a:r>
              <a:rPr lang="es-ES" sz="2800" dirty="0" smtClean="0"/>
              <a:t>:</a:t>
            </a:r>
          </a:p>
          <a:p>
            <a:pPr lvl="1">
              <a:lnSpc>
                <a:spcPct val="80000"/>
              </a:lnSpc>
            </a:pPr>
            <a:r>
              <a:rPr lang="es-ES" sz="2400" dirty="0" smtClean="0">
                <a:solidFill>
                  <a:srgbClr val="FF0000"/>
                </a:solidFill>
              </a:rPr>
              <a:t>	Ramal del Norte</a:t>
            </a:r>
            <a:r>
              <a:rPr lang="es-ES" sz="2400" dirty="0" smtClean="0"/>
              <a:t>: Con un recorrido de 75 km. y 24 esclusas es el que más desnivel tiene que salvar. Comienza en Alar del Rey (Palencia), tomando las aguas del río Pisuerga, y llega hasta Ribas de Campos, donde, en el lugar conocido como Calahorra de Ribas, sus aguas se juntan con las del río Carrión. </a:t>
            </a:r>
          </a:p>
          <a:p>
            <a:pPr lvl="1">
              <a:lnSpc>
                <a:spcPct val="80000"/>
              </a:lnSpc>
            </a:pPr>
            <a:r>
              <a:rPr lang="es-ES" sz="2400" dirty="0" smtClean="0">
                <a:solidFill>
                  <a:srgbClr val="FF0000"/>
                </a:solidFill>
              </a:rPr>
              <a:t>	Ramal de Campos</a:t>
            </a:r>
            <a:r>
              <a:rPr lang="es-ES" sz="2400" dirty="0" smtClean="0"/>
              <a:t>: Con un recorrido de 78 km. y 7 esclusas, apenas tiene desnivel. Comienza en el lugar conocido como Calahorra de Ribas y continua por la comarca de Tierra de Campos hasta </a:t>
            </a:r>
            <a:r>
              <a:rPr lang="es-ES" sz="2400" b="1" u="sng" dirty="0" smtClean="0"/>
              <a:t>Medina de </a:t>
            </a:r>
            <a:r>
              <a:rPr lang="es-ES" sz="2400" b="1" u="sng" dirty="0" err="1" smtClean="0"/>
              <a:t>Rioseco</a:t>
            </a:r>
            <a:r>
              <a:rPr lang="es-ES" sz="2400" b="1" u="sng" dirty="0" smtClean="0"/>
              <a:t>. </a:t>
            </a:r>
          </a:p>
          <a:p>
            <a:pPr lvl="1">
              <a:lnSpc>
                <a:spcPct val="80000"/>
              </a:lnSpc>
            </a:pPr>
            <a:r>
              <a:rPr lang="es-ES" sz="2400" dirty="0" smtClean="0">
                <a:solidFill>
                  <a:srgbClr val="FF0000"/>
                </a:solidFill>
              </a:rPr>
              <a:t>	Ramal del Sur</a:t>
            </a:r>
            <a:r>
              <a:rPr lang="es-ES" sz="2400" dirty="0" smtClean="0"/>
              <a:t>: A la altura del Serrón, término municipal de </a:t>
            </a:r>
            <a:r>
              <a:rPr lang="es-ES" sz="2400" dirty="0" err="1" smtClean="0"/>
              <a:t>Grijota</a:t>
            </a:r>
            <a:r>
              <a:rPr lang="es-ES" sz="2400" dirty="0" smtClean="0"/>
              <a:t> (Palencia), el Ramal Campos se bifurca en dos, dando lugar al comienzo del Ramal Sur que llega hasta Valladolid. Tiene un recorrido de 54 km. y 18 esclusas. </a:t>
            </a:r>
            <a:endParaRPr lang="es-E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s-ES" sz="4000" dirty="0">
                <a:solidFill>
                  <a:schemeClr val="accent3"/>
                </a:solidFill>
              </a:rPr>
              <a:t>¿CÓMO FUNCIONABA?</a:t>
            </a:r>
          </a:p>
        </p:txBody>
      </p:sp>
      <p:sp>
        <p:nvSpPr>
          <p:cNvPr id="6" name="Rectangle 3"/>
          <p:cNvSpPr>
            <a:spLocks noGrp="1" noChangeArrowheads="1"/>
          </p:cNvSpPr>
          <p:nvPr>
            <p:ph sz="half" idx="1"/>
          </p:nvPr>
        </p:nvSpPr>
        <p:spPr/>
        <p:txBody>
          <a:bodyPr/>
          <a:lstStyle/>
          <a:p>
            <a:r>
              <a:rPr lang="es-ES" sz="1800" dirty="0" smtClean="0"/>
              <a:t>El tráfico por el Canal solo estaba permitido </a:t>
            </a:r>
            <a:r>
              <a:rPr lang="es-ES" sz="1800" dirty="0" smtClean="0">
                <a:solidFill>
                  <a:schemeClr val="hlink"/>
                </a:solidFill>
              </a:rPr>
              <a:t>de sol a sol.</a:t>
            </a:r>
          </a:p>
          <a:p>
            <a:r>
              <a:rPr lang="es-ES" sz="1800" dirty="0" smtClean="0"/>
              <a:t>Por sus aguas navegaban las barcazas, que podían ser:</a:t>
            </a:r>
          </a:p>
          <a:p>
            <a:pPr lvl="1"/>
            <a:r>
              <a:rPr lang="es-ES" sz="1600" dirty="0" smtClean="0">
                <a:solidFill>
                  <a:schemeClr val="hlink"/>
                </a:solidFill>
              </a:rPr>
              <a:t>De </a:t>
            </a:r>
            <a:r>
              <a:rPr lang="es-ES" sz="1600" dirty="0">
                <a:solidFill>
                  <a:schemeClr val="hlink"/>
                </a:solidFill>
              </a:rPr>
              <a:t>Sirga</a:t>
            </a:r>
            <a:r>
              <a:rPr lang="es-ES" sz="1600" dirty="0"/>
              <a:t>: utilizaban caballerías como fuerza motriz.</a:t>
            </a:r>
          </a:p>
          <a:p>
            <a:pPr lvl="1"/>
            <a:r>
              <a:rPr lang="es-ES" sz="1600" dirty="0" smtClean="0">
                <a:solidFill>
                  <a:schemeClr val="hlink"/>
                </a:solidFill>
              </a:rPr>
              <a:t>De Vela:</a:t>
            </a:r>
            <a:r>
              <a:rPr lang="es-ES" sz="1600" dirty="0" smtClean="0"/>
              <a:t> La fuerza motriz era el viento. </a:t>
            </a:r>
          </a:p>
          <a:p>
            <a:r>
              <a:rPr lang="es-ES" sz="1800" dirty="0" smtClean="0"/>
              <a:t>Las </a:t>
            </a:r>
            <a:r>
              <a:rPr lang="es-ES" sz="1800" dirty="0"/>
              <a:t>barcas fueron en su mayoría de </a:t>
            </a:r>
            <a:r>
              <a:rPr lang="es-ES" sz="1800" dirty="0">
                <a:solidFill>
                  <a:schemeClr val="hlink"/>
                </a:solidFill>
              </a:rPr>
              <a:t>mercancías,</a:t>
            </a:r>
            <a:r>
              <a:rPr lang="es-ES" sz="1800" dirty="0"/>
              <a:t> pero también hubo de </a:t>
            </a:r>
            <a:r>
              <a:rPr lang="es-ES" sz="1800" dirty="0">
                <a:solidFill>
                  <a:schemeClr val="hlink"/>
                </a:solidFill>
              </a:rPr>
              <a:t>pasajeros:</a:t>
            </a:r>
            <a:r>
              <a:rPr lang="es-ES" sz="1800" dirty="0"/>
              <a:t> </a:t>
            </a:r>
            <a:r>
              <a:rPr lang="es-ES" sz="1800" i="1" dirty="0"/>
              <a:t>“barcos de visita”</a:t>
            </a:r>
            <a:r>
              <a:rPr lang="es-ES" sz="1800" dirty="0"/>
              <a:t>  o </a:t>
            </a:r>
            <a:r>
              <a:rPr lang="es-ES" sz="1800" i="1" dirty="0"/>
              <a:t>barcas diligencia. </a:t>
            </a:r>
            <a:r>
              <a:rPr lang="es-ES" sz="1600" i="1" dirty="0"/>
              <a:t>(</a:t>
            </a:r>
            <a:r>
              <a:rPr lang="es-ES" sz="1600" dirty="0"/>
              <a:t>En el siglo XIX se podía hacer el recorrido Valladolid- Palencia en 6/7 horas, por 12 reales.)</a:t>
            </a:r>
            <a:endParaRPr lang="es-ES" sz="1600" i="1" dirty="0"/>
          </a:p>
          <a:p>
            <a:pPr lvl="1">
              <a:buFontTx/>
              <a:buNone/>
            </a:pPr>
            <a:endParaRPr lang="es-ES" sz="1600" i="1" dirty="0"/>
          </a:p>
        </p:txBody>
      </p:sp>
      <p:pic>
        <p:nvPicPr>
          <p:cNvPr id="9" name="8 Marcador de contenido" descr="Imagen1.png"/>
          <p:cNvPicPr>
            <a:picLocks noGrp="1" noChangeAspect="1"/>
          </p:cNvPicPr>
          <p:nvPr>
            <p:ph sz="half" idx="2"/>
          </p:nvPr>
        </p:nvPicPr>
        <p:blipFill>
          <a:blip r:embed="rId3"/>
          <a:stretch>
            <a:fillRect/>
          </a:stretch>
        </p:blipFill>
        <p:spPr>
          <a:xfrm>
            <a:off x="5000628" y="1714488"/>
            <a:ext cx="3272728" cy="3232133"/>
          </a:xfrm>
        </p:spPr>
      </p:pic>
      <p:sp>
        <p:nvSpPr>
          <p:cNvPr id="12" name="Rectangle 11"/>
          <p:cNvSpPr>
            <a:spLocks noChangeArrowheads="1"/>
          </p:cNvSpPr>
          <p:nvPr/>
        </p:nvSpPr>
        <p:spPr bwMode="auto">
          <a:xfrm>
            <a:off x="5219700" y="5084763"/>
            <a:ext cx="3313113" cy="244475"/>
          </a:xfrm>
          <a:prstGeom prst="rect">
            <a:avLst/>
          </a:prstGeom>
          <a:noFill/>
          <a:ln w="9525">
            <a:noFill/>
            <a:miter lim="800000"/>
            <a:headEnd/>
            <a:tailEnd/>
          </a:ln>
          <a:effectLst/>
        </p:spPr>
        <p:txBody>
          <a:bodyPr>
            <a:spAutoFit/>
          </a:bodyPr>
          <a:lstStyle/>
          <a:p>
            <a:r>
              <a:rPr lang="es-ES" sz="1000" dirty="0">
                <a:hlinkClick r:id="rId4"/>
              </a:rPr>
              <a:t>http://www.canaldecastilla.org/content/view/34/52</a:t>
            </a:r>
            <a:r>
              <a:rPr lang="es-ES" sz="1000" dirty="0" smtClean="0">
                <a:hlinkClick r:id="rId4"/>
              </a:rPr>
              <a:t>/</a:t>
            </a:r>
            <a:r>
              <a:rPr lang="es-ES" sz="1000" dirty="0" smtClean="0"/>
              <a:t>   </a:t>
            </a:r>
            <a:endParaRPr lang="es-E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4)">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heel(4)">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heel(4)">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heel(4)">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000108"/>
          </a:xfrm>
        </p:spPr>
        <p:txBody>
          <a:bodyPr/>
          <a:lstStyle/>
          <a:p>
            <a:r>
              <a:rPr lang="es-ES" dirty="0" smtClean="0">
                <a:solidFill>
                  <a:schemeClr val="accent3"/>
                </a:solidFill>
              </a:rPr>
              <a:t>USOS DEL CANAL</a:t>
            </a:r>
            <a:endParaRPr lang="es-ES" dirty="0">
              <a:solidFill>
                <a:schemeClr val="accent3"/>
              </a:solidFill>
            </a:endParaRPr>
          </a:p>
        </p:txBody>
      </p:sp>
      <p:sp>
        <p:nvSpPr>
          <p:cNvPr id="3" name="2 Marcador de contenido"/>
          <p:cNvSpPr>
            <a:spLocks noGrp="1"/>
          </p:cNvSpPr>
          <p:nvPr>
            <p:ph sz="half" idx="1"/>
          </p:nvPr>
        </p:nvSpPr>
        <p:spPr>
          <a:xfrm>
            <a:off x="214282" y="1071546"/>
            <a:ext cx="4429156" cy="5429288"/>
          </a:xfrm>
        </p:spPr>
        <p:txBody>
          <a:bodyPr>
            <a:noAutofit/>
          </a:bodyPr>
          <a:lstStyle/>
          <a:p>
            <a:pPr algn="just">
              <a:lnSpc>
                <a:spcPct val="80000"/>
              </a:lnSpc>
            </a:pPr>
            <a:r>
              <a:rPr lang="es-ES" sz="1600" dirty="0" smtClean="0"/>
              <a:t>Aunque se creó con el principal objetivo de ser una </a:t>
            </a:r>
            <a:r>
              <a:rPr lang="es-ES" sz="1600" dirty="0" smtClean="0">
                <a:solidFill>
                  <a:schemeClr val="hlink"/>
                </a:solidFill>
              </a:rPr>
              <a:t>vía de transporte</a:t>
            </a:r>
            <a:r>
              <a:rPr lang="es-ES" sz="1600" dirty="0" smtClean="0"/>
              <a:t>, el Canal de Castilla, sirvió además:</a:t>
            </a:r>
          </a:p>
          <a:p>
            <a:pPr lvl="1" algn="just">
              <a:lnSpc>
                <a:spcPct val="80000"/>
              </a:lnSpc>
            </a:pPr>
            <a:r>
              <a:rPr lang="es-ES" sz="1600" dirty="0" smtClean="0"/>
              <a:t>Para </a:t>
            </a:r>
            <a:r>
              <a:rPr lang="es-ES" sz="1600" dirty="0" smtClean="0">
                <a:solidFill>
                  <a:schemeClr val="hlink"/>
                </a:solidFill>
              </a:rPr>
              <a:t>uso industrial</a:t>
            </a:r>
            <a:r>
              <a:rPr lang="es-ES" sz="1600" dirty="0" smtClean="0"/>
              <a:t>: Se construyeron molinos, harineras, batanes, que desde finales del siglo XVIII aprovechaban la energía hidráulica del canal. Con el tiempo, se instalaron centrales eléctricas para abastecer a las fábricas</a:t>
            </a:r>
          </a:p>
          <a:p>
            <a:pPr lvl="1" algn="just">
              <a:lnSpc>
                <a:spcPct val="80000"/>
              </a:lnSpc>
              <a:buNone/>
            </a:pPr>
            <a:endParaRPr lang="es-ES" sz="1600" dirty="0" smtClean="0"/>
          </a:p>
          <a:p>
            <a:pPr lvl="1" algn="just">
              <a:lnSpc>
                <a:spcPct val="80000"/>
              </a:lnSpc>
            </a:pPr>
            <a:r>
              <a:rPr lang="es-ES" sz="1600" dirty="0" smtClean="0"/>
              <a:t>Para el </a:t>
            </a:r>
            <a:r>
              <a:rPr lang="es-ES" sz="1600" dirty="0" smtClean="0">
                <a:solidFill>
                  <a:schemeClr val="hlink"/>
                </a:solidFill>
              </a:rPr>
              <a:t>regadío:</a:t>
            </a:r>
            <a:r>
              <a:rPr lang="es-ES" sz="1600" dirty="0" smtClean="0"/>
              <a:t> sobre todo a finales del siglo XIX. En el Ramal de Campos se llegaron a utilizar 7 bocas de riego que se abastecían del agua de los </a:t>
            </a:r>
            <a:r>
              <a:rPr lang="es-ES" sz="1600" dirty="0" err="1" smtClean="0"/>
              <a:t>emblases</a:t>
            </a:r>
            <a:r>
              <a:rPr lang="es-ES" sz="1600" dirty="0" smtClean="0"/>
              <a:t>. (En la actualidad la Confederación Hidrográfica del Duero utiliza el Canal de Castilla junto con otros canales para regar 40.000 hectáreas)</a:t>
            </a:r>
          </a:p>
          <a:p>
            <a:pPr lvl="1" algn="just">
              <a:lnSpc>
                <a:spcPct val="80000"/>
              </a:lnSpc>
              <a:buNone/>
            </a:pPr>
            <a:endParaRPr lang="es-ES" sz="1600" dirty="0" smtClean="0"/>
          </a:p>
          <a:p>
            <a:pPr lvl="1" algn="just">
              <a:lnSpc>
                <a:spcPct val="80000"/>
              </a:lnSpc>
            </a:pPr>
            <a:r>
              <a:rPr lang="es-ES" sz="1600" dirty="0" smtClean="0"/>
              <a:t>Para crear </a:t>
            </a:r>
            <a:r>
              <a:rPr lang="es-ES" sz="1600" dirty="0" smtClean="0">
                <a:solidFill>
                  <a:schemeClr val="hlink"/>
                </a:solidFill>
              </a:rPr>
              <a:t>nuevas poblaciones</a:t>
            </a:r>
            <a:r>
              <a:rPr lang="es-ES" sz="1600" dirty="0" smtClean="0"/>
              <a:t>: surgieron para garantizar el funcionamiento del canal. A partir de 1791, Carlos IV favoreció la repoblación entorno a los ramales del Norte y de Campos. Se crearon pueblos nuevos como: Alar del Rey, </a:t>
            </a:r>
            <a:r>
              <a:rPr lang="es-ES" sz="1600" dirty="0" err="1" smtClean="0"/>
              <a:t>Barrialba</a:t>
            </a:r>
            <a:r>
              <a:rPr lang="es-ES" sz="1600" dirty="0" smtClean="0"/>
              <a:t>, Quintanilla la Real, etc. que contaban con molinos, mesones, paradores, almacenes…</a:t>
            </a:r>
          </a:p>
          <a:p>
            <a:pPr algn="just"/>
            <a:endParaRPr lang="es-ES" sz="1600" dirty="0"/>
          </a:p>
        </p:txBody>
      </p:sp>
      <p:pic>
        <p:nvPicPr>
          <p:cNvPr id="5" name="Picture 12"/>
          <p:cNvPicPr>
            <a:picLocks noGrp="1" noChangeAspect="1" noChangeArrowheads="1"/>
          </p:cNvPicPr>
          <p:nvPr>
            <p:ph sz="half" idx="2"/>
          </p:nvPr>
        </p:nvPicPr>
        <p:blipFill>
          <a:blip r:embed="rId3"/>
          <a:srcRect/>
          <a:stretch>
            <a:fillRect/>
          </a:stretch>
        </p:blipFill>
        <p:spPr bwMode="auto">
          <a:xfrm>
            <a:off x="4929190" y="1571612"/>
            <a:ext cx="4000500" cy="3286148"/>
          </a:xfrm>
          <a:prstGeom prst="rect">
            <a:avLst/>
          </a:prstGeom>
          <a:noFill/>
          <a:ln w="9525">
            <a:noFill/>
            <a:miter lim="800000"/>
            <a:headEnd/>
            <a:tailEnd/>
          </a:ln>
          <a:effectLst/>
        </p:spPr>
      </p:pic>
      <p:sp>
        <p:nvSpPr>
          <p:cNvPr id="6" name="5 CuadroTexto"/>
          <p:cNvSpPr txBox="1"/>
          <p:nvPr/>
        </p:nvSpPr>
        <p:spPr>
          <a:xfrm>
            <a:off x="5143504" y="1785926"/>
            <a:ext cx="3500462" cy="369332"/>
          </a:xfrm>
          <a:prstGeom prst="rect">
            <a:avLst/>
          </a:prstGeom>
          <a:noFill/>
        </p:spPr>
        <p:txBody>
          <a:bodyPr wrap="square" rtlCol="0">
            <a:spAutoFit/>
          </a:bodyPr>
          <a:lstStyle/>
          <a:p>
            <a:r>
              <a:rPr lang="es-ES" dirty="0" smtClean="0"/>
              <a:t>Molinos en El Serrón, </a:t>
            </a:r>
            <a:r>
              <a:rPr lang="es-ES" dirty="0" err="1" smtClean="0"/>
              <a:t>Grijota</a:t>
            </a:r>
            <a:endParaRPr lang="es-ES" dirty="0"/>
          </a:p>
        </p:txBody>
      </p:sp>
      <p:sp>
        <p:nvSpPr>
          <p:cNvPr id="7" name="6 CuadroTexto"/>
          <p:cNvSpPr txBox="1"/>
          <p:nvPr/>
        </p:nvSpPr>
        <p:spPr>
          <a:xfrm>
            <a:off x="4857752" y="4929198"/>
            <a:ext cx="4143404" cy="461665"/>
          </a:xfrm>
          <a:prstGeom prst="rect">
            <a:avLst/>
          </a:prstGeom>
          <a:noFill/>
        </p:spPr>
        <p:txBody>
          <a:bodyPr wrap="square" rtlCol="0">
            <a:spAutoFit/>
          </a:bodyPr>
          <a:lstStyle/>
          <a:p>
            <a:r>
              <a:rPr lang="es-ES" sz="1200" dirty="0" smtClean="0">
                <a:hlinkClick r:id="rId4"/>
              </a:rPr>
              <a:t>http://centros5.pntic.mec.es/ies.sem.tob/images/molins_serr.jpg</a:t>
            </a:r>
            <a:r>
              <a:rPr lang="es-ES" sz="1200" dirty="0" smtClean="0"/>
              <a:t> </a:t>
            </a:r>
            <a:endParaRPr lang="es-E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1634</Words>
  <Application>Microsoft Office PowerPoint</Application>
  <PresentationFormat>Presentación en pantalla (4:3)</PresentationFormat>
  <Paragraphs>189</Paragraphs>
  <Slides>21</Slides>
  <Notes>21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EL CANAL DE CASTILLA  A SU PASO POR MEDINA DE RIOSECO</vt:lpstr>
      <vt:lpstr>MEDINA DE RIOSECO</vt:lpstr>
      <vt:lpstr>ACTIVIDADES TURÍSTICAS</vt:lpstr>
      <vt:lpstr>¿Qué vamos a visitar?</vt:lpstr>
      <vt:lpstr>¿QUÉ ES EL CANAL DE CASTILLA?</vt:lpstr>
      <vt:lpstr>EL PROYECTO</vt:lpstr>
      <vt:lpstr>Diapositiva 7</vt:lpstr>
      <vt:lpstr>¿CÓMO FUNCIONABA?</vt:lpstr>
      <vt:lpstr>USOS DEL CANAL</vt:lpstr>
      <vt:lpstr>LA INGENIERÍA DEL CANAL</vt:lpstr>
      <vt:lpstr>LA DÁRSENA DE MEDINA DE RIOSECO</vt:lpstr>
      <vt:lpstr>DÁRSENA DEL CANAL DE CASTILLA</vt:lpstr>
      <vt:lpstr>LA FÁBRICA DE HARINAS DE SAN ANTONIO</vt:lpstr>
      <vt:lpstr> </vt:lpstr>
      <vt:lpstr>EL FINAL DEL CANAL</vt:lpstr>
      <vt:lpstr>                        Barco Antonio Ulloa</vt:lpstr>
      <vt:lpstr>ACTIVIDADES PREVIAS </vt:lpstr>
      <vt:lpstr>Solución</vt:lpstr>
      <vt:lpstr>ACTIVIDADES DURANTE LA VISITA</vt:lpstr>
      <vt:lpstr>ACTIVIDADES POSTERIOES A LA VISITA</vt:lpstr>
      <vt:lpstr> SOLUCIÓN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CANAL DE CASTILLA  A SU PASO POR MEDINA DE RIOSECO</dc:title>
  <dc:creator>Usuario</dc:creator>
  <cp:lastModifiedBy>WinuE</cp:lastModifiedBy>
  <cp:revision>40</cp:revision>
  <dcterms:created xsi:type="dcterms:W3CDTF">2015-03-23T09:09:34Z</dcterms:created>
  <dcterms:modified xsi:type="dcterms:W3CDTF">2015-05-12T17:25:26Z</dcterms:modified>
</cp:coreProperties>
</file>